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8" r:id="rId3"/>
    <p:sldId id="330" r:id="rId4"/>
    <p:sldId id="329" r:id="rId5"/>
    <p:sldId id="313" r:id="rId6"/>
    <p:sldId id="335" r:id="rId7"/>
    <p:sldId id="336" r:id="rId8"/>
    <p:sldId id="331" r:id="rId9"/>
    <p:sldId id="337" r:id="rId10"/>
    <p:sldId id="338" r:id="rId11"/>
    <p:sldId id="333" r:id="rId12"/>
    <p:sldId id="332" r:id="rId13"/>
    <p:sldId id="334" r:id="rId14"/>
    <p:sldId id="339" r:id="rId15"/>
    <p:sldId id="340" r:id="rId16"/>
    <p:sldId id="341" r:id="rId17"/>
    <p:sldId id="342" r:id="rId18"/>
    <p:sldId id="32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2" y="-3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77CF13-1A4F-487D-92F4-55E4459E3286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B8C75A4-AEF1-4D3F-9BD1-6C18C1F9CCAF}">
      <dgm:prSet phldrT="[Текст]"/>
      <dgm:spPr/>
      <dgm:t>
        <a:bodyPr/>
        <a:lstStyle/>
        <a:p>
          <a:r>
            <a:rPr lang="uk-UA" b="1" dirty="0" smtClean="0"/>
            <a:t>Грошовий обіг</a:t>
          </a:r>
          <a:endParaRPr lang="en-US" dirty="0"/>
        </a:p>
      </dgm:t>
    </dgm:pt>
    <dgm:pt modelId="{D5ED5AE5-559B-4B3E-BE6E-2EC38AB20C93}" type="parTrans" cxnId="{CFBA4B6D-8039-4247-A0A0-3FC71545A363}">
      <dgm:prSet/>
      <dgm:spPr/>
      <dgm:t>
        <a:bodyPr/>
        <a:lstStyle/>
        <a:p>
          <a:endParaRPr lang="en-US"/>
        </a:p>
      </dgm:t>
    </dgm:pt>
    <dgm:pt modelId="{AA8AA000-D916-4E55-9274-05EB6184A918}" type="sibTrans" cxnId="{CFBA4B6D-8039-4247-A0A0-3FC71545A363}">
      <dgm:prSet/>
      <dgm:spPr/>
      <dgm:t>
        <a:bodyPr/>
        <a:lstStyle/>
        <a:p>
          <a:endParaRPr lang="en-US"/>
        </a:p>
      </dgm:t>
    </dgm:pt>
    <dgm:pt modelId="{12528066-62EA-40F9-8E0A-41D8B82E2638}">
      <dgm:prSet phldrT="[Текст]" custT="1"/>
      <dgm:spPr/>
      <dgm:t>
        <a:bodyPr/>
        <a:lstStyle/>
        <a:p>
          <a:r>
            <a:rPr lang="ru-RU" sz="1600" dirty="0" err="1" smtClean="0"/>
            <a:t>характеризується</a:t>
          </a:r>
          <a:r>
            <a:rPr lang="ru-RU" sz="1600" dirty="0" smtClean="0"/>
            <a:t> </a:t>
          </a:r>
          <a:r>
            <a:rPr lang="ru-RU" sz="1600" dirty="0" err="1" smtClean="0"/>
            <a:t>еквівалентним</a:t>
          </a:r>
          <a:r>
            <a:rPr lang="ru-RU" sz="1600" dirty="0" smtClean="0"/>
            <a:t> </a:t>
          </a:r>
          <a:r>
            <a:rPr lang="ru-RU" sz="1600" dirty="0" err="1" smtClean="0"/>
            <a:t>одностороннім</a:t>
          </a:r>
          <a:r>
            <a:rPr lang="ru-RU" sz="1600" dirty="0" smtClean="0"/>
            <a:t> </a:t>
          </a:r>
          <a:r>
            <a:rPr lang="ru-RU" sz="1600" dirty="0" err="1" smtClean="0"/>
            <a:t>рухом</a:t>
          </a:r>
          <a:r>
            <a:rPr lang="ru-RU" sz="1600" dirty="0" smtClean="0"/>
            <a:t> грошей </a:t>
          </a:r>
          <a:r>
            <a:rPr lang="ru-RU" sz="1600" dirty="0" err="1" smtClean="0"/>
            <a:t>від</a:t>
          </a:r>
          <a:r>
            <a:rPr lang="ru-RU" sz="1600" dirty="0" smtClean="0"/>
            <a:t> </a:t>
          </a:r>
          <a:r>
            <a:rPr lang="ru-RU" sz="1600" dirty="0" err="1" smtClean="0"/>
            <a:t>споживача</a:t>
          </a:r>
          <a:r>
            <a:rPr lang="ru-RU" sz="1600" dirty="0" smtClean="0"/>
            <a:t> до </a:t>
          </a:r>
          <a:r>
            <a:rPr lang="ru-RU" sz="1600" dirty="0" err="1" smtClean="0"/>
            <a:t>виробника</a:t>
          </a:r>
          <a:endParaRPr lang="en-US" sz="1600" dirty="0"/>
        </a:p>
      </dgm:t>
    </dgm:pt>
    <dgm:pt modelId="{43736A74-6095-4962-8B7D-814CCFC59378}" type="parTrans" cxnId="{6C92646B-D5C3-44C6-8EEB-1B075F602EF9}">
      <dgm:prSet/>
      <dgm:spPr/>
      <dgm:t>
        <a:bodyPr/>
        <a:lstStyle/>
        <a:p>
          <a:endParaRPr lang="en-US"/>
        </a:p>
      </dgm:t>
    </dgm:pt>
    <dgm:pt modelId="{422B6E3A-665C-41C7-8566-12CB704009E8}" type="sibTrans" cxnId="{6C92646B-D5C3-44C6-8EEB-1B075F602EF9}">
      <dgm:prSet/>
      <dgm:spPr/>
      <dgm:t>
        <a:bodyPr/>
        <a:lstStyle/>
        <a:p>
          <a:endParaRPr lang="en-US"/>
        </a:p>
      </dgm:t>
    </dgm:pt>
    <dgm:pt modelId="{A6A5B27A-FC78-483C-BA12-C84110023CE2}">
      <dgm:prSet phldrT="[Текст]"/>
      <dgm:spPr/>
      <dgm:t>
        <a:bodyPr/>
        <a:lstStyle/>
        <a:p>
          <a:r>
            <a:rPr lang="uk-UA" b="1" dirty="0" smtClean="0"/>
            <a:t>Фіскально-бюджетний оборот</a:t>
          </a:r>
          <a:endParaRPr lang="en-US" dirty="0"/>
        </a:p>
      </dgm:t>
    </dgm:pt>
    <dgm:pt modelId="{5E8AC175-2398-467B-BCAE-C626980165EE}" type="parTrans" cxnId="{0D638DE8-C2A8-4EB5-A358-5AACAE86168C}">
      <dgm:prSet/>
      <dgm:spPr/>
      <dgm:t>
        <a:bodyPr/>
        <a:lstStyle/>
        <a:p>
          <a:endParaRPr lang="en-US"/>
        </a:p>
      </dgm:t>
    </dgm:pt>
    <dgm:pt modelId="{A7959191-9F25-4356-97AA-17093515AACB}" type="sibTrans" cxnId="{0D638DE8-C2A8-4EB5-A358-5AACAE86168C}">
      <dgm:prSet/>
      <dgm:spPr/>
      <dgm:t>
        <a:bodyPr/>
        <a:lstStyle/>
        <a:p>
          <a:endParaRPr lang="en-US"/>
        </a:p>
      </dgm:t>
    </dgm:pt>
    <dgm:pt modelId="{3B6875C0-514D-4B76-A96A-B05EFB41E9A0}">
      <dgm:prSet phldrT="[Текст]" custT="1"/>
      <dgm:spPr/>
      <dgm:t>
        <a:bodyPr/>
        <a:lstStyle/>
        <a:p>
          <a:r>
            <a:rPr lang="ru-RU" sz="1600" dirty="0" err="1" smtClean="0"/>
            <a:t>охоплює</a:t>
          </a:r>
          <a:r>
            <a:rPr lang="ru-RU" sz="1600" dirty="0" smtClean="0"/>
            <a:t> </a:t>
          </a:r>
          <a:r>
            <a:rPr lang="ru-RU" sz="1600" dirty="0" err="1" smtClean="0"/>
            <a:t>фінансові</a:t>
          </a:r>
          <a:r>
            <a:rPr lang="ru-RU" sz="1600" dirty="0" smtClean="0"/>
            <a:t> </a:t>
          </a:r>
          <a:r>
            <a:rPr lang="ru-RU" sz="1600" dirty="0" err="1" smtClean="0"/>
            <a:t>відносини</a:t>
          </a:r>
          <a:r>
            <a:rPr lang="ru-RU" sz="1600" dirty="0" smtClean="0"/>
            <a:t>, </a:t>
          </a:r>
          <a:r>
            <a:rPr lang="ru-RU" sz="1600" dirty="0" err="1" smtClean="0"/>
            <a:t>які</a:t>
          </a:r>
          <a:r>
            <a:rPr lang="ru-RU" sz="1600" dirty="0" smtClean="0"/>
            <a:t> </a:t>
          </a:r>
          <a:r>
            <a:rPr lang="ru-RU" sz="1600" dirty="0" err="1" smtClean="0"/>
            <a:t>зумовлюють</a:t>
          </a:r>
          <a:r>
            <a:rPr lang="ru-RU" sz="1600" dirty="0" smtClean="0"/>
            <a:t> </a:t>
          </a:r>
          <a:r>
            <a:rPr lang="ru-RU" sz="1600" dirty="0" err="1" smtClean="0"/>
            <a:t>відчуження</a:t>
          </a:r>
          <a:r>
            <a:rPr lang="ru-RU" sz="1600" dirty="0" smtClean="0"/>
            <a:t> </a:t>
          </a:r>
          <a:r>
            <a:rPr lang="ru-RU" sz="1600" dirty="0" err="1" smtClean="0"/>
            <a:t>певної</a:t>
          </a:r>
          <a:r>
            <a:rPr lang="ru-RU" sz="1600" dirty="0" smtClean="0"/>
            <a:t> </a:t>
          </a:r>
          <a:r>
            <a:rPr lang="ru-RU" sz="1600" dirty="0" err="1" smtClean="0"/>
            <a:t>частини</a:t>
          </a:r>
          <a:r>
            <a:rPr lang="ru-RU" sz="1600" dirty="0" smtClean="0"/>
            <a:t> </a:t>
          </a:r>
          <a:r>
            <a:rPr lang="ru-RU" sz="1600" dirty="0" err="1" smtClean="0"/>
            <a:t>доходів</a:t>
          </a:r>
          <a:r>
            <a:rPr lang="ru-RU" sz="1600" dirty="0" smtClean="0"/>
            <a:t>, </a:t>
          </a:r>
          <a:r>
            <a:rPr lang="ru-RU" sz="1600" dirty="0" err="1" smtClean="0"/>
            <a:t>суб’єктів</a:t>
          </a:r>
          <a:r>
            <a:rPr lang="ru-RU" sz="1600" dirty="0" smtClean="0"/>
            <a:t> </a:t>
          </a:r>
          <a:r>
            <a:rPr lang="ru-RU" sz="1600" dirty="0" err="1" smtClean="0"/>
            <a:t>господарювання</a:t>
          </a:r>
          <a:r>
            <a:rPr lang="ru-RU" sz="1600" dirty="0" smtClean="0"/>
            <a:t> у </a:t>
          </a:r>
          <a:r>
            <a:rPr lang="ru-RU" sz="1600" dirty="0" err="1" smtClean="0"/>
            <a:t>вигляді</a:t>
          </a:r>
          <a:r>
            <a:rPr lang="ru-RU" sz="1600" dirty="0" smtClean="0"/>
            <a:t> </a:t>
          </a:r>
          <a:r>
            <a:rPr lang="ru-RU" sz="1600" dirty="0" err="1" smtClean="0"/>
            <a:t>податків</a:t>
          </a:r>
          <a:r>
            <a:rPr lang="ru-RU" sz="1600" dirty="0" smtClean="0"/>
            <a:t>, </a:t>
          </a:r>
          <a:r>
            <a:rPr lang="ru-RU" sz="1600" dirty="0" err="1" smtClean="0"/>
            <a:t>штрафів</a:t>
          </a:r>
          <a:r>
            <a:rPr lang="ru-RU" sz="1600" dirty="0" smtClean="0"/>
            <a:t>, </a:t>
          </a:r>
          <a:r>
            <a:rPr lang="ru-RU" sz="1600" dirty="0" err="1" smtClean="0"/>
            <a:t>відрахувань</a:t>
          </a:r>
          <a:r>
            <a:rPr lang="ru-RU" sz="1600" dirty="0" smtClean="0"/>
            <a:t> та </a:t>
          </a:r>
          <a:r>
            <a:rPr lang="ru-RU" sz="1600" dirty="0" err="1" smtClean="0"/>
            <a:t>інших</a:t>
          </a:r>
          <a:r>
            <a:rPr lang="ru-RU" sz="1600" dirty="0" smtClean="0"/>
            <a:t> </a:t>
          </a:r>
          <a:r>
            <a:rPr lang="ru-RU" sz="1600" dirty="0" err="1" smtClean="0"/>
            <a:t>платежів</a:t>
          </a:r>
          <a:r>
            <a:rPr lang="ru-RU" sz="1600" dirty="0" smtClean="0"/>
            <a:t> в </a:t>
          </a:r>
          <a:r>
            <a:rPr lang="ru-RU" sz="1600" dirty="0" err="1" smtClean="0"/>
            <a:t>подальшому</a:t>
          </a:r>
          <a:r>
            <a:rPr lang="ru-RU" sz="1600" dirty="0" smtClean="0"/>
            <a:t> </a:t>
          </a:r>
          <a:r>
            <a:rPr lang="ru-RU" sz="1600" dirty="0" err="1" smtClean="0"/>
            <a:t>їх</a:t>
          </a:r>
          <a:r>
            <a:rPr lang="ru-RU" sz="1600" dirty="0" smtClean="0"/>
            <a:t> </a:t>
          </a:r>
          <a:r>
            <a:rPr lang="ru-RU" sz="1600" dirty="0" err="1" smtClean="0"/>
            <a:t>перерозподілі</a:t>
          </a:r>
          <a:r>
            <a:rPr lang="ru-RU" sz="1600" dirty="0" smtClean="0"/>
            <a:t> через бюджет та </a:t>
          </a:r>
          <a:r>
            <a:rPr lang="ru-RU" sz="1600" dirty="0" err="1" smtClean="0"/>
            <a:t>цільові</a:t>
          </a:r>
          <a:r>
            <a:rPr lang="ru-RU" sz="1600" dirty="0" smtClean="0"/>
            <a:t> </a:t>
          </a:r>
          <a:r>
            <a:rPr lang="ru-RU" sz="1600" dirty="0" err="1" smtClean="0"/>
            <a:t>фонди</a:t>
          </a:r>
          <a:r>
            <a:rPr lang="ru-RU" sz="1600" dirty="0" smtClean="0"/>
            <a:t> на </a:t>
          </a:r>
          <a:r>
            <a:rPr lang="ru-RU" sz="1600" dirty="0" err="1" smtClean="0"/>
            <a:t>користь</a:t>
          </a:r>
          <a:r>
            <a:rPr lang="ru-RU" sz="1600" dirty="0" smtClean="0"/>
            <a:t> </a:t>
          </a:r>
          <a:r>
            <a:rPr lang="ru-RU" sz="1600" dirty="0" err="1" smtClean="0"/>
            <a:t>держави</a:t>
          </a:r>
          <a:endParaRPr lang="en-US" sz="1600" dirty="0"/>
        </a:p>
      </dgm:t>
    </dgm:pt>
    <dgm:pt modelId="{311CBED1-C579-4915-AC06-CDF70D93A362}" type="parTrans" cxnId="{61A82106-D46D-4CC3-8E8B-58F9206E4DC8}">
      <dgm:prSet/>
      <dgm:spPr/>
      <dgm:t>
        <a:bodyPr/>
        <a:lstStyle/>
        <a:p>
          <a:endParaRPr lang="en-US"/>
        </a:p>
      </dgm:t>
    </dgm:pt>
    <dgm:pt modelId="{C9A7D506-30A0-45B6-8ACC-637FF3520047}" type="sibTrans" cxnId="{61A82106-D46D-4CC3-8E8B-58F9206E4DC8}">
      <dgm:prSet/>
      <dgm:spPr/>
      <dgm:t>
        <a:bodyPr/>
        <a:lstStyle/>
        <a:p>
          <a:endParaRPr lang="en-US"/>
        </a:p>
      </dgm:t>
    </dgm:pt>
    <dgm:pt modelId="{16EBCB41-46FB-4423-A13F-BB2AAAFF35A3}">
      <dgm:prSet/>
      <dgm:spPr/>
      <dgm:t>
        <a:bodyPr/>
        <a:lstStyle/>
        <a:p>
          <a:r>
            <a:rPr lang="uk-UA" b="1" dirty="0" smtClean="0"/>
            <a:t>Кредитний оборот</a:t>
          </a:r>
          <a:endParaRPr lang="en-US" b="1" dirty="0"/>
        </a:p>
      </dgm:t>
    </dgm:pt>
    <dgm:pt modelId="{FA615318-9A1E-44E5-8BC3-F4067C628FA0}" type="parTrans" cxnId="{D4FB14EC-3623-449C-8A4B-A9645291D0E6}">
      <dgm:prSet/>
      <dgm:spPr/>
      <dgm:t>
        <a:bodyPr/>
        <a:lstStyle/>
        <a:p>
          <a:endParaRPr lang="en-US"/>
        </a:p>
      </dgm:t>
    </dgm:pt>
    <dgm:pt modelId="{CFA2FD8B-CC7A-479E-BD7C-8C84984460D9}" type="sibTrans" cxnId="{D4FB14EC-3623-449C-8A4B-A9645291D0E6}">
      <dgm:prSet/>
      <dgm:spPr/>
      <dgm:t>
        <a:bodyPr/>
        <a:lstStyle/>
        <a:p>
          <a:endParaRPr lang="en-US"/>
        </a:p>
      </dgm:t>
    </dgm:pt>
    <dgm:pt modelId="{8D40EFEC-B461-48AC-BF72-608CCCAEC12A}">
      <dgm:prSet/>
      <dgm:spPr/>
      <dgm:t>
        <a:bodyPr/>
        <a:lstStyle/>
        <a:p>
          <a:r>
            <a:rPr lang="uk-UA" b="1" dirty="0" smtClean="0"/>
            <a:t>Фінансовий оборот</a:t>
          </a:r>
          <a:endParaRPr lang="en-US" b="1" dirty="0"/>
        </a:p>
      </dgm:t>
    </dgm:pt>
    <dgm:pt modelId="{5EC553E6-87D4-4F5E-81D3-D899DA5DE76A}" type="parTrans" cxnId="{159C1648-6A88-4EF5-9F4E-F80A2E5E8F1D}">
      <dgm:prSet/>
      <dgm:spPr/>
      <dgm:t>
        <a:bodyPr/>
        <a:lstStyle/>
        <a:p>
          <a:endParaRPr lang="en-US"/>
        </a:p>
      </dgm:t>
    </dgm:pt>
    <dgm:pt modelId="{45C571C3-9EAD-4C13-B4DC-C939AAB6F37F}" type="sibTrans" cxnId="{159C1648-6A88-4EF5-9F4E-F80A2E5E8F1D}">
      <dgm:prSet/>
      <dgm:spPr/>
      <dgm:t>
        <a:bodyPr/>
        <a:lstStyle/>
        <a:p>
          <a:endParaRPr lang="en-US"/>
        </a:p>
      </dgm:t>
    </dgm:pt>
    <dgm:pt modelId="{9B39E46E-CB3C-4773-A1A8-C251E3A9249B}">
      <dgm:prSet phldrT="[Текст]" custT="1"/>
      <dgm:spPr/>
      <dgm:t>
        <a:bodyPr/>
        <a:lstStyle/>
        <a:p>
          <a:r>
            <a:rPr lang="ru-RU" sz="1600" dirty="0" err="1" smtClean="0"/>
            <a:t>обслуговує</a:t>
          </a:r>
          <a:r>
            <a:rPr lang="ru-RU" sz="1600" dirty="0" smtClean="0"/>
            <a:t> сферу товарного </a:t>
          </a:r>
          <a:r>
            <a:rPr lang="ru-RU" sz="1600" dirty="0" err="1" smtClean="0"/>
            <a:t>обміну</a:t>
          </a:r>
          <a:endParaRPr lang="en-US" sz="1600" dirty="0"/>
        </a:p>
      </dgm:t>
    </dgm:pt>
    <dgm:pt modelId="{F88CE251-7F6F-4702-BDC5-41F9878F27FB}" type="parTrans" cxnId="{22C0B337-F56C-4A4E-95D7-2A4C83543267}">
      <dgm:prSet/>
      <dgm:spPr/>
    </dgm:pt>
    <dgm:pt modelId="{8BD8B493-92EC-41B4-9301-AE80592C3016}" type="sibTrans" cxnId="{22C0B337-F56C-4A4E-95D7-2A4C83543267}">
      <dgm:prSet/>
      <dgm:spPr/>
    </dgm:pt>
    <dgm:pt modelId="{57797868-035A-45A8-ADA3-88CEA90C2439}">
      <dgm:prSet phldrT="[Текст]" custT="1"/>
      <dgm:spPr/>
      <dgm:t>
        <a:bodyPr/>
        <a:lstStyle/>
        <a:p>
          <a:r>
            <a:rPr lang="ru-RU" sz="1600" dirty="0" err="1" smtClean="0"/>
            <a:t>саме</a:t>
          </a:r>
          <a:r>
            <a:rPr lang="ru-RU" sz="1600" dirty="0" smtClean="0"/>
            <a:t> </a:t>
          </a:r>
          <a:r>
            <a:rPr lang="ru-RU" sz="1600" dirty="0" err="1" smtClean="0"/>
            <a:t>обмін</a:t>
          </a:r>
          <a:r>
            <a:rPr lang="ru-RU" sz="1600" dirty="0" smtClean="0"/>
            <a:t> </a:t>
          </a:r>
          <a:r>
            <a:rPr lang="ru-RU" sz="1600" dirty="0" err="1" smtClean="0"/>
            <a:t>товарів</a:t>
          </a:r>
          <a:r>
            <a:rPr lang="ru-RU" sz="1600" dirty="0" smtClean="0"/>
            <a:t> </a:t>
          </a:r>
          <a:r>
            <a:rPr lang="ru-RU" sz="1600" dirty="0" err="1" smtClean="0"/>
            <a:t>є</a:t>
          </a:r>
          <a:r>
            <a:rPr lang="ru-RU" sz="1600" dirty="0" smtClean="0"/>
            <a:t> основою грошового </a:t>
          </a:r>
          <a:r>
            <a:rPr lang="ru-RU" sz="1600" dirty="0" err="1" smtClean="0"/>
            <a:t>обігу</a:t>
          </a:r>
          <a:endParaRPr lang="en-US" sz="1600" dirty="0"/>
        </a:p>
      </dgm:t>
    </dgm:pt>
    <dgm:pt modelId="{2519491B-C0F3-4354-B12D-2D8F4CAC0A2A}" type="parTrans" cxnId="{6040F618-7D67-4463-B746-3969899F5783}">
      <dgm:prSet/>
      <dgm:spPr/>
    </dgm:pt>
    <dgm:pt modelId="{81F3739B-DBBB-4499-A76E-B76F40EE1E34}" type="sibTrans" cxnId="{6040F618-7D67-4463-B746-3969899F5783}">
      <dgm:prSet/>
      <dgm:spPr/>
    </dgm:pt>
    <dgm:pt modelId="{6F16BF0A-9F91-41B6-9997-7628A8144D60}">
      <dgm:prSet custT="1"/>
      <dgm:spPr/>
      <dgm:t>
        <a:bodyPr/>
        <a:lstStyle/>
        <a:p>
          <a:r>
            <a:rPr lang="ru-RU" sz="1600" dirty="0" err="1" smtClean="0"/>
            <a:t>охоплює</a:t>
          </a:r>
          <a:r>
            <a:rPr lang="ru-RU" sz="1600" dirty="0" smtClean="0"/>
            <a:t> сферу </a:t>
          </a:r>
          <a:r>
            <a:rPr lang="ru-RU" sz="1600" dirty="0" err="1" smtClean="0"/>
            <a:t>перерозподільчих</a:t>
          </a:r>
          <a:r>
            <a:rPr lang="ru-RU" sz="1600" dirty="0" smtClean="0"/>
            <a:t> </a:t>
          </a:r>
          <a:r>
            <a:rPr lang="ru-RU" sz="1600" dirty="0" err="1" smtClean="0"/>
            <a:t>відносин</a:t>
          </a:r>
          <a:r>
            <a:rPr lang="ru-RU" sz="1600" dirty="0" smtClean="0"/>
            <a:t>, у </a:t>
          </a:r>
          <a:r>
            <a:rPr lang="ru-RU" sz="1600" dirty="0" err="1" smtClean="0"/>
            <a:t>якій</a:t>
          </a:r>
          <a:r>
            <a:rPr lang="ru-RU" sz="1600" dirty="0" smtClean="0"/>
            <a:t> </a:t>
          </a:r>
          <a:r>
            <a:rPr lang="ru-RU" sz="1600" dirty="0" err="1" smtClean="0"/>
            <a:t>власність</a:t>
          </a:r>
          <a:r>
            <a:rPr lang="ru-RU" sz="1600" dirty="0" smtClean="0"/>
            <a:t> </a:t>
          </a:r>
          <a:r>
            <a:rPr lang="ru-RU" sz="1600" dirty="0" err="1" smtClean="0"/>
            <a:t>суб’єк</a:t>
          </a:r>
          <a:r>
            <a:rPr lang="ru-RU" sz="1600" dirty="0" smtClean="0"/>
            <a:t> </a:t>
          </a:r>
          <a:r>
            <a:rPr lang="ru-RU" sz="1600" dirty="0" err="1" smtClean="0"/>
            <a:t>тів</a:t>
          </a:r>
          <a:r>
            <a:rPr lang="ru-RU" sz="1600" dirty="0" smtClean="0"/>
            <a:t> </a:t>
          </a:r>
          <a:r>
            <a:rPr lang="ru-RU" sz="1600" dirty="0" err="1" smtClean="0"/>
            <a:t>господарювання</a:t>
          </a:r>
          <a:r>
            <a:rPr lang="ru-RU" sz="1600" dirty="0" smtClean="0"/>
            <a:t> не </a:t>
          </a:r>
          <a:r>
            <a:rPr lang="ru-RU" sz="1600" dirty="0" err="1" smtClean="0"/>
            <a:t>відчужується</a:t>
          </a:r>
          <a:r>
            <a:rPr lang="ru-RU" sz="1600" dirty="0" smtClean="0"/>
            <a:t>, а </a:t>
          </a:r>
          <a:r>
            <a:rPr lang="ru-RU" sz="1600" dirty="0" err="1" smtClean="0"/>
            <a:t>лише</a:t>
          </a:r>
          <a:r>
            <a:rPr lang="ru-RU" sz="1600" dirty="0" smtClean="0"/>
            <a:t> </a:t>
          </a:r>
          <a:r>
            <a:rPr lang="ru-RU" sz="1600" dirty="0" err="1" smtClean="0"/>
            <a:t>передається</a:t>
          </a:r>
          <a:r>
            <a:rPr lang="ru-RU" sz="1600" dirty="0" smtClean="0"/>
            <a:t> в </a:t>
          </a:r>
          <a:r>
            <a:rPr lang="ru-RU" sz="1600" dirty="0" err="1" smtClean="0"/>
            <a:t>тимчасове</a:t>
          </a:r>
          <a:r>
            <a:rPr lang="ru-RU" sz="1600" dirty="0" smtClean="0"/>
            <a:t> </a:t>
          </a:r>
          <a:r>
            <a:rPr lang="ru-RU" sz="1600" dirty="0" err="1" smtClean="0"/>
            <a:t>користування</a:t>
          </a:r>
          <a:r>
            <a:rPr lang="ru-RU" sz="1600" dirty="0" smtClean="0"/>
            <a:t> </a:t>
          </a:r>
          <a:r>
            <a:rPr lang="ru-RU" sz="1600" dirty="0" err="1" smtClean="0"/>
            <a:t>іншим</a:t>
          </a:r>
          <a:r>
            <a:rPr lang="ru-RU" sz="1600" dirty="0" smtClean="0"/>
            <a:t> особам, за </a:t>
          </a:r>
          <a:r>
            <a:rPr lang="ru-RU" sz="1600" dirty="0" err="1" smtClean="0"/>
            <a:t>що</a:t>
          </a:r>
          <a:r>
            <a:rPr lang="ru-RU" sz="1600" dirty="0" smtClean="0"/>
            <a:t> </a:t>
          </a:r>
          <a:r>
            <a:rPr lang="ru-RU" sz="1600" dirty="0" err="1" smtClean="0"/>
            <a:t>власник</a:t>
          </a:r>
          <a:r>
            <a:rPr lang="ru-RU" sz="1600" dirty="0" smtClean="0"/>
            <a:t> </a:t>
          </a:r>
          <a:r>
            <a:rPr lang="ru-RU" sz="1600" dirty="0" err="1" smtClean="0"/>
            <a:t>отримує</a:t>
          </a:r>
          <a:r>
            <a:rPr lang="ru-RU" sz="1600" dirty="0" smtClean="0"/>
            <a:t> </a:t>
          </a:r>
          <a:r>
            <a:rPr lang="ru-RU" sz="1600" dirty="0" err="1" smtClean="0"/>
            <a:t>дохід</a:t>
          </a:r>
          <a:r>
            <a:rPr lang="ru-RU" sz="1600" dirty="0" smtClean="0"/>
            <a:t> у </a:t>
          </a:r>
          <a:r>
            <a:rPr lang="ru-RU" sz="1600" dirty="0" err="1" smtClean="0"/>
            <a:t>вигляді</a:t>
          </a:r>
          <a:r>
            <a:rPr lang="ru-RU" sz="1600" dirty="0" smtClean="0"/>
            <a:t> </a:t>
          </a:r>
          <a:r>
            <a:rPr lang="ru-RU" sz="1600" dirty="0" err="1" smtClean="0"/>
            <a:t>відсотків</a:t>
          </a:r>
          <a:r>
            <a:rPr lang="ru-RU" sz="1600" dirty="0" smtClean="0"/>
            <a:t> </a:t>
          </a:r>
          <a:r>
            <a:rPr lang="ru-RU" sz="1600" dirty="0" err="1" smtClean="0"/>
            <a:t>або</a:t>
          </a:r>
          <a:r>
            <a:rPr lang="ru-RU" sz="1600" dirty="0" smtClean="0"/>
            <a:t> </a:t>
          </a:r>
          <a:r>
            <a:rPr lang="ru-RU" sz="1600" dirty="0" err="1" smtClean="0"/>
            <a:t>дивідендів</a:t>
          </a:r>
          <a:endParaRPr lang="en-US" sz="1600" dirty="0"/>
        </a:p>
      </dgm:t>
    </dgm:pt>
    <dgm:pt modelId="{52A5F6E7-F823-42E4-8603-156BF423C1F7}" type="parTrans" cxnId="{2C7C4B67-42F2-4130-BCA2-9BA9201CBBFE}">
      <dgm:prSet/>
      <dgm:spPr/>
    </dgm:pt>
    <dgm:pt modelId="{BD8E2A25-D678-434B-8E25-88BCA20C81F6}" type="sibTrans" cxnId="{2C7C4B67-42F2-4130-BCA2-9BA9201CBBFE}">
      <dgm:prSet/>
      <dgm:spPr/>
    </dgm:pt>
    <dgm:pt modelId="{43402C78-39C9-49BB-AA9A-3FE864138C70}">
      <dgm:prSet custT="1"/>
      <dgm:spPr/>
      <dgm:t>
        <a:bodyPr/>
        <a:lstStyle/>
        <a:p>
          <a:r>
            <a:rPr lang="ru-RU" sz="1600" dirty="0" smtClean="0"/>
            <a:t>сектор грошового обороту, </a:t>
          </a:r>
          <a:r>
            <a:rPr lang="ru-RU" sz="1600" dirty="0" err="1" smtClean="0"/>
            <a:t>який</a:t>
          </a:r>
          <a:r>
            <a:rPr lang="ru-RU" sz="1600" dirty="0" smtClean="0"/>
            <a:t> </a:t>
          </a:r>
          <a:r>
            <a:rPr lang="ru-RU" sz="1600" dirty="0" err="1" smtClean="0"/>
            <a:t>обслуговує</a:t>
          </a:r>
          <a:r>
            <a:rPr lang="ru-RU" sz="1600" dirty="0" smtClean="0"/>
            <a:t> </a:t>
          </a:r>
          <a:r>
            <a:rPr lang="ru-RU" sz="1600" dirty="0" err="1" smtClean="0"/>
            <a:t>купівлю-продаж</a:t>
          </a:r>
          <a:r>
            <a:rPr lang="ru-RU" sz="1600" dirty="0" smtClean="0"/>
            <a:t> </a:t>
          </a:r>
          <a:r>
            <a:rPr lang="ru-RU" sz="1600" dirty="0" err="1" smtClean="0"/>
            <a:t>цінних</a:t>
          </a:r>
          <a:r>
            <a:rPr lang="ru-RU" sz="1600" dirty="0" smtClean="0"/>
            <a:t> </a:t>
          </a:r>
          <a:r>
            <a:rPr lang="ru-RU" sz="1600" dirty="0" err="1" smtClean="0"/>
            <a:t>паперів</a:t>
          </a:r>
          <a:r>
            <a:rPr lang="ru-RU" sz="1600" dirty="0" smtClean="0"/>
            <a:t> (</a:t>
          </a:r>
          <a:r>
            <a:rPr lang="ru-RU" sz="1600" dirty="0" err="1" smtClean="0"/>
            <a:t>акцій</a:t>
          </a:r>
          <a:r>
            <a:rPr lang="ru-RU" sz="1600" dirty="0" smtClean="0"/>
            <a:t>, </a:t>
          </a:r>
          <a:r>
            <a:rPr lang="ru-RU" sz="1600" dirty="0" err="1" smtClean="0"/>
            <a:t>облігацій</a:t>
          </a:r>
          <a:r>
            <a:rPr lang="ru-RU" sz="1600" dirty="0" smtClean="0"/>
            <a:t>, </a:t>
          </a:r>
          <a:r>
            <a:rPr lang="ru-RU" sz="1600" dirty="0" err="1" smtClean="0"/>
            <a:t>векселів</a:t>
          </a:r>
          <a:r>
            <a:rPr lang="ru-RU" sz="1600" dirty="0" smtClean="0"/>
            <a:t> та </a:t>
          </a:r>
          <a:r>
            <a:rPr lang="ru-RU" sz="1600" dirty="0" err="1" smtClean="0"/>
            <a:t>інших</a:t>
          </a:r>
          <a:r>
            <a:rPr lang="ru-RU" sz="1600" dirty="0" smtClean="0"/>
            <a:t> </a:t>
          </a:r>
          <a:r>
            <a:rPr lang="ru-RU" sz="1600" dirty="0" err="1" smtClean="0"/>
            <a:t>цінних</a:t>
          </a:r>
          <a:r>
            <a:rPr lang="ru-RU" sz="1600" dirty="0" smtClean="0"/>
            <a:t> </a:t>
          </a:r>
          <a:r>
            <a:rPr lang="ru-RU" sz="1600" dirty="0" err="1" smtClean="0"/>
            <a:t>паперів</a:t>
          </a:r>
          <a:r>
            <a:rPr lang="ru-RU" sz="1600" dirty="0" smtClean="0"/>
            <a:t>)</a:t>
          </a:r>
          <a:endParaRPr lang="en-US" sz="1600" dirty="0"/>
        </a:p>
      </dgm:t>
    </dgm:pt>
    <dgm:pt modelId="{1C9CD6BF-7B2F-4B37-9C54-DD9804DDCE1F}" type="parTrans" cxnId="{2246BB0E-050B-4A80-B066-042D4AB82372}">
      <dgm:prSet/>
      <dgm:spPr/>
    </dgm:pt>
    <dgm:pt modelId="{5AA884A3-FC6A-47CC-AB6C-7AE4DF24603A}" type="sibTrans" cxnId="{2246BB0E-050B-4A80-B066-042D4AB82372}">
      <dgm:prSet/>
      <dgm:spPr/>
    </dgm:pt>
    <dgm:pt modelId="{F75315A3-051A-4E1F-B5C6-FDE9CF7C7FF2}" type="pres">
      <dgm:prSet presAssocID="{6477CF13-1A4F-487D-92F4-55E4459E328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F2B6F84-8412-4AC9-9537-AA3F646FDDA6}" type="pres">
      <dgm:prSet presAssocID="{6B8C75A4-AEF1-4D3F-9BD1-6C18C1F9CCAF}" presName="linNode" presStyleCnt="0"/>
      <dgm:spPr/>
    </dgm:pt>
    <dgm:pt modelId="{96E11FDB-3C43-4A6F-944F-56C712778DB0}" type="pres">
      <dgm:prSet presAssocID="{6B8C75A4-AEF1-4D3F-9BD1-6C18C1F9CCAF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826A78-E599-4A72-A440-1AFF4BEAA439}" type="pres">
      <dgm:prSet presAssocID="{6B8C75A4-AEF1-4D3F-9BD1-6C18C1F9CCAF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24AC2-78DC-4004-AA02-C8937EB84AA8}" type="pres">
      <dgm:prSet presAssocID="{AA8AA000-D916-4E55-9274-05EB6184A918}" presName="spacing" presStyleCnt="0"/>
      <dgm:spPr/>
    </dgm:pt>
    <dgm:pt modelId="{5D4B68A6-8F91-4C51-9278-2E732DCE884B}" type="pres">
      <dgm:prSet presAssocID="{A6A5B27A-FC78-483C-BA12-C84110023CE2}" presName="linNode" presStyleCnt="0"/>
      <dgm:spPr/>
    </dgm:pt>
    <dgm:pt modelId="{F6FE9484-7292-41B8-AAC3-567138E920B6}" type="pres">
      <dgm:prSet presAssocID="{A6A5B27A-FC78-483C-BA12-C84110023CE2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DFE608-FF29-4AB7-B47B-1A40312A9852}" type="pres">
      <dgm:prSet presAssocID="{A6A5B27A-FC78-483C-BA12-C84110023CE2}" presName="childShp" presStyleLbl="bgAccFollowNode1" presStyleIdx="1" presStyleCnt="4" custScaleY="1349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91D891-4F8B-4E80-9682-CB9F4DB0A468}" type="pres">
      <dgm:prSet presAssocID="{A7959191-9F25-4356-97AA-17093515AACB}" presName="spacing" presStyleCnt="0"/>
      <dgm:spPr/>
    </dgm:pt>
    <dgm:pt modelId="{962B9119-D093-41DD-B139-2E1437C3D000}" type="pres">
      <dgm:prSet presAssocID="{16EBCB41-46FB-4423-A13F-BB2AAAFF35A3}" presName="linNode" presStyleCnt="0"/>
      <dgm:spPr/>
    </dgm:pt>
    <dgm:pt modelId="{953FE72E-6C24-412C-9809-AF57B277BACA}" type="pres">
      <dgm:prSet presAssocID="{16EBCB41-46FB-4423-A13F-BB2AAAFF35A3}" presName="parentShp" presStyleLbl="node1" presStyleIdx="2" presStyleCnt="4">
        <dgm:presLayoutVars>
          <dgm:bulletEnabled val="1"/>
        </dgm:presLayoutVars>
      </dgm:prSet>
      <dgm:spPr/>
    </dgm:pt>
    <dgm:pt modelId="{4AA27466-D61E-4421-8D8B-80421ABEDB06}" type="pres">
      <dgm:prSet presAssocID="{16EBCB41-46FB-4423-A13F-BB2AAAFF35A3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F6A2F5-141C-425B-9835-35436E6ED2E4}" type="pres">
      <dgm:prSet presAssocID="{CFA2FD8B-CC7A-479E-BD7C-8C84984460D9}" presName="spacing" presStyleCnt="0"/>
      <dgm:spPr/>
    </dgm:pt>
    <dgm:pt modelId="{86DE0A13-EB0F-4DB5-8CF2-E93A87B2E318}" type="pres">
      <dgm:prSet presAssocID="{8D40EFEC-B461-48AC-BF72-608CCCAEC12A}" presName="linNode" presStyleCnt="0"/>
      <dgm:spPr/>
    </dgm:pt>
    <dgm:pt modelId="{6C7AA6A7-635C-41F7-95DE-BDBCB6551718}" type="pres">
      <dgm:prSet presAssocID="{8D40EFEC-B461-48AC-BF72-608CCCAEC12A}" presName="parentShp" presStyleLbl="node1" presStyleIdx="3" presStyleCnt="4">
        <dgm:presLayoutVars>
          <dgm:bulletEnabled val="1"/>
        </dgm:presLayoutVars>
      </dgm:prSet>
      <dgm:spPr/>
    </dgm:pt>
    <dgm:pt modelId="{D0B4CCD6-5591-4DD1-8D16-16292F0D5D1F}" type="pres">
      <dgm:prSet presAssocID="{8D40EFEC-B461-48AC-BF72-608CCCAEC12A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3EC203-D2D1-4A8F-A50A-54AF052D6337}" type="presOf" srcId="{57797868-035A-45A8-ADA3-88CEA90C2439}" destId="{9F826A78-E599-4A72-A440-1AFF4BEAA439}" srcOrd="0" destOrd="2" presId="urn:microsoft.com/office/officeart/2005/8/layout/vList6"/>
    <dgm:cxn modelId="{6040F618-7D67-4463-B746-3969899F5783}" srcId="{6B8C75A4-AEF1-4D3F-9BD1-6C18C1F9CCAF}" destId="{57797868-035A-45A8-ADA3-88CEA90C2439}" srcOrd="2" destOrd="0" parTransId="{2519491B-C0F3-4354-B12D-2D8F4CAC0A2A}" sibTransId="{81F3739B-DBBB-4499-A76E-B76F40EE1E34}"/>
    <dgm:cxn modelId="{D6235C9D-CE0D-4D57-BE61-232BBC1690E9}" type="presOf" srcId="{6F16BF0A-9F91-41B6-9997-7628A8144D60}" destId="{4AA27466-D61E-4421-8D8B-80421ABEDB06}" srcOrd="0" destOrd="0" presId="urn:microsoft.com/office/officeart/2005/8/layout/vList6"/>
    <dgm:cxn modelId="{752022FF-94AA-409E-9B9D-08364C518393}" type="presOf" srcId="{6477CF13-1A4F-487D-92F4-55E4459E3286}" destId="{F75315A3-051A-4E1F-B5C6-FDE9CF7C7FF2}" srcOrd="0" destOrd="0" presId="urn:microsoft.com/office/officeart/2005/8/layout/vList6"/>
    <dgm:cxn modelId="{6C92646B-D5C3-44C6-8EEB-1B075F602EF9}" srcId="{6B8C75A4-AEF1-4D3F-9BD1-6C18C1F9CCAF}" destId="{12528066-62EA-40F9-8E0A-41D8B82E2638}" srcOrd="0" destOrd="0" parTransId="{43736A74-6095-4962-8B7D-814CCFC59378}" sibTransId="{422B6E3A-665C-41C7-8566-12CB704009E8}"/>
    <dgm:cxn modelId="{92FE36E5-4A50-444D-8E10-15936AB7AB4F}" type="presOf" srcId="{8D40EFEC-B461-48AC-BF72-608CCCAEC12A}" destId="{6C7AA6A7-635C-41F7-95DE-BDBCB6551718}" srcOrd="0" destOrd="0" presId="urn:microsoft.com/office/officeart/2005/8/layout/vList6"/>
    <dgm:cxn modelId="{CFBA4B6D-8039-4247-A0A0-3FC71545A363}" srcId="{6477CF13-1A4F-487D-92F4-55E4459E3286}" destId="{6B8C75A4-AEF1-4D3F-9BD1-6C18C1F9CCAF}" srcOrd="0" destOrd="0" parTransId="{D5ED5AE5-559B-4B3E-BE6E-2EC38AB20C93}" sibTransId="{AA8AA000-D916-4E55-9274-05EB6184A918}"/>
    <dgm:cxn modelId="{72BC53FC-1E88-414B-8956-347BC95E4055}" type="presOf" srcId="{12528066-62EA-40F9-8E0A-41D8B82E2638}" destId="{9F826A78-E599-4A72-A440-1AFF4BEAA439}" srcOrd="0" destOrd="0" presId="urn:microsoft.com/office/officeart/2005/8/layout/vList6"/>
    <dgm:cxn modelId="{2C7C4B67-42F2-4130-BCA2-9BA9201CBBFE}" srcId="{16EBCB41-46FB-4423-A13F-BB2AAAFF35A3}" destId="{6F16BF0A-9F91-41B6-9997-7628A8144D60}" srcOrd="0" destOrd="0" parTransId="{52A5F6E7-F823-42E4-8603-156BF423C1F7}" sibTransId="{BD8E2A25-D678-434B-8E25-88BCA20C81F6}"/>
    <dgm:cxn modelId="{D4FB14EC-3623-449C-8A4B-A9645291D0E6}" srcId="{6477CF13-1A4F-487D-92F4-55E4459E3286}" destId="{16EBCB41-46FB-4423-A13F-BB2AAAFF35A3}" srcOrd="2" destOrd="0" parTransId="{FA615318-9A1E-44E5-8BC3-F4067C628FA0}" sibTransId="{CFA2FD8B-CC7A-479E-BD7C-8C84984460D9}"/>
    <dgm:cxn modelId="{22C0B337-F56C-4A4E-95D7-2A4C83543267}" srcId="{6B8C75A4-AEF1-4D3F-9BD1-6C18C1F9CCAF}" destId="{9B39E46E-CB3C-4773-A1A8-C251E3A9249B}" srcOrd="1" destOrd="0" parTransId="{F88CE251-7F6F-4702-BDC5-41F9878F27FB}" sibTransId="{8BD8B493-92EC-41B4-9301-AE80592C3016}"/>
    <dgm:cxn modelId="{0D638DE8-C2A8-4EB5-A358-5AACAE86168C}" srcId="{6477CF13-1A4F-487D-92F4-55E4459E3286}" destId="{A6A5B27A-FC78-483C-BA12-C84110023CE2}" srcOrd="1" destOrd="0" parTransId="{5E8AC175-2398-467B-BCAE-C626980165EE}" sibTransId="{A7959191-9F25-4356-97AA-17093515AACB}"/>
    <dgm:cxn modelId="{04A3FDF3-9C11-4E51-B9B6-ABE23FF7841D}" type="presOf" srcId="{6B8C75A4-AEF1-4D3F-9BD1-6C18C1F9CCAF}" destId="{96E11FDB-3C43-4A6F-944F-56C712778DB0}" srcOrd="0" destOrd="0" presId="urn:microsoft.com/office/officeart/2005/8/layout/vList6"/>
    <dgm:cxn modelId="{BFA321E7-4BB0-4160-B09D-6ED4385E1345}" type="presOf" srcId="{16EBCB41-46FB-4423-A13F-BB2AAAFF35A3}" destId="{953FE72E-6C24-412C-9809-AF57B277BACA}" srcOrd="0" destOrd="0" presId="urn:microsoft.com/office/officeart/2005/8/layout/vList6"/>
    <dgm:cxn modelId="{61A82106-D46D-4CC3-8E8B-58F9206E4DC8}" srcId="{A6A5B27A-FC78-483C-BA12-C84110023CE2}" destId="{3B6875C0-514D-4B76-A96A-B05EFB41E9A0}" srcOrd="0" destOrd="0" parTransId="{311CBED1-C579-4915-AC06-CDF70D93A362}" sibTransId="{C9A7D506-30A0-45B6-8ACC-637FF3520047}"/>
    <dgm:cxn modelId="{159C1648-6A88-4EF5-9F4E-F80A2E5E8F1D}" srcId="{6477CF13-1A4F-487D-92F4-55E4459E3286}" destId="{8D40EFEC-B461-48AC-BF72-608CCCAEC12A}" srcOrd="3" destOrd="0" parTransId="{5EC553E6-87D4-4F5E-81D3-D899DA5DE76A}" sibTransId="{45C571C3-9EAD-4C13-B4DC-C939AAB6F37F}"/>
    <dgm:cxn modelId="{2DAB9C58-E49C-4010-80AA-11D8D9A3B421}" type="presOf" srcId="{9B39E46E-CB3C-4773-A1A8-C251E3A9249B}" destId="{9F826A78-E599-4A72-A440-1AFF4BEAA439}" srcOrd="0" destOrd="1" presId="urn:microsoft.com/office/officeart/2005/8/layout/vList6"/>
    <dgm:cxn modelId="{C09CCCEB-6199-44BC-99EC-DD4D9CBEC4E8}" type="presOf" srcId="{A6A5B27A-FC78-483C-BA12-C84110023CE2}" destId="{F6FE9484-7292-41B8-AAC3-567138E920B6}" srcOrd="0" destOrd="0" presId="urn:microsoft.com/office/officeart/2005/8/layout/vList6"/>
    <dgm:cxn modelId="{4500B2E4-BE17-4B58-9CFB-0EDF5E5D6122}" type="presOf" srcId="{43402C78-39C9-49BB-AA9A-3FE864138C70}" destId="{D0B4CCD6-5591-4DD1-8D16-16292F0D5D1F}" srcOrd="0" destOrd="0" presId="urn:microsoft.com/office/officeart/2005/8/layout/vList6"/>
    <dgm:cxn modelId="{2246BB0E-050B-4A80-B066-042D4AB82372}" srcId="{8D40EFEC-B461-48AC-BF72-608CCCAEC12A}" destId="{43402C78-39C9-49BB-AA9A-3FE864138C70}" srcOrd="0" destOrd="0" parTransId="{1C9CD6BF-7B2F-4B37-9C54-DD9804DDCE1F}" sibTransId="{5AA884A3-FC6A-47CC-AB6C-7AE4DF24603A}"/>
    <dgm:cxn modelId="{AB4F23F6-4F8D-4F4E-8FA1-ACCAA92B9D02}" type="presOf" srcId="{3B6875C0-514D-4B76-A96A-B05EFB41E9A0}" destId="{B8DFE608-FF29-4AB7-B47B-1A40312A9852}" srcOrd="0" destOrd="0" presId="urn:microsoft.com/office/officeart/2005/8/layout/vList6"/>
    <dgm:cxn modelId="{FF86F67D-FA02-4542-9428-1F99B4DF9821}" type="presParOf" srcId="{F75315A3-051A-4E1F-B5C6-FDE9CF7C7FF2}" destId="{5F2B6F84-8412-4AC9-9537-AA3F646FDDA6}" srcOrd="0" destOrd="0" presId="urn:microsoft.com/office/officeart/2005/8/layout/vList6"/>
    <dgm:cxn modelId="{AC0B4FAA-8358-4BE0-91D7-359596151DF1}" type="presParOf" srcId="{5F2B6F84-8412-4AC9-9537-AA3F646FDDA6}" destId="{96E11FDB-3C43-4A6F-944F-56C712778DB0}" srcOrd="0" destOrd="0" presId="urn:microsoft.com/office/officeart/2005/8/layout/vList6"/>
    <dgm:cxn modelId="{09F6E4C6-6866-4E88-9C69-E758BD836F94}" type="presParOf" srcId="{5F2B6F84-8412-4AC9-9537-AA3F646FDDA6}" destId="{9F826A78-E599-4A72-A440-1AFF4BEAA439}" srcOrd="1" destOrd="0" presId="urn:microsoft.com/office/officeart/2005/8/layout/vList6"/>
    <dgm:cxn modelId="{CCA14D0F-CC07-4095-A4C7-5E70253352B9}" type="presParOf" srcId="{F75315A3-051A-4E1F-B5C6-FDE9CF7C7FF2}" destId="{3C924AC2-78DC-4004-AA02-C8937EB84AA8}" srcOrd="1" destOrd="0" presId="urn:microsoft.com/office/officeart/2005/8/layout/vList6"/>
    <dgm:cxn modelId="{0954AE76-BC7D-4313-A948-BCD44F3ADC54}" type="presParOf" srcId="{F75315A3-051A-4E1F-B5C6-FDE9CF7C7FF2}" destId="{5D4B68A6-8F91-4C51-9278-2E732DCE884B}" srcOrd="2" destOrd="0" presId="urn:microsoft.com/office/officeart/2005/8/layout/vList6"/>
    <dgm:cxn modelId="{54479A00-5F39-40C3-8233-4160BDD07D4C}" type="presParOf" srcId="{5D4B68A6-8F91-4C51-9278-2E732DCE884B}" destId="{F6FE9484-7292-41B8-AAC3-567138E920B6}" srcOrd="0" destOrd="0" presId="urn:microsoft.com/office/officeart/2005/8/layout/vList6"/>
    <dgm:cxn modelId="{7D69AF25-ADD2-473B-95E8-E2595DBD8440}" type="presParOf" srcId="{5D4B68A6-8F91-4C51-9278-2E732DCE884B}" destId="{B8DFE608-FF29-4AB7-B47B-1A40312A9852}" srcOrd="1" destOrd="0" presId="urn:microsoft.com/office/officeart/2005/8/layout/vList6"/>
    <dgm:cxn modelId="{1828E6C7-CF0E-483A-B897-BE551E56D515}" type="presParOf" srcId="{F75315A3-051A-4E1F-B5C6-FDE9CF7C7FF2}" destId="{BA91D891-4F8B-4E80-9682-CB9F4DB0A468}" srcOrd="3" destOrd="0" presId="urn:microsoft.com/office/officeart/2005/8/layout/vList6"/>
    <dgm:cxn modelId="{DD02A4FA-14C2-4499-B536-3731A462F76D}" type="presParOf" srcId="{F75315A3-051A-4E1F-B5C6-FDE9CF7C7FF2}" destId="{962B9119-D093-41DD-B139-2E1437C3D000}" srcOrd="4" destOrd="0" presId="urn:microsoft.com/office/officeart/2005/8/layout/vList6"/>
    <dgm:cxn modelId="{23AEDEFB-4AB9-4922-965C-12E126BD1736}" type="presParOf" srcId="{962B9119-D093-41DD-B139-2E1437C3D000}" destId="{953FE72E-6C24-412C-9809-AF57B277BACA}" srcOrd="0" destOrd="0" presId="urn:microsoft.com/office/officeart/2005/8/layout/vList6"/>
    <dgm:cxn modelId="{3297948D-84E5-4A4C-BBE3-B8F4DDF45C17}" type="presParOf" srcId="{962B9119-D093-41DD-B139-2E1437C3D000}" destId="{4AA27466-D61E-4421-8D8B-80421ABEDB06}" srcOrd="1" destOrd="0" presId="urn:microsoft.com/office/officeart/2005/8/layout/vList6"/>
    <dgm:cxn modelId="{4DD790D8-E859-471C-AAD9-68BEC7B388C4}" type="presParOf" srcId="{F75315A3-051A-4E1F-B5C6-FDE9CF7C7FF2}" destId="{B1F6A2F5-141C-425B-9835-35436E6ED2E4}" srcOrd="5" destOrd="0" presId="urn:microsoft.com/office/officeart/2005/8/layout/vList6"/>
    <dgm:cxn modelId="{2DFC9B02-5CE5-46CF-B205-20D6F02F8AA3}" type="presParOf" srcId="{F75315A3-051A-4E1F-B5C6-FDE9CF7C7FF2}" destId="{86DE0A13-EB0F-4DB5-8CF2-E93A87B2E318}" srcOrd="6" destOrd="0" presId="urn:microsoft.com/office/officeart/2005/8/layout/vList6"/>
    <dgm:cxn modelId="{AA99D8E7-D839-42B6-B91A-3900A436EDA9}" type="presParOf" srcId="{86DE0A13-EB0F-4DB5-8CF2-E93A87B2E318}" destId="{6C7AA6A7-635C-41F7-95DE-BDBCB6551718}" srcOrd="0" destOrd="0" presId="urn:microsoft.com/office/officeart/2005/8/layout/vList6"/>
    <dgm:cxn modelId="{AB11A091-8E44-4749-AB03-682F30DF76AC}" type="presParOf" srcId="{86DE0A13-EB0F-4DB5-8CF2-E93A87B2E318}" destId="{D0B4CCD6-5591-4DD1-8D16-16292F0D5D1F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5D1910-65A8-43B7-B04E-A27BCEA7235E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F709DAF-6CB9-4651-9BA0-709551EA559A}">
      <dgm:prSet phldrT="[Текст]"/>
      <dgm:spPr/>
      <dgm:t>
        <a:bodyPr/>
        <a:lstStyle/>
        <a:p>
          <a:r>
            <a:rPr lang="uk-UA" dirty="0" smtClean="0"/>
            <a:t>1</a:t>
          </a:r>
          <a:endParaRPr lang="en-US" dirty="0"/>
        </a:p>
      </dgm:t>
    </dgm:pt>
    <dgm:pt modelId="{EB2B4AAB-C8FD-4C96-8BF8-FE9C11010089}" type="parTrans" cxnId="{94E46446-92CD-4065-A652-791EEF73131B}">
      <dgm:prSet/>
      <dgm:spPr/>
      <dgm:t>
        <a:bodyPr/>
        <a:lstStyle/>
        <a:p>
          <a:endParaRPr lang="en-US"/>
        </a:p>
      </dgm:t>
    </dgm:pt>
    <dgm:pt modelId="{A1607D7D-5328-4C3F-8416-FD817E6F2DE8}" type="sibTrans" cxnId="{94E46446-92CD-4065-A652-791EEF73131B}">
      <dgm:prSet/>
      <dgm:spPr/>
      <dgm:t>
        <a:bodyPr/>
        <a:lstStyle/>
        <a:p>
          <a:endParaRPr lang="en-US"/>
        </a:p>
      </dgm:t>
    </dgm:pt>
    <dgm:pt modelId="{2BB89DE3-E9D1-41F1-80C7-552635FFE641}">
      <dgm:prSet phldrT="[Текст]"/>
      <dgm:spPr/>
      <dgm:t>
        <a:bodyPr/>
        <a:lstStyle/>
        <a:p>
          <a:r>
            <a:rPr lang="ru-RU" dirty="0" err="1" smtClean="0"/>
            <a:t>центральним</a:t>
          </a:r>
          <a:r>
            <a:rPr lang="ru-RU" dirty="0" smtClean="0"/>
            <a:t> банком </a:t>
          </a:r>
          <a:r>
            <a:rPr lang="ru-RU" dirty="0" err="1" smtClean="0"/>
            <a:t>країни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комерційними</a:t>
          </a:r>
          <a:r>
            <a:rPr lang="ru-RU" dirty="0" smtClean="0"/>
            <a:t> банками</a:t>
          </a:r>
          <a:endParaRPr lang="en-US" dirty="0"/>
        </a:p>
      </dgm:t>
    </dgm:pt>
    <dgm:pt modelId="{A53464DB-8CCA-4197-A6A2-3D8F79E85C50}" type="parTrans" cxnId="{1BD1871D-82C3-4949-B653-FA3A2DA16939}">
      <dgm:prSet/>
      <dgm:spPr/>
      <dgm:t>
        <a:bodyPr/>
        <a:lstStyle/>
        <a:p>
          <a:endParaRPr lang="en-US"/>
        </a:p>
      </dgm:t>
    </dgm:pt>
    <dgm:pt modelId="{57F74A13-8626-45D0-AEF7-5EB79AF48AA9}" type="sibTrans" cxnId="{1BD1871D-82C3-4949-B653-FA3A2DA16939}">
      <dgm:prSet/>
      <dgm:spPr/>
      <dgm:t>
        <a:bodyPr/>
        <a:lstStyle/>
        <a:p>
          <a:endParaRPr lang="en-US"/>
        </a:p>
      </dgm:t>
    </dgm:pt>
    <dgm:pt modelId="{054E57B0-6D02-4299-BB47-1D352F660C6F}">
      <dgm:prSet phldrT="[Текст]"/>
      <dgm:spPr/>
      <dgm:t>
        <a:bodyPr/>
        <a:lstStyle/>
        <a:p>
          <a:r>
            <a:rPr lang="uk-UA" dirty="0" smtClean="0"/>
            <a:t>2</a:t>
          </a:r>
          <a:endParaRPr lang="en-US" dirty="0"/>
        </a:p>
      </dgm:t>
    </dgm:pt>
    <dgm:pt modelId="{A6F694A2-1E63-4903-AEC8-BE3BE73F8C99}" type="parTrans" cxnId="{493C7C0B-61F9-4CBB-A20D-DF33843BE687}">
      <dgm:prSet/>
      <dgm:spPr/>
      <dgm:t>
        <a:bodyPr/>
        <a:lstStyle/>
        <a:p>
          <a:endParaRPr lang="en-US"/>
        </a:p>
      </dgm:t>
    </dgm:pt>
    <dgm:pt modelId="{AF31F275-64CD-4CFD-9CFB-5A7F68DBB1AD}" type="sibTrans" cxnId="{493C7C0B-61F9-4CBB-A20D-DF33843BE687}">
      <dgm:prSet/>
      <dgm:spPr/>
      <dgm:t>
        <a:bodyPr/>
        <a:lstStyle/>
        <a:p>
          <a:endParaRPr lang="en-US"/>
        </a:p>
      </dgm:t>
    </dgm:pt>
    <dgm:pt modelId="{73C77541-795B-4275-80B6-BD5196712155}">
      <dgm:prSet phldrT="[Текст]"/>
      <dgm:spPr/>
      <dgm:t>
        <a:bodyPr/>
        <a:lstStyle/>
        <a:p>
          <a:r>
            <a:rPr lang="ru-RU" dirty="0" err="1" smtClean="0"/>
            <a:t>комерційними</a:t>
          </a:r>
          <a:r>
            <a:rPr lang="ru-RU" dirty="0" smtClean="0"/>
            <a:t> банками</a:t>
          </a:r>
          <a:endParaRPr lang="en-US" dirty="0"/>
        </a:p>
      </dgm:t>
    </dgm:pt>
    <dgm:pt modelId="{7E9F290B-6A0E-42CE-A439-17CF2E043137}" type="parTrans" cxnId="{51529A87-6ECF-4D15-A97E-9B326B638C4B}">
      <dgm:prSet/>
      <dgm:spPr/>
      <dgm:t>
        <a:bodyPr/>
        <a:lstStyle/>
        <a:p>
          <a:endParaRPr lang="en-US"/>
        </a:p>
      </dgm:t>
    </dgm:pt>
    <dgm:pt modelId="{A85C186A-2A40-4862-9793-D4FA11887CB3}" type="sibTrans" cxnId="{51529A87-6ECF-4D15-A97E-9B326B638C4B}">
      <dgm:prSet/>
      <dgm:spPr/>
      <dgm:t>
        <a:bodyPr/>
        <a:lstStyle/>
        <a:p>
          <a:endParaRPr lang="en-US"/>
        </a:p>
      </dgm:t>
    </dgm:pt>
    <dgm:pt modelId="{08DD4936-DC51-488D-B7BA-FFFA0EA37D3B}">
      <dgm:prSet phldrT="[Текст]"/>
      <dgm:spPr/>
      <dgm:t>
        <a:bodyPr/>
        <a:lstStyle/>
        <a:p>
          <a:r>
            <a:rPr lang="uk-UA" dirty="0" smtClean="0"/>
            <a:t>3</a:t>
          </a:r>
          <a:endParaRPr lang="en-US" dirty="0"/>
        </a:p>
      </dgm:t>
    </dgm:pt>
    <dgm:pt modelId="{7B9E6004-0053-4279-B6C2-F7C0E7FFECC3}" type="parTrans" cxnId="{5843DB86-3722-4EF8-8AD4-DD6C0278596D}">
      <dgm:prSet/>
      <dgm:spPr/>
      <dgm:t>
        <a:bodyPr/>
        <a:lstStyle/>
        <a:p>
          <a:endParaRPr lang="en-US"/>
        </a:p>
      </dgm:t>
    </dgm:pt>
    <dgm:pt modelId="{352DDC09-1402-4A9C-A2F0-DE85070B056A}" type="sibTrans" cxnId="{5843DB86-3722-4EF8-8AD4-DD6C0278596D}">
      <dgm:prSet/>
      <dgm:spPr/>
      <dgm:t>
        <a:bodyPr/>
        <a:lstStyle/>
        <a:p>
          <a:endParaRPr lang="en-US"/>
        </a:p>
      </dgm:t>
    </dgm:pt>
    <dgm:pt modelId="{8B102FAB-F76B-4662-AEC4-D3443AC08AA1}">
      <dgm:prSet phldrT="[Текст]"/>
      <dgm:spPr/>
      <dgm:t>
        <a:bodyPr/>
        <a:lstStyle/>
        <a:p>
          <a:r>
            <a:rPr lang="ru-RU" dirty="0" err="1" smtClean="0"/>
            <a:t>підприємствами</a:t>
          </a:r>
          <a:r>
            <a:rPr lang="ru-RU" dirty="0" smtClean="0"/>
            <a:t> та </a:t>
          </a:r>
          <a:r>
            <a:rPr lang="ru-RU" dirty="0" err="1" smtClean="0"/>
            <a:t>організаціями</a:t>
          </a:r>
          <a:endParaRPr lang="en-US" dirty="0"/>
        </a:p>
      </dgm:t>
    </dgm:pt>
    <dgm:pt modelId="{9172891B-CEEE-4A98-9B22-A06705B07938}" type="parTrans" cxnId="{12425430-6578-4541-8C31-E4C936ED69B3}">
      <dgm:prSet/>
      <dgm:spPr/>
      <dgm:t>
        <a:bodyPr/>
        <a:lstStyle/>
        <a:p>
          <a:endParaRPr lang="en-US"/>
        </a:p>
      </dgm:t>
    </dgm:pt>
    <dgm:pt modelId="{4A9DE9F3-5112-48FD-9607-A413A296B5E6}" type="sibTrans" cxnId="{12425430-6578-4541-8C31-E4C936ED69B3}">
      <dgm:prSet/>
      <dgm:spPr/>
      <dgm:t>
        <a:bodyPr/>
        <a:lstStyle/>
        <a:p>
          <a:endParaRPr lang="en-US"/>
        </a:p>
      </dgm:t>
    </dgm:pt>
    <dgm:pt modelId="{FA56F09E-485A-487E-AC34-5D9AC6D081B0}">
      <dgm:prSet/>
      <dgm:spPr/>
      <dgm:t>
        <a:bodyPr/>
        <a:lstStyle/>
        <a:p>
          <a:r>
            <a:rPr lang="uk-UA" dirty="0" smtClean="0"/>
            <a:t>4</a:t>
          </a:r>
          <a:endParaRPr lang="en-US" dirty="0"/>
        </a:p>
      </dgm:t>
    </dgm:pt>
    <dgm:pt modelId="{8D3CC45F-166B-4DBA-A6DC-39B74C33756D}" type="parTrans" cxnId="{597A4AAC-C1AE-4BC8-84DA-B0A26D3547F7}">
      <dgm:prSet/>
      <dgm:spPr/>
    </dgm:pt>
    <dgm:pt modelId="{3DD83ABC-999D-488C-89D6-7101E2179FA7}" type="sibTrans" cxnId="{597A4AAC-C1AE-4BC8-84DA-B0A26D3547F7}">
      <dgm:prSet/>
      <dgm:spPr/>
    </dgm:pt>
    <dgm:pt modelId="{6AB0D420-B161-4AD8-80E1-3C1F131C93E1}">
      <dgm:prSet/>
      <dgm:spPr/>
      <dgm:t>
        <a:bodyPr/>
        <a:lstStyle/>
        <a:p>
          <a:r>
            <a:rPr lang="uk-UA" dirty="0" smtClean="0"/>
            <a:t>5</a:t>
          </a:r>
          <a:endParaRPr lang="en-US" dirty="0"/>
        </a:p>
      </dgm:t>
    </dgm:pt>
    <dgm:pt modelId="{0DE89F18-0BFA-4A25-B34D-ECE6AE5E5F17}" type="parTrans" cxnId="{111FF60E-9C46-4B46-880C-B053BF6BD308}">
      <dgm:prSet/>
      <dgm:spPr/>
    </dgm:pt>
    <dgm:pt modelId="{76C0CCA7-32E7-404D-8C61-10E92704E2DD}" type="sibTrans" cxnId="{111FF60E-9C46-4B46-880C-B053BF6BD308}">
      <dgm:prSet/>
      <dgm:spPr/>
    </dgm:pt>
    <dgm:pt modelId="{D0A7745A-FF52-41B0-8AF5-49C5A8E5389B}">
      <dgm:prSet/>
      <dgm:spPr/>
      <dgm:t>
        <a:bodyPr/>
        <a:lstStyle/>
        <a:p>
          <a:r>
            <a:rPr lang="uk-UA" dirty="0" smtClean="0"/>
            <a:t>6</a:t>
          </a:r>
          <a:endParaRPr lang="en-US" dirty="0"/>
        </a:p>
      </dgm:t>
    </dgm:pt>
    <dgm:pt modelId="{A62AA53E-8300-4997-9648-BDC9C28ACC67}" type="parTrans" cxnId="{CA4CB0B1-0545-481C-9851-22317DAB0F0C}">
      <dgm:prSet/>
      <dgm:spPr/>
    </dgm:pt>
    <dgm:pt modelId="{BE8A0688-D6C4-4E16-AC0B-E2775AD9B375}" type="sibTrans" cxnId="{CA4CB0B1-0545-481C-9851-22317DAB0F0C}">
      <dgm:prSet/>
      <dgm:spPr/>
    </dgm:pt>
    <dgm:pt modelId="{9410F890-5742-4791-9133-B01AAB83804B}">
      <dgm:prSet/>
      <dgm:spPr/>
      <dgm:t>
        <a:bodyPr/>
        <a:lstStyle/>
        <a:p>
          <a:r>
            <a:rPr lang="ru-RU" smtClean="0"/>
            <a:t>банками і господарюючими суб’єктами</a:t>
          </a:r>
          <a:endParaRPr lang="en-US"/>
        </a:p>
      </dgm:t>
    </dgm:pt>
    <dgm:pt modelId="{DD67FB19-F4A2-4539-AA6B-429CECBC91FA}" type="parTrans" cxnId="{CCF86FE1-3104-4406-897D-FE902317E855}">
      <dgm:prSet/>
      <dgm:spPr/>
    </dgm:pt>
    <dgm:pt modelId="{4ACDA94A-B2FF-4D9B-AC9F-4D3117FF7BBC}" type="sibTrans" cxnId="{CCF86FE1-3104-4406-897D-FE902317E855}">
      <dgm:prSet/>
      <dgm:spPr/>
    </dgm:pt>
    <dgm:pt modelId="{12EE7D8B-5837-4510-8359-85885D681581}">
      <dgm:prSet/>
      <dgm:spPr/>
      <dgm:t>
        <a:bodyPr/>
        <a:lstStyle/>
        <a:p>
          <a:r>
            <a:rPr lang="ru-RU" smtClean="0"/>
            <a:t>господарюючими суб’єктами і населенням</a:t>
          </a:r>
          <a:endParaRPr lang="en-US"/>
        </a:p>
      </dgm:t>
    </dgm:pt>
    <dgm:pt modelId="{A580866C-013D-448A-A3E4-EF538870C1E4}" type="parTrans" cxnId="{60FBBF83-B8D3-4A0C-86E2-D50BF3DA1B93}">
      <dgm:prSet/>
      <dgm:spPr/>
    </dgm:pt>
    <dgm:pt modelId="{C52B9F7B-2E6E-48B6-AA79-637D7CAF6817}" type="sibTrans" cxnId="{60FBBF83-B8D3-4A0C-86E2-D50BF3DA1B93}">
      <dgm:prSet/>
      <dgm:spPr/>
    </dgm:pt>
    <dgm:pt modelId="{5A80DDE9-6BD6-4ADC-9204-0E9B3BAC2E1A}">
      <dgm:prSet/>
      <dgm:spPr/>
      <dgm:t>
        <a:bodyPr/>
        <a:lstStyle/>
        <a:p>
          <a:r>
            <a:rPr lang="ru-RU" smtClean="0"/>
            <a:t>фінансовими інститутами і населенням</a:t>
          </a:r>
          <a:endParaRPr lang="en-US"/>
        </a:p>
      </dgm:t>
    </dgm:pt>
    <dgm:pt modelId="{338C3130-56BD-4852-A434-9B490E7B7548}" type="parTrans" cxnId="{CDE3B2F4-A223-4188-B2CF-46898D4C3C06}">
      <dgm:prSet/>
      <dgm:spPr/>
    </dgm:pt>
    <dgm:pt modelId="{C06C74A0-ED33-47A5-A1BC-51F2E82E6861}" type="sibTrans" cxnId="{CDE3B2F4-A223-4188-B2CF-46898D4C3C06}">
      <dgm:prSet/>
      <dgm:spPr/>
    </dgm:pt>
    <dgm:pt modelId="{968C34C8-DE07-443F-B8BD-C35D1DA4041B}" type="pres">
      <dgm:prSet presAssocID="{265D1910-65A8-43B7-B04E-A27BCEA7235E}" presName="linearFlow" presStyleCnt="0">
        <dgm:presLayoutVars>
          <dgm:dir/>
          <dgm:animLvl val="lvl"/>
          <dgm:resizeHandles val="exact"/>
        </dgm:presLayoutVars>
      </dgm:prSet>
      <dgm:spPr/>
    </dgm:pt>
    <dgm:pt modelId="{CC9D26DD-7FCE-4B62-9DE1-32D6D91449C3}" type="pres">
      <dgm:prSet presAssocID="{EF709DAF-6CB9-4651-9BA0-709551EA559A}" presName="composite" presStyleCnt="0"/>
      <dgm:spPr/>
    </dgm:pt>
    <dgm:pt modelId="{68FA3814-0303-479B-B1E1-53169ABF1C68}" type="pres">
      <dgm:prSet presAssocID="{EF709DAF-6CB9-4651-9BA0-709551EA559A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312A8B9D-A2F3-4942-A269-EF3914309A70}" type="pres">
      <dgm:prSet presAssocID="{EF709DAF-6CB9-4651-9BA0-709551EA559A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0F9FCC-71EB-42A8-AC44-FCDF579DF007}" type="pres">
      <dgm:prSet presAssocID="{A1607D7D-5328-4C3F-8416-FD817E6F2DE8}" presName="sp" presStyleCnt="0"/>
      <dgm:spPr/>
    </dgm:pt>
    <dgm:pt modelId="{3693EE71-62E9-4B45-8BDB-5FE639E8FF6A}" type="pres">
      <dgm:prSet presAssocID="{054E57B0-6D02-4299-BB47-1D352F660C6F}" presName="composite" presStyleCnt="0"/>
      <dgm:spPr/>
    </dgm:pt>
    <dgm:pt modelId="{193C63F7-0746-4BCD-B47F-53C16CA63F56}" type="pres">
      <dgm:prSet presAssocID="{054E57B0-6D02-4299-BB47-1D352F660C6F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A1AE1AFA-95B0-4CD0-BCB2-1A87E58E5723}" type="pres">
      <dgm:prSet presAssocID="{054E57B0-6D02-4299-BB47-1D352F660C6F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5AEFD2-3BCB-4D53-8BDE-3EF92BC84B53}" type="pres">
      <dgm:prSet presAssocID="{AF31F275-64CD-4CFD-9CFB-5A7F68DBB1AD}" presName="sp" presStyleCnt="0"/>
      <dgm:spPr/>
    </dgm:pt>
    <dgm:pt modelId="{6919A8C8-885F-4564-928E-0BDCB4686BC0}" type="pres">
      <dgm:prSet presAssocID="{08DD4936-DC51-488D-B7BA-FFFA0EA37D3B}" presName="composite" presStyleCnt="0"/>
      <dgm:spPr/>
    </dgm:pt>
    <dgm:pt modelId="{7B1D83AF-48EF-434E-A06E-EECD3A79D887}" type="pres">
      <dgm:prSet presAssocID="{08DD4936-DC51-488D-B7BA-FFFA0EA37D3B}" presName="parentText" presStyleLbl="alignNode1" presStyleIdx="2" presStyleCnt="6">
        <dgm:presLayoutVars>
          <dgm:chMax val="1"/>
          <dgm:bulletEnabled val="1"/>
        </dgm:presLayoutVars>
      </dgm:prSet>
      <dgm:spPr/>
    </dgm:pt>
    <dgm:pt modelId="{7FD31032-C479-4281-A34F-F54EE7E6B0C7}" type="pres">
      <dgm:prSet presAssocID="{08DD4936-DC51-488D-B7BA-FFFA0EA37D3B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2D3DF8-B6F8-44BE-A60E-2CF52F5361B6}" type="pres">
      <dgm:prSet presAssocID="{352DDC09-1402-4A9C-A2F0-DE85070B056A}" presName="sp" presStyleCnt="0"/>
      <dgm:spPr/>
    </dgm:pt>
    <dgm:pt modelId="{0903BE60-D92A-46C2-9C94-5E91AB07EEE8}" type="pres">
      <dgm:prSet presAssocID="{FA56F09E-485A-487E-AC34-5D9AC6D081B0}" presName="composite" presStyleCnt="0"/>
      <dgm:spPr/>
    </dgm:pt>
    <dgm:pt modelId="{968FCE09-C9BC-4801-9C94-0EEE91D2C13F}" type="pres">
      <dgm:prSet presAssocID="{FA56F09E-485A-487E-AC34-5D9AC6D081B0}" presName="parentText" presStyleLbl="alignNode1" presStyleIdx="3" presStyleCnt="6">
        <dgm:presLayoutVars>
          <dgm:chMax val="1"/>
          <dgm:bulletEnabled val="1"/>
        </dgm:presLayoutVars>
      </dgm:prSet>
      <dgm:spPr/>
    </dgm:pt>
    <dgm:pt modelId="{1F8F5244-1A60-4D5C-A4E3-64E8C27783F6}" type="pres">
      <dgm:prSet presAssocID="{FA56F09E-485A-487E-AC34-5D9AC6D081B0}" presName="descendantText" presStyleLbl="alignAcc1" presStyleIdx="3" presStyleCnt="6">
        <dgm:presLayoutVars>
          <dgm:bulletEnabled val="1"/>
        </dgm:presLayoutVars>
      </dgm:prSet>
      <dgm:spPr/>
    </dgm:pt>
    <dgm:pt modelId="{F516978A-DA89-4D67-9BE1-EFB7CE378B6A}" type="pres">
      <dgm:prSet presAssocID="{3DD83ABC-999D-488C-89D6-7101E2179FA7}" presName="sp" presStyleCnt="0"/>
      <dgm:spPr/>
    </dgm:pt>
    <dgm:pt modelId="{9228CCC0-4779-49B6-A834-98F7AC66B19C}" type="pres">
      <dgm:prSet presAssocID="{6AB0D420-B161-4AD8-80E1-3C1F131C93E1}" presName="composite" presStyleCnt="0"/>
      <dgm:spPr/>
    </dgm:pt>
    <dgm:pt modelId="{0ED70944-BAE3-4ACC-B9CE-41FEF21AA468}" type="pres">
      <dgm:prSet presAssocID="{6AB0D420-B161-4AD8-80E1-3C1F131C93E1}" presName="parentText" presStyleLbl="alignNode1" presStyleIdx="4" presStyleCnt="6">
        <dgm:presLayoutVars>
          <dgm:chMax val="1"/>
          <dgm:bulletEnabled val="1"/>
        </dgm:presLayoutVars>
      </dgm:prSet>
      <dgm:spPr/>
    </dgm:pt>
    <dgm:pt modelId="{F88B4BA6-ECD6-4E3E-B477-DDFEBFFC79D4}" type="pres">
      <dgm:prSet presAssocID="{6AB0D420-B161-4AD8-80E1-3C1F131C93E1}" presName="descendantText" presStyleLbl="alignAcc1" presStyleIdx="4" presStyleCnt="6">
        <dgm:presLayoutVars>
          <dgm:bulletEnabled val="1"/>
        </dgm:presLayoutVars>
      </dgm:prSet>
      <dgm:spPr/>
    </dgm:pt>
    <dgm:pt modelId="{D26C1018-3EBD-4609-9ECD-2D4EC9F55884}" type="pres">
      <dgm:prSet presAssocID="{76C0CCA7-32E7-404D-8C61-10E92704E2DD}" presName="sp" presStyleCnt="0"/>
      <dgm:spPr/>
    </dgm:pt>
    <dgm:pt modelId="{91CEE653-3E8B-4413-B19F-1A651BE40393}" type="pres">
      <dgm:prSet presAssocID="{D0A7745A-FF52-41B0-8AF5-49C5A8E5389B}" presName="composite" presStyleCnt="0"/>
      <dgm:spPr/>
    </dgm:pt>
    <dgm:pt modelId="{FDF86D9E-FDC6-4630-89E6-9830B733AE6C}" type="pres">
      <dgm:prSet presAssocID="{D0A7745A-FF52-41B0-8AF5-49C5A8E5389B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FEEAD0CB-BD8F-4786-B7D9-2E30AB29AF03}" type="pres">
      <dgm:prSet presAssocID="{D0A7745A-FF52-41B0-8AF5-49C5A8E5389B}" presName="descendantText" presStyleLbl="alignAcc1" presStyleIdx="5" presStyleCnt="6">
        <dgm:presLayoutVars>
          <dgm:bulletEnabled val="1"/>
        </dgm:presLayoutVars>
      </dgm:prSet>
      <dgm:spPr/>
    </dgm:pt>
  </dgm:ptLst>
  <dgm:cxnLst>
    <dgm:cxn modelId="{F1D2FA21-EACF-4C77-A529-1C6D531889E9}" type="presOf" srcId="{2BB89DE3-E9D1-41F1-80C7-552635FFE641}" destId="{312A8B9D-A2F3-4942-A269-EF3914309A70}" srcOrd="0" destOrd="0" presId="urn:microsoft.com/office/officeart/2005/8/layout/chevron2"/>
    <dgm:cxn modelId="{90A6669A-6515-40CC-8676-8574968BFA52}" type="presOf" srcId="{265D1910-65A8-43B7-B04E-A27BCEA7235E}" destId="{968C34C8-DE07-443F-B8BD-C35D1DA4041B}" srcOrd="0" destOrd="0" presId="urn:microsoft.com/office/officeart/2005/8/layout/chevron2"/>
    <dgm:cxn modelId="{CDE3B2F4-A223-4188-B2CF-46898D4C3C06}" srcId="{D0A7745A-FF52-41B0-8AF5-49C5A8E5389B}" destId="{5A80DDE9-6BD6-4ADC-9204-0E9B3BAC2E1A}" srcOrd="0" destOrd="0" parTransId="{338C3130-56BD-4852-A434-9B490E7B7548}" sibTransId="{C06C74A0-ED33-47A5-A1BC-51F2E82E6861}"/>
    <dgm:cxn modelId="{12CEE580-DF9C-4FFD-BCCC-A8C50383A730}" type="presOf" srcId="{73C77541-795B-4275-80B6-BD5196712155}" destId="{A1AE1AFA-95B0-4CD0-BCB2-1A87E58E5723}" srcOrd="0" destOrd="0" presId="urn:microsoft.com/office/officeart/2005/8/layout/chevron2"/>
    <dgm:cxn modelId="{A4B965C7-EF4B-4CDD-8BA1-13650F5E7680}" type="presOf" srcId="{9410F890-5742-4791-9133-B01AAB83804B}" destId="{1F8F5244-1A60-4D5C-A4E3-64E8C27783F6}" srcOrd="0" destOrd="0" presId="urn:microsoft.com/office/officeart/2005/8/layout/chevron2"/>
    <dgm:cxn modelId="{5C72A56C-777A-4F6F-AF6C-8098397F96D6}" type="presOf" srcId="{D0A7745A-FF52-41B0-8AF5-49C5A8E5389B}" destId="{FDF86D9E-FDC6-4630-89E6-9830B733AE6C}" srcOrd="0" destOrd="0" presId="urn:microsoft.com/office/officeart/2005/8/layout/chevron2"/>
    <dgm:cxn modelId="{1BD1871D-82C3-4949-B653-FA3A2DA16939}" srcId="{EF709DAF-6CB9-4651-9BA0-709551EA559A}" destId="{2BB89DE3-E9D1-41F1-80C7-552635FFE641}" srcOrd="0" destOrd="0" parTransId="{A53464DB-8CCA-4197-A6A2-3D8F79E85C50}" sibTransId="{57F74A13-8626-45D0-AEF7-5EB79AF48AA9}"/>
    <dgm:cxn modelId="{F345DE7B-2C88-4A70-A371-C62880868999}" type="presOf" srcId="{054E57B0-6D02-4299-BB47-1D352F660C6F}" destId="{193C63F7-0746-4BCD-B47F-53C16CA63F56}" srcOrd="0" destOrd="0" presId="urn:microsoft.com/office/officeart/2005/8/layout/chevron2"/>
    <dgm:cxn modelId="{493C7C0B-61F9-4CBB-A20D-DF33843BE687}" srcId="{265D1910-65A8-43B7-B04E-A27BCEA7235E}" destId="{054E57B0-6D02-4299-BB47-1D352F660C6F}" srcOrd="1" destOrd="0" parTransId="{A6F694A2-1E63-4903-AEC8-BE3BE73F8C99}" sibTransId="{AF31F275-64CD-4CFD-9CFB-5A7F68DBB1AD}"/>
    <dgm:cxn modelId="{1D1F44E7-A125-41ED-BD81-394174D90BA2}" type="presOf" srcId="{6AB0D420-B161-4AD8-80E1-3C1F131C93E1}" destId="{0ED70944-BAE3-4ACC-B9CE-41FEF21AA468}" srcOrd="0" destOrd="0" presId="urn:microsoft.com/office/officeart/2005/8/layout/chevron2"/>
    <dgm:cxn modelId="{BA36E5C2-6BBF-4FDE-AD1F-DD759568F88C}" type="presOf" srcId="{8B102FAB-F76B-4662-AEC4-D3443AC08AA1}" destId="{7FD31032-C479-4281-A34F-F54EE7E6B0C7}" srcOrd="0" destOrd="0" presId="urn:microsoft.com/office/officeart/2005/8/layout/chevron2"/>
    <dgm:cxn modelId="{FE2BD8B1-49A6-418D-9FD9-8CB94F03E384}" type="presOf" srcId="{08DD4936-DC51-488D-B7BA-FFFA0EA37D3B}" destId="{7B1D83AF-48EF-434E-A06E-EECD3A79D887}" srcOrd="0" destOrd="0" presId="urn:microsoft.com/office/officeart/2005/8/layout/chevron2"/>
    <dgm:cxn modelId="{12425430-6578-4541-8C31-E4C936ED69B3}" srcId="{08DD4936-DC51-488D-B7BA-FFFA0EA37D3B}" destId="{8B102FAB-F76B-4662-AEC4-D3443AC08AA1}" srcOrd="0" destOrd="0" parTransId="{9172891B-CEEE-4A98-9B22-A06705B07938}" sibTransId="{4A9DE9F3-5112-48FD-9607-A413A296B5E6}"/>
    <dgm:cxn modelId="{51529A87-6ECF-4D15-A97E-9B326B638C4B}" srcId="{054E57B0-6D02-4299-BB47-1D352F660C6F}" destId="{73C77541-795B-4275-80B6-BD5196712155}" srcOrd="0" destOrd="0" parTransId="{7E9F290B-6A0E-42CE-A439-17CF2E043137}" sibTransId="{A85C186A-2A40-4862-9793-D4FA11887CB3}"/>
    <dgm:cxn modelId="{63DC2EDC-8324-4921-BC0E-51BD44645D83}" type="presOf" srcId="{5A80DDE9-6BD6-4ADC-9204-0E9B3BAC2E1A}" destId="{FEEAD0CB-BD8F-4786-B7D9-2E30AB29AF03}" srcOrd="0" destOrd="0" presId="urn:microsoft.com/office/officeart/2005/8/layout/chevron2"/>
    <dgm:cxn modelId="{60FBBF83-B8D3-4A0C-86E2-D50BF3DA1B93}" srcId="{6AB0D420-B161-4AD8-80E1-3C1F131C93E1}" destId="{12EE7D8B-5837-4510-8359-85885D681581}" srcOrd="0" destOrd="0" parTransId="{A580866C-013D-448A-A3E4-EF538870C1E4}" sibTransId="{C52B9F7B-2E6E-48B6-AA79-637D7CAF6817}"/>
    <dgm:cxn modelId="{94E46446-92CD-4065-A652-791EEF73131B}" srcId="{265D1910-65A8-43B7-B04E-A27BCEA7235E}" destId="{EF709DAF-6CB9-4651-9BA0-709551EA559A}" srcOrd="0" destOrd="0" parTransId="{EB2B4AAB-C8FD-4C96-8BF8-FE9C11010089}" sibTransId="{A1607D7D-5328-4C3F-8416-FD817E6F2DE8}"/>
    <dgm:cxn modelId="{CA4CB0B1-0545-481C-9851-22317DAB0F0C}" srcId="{265D1910-65A8-43B7-B04E-A27BCEA7235E}" destId="{D0A7745A-FF52-41B0-8AF5-49C5A8E5389B}" srcOrd="5" destOrd="0" parTransId="{A62AA53E-8300-4997-9648-BDC9C28ACC67}" sibTransId="{BE8A0688-D6C4-4E16-AC0B-E2775AD9B375}"/>
    <dgm:cxn modelId="{432451CE-C277-488A-B89F-768DE6B03D7C}" type="presOf" srcId="{EF709DAF-6CB9-4651-9BA0-709551EA559A}" destId="{68FA3814-0303-479B-B1E1-53169ABF1C68}" srcOrd="0" destOrd="0" presId="urn:microsoft.com/office/officeart/2005/8/layout/chevron2"/>
    <dgm:cxn modelId="{CCF86FE1-3104-4406-897D-FE902317E855}" srcId="{FA56F09E-485A-487E-AC34-5D9AC6D081B0}" destId="{9410F890-5742-4791-9133-B01AAB83804B}" srcOrd="0" destOrd="0" parTransId="{DD67FB19-F4A2-4539-AA6B-429CECBC91FA}" sibTransId="{4ACDA94A-B2FF-4D9B-AC9F-4D3117FF7BBC}"/>
    <dgm:cxn modelId="{A488CE29-DDA9-491E-ABC7-B55A9AAFB2F7}" type="presOf" srcId="{FA56F09E-485A-487E-AC34-5D9AC6D081B0}" destId="{968FCE09-C9BC-4801-9C94-0EEE91D2C13F}" srcOrd="0" destOrd="0" presId="urn:microsoft.com/office/officeart/2005/8/layout/chevron2"/>
    <dgm:cxn modelId="{111FF60E-9C46-4B46-880C-B053BF6BD308}" srcId="{265D1910-65A8-43B7-B04E-A27BCEA7235E}" destId="{6AB0D420-B161-4AD8-80E1-3C1F131C93E1}" srcOrd="4" destOrd="0" parTransId="{0DE89F18-0BFA-4A25-B34D-ECE6AE5E5F17}" sibTransId="{76C0CCA7-32E7-404D-8C61-10E92704E2DD}"/>
    <dgm:cxn modelId="{597A4AAC-C1AE-4BC8-84DA-B0A26D3547F7}" srcId="{265D1910-65A8-43B7-B04E-A27BCEA7235E}" destId="{FA56F09E-485A-487E-AC34-5D9AC6D081B0}" srcOrd="3" destOrd="0" parTransId="{8D3CC45F-166B-4DBA-A6DC-39B74C33756D}" sibTransId="{3DD83ABC-999D-488C-89D6-7101E2179FA7}"/>
    <dgm:cxn modelId="{5843DB86-3722-4EF8-8AD4-DD6C0278596D}" srcId="{265D1910-65A8-43B7-B04E-A27BCEA7235E}" destId="{08DD4936-DC51-488D-B7BA-FFFA0EA37D3B}" srcOrd="2" destOrd="0" parTransId="{7B9E6004-0053-4279-B6C2-F7C0E7FFECC3}" sibTransId="{352DDC09-1402-4A9C-A2F0-DE85070B056A}"/>
    <dgm:cxn modelId="{A8CCF122-AC29-4678-9BEA-1ED2C8D6810C}" type="presOf" srcId="{12EE7D8B-5837-4510-8359-85885D681581}" destId="{F88B4BA6-ECD6-4E3E-B477-DDFEBFFC79D4}" srcOrd="0" destOrd="0" presId="urn:microsoft.com/office/officeart/2005/8/layout/chevron2"/>
    <dgm:cxn modelId="{AA792D89-1A14-476F-AD1E-D22F5AAF2F75}" type="presParOf" srcId="{968C34C8-DE07-443F-B8BD-C35D1DA4041B}" destId="{CC9D26DD-7FCE-4B62-9DE1-32D6D91449C3}" srcOrd="0" destOrd="0" presId="urn:microsoft.com/office/officeart/2005/8/layout/chevron2"/>
    <dgm:cxn modelId="{37BF1330-4AE5-40F3-8DFB-0DE8DDFAF4E0}" type="presParOf" srcId="{CC9D26DD-7FCE-4B62-9DE1-32D6D91449C3}" destId="{68FA3814-0303-479B-B1E1-53169ABF1C68}" srcOrd="0" destOrd="0" presId="urn:microsoft.com/office/officeart/2005/8/layout/chevron2"/>
    <dgm:cxn modelId="{FF67D819-91AA-43A9-974E-5F3D26283257}" type="presParOf" srcId="{CC9D26DD-7FCE-4B62-9DE1-32D6D91449C3}" destId="{312A8B9D-A2F3-4942-A269-EF3914309A70}" srcOrd="1" destOrd="0" presId="urn:microsoft.com/office/officeart/2005/8/layout/chevron2"/>
    <dgm:cxn modelId="{D2E62C6F-74B6-4612-A491-871F4CE18BD4}" type="presParOf" srcId="{968C34C8-DE07-443F-B8BD-C35D1DA4041B}" destId="{720F9FCC-71EB-42A8-AC44-FCDF579DF007}" srcOrd="1" destOrd="0" presId="urn:microsoft.com/office/officeart/2005/8/layout/chevron2"/>
    <dgm:cxn modelId="{0BEEC983-3722-41C3-ADFC-491241FF4FC4}" type="presParOf" srcId="{968C34C8-DE07-443F-B8BD-C35D1DA4041B}" destId="{3693EE71-62E9-4B45-8BDB-5FE639E8FF6A}" srcOrd="2" destOrd="0" presId="urn:microsoft.com/office/officeart/2005/8/layout/chevron2"/>
    <dgm:cxn modelId="{97B1DF7B-409F-48CA-95CD-D9D78A8733AB}" type="presParOf" srcId="{3693EE71-62E9-4B45-8BDB-5FE639E8FF6A}" destId="{193C63F7-0746-4BCD-B47F-53C16CA63F56}" srcOrd="0" destOrd="0" presId="urn:microsoft.com/office/officeart/2005/8/layout/chevron2"/>
    <dgm:cxn modelId="{7A403A9A-7155-421E-A6F4-EAB54B1C56CB}" type="presParOf" srcId="{3693EE71-62E9-4B45-8BDB-5FE639E8FF6A}" destId="{A1AE1AFA-95B0-4CD0-BCB2-1A87E58E5723}" srcOrd="1" destOrd="0" presId="urn:microsoft.com/office/officeart/2005/8/layout/chevron2"/>
    <dgm:cxn modelId="{3D816A1D-82E9-46EB-8084-F74224B2A086}" type="presParOf" srcId="{968C34C8-DE07-443F-B8BD-C35D1DA4041B}" destId="{6C5AEFD2-3BCB-4D53-8BDE-3EF92BC84B53}" srcOrd="3" destOrd="0" presId="urn:microsoft.com/office/officeart/2005/8/layout/chevron2"/>
    <dgm:cxn modelId="{3A71D568-AEC6-4A3A-8F3A-16FAF34E6EBA}" type="presParOf" srcId="{968C34C8-DE07-443F-B8BD-C35D1DA4041B}" destId="{6919A8C8-885F-4564-928E-0BDCB4686BC0}" srcOrd="4" destOrd="0" presId="urn:microsoft.com/office/officeart/2005/8/layout/chevron2"/>
    <dgm:cxn modelId="{E2BEE081-59BF-4B87-9BD8-293C4EE00EA3}" type="presParOf" srcId="{6919A8C8-885F-4564-928E-0BDCB4686BC0}" destId="{7B1D83AF-48EF-434E-A06E-EECD3A79D887}" srcOrd="0" destOrd="0" presId="urn:microsoft.com/office/officeart/2005/8/layout/chevron2"/>
    <dgm:cxn modelId="{73FE21D1-57FC-4664-A525-08E5EC80EDF7}" type="presParOf" srcId="{6919A8C8-885F-4564-928E-0BDCB4686BC0}" destId="{7FD31032-C479-4281-A34F-F54EE7E6B0C7}" srcOrd="1" destOrd="0" presId="urn:microsoft.com/office/officeart/2005/8/layout/chevron2"/>
    <dgm:cxn modelId="{C289BA55-674D-4819-B448-93E0A92DB7C5}" type="presParOf" srcId="{968C34C8-DE07-443F-B8BD-C35D1DA4041B}" destId="{422D3DF8-B6F8-44BE-A60E-2CF52F5361B6}" srcOrd="5" destOrd="0" presId="urn:microsoft.com/office/officeart/2005/8/layout/chevron2"/>
    <dgm:cxn modelId="{55C36410-BBAD-40E6-BDBB-24B421EDFF4D}" type="presParOf" srcId="{968C34C8-DE07-443F-B8BD-C35D1DA4041B}" destId="{0903BE60-D92A-46C2-9C94-5E91AB07EEE8}" srcOrd="6" destOrd="0" presId="urn:microsoft.com/office/officeart/2005/8/layout/chevron2"/>
    <dgm:cxn modelId="{49D55EEA-53EC-4FB3-9787-2623BD0E07EE}" type="presParOf" srcId="{0903BE60-D92A-46C2-9C94-5E91AB07EEE8}" destId="{968FCE09-C9BC-4801-9C94-0EEE91D2C13F}" srcOrd="0" destOrd="0" presId="urn:microsoft.com/office/officeart/2005/8/layout/chevron2"/>
    <dgm:cxn modelId="{09869EE3-C71B-45EF-87EB-ABDAB483BBB4}" type="presParOf" srcId="{0903BE60-D92A-46C2-9C94-5E91AB07EEE8}" destId="{1F8F5244-1A60-4D5C-A4E3-64E8C27783F6}" srcOrd="1" destOrd="0" presId="urn:microsoft.com/office/officeart/2005/8/layout/chevron2"/>
    <dgm:cxn modelId="{FC8DD2C0-B938-4553-A20D-EF096E936C2D}" type="presParOf" srcId="{968C34C8-DE07-443F-B8BD-C35D1DA4041B}" destId="{F516978A-DA89-4D67-9BE1-EFB7CE378B6A}" srcOrd="7" destOrd="0" presId="urn:microsoft.com/office/officeart/2005/8/layout/chevron2"/>
    <dgm:cxn modelId="{897C9BE3-AB5C-43C1-B102-B55CC89CE0C0}" type="presParOf" srcId="{968C34C8-DE07-443F-B8BD-C35D1DA4041B}" destId="{9228CCC0-4779-49B6-A834-98F7AC66B19C}" srcOrd="8" destOrd="0" presId="urn:microsoft.com/office/officeart/2005/8/layout/chevron2"/>
    <dgm:cxn modelId="{DCC7C72A-C26A-46B3-A4ED-1FAB61DCF59E}" type="presParOf" srcId="{9228CCC0-4779-49B6-A834-98F7AC66B19C}" destId="{0ED70944-BAE3-4ACC-B9CE-41FEF21AA468}" srcOrd="0" destOrd="0" presId="urn:microsoft.com/office/officeart/2005/8/layout/chevron2"/>
    <dgm:cxn modelId="{C143B2FE-097C-4D6B-A97E-E6E1147B4F5A}" type="presParOf" srcId="{9228CCC0-4779-49B6-A834-98F7AC66B19C}" destId="{F88B4BA6-ECD6-4E3E-B477-DDFEBFFC79D4}" srcOrd="1" destOrd="0" presId="urn:microsoft.com/office/officeart/2005/8/layout/chevron2"/>
    <dgm:cxn modelId="{3A64416A-8633-4AE5-BC69-A20C7BDA34A8}" type="presParOf" srcId="{968C34C8-DE07-443F-B8BD-C35D1DA4041B}" destId="{D26C1018-3EBD-4609-9ECD-2D4EC9F55884}" srcOrd="9" destOrd="0" presId="urn:microsoft.com/office/officeart/2005/8/layout/chevron2"/>
    <dgm:cxn modelId="{593585A3-28FF-4C1A-B2A4-AED571AB741E}" type="presParOf" srcId="{968C34C8-DE07-443F-B8BD-C35D1DA4041B}" destId="{91CEE653-3E8B-4413-B19F-1A651BE40393}" srcOrd="10" destOrd="0" presId="urn:microsoft.com/office/officeart/2005/8/layout/chevron2"/>
    <dgm:cxn modelId="{FBC0AA92-B544-48C0-BF6A-374FCCBFDD1E}" type="presParOf" srcId="{91CEE653-3E8B-4413-B19F-1A651BE40393}" destId="{FDF86D9E-FDC6-4630-89E6-9830B733AE6C}" srcOrd="0" destOrd="0" presId="urn:microsoft.com/office/officeart/2005/8/layout/chevron2"/>
    <dgm:cxn modelId="{4EA849E4-E6A6-41A9-8855-8B91E44A11E6}" type="presParOf" srcId="{91CEE653-3E8B-4413-B19F-1A651BE40393}" destId="{FEEAD0CB-BD8F-4786-B7D9-2E30AB29AF03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E4388B-6B0B-4F02-966E-58024A2B9996}" type="doc">
      <dgm:prSet loTypeId="urn:microsoft.com/office/officeart/2005/8/layout/v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FF64889-2A59-4908-8C09-7B644A5A8EC5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2060"/>
              </a:solidFill>
            </a:rPr>
            <a:t>- </a:t>
          </a:r>
          <a:r>
            <a:rPr lang="ru-RU" sz="2000" dirty="0" err="1" smtClean="0">
              <a:solidFill>
                <a:srgbClr val="002060"/>
              </a:solidFill>
            </a:rPr>
            <a:t>грошово-розрахунковий</a:t>
          </a:r>
          <a:r>
            <a:rPr lang="ru-RU" sz="2000" dirty="0" smtClean="0">
              <a:solidFill>
                <a:srgbClr val="002060"/>
              </a:solidFill>
            </a:rPr>
            <a:t> оборот, </a:t>
          </a:r>
          <a:r>
            <a:rPr lang="ru-RU" sz="2000" dirty="0" err="1" smtClean="0">
              <a:solidFill>
                <a:srgbClr val="002060"/>
              </a:solidFill>
            </a:rPr>
            <a:t>який</a:t>
          </a:r>
          <a:r>
            <a:rPr lang="ru-RU" sz="2000" dirty="0" smtClean="0">
              <a:solidFill>
                <a:srgbClr val="002060"/>
              </a:solidFill>
            </a:rPr>
            <a:t> </a:t>
          </a:r>
          <a:r>
            <a:rPr lang="ru-RU" sz="2000" dirty="0" err="1" smtClean="0">
              <a:solidFill>
                <a:srgbClr val="002060"/>
              </a:solidFill>
            </a:rPr>
            <a:t>обслуговує</a:t>
          </a:r>
          <a:r>
            <a:rPr lang="ru-RU" sz="2000" dirty="0" smtClean="0">
              <a:solidFill>
                <a:srgbClr val="002060"/>
              </a:solidFill>
            </a:rPr>
            <a:t> </a:t>
          </a:r>
          <a:r>
            <a:rPr lang="ru-RU" sz="2000" dirty="0" err="1" smtClean="0">
              <a:solidFill>
                <a:srgbClr val="002060"/>
              </a:solidFill>
            </a:rPr>
            <a:t>розрахунки</a:t>
          </a:r>
          <a:r>
            <a:rPr lang="ru-RU" sz="2000" dirty="0" smtClean="0">
              <a:solidFill>
                <a:srgbClr val="002060"/>
              </a:solidFill>
            </a:rPr>
            <a:t> за </a:t>
          </a:r>
          <a:r>
            <a:rPr lang="ru-RU" sz="2000" dirty="0" err="1" smtClean="0">
              <a:solidFill>
                <a:srgbClr val="002060"/>
              </a:solidFill>
            </a:rPr>
            <a:t>товари</a:t>
          </a:r>
          <a:r>
            <a:rPr lang="ru-RU" sz="2000" dirty="0" smtClean="0">
              <a:solidFill>
                <a:srgbClr val="002060"/>
              </a:solidFill>
            </a:rPr>
            <a:t> та </a:t>
          </a:r>
          <a:r>
            <a:rPr lang="ru-RU" sz="2000" dirty="0" err="1" smtClean="0">
              <a:solidFill>
                <a:srgbClr val="002060"/>
              </a:solidFill>
            </a:rPr>
            <a:t>послуги</a:t>
          </a:r>
          <a:r>
            <a:rPr lang="ru-RU" sz="2000" dirty="0" smtClean="0">
              <a:solidFill>
                <a:srgbClr val="002060"/>
              </a:solidFill>
            </a:rPr>
            <a:t>, </a:t>
          </a:r>
          <a:r>
            <a:rPr lang="ru-RU" sz="2000" dirty="0" err="1" smtClean="0">
              <a:solidFill>
                <a:srgbClr val="002060"/>
              </a:solidFill>
            </a:rPr>
            <a:t>і</a:t>
          </a:r>
          <a:r>
            <a:rPr lang="ru-RU" sz="2000" dirty="0" smtClean="0">
              <a:solidFill>
                <a:srgbClr val="002060"/>
              </a:solidFill>
            </a:rPr>
            <a:t> </a:t>
          </a:r>
          <a:r>
            <a:rPr lang="ru-RU" sz="2000" dirty="0" err="1" smtClean="0">
              <a:solidFill>
                <a:srgbClr val="002060"/>
              </a:solidFill>
            </a:rPr>
            <a:t>нетоварні</a:t>
          </a:r>
          <a:r>
            <a:rPr lang="ru-RU" sz="2000" dirty="0" smtClean="0">
              <a:solidFill>
                <a:srgbClr val="002060"/>
              </a:solidFill>
            </a:rPr>
            <a:t> </a:t>
          </a:r>
          <a:r>
            <a:rPr lang="ru-RU" sz="2000" dirty="0" err="1" smtClean="0">
              <a:solidFill>
                <a:srgbClr val="002060"/>
              </a:solidFill>
            </a:rPr>
            <a:t>зобов’язання</a:t>
          </a:r>
          <a:r>
            <a:rPr lang="ru-RU" sz="2000" dirty="0" smtClean="0">
              <a:solidFill>
                <a:srgbClr val="002060"/>
              </a:solidFill>
            </a:rPr>
            <a:t> </a:t>
          </a:r>
          <a:r>
            <a:rPr lang="ru-RU" sz="2000" dirty="0" err="1" smtClean="0">
              <a:solidFill>
                <a:srgbClr val="002060"/>
              </a:solidFill>
            </a:rPr>
            <a:t>юридичних</a:t>
          </a:r>
          <a:r>
            <a:rPr lang="ru-RU" sz="2000" dirty="0" smtClean="0">
              <a:solidFill>
                <a:srgbClr val="002060"/>
              </a:solidFill>
            </a:rPr>
            <a:t> </a:t>
          </a:r>
          <a:r>
            <a:rPr lang="ru-RU" sz="2000" dirty="0" err="1" smtClean="0">
              <a:solidFill>
                <a:srgbClr val="002060"/>
              </a:solidFill>
            </a:rPr>
            <a:t>та</a:t>
          </a:r>
          <a:r>
            <a:rPr lang="ru-RU" sz="2000" dirty="0" smtClean="0">
              <a:solidFill>
                <a:srgbClr val="002060"/>
              </a:solidFill>
            </a:rPr>
            <a:t> </a:t>
          </a:r>
          <a:r>
            <a:rPr lang="ru-RU" sz="2000" dirty="0" err="1" smtClean="0">
              <a:solidFill>
                <a:srgbClr val="002060"/>
              </a:solidFill>
            </a:rPr>
            <a:t>фізичних</a:t>
          </a:r>
          <a:r>
            <a:rPr lang="ru-RU" sz="2000" dirty="0" smtClean="0">
              <a:solidFill>
                <a:srgbClr val="002060"/>
              </a:solidFill>
            </a:rPr>
            <a:t> </a:t>
          </a:r>
          <a:r>
            <a:rPr lang="ru-RU" sz="2000" dirty="0" err="1" smtClean="0">
              <a:solidFill>
                <a:srgbClr val="002060"/>
              </a:solidFill>
            </a:rPr>
            <a:t>осіб</a:t>
          </a:r>
          <a:endParaRPr lang="en-US" sz="2000" dirty="0">
            <a:solidFill>
              <a:srgbClr val="002060"/>
            </a:solidFill>
          </a:endParaRPr>
        </a:p>
      </dgm:t>
    </dgm:pt>
    <dgm:pt modelId="{46642A01-9FBA-4034-A64F-18C7AB2AA236}" type="parTrans" cxnId="{90A2EB7B-C571-40BB-881D-204039F0CFC6}">
      <dgm:prSet/>
      <dgm:spPr/>
      <dgm:t>
        <a:bodyPr/>
        <a:lstStyle/>
        <a:p>
          <a:endParaRPr lang="en-US"/>
        </a:p>
      </dgm:t>
    </dgm:pt>
    <dgm:pt modelId="{106E1362-1F5C-4774-9D4C-9CB8EC04A46F}" type="sibTrans" cxnId="{90A2EB7B-C571-40BB-881D-204039F0CFC6}">
      <dgm:prSet/>
      <dgm:spPr/>
      <dgm:t>
        <a:bodyPr/>
        <a:lstStyle/>
        <a:p>
          <a:endParaRPr lang="en-US"/>
        </a:p>
      </dgm:t>
    </dgm:pt>
    <dgm:pt modelId="{BE00B1AD-8B3F-45F3-B09D-22E2A0C10788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- </a:t>
          </a:r>
          <a:r>
            <a:rPr lang="ru-RU" dirty="0" err="1" smtClean="0">
              <a:solidFill>
                <a:srgbClr val="002060"/>
              </a:solidFill>
            </a:rPr>
            <a:t>грошово-кредитний</a:t>
          </a:r>
          <a:r>
            <a:rPr lang="ru-RU" dirty="0" smtClean="0">
              <a:solidFill>
                <a:srgbClr val="002060"/>
              </a:solidFill>
            </a:rPr>
            <a:t> оборот, </a:t>
          </a:r>
          <a:r>
            <a:rPr lang="ru-RU" dirty="0" err="1" smtClean="0">
              <a:solidFill>
                <a:srgbClr val="002060"/>
              </a:solidFill>
            </a:rPr>
            <a:t>який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обслуговує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кредитні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відносини</a:t>
          </a:r>
          <a:r>
            <a:rPr lang="ru-RU" dirty="0" smtClean="0">
              <a:solidFill>
                <a:srgbClr val="002060"/>
              </a:solidFill>
            </a:rPr>
            <a:t> в </a:t>
          </a:r>
          <a:r>
            <a:rPr lang="ru-RU" dirty="0" err="1" smtClean="0">
              <a:solidFill>
                <a:srgbClr val="002060"/>
              </a:solidFill>
            </a:rPr>
            <a:t>господарстві</a:t>
          </a:r>
          <a:endParaRPr lang="en-US" dirty="0">
            <a:solidFill>
              <a:srgbClr val="002060"/>
            </a:solidFill>
          </a:endParaRPr>
        </a:p>
      </dgm:t>
    </dgm:pt>
    <dgm:pt modelId="{FFBA464C-775A-4FB7-91AE-A77047C6FD06}" type="parTrans" cxnId="{431B37D5-0B54-48EC-AE09-AA453DA64138}">
      <dgm:prSet/>
      <dgm:spPr/>
      <dgm:t>
        <a:bodyPr/>
        <a:lstStyle/>
        <a:p>
          <a:endParaRPr lang="en-US"/>
        </a:p>
      </dgm:t>
    </dgm:pt>
    <dgm:pt modelId="{98F05783-83CC-4679-B96C-A20407D6F7D4}" type="sibTrans" cxnId="{431B37D5-0B54-48EC-AE09-AA453DA64138}">
      <dgm:prSet/>
      <dgm:spPr/>
      <dgm:t>
        <a:bodyPr/>
        <a:lstStyle/>
        <a:p>
          <a:endParaRPr lang="en-US"/>
        </a:p>
      </dgm:t>
    </dgm:pt>
    <dgm:pt modelId="{695B54D5-4040-4987-9265-90D5A2044199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- </a:t>
          </a:r>
          <a:r>
            <a:rPr lang="ru-RU" dirty="0" err="1" smtClean="0">
              <a:solidFill>
                <a:srgbClr val="002060"/>
              </a:solidFill>
            </a:rPr>
            <a:t>грошово-фінансовий</a:t>
          </a:r>
          <a:r>
            <a:rPr lang="ru-RU" dirty="0" smtClean="0">
              <a:solidFill>
                <a:srgbClr val="002060"/>
              </a:solidFill>
            </a:rPr>
            <a:t> оборот, </a:t>
          </a:r>
          <a:r>
            <a:rPr lang="ru-RU" dirty="0" err="1" smtClean="0">
              <a:solidFill>
                <a:srgbClr val="002060"/>
              </a:solidFill>
            </a:rPr>
            <a:t>що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обслуговує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фінансові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відносини</a:t>
          </a:r>
          <a:r>
            <a:rPr lang="ru-RU" dirty="0" smtClean="0">
              <a:solidFill>
                <a:srgbClr val="002060"/>
              </a:solidFill>
            </a:rPr>
            <a:t> в </a:t>
          </a:r>
          <a:r>
            <a:rPr lang="ru-RU" dirty="0" err="1" smtClean="0">
              <a:solidFill>
                <a:srgbClr val="002060"/>
              </a:solidFill>
            </a:rPr>
            <a:t>господарстві</a:t>
          </a:r>
          <a:endParaRPr lang="en-US" dirty="0">
            <a:solidFill>
              <a:srgbClr val="002060"/>
            </a:solidFill>
          </a:endParaRPr>
        </a:p>
      </dgm:t>
    </dgm:pt>
    <dgm:pt modelId="{4237D1E1-06C0-46CC-9939-32943A3A1C08}" type="parTrans" cxnId="{2091BA19-5906-4CD1-B6B3-57E8C1654D6B}">
      <dgm:prSet/>
      <dgm:spPr/>
      <dgm:t>
        <a:bodyPr/>
        <a:lstStyle/>
        <a:p>
          <a:endParaRPr lang="en-US"/>
        </a:p>
      </dgm:t>
    </dgm:pt>
    <dgm:pt modelId="{49F5B31C-A728-44AB-8A61-4BC39884001E}" type="sibTrans" cxnId="{2091BA19-5906-4CD1-B6B3-57E8C1654D6B}">
      <dgm:prSet/>
      <dgm:spPr/>
      <dgm:t>
        <a:bodyPr/>
        <a:lstStyle/>
        <a:p>
          <a:endParaRPr lang="en-US"/>
        </a:p>
      </dgm:t>
    </dgm:pt>
    <dgm:pt modelId="{528C7256-91CA-4C92-92AF-3066FDA0BDFC}" type="pres">
      <dgm:prSet presAssocID="{A5E4388B-6B0B-4F02-966E-58024A2B9996}" presName="outerComposite" presStyleCnt="0">
        <dgm:presLayoutVars>
          <dgm:chMax val="5"/>
          <dgm:dir/>
          <dgm:resizeHandles val="exact"/>
        </dgm:presLayoutVars>
      </dgm:prSet>
      <dgm:spPr/>
    </dgm:pt>
    <dgm:pt modelId="{B9054375-5128-4735-9D89-780B814703E9}" type="pres">
      <dgm:prSet presAssocID="{A5E4388B-6B0B-4F02-966E-58024A2B9996}" presName="dummyMaxCanvas" presStyleCnt="0">
        <dgm:presLayoutVars/>
      </dgm:prSet>
      <dgm:spPr/>
    </dgm:pt>
    <dgm:pt modelId="{2BDA59C0-A736-43A5-9B74-06CED824677A}" type="pres">
      <dgm:prSet presAssocID="{A5E4388B-6B0B-4F02-966E-58024A2B9996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FE86FA-BF66-4D1E-9658-4C28DEA5BDF7}" type="pres">
      <dgm:prSet presAssocID="{A5E4388B-6B0B-4F02-966E-58024A2B9996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756485-0F34-47D7-9C85-444FCCA8BF05}" type="pres">
      <dgm:prSet presAssocID="{A5E4388B-6B0B-4F02-966E-58024A2B9996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240261-8F49-4521-BDC8-4B856FC460BD}" type="pres">
      <dgm:prSet presAssocID="{A5E4388B-6B0B-4F02-966E-58024A2B9996}" presName="ThreeConn_1-2" presStyleLbl="fgAccFollowNode1" presStyleIdx="0" presStyleCnt="2">
        <dgm:presLayoutVars>
          <dgm:bulletEnabled val="1"/>
        </dgm:presLayoutVars>
      </dgm:prSet>
      <dgm:spPr/>
    </dgm:pt>
    <dgm:pt modelId="{678B76CB-9671-4404-AE34-0FF384B579AA}" type="pres">
      <dgm:prSet presAssocID="{A5E4388B-6B0B-4F02-966E-58024A2B9996}" presName="ThreeConn_2-3" presStyleLbl="fgAccFollowNode1" presStyleIdx="1" presStyleCnt="2">
        <dgm:presLayoutVars>
          <dgm:bulletEnabled val="1"/>
        </dgm:presLayoutVars>
      </dgm:prSet>
      <dgm:spPr/>
    </dgm:pt>
    <dgm:pt modelId="{C1DC524A-BF6E-46CB-9458-1EC7FAC0AF6E}" type="pres">
      <dgm:prSet presAssocID="{A5E4388B-6B0B-4F02-966E-58024A2B9996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2092F1-2F85-4EC0-A8AD-DEE3F62ACC4D}" type="pres">
      <dgm:prSet presAssocID="{A5E4388B-6B0B-4F02-966E-58024A2B9996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FB8F5B-0316-4D21-9C41-B25E0E7BC728}" type="pres">
      <dgm:prSet presAssocID="{A5E4388B-6B0B-4F02-966E-58024A2B9996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466E3C-8746-41FA-98CC-3CC769BCD795}" type="presOf" srcId="{695B54D5-4040-4987-9265-90D5A2044199}" destId="{93FB8F5B-0316-4D21-9C41-B25E0E7BC728}" srcOrd="1" destOrd="0" presId="urn:microsoft.com/office/officeart/2005/8/layout/vProcess5"/>
    <dgm:cxn modelId="{90A2EB7B-C571-40BB-881D-204039F0CFC6}" srcId="{A5E4388B-6B0B-4F02-966E-58024A2B9996}" destId="{4FF64889-2A59-4908-8C09-7B644A5A8EC5}" srcOrd="0" destOrd="0" parTransId="{46642A01-9FBA-4034-A64F-18C7AB2AA236}" sibTransId="{106E1362-1F5C-4774-9D4C-9CB8EC04A46F}"/>
    <dgm:cxn modelId="{7E4990D5-94F1-4BF4-A05A-8FBD1D3641AD}" type="presOf" srcId="{4FF64889-2A59-4908-8C09-7B644A5A8EC5}" destId="{C1DC524A-BF6E-46CB-9458-1EC7FAC0AF6E}" srcOrd="1" destOrd="0" presId="urn:microsoft.com/office/officeart/2005/8/layout/vProcess5"/>
    <dgm:cxn modelId="{C10BF87A-B2F8-4448-B441-DDAE8C61D52B}" type="presOf" srcId="{98F05783-83CC-4679-B96C-A20407D6F7D4}" destId="{678B76CB-9671-4404-AE34-0FF384B579AA}" srcOrd="0" destOrd="0" presId="urn:microsoft.com/office/officeart/2005/8/layout/vProcess5"/>
    <dgm:cxn modelId="{431B37D5-0B54-48EC-AE09-AA453DA64138}" srcId="{A5E4388B-6B0B-4F02-966E-58024A2B9996}" destId="{BE00B1AD-8B3F-45F3-B09D-22E2A0C10788}" srcOrd="1" destOrd="0" parTransId="{FFBA464C-775A-4FB7-91AE-A77047C6FD06}" sibTransId="{98F05783-83CC-4679-B96C-A20407D6F7D4}"/>
    <dgm:cxn modelId="{2091BA19-5906-4CD1-B6B3-57E8C1654D6B}" srcId="{A5E4388B-6B0B-4F02-966E-58024A2B9996}" destId="{695B54D5-4040-4987-9265-90D5A2044199}" srcOrd="2" destOrd="0" parTransId="{4237D1E1-06C0-46CC-9939-32943A3A1C08}" sibTransId="{49F5B31C-A728-44AB-8A61-4BC39884001E}"/>
    <dgm:cxn modelId="{F9E8FF4D-1658-4FD5-A54F-017E53D2F73C}" type="presOf" srcId="{BE00B1AD-8B3F-45F3-B09D-22E2A0C10788}" destId="{2E2092F1-2F85-4EC0-A8AD-DEE3F62ACC4D}" srcOrd="1" destOrd="0" presId="urn:microsoft.com/office/officeart/2005/8/layout/vProcess5"/>
    <dgm:cxn modelId="{8E273444-C667-461D-9B04-E0CAEF0846A7}" type="presOf" srcId="{A5E4388B-6B0B-4F02-966E-58024A2B9996}" destId="{528C7256-91CA-4C92-92AF-3066FDA0BDFC}" srcOrd="0" destOrd="0" presId="urn:microsoft.com/office/officeart/2005/8/layout/vProcess5"/>
    <dgm:cxn modelId="{BCDADA35-6FA6-4B05-89EC-C937A4C31BC2}" type="presOf" srcId="{695B54D5-4040-4987-9265-90D5A2044199}" destId="{D2756485-0F34-47D7-9C85-444FCCA8BF05}" srcOrd="0" destOrd="0" presId="urn:microsoft.com/office/officeart/2005/8/layout/vProcess5"/>
    <dgm:cxn modelId="{7FB57B2D-B847-42B3-A1F2-10AA026B3C24}" type="presOf" srcId="{106E1362-1F5C-4774-9D4C-9CB8EC04A46F}" destId="{10240261-8F49-4521-BDC8-4B856FC460BD}" srcOrd="0" destOrd="0" presId="urn:microsoft.com/office/officeart/2005/8/layout/vProcess5"/>
    <dgm:cxn modelId="{D4BC886D-B4A7-47A0-A25D-53049B773F07}" type="presOf" srcId="{BE00B1AD-8B3F-45F3-B09D-22E2A0C10788}" destId="{B4FE86FA-BF66-4D1E-9658-4C28DEA5BDF7}" srcOrd="0" destOrd="0" presId="urn:microsoft.com/office/officeart/2005/8/layout/vProcess5"/>
    <dgm:cxn modelId="{309E2B04-3AA9-4193-B261-8B821DD8273E}" type="presOf" srcId="{4FF64889-2A59-4908-8C09-7B644A5A8EC5}" destId="{2BDA59C0-A736-43A5-9B74-06CED824677A}" srcOrd="0" destOrd="0" presId="urn:microsoft.com/office/officeart/2005/8/layout/vProcess5"/>
    <dgm:cxn modelId="{7922C5B4-2388-4774-9825-58F449A640DB}" type="presParOf" srcId="{528C7256-91CA-4C92-92AF-3066FDA0BDFC}" destId="{B9054375-5128-4735-9D89-780B814703E9}" srcOrd="0" destOrd="0" presId="urn:microsoft.com/office/officeart/2005/8/layout/vProcess5"/>
    <dgm:cxn modelId="{FDE4B904-2AA2-4A70-AB16-0957A102BC32}" type="presParOf" srcId="{528C7256-91CA-4C92-92AF-3066FDA0BDFC}" destId="{2BDA59C0-A736-43A5-9B74-06CED824677A}" srcOrd="1" destOrd="0" presId="urn:microsoft.com/office/officeart/2005/8/layout/vProcess5"/>
    <dgm:cxn modelId="{3226E830-190A-40CE-A237-4357BC38AE18}" type="presParOf" srcId="{528C7256-91CA-4C92-92AF-3066FDA0BDFC}" destId="{B4FE86FA-BF66-4D1E-9658-4C28DEA5BDF7}" srcOrd="2" destOrd="0" presId="urn:microsoft.com/office/officeart/2005/8/layout/vProcess5"/>
    <dgm:cxn modelId="{C60396B1-EE8A-4A17-8AD7-83E4ECD83DC0}" type="presParOf" srcId="{528C7256-91CA-4C92-92AF-3066FDA0BDFC}" destId="{D2756485-0F34-47D7-9C85-444FCCA8BF05}" srcOrd="3" destOrd="0" presId="urn:microsoft.com/office/officeart/2005/8/layout/vProcess5"/>
    <dgm:cxn modelId="{9129B511-1237-4DB5-9D47-78E6695B41B0}" type="presParOf" srcId="{528C7256-91CA-4C92-92AF-3066FDA0BDFC}" destId="{10240261-8F49-4521-BDC8-4B856FC460BD}" srcOrd="4" destOrd="0" presId="urn:microsoft.com/office/officeart/2005/8/layout/vProcess5"/>
    <dgm:cxn modelId="{004D7ADB-48A9-4AE3-8F52-5C1CCD692CB7}" type="presParOf" srcId="{528C7256-91CA-4C92-92AF-3066FDA0BDFC}" destId="{678B76CB-9671-4404-AE34-0FF384B579AA}" srcOrd="5" destOrd="0" presId="urn:microsoft.com/office/officeart/2005/8/layout/vProcess5"/>
    <dgm:cxn modelId="{9A57CA59-4CF5-4005-880A-E0AC7B312A6C}" type="presParOf" srcId="{528C7256-91CA-4C92-92AF-3066FDA0BDFC}" destId="{C1DC524A-BF6E-46CB-9458-1EC7FAC0AF6E}" srcOrd="6" destOrd="0" presId="urn:microsoft.com/office/officeart/2005/8/layout/vProcess5"/>
    <dgm:cxn modelId="{A2261BD0-F33F-4586-A4E8-EE812A5F1F02}" type="presParOf" srcId="{528C7256-91CA-4C92-92AF-3066FDA0BDFC}" destId="{2E2092F1-2F85-4EC0-A8AD-DEE3F62ACC4D}" srcOrd="7" destOrd="0" presId="urn:microsoft.com/office/officeart/2005/8/layout/vProcess5"/>
    <dgm:cxn modelId="{70722A57-B57E-4F9E-ABBA-D873E1197F12}" type="presParOf" srcId="{528C7256-91CA-4C92-92AF-3066FDA0BDFC}" destId="{93FB8F5B-0316-4D21-9C41-B25E0E7BC728}" srcOrd="8" destOrd="0" presId="urn:microsoft.com/office/officeart/2005/8/layout/vProcess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89342F-29D4-4B65-94AD-7B8E2BCFC795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FDBA673-B6A0-4241-A374-CB35B1A64A1E}">
      <dgm:prSet phldrT="[Текст]"/>
      <dgm:spPr/>
      <dgm:t>
        <a:bodyPr/>
        <a:lstStyle/>
        <a:p>
          <a:r>
            <a:rPr lang="ru-RU" b="1" dirty="0" err="1" smtClean="0"/>
            <a:t>Готівковий</a:t>
          </a:r>
          <a:r>
            <a:rPr lang="ru-RU" b="1" dirty="0" smtClean="0"/>
            <a:t> </a:t>
          </a:r>
          <a:r>
            <a:rPr lang="ru-RU" b="1" dirty="0" err="1" smtClean="0"/>
            <a:t>грошовий</a:t>
          </a:r>
          <a:r>
            <a:rPr lang="ru-RU" b="1" dirty="0" smtClean="0"/>
            <a:t> оборот</a:t>
          </a:r>
          <a:endParaRPr lang="en-US" b="1" dirty="0"/>
        </a:p>
      </dgm:t>
    </dgm:pt>
    <dgm:pt modelId="{54BE4A2A-E023-4585-8088-ABA6BC8E2FB3}" type="parTrans" cxnId="{7BF47255-3813-4181-B560-0FA500FA498C}">
      <dgm:prSet/>
      <dgm:spPr/>
      <dgm:t>
        <a:bodyPr/>
        <a:lstStyle/>
        <a:p>
          <a:endParaRPr lang="en-US"/>
        </a:p>
      </dgm:t>
    </dgm:pt>
    <dgm:pt modelId="{2B140C17-C476-46F2-A0AC-DB7F6A2861AF}" type="sibTrans" cxnId="{7BF47255-3813-4181-B560-0FA500FA498C}">
      <dgm:prSet/>
      <dgm:spPr/>
      <dgm:t>
        <a:bodyPr/>
        <a:lstStyle/>
        <a:p>
          <a:endParaRPr lang="en-US"/>
        </a:p>
      </dgm:t>
    </dgm:pt>
    <dgm:pt modelId="{E205A822-5EBF-4BE9-82CA-FCB03BAE9295}">
      <dgm:prSet phldrT="[Текст]"/>
      <dgm:spPr/>
      <dgm:t>
        <a:bodyPr/>
        <a:lstStyle/>
        <a:p>
          <a:r>
            <a:rPr lang="ru-RU" dirty="0" err="1" smtClean="0"/>
            <a:t>сукупність</a:t>
          </a:r>
          <a:r>
            <a:rPr lang="ru-RU" dirty="0" smtClean="0"/>
            <a:t> </a:t>
          </a:r>
          <a:r>
            <a:rPr lang="ru-RU" dirty="0" err="1" smtClean="0"/>
            <a:t>платежів</a:t>
          </a:r>
          <a:r>
            <a:rPr lang="ru-RU" dirty="0" smtClean="0"/>
            <a:t> </a:t>
          </a:r>
          <a:r>
            <a:rPr lang="ru-RU" dirty="0" err="1" smtClean="0"/>
            <a:t>готівковими</a:t>
          </a:r>
          <a:r>
            <a:rPr lang="ru-RU" dirty="0" smtClean="0"/>
            <a:t> коштами, </a:t>
          </a:r>
          <a:r>
            <a:rPr lang="ru-RU" dirty="0" err="1" smtClean="0"/>
            <a:t>які</a:t>
          </a:r>
          <a:r>
            <a:rPr lang="ru-RU" dirty="0" smtClean="0"/>
            <a:t> </a:t>
          </a:r>
          <a:r>
            <a:rPr lang="ru-RU" dirty="0" err="1" smtClean="0"/>
            <a:t>використовуються</a:t>
          </a:r>
          <a:r>
            <a:rPr lang="ru-RU" dirty="0" smtClean="0"/>
            <a:t> при </a:t>
          </a:r>
          <a:r>
            <a:rPr lang="ru-RU" dirty="0" err="1" smtClean="0"/>
            <a:t>виплаті</a:t>
          </a:r>
          <a:r>
            <a:rPr lang="ru-RU" dirty="0" smtClean="0"/>
            <a:t> </a:t>
          </a:r>
          <a:r>
            <a:rPr lang="ru-RU" dirty="0" err="1" smtClean="0"/>
            <a:t>заробітної</a:t>
          </a:r>
          <a:r>
            <a:rPr lang="ru-RU" dirty="0" smtClean="0"/>
            <a:t> плати, </a:t>
          </a:r>
          <a:r>
            <a:rPr lang="ru-RU" dirty="0" err="1" smtClean="0"/>
            <a:t>пенсій</a:t>
          </a:r>
          <a:r>
            <a:rPr lang="ru-RU" dirty="0" smtClean="0"/>
            <a:t>, </a:t>
          </a:r>
          <a:r>
            <a:rPr lang="ru-RU" dirty="0" err="1" smtClean="0"/>
            <a:t>субсидій</a:t>
          </a:r>
          <a:endParaRPr lang="en-US" dirty="0"/>
        </a:p>
      </dgm:t>
    </dgm:pt>
    <dgm:pt modelId="{80DC9EE6-D2CE-4108-BAA9-503F78CF8312}" type="parTrans" cxnId="{4E722AA0-2656-4B13-8815-6A380E764F6E}">
      <dgm:prSet/>
      <dgm:spPr/>
      <dgm:t>
        <a:bodyPr/>
        <a:lstStyle/>
        <a:p>
          <a:endParaRPr lang="en-US"/>
        </a:p>
      </dgm:t>
    </dgm:pt>
    <dgm:pt modelId="{BB9AAA0A-0B2C-4528-A747-6F43FA39F197}" type="sibTrans" cxnId="{4E722AA0-2656-4B13-8815-6A380E764F6E}">
      <dgm:prSet/>
      <dgm:spPr/>
      <dgm:t>
        <a:bodyPr/>
        <a:lstStyle/>
        <a:p>
          <a:endParaRPr lang="en-US"/>
        </a:p>
      </dgm:t>
    </dgm:pt>
    <dgm:pt modelId="{B783D120-C1D1-45BC-9F5D-6D8E42D5BAA5}">
      <dgm:prSet phldrT="[Текст]"/>
      <dgm:spPr/>
      <dgm:t>
        <a:bodyPr/>
        <a:lstStyle/>
        <a:p>
          <a:r>
            <a:rPr lang="ru-RU" b="1" dirty="0" err="1" smtClean="0"/>
            <a:t>Безготівковий</a:t>
          </a:r>
          <a:r>
            <a:rPr lang="ru-RU" b="1" dirty="0" smtClean="0"/>
            <a:t>  </a:t>
          </a:r>
          <a:r>
            <a:rPr lang="ru-RU" b="1" dirty="0" err="1" smtClean="0"/>
            <a:t>грошовий</a:t>
          </a:r>
          <a:r>
            <a:rPr lang="ru-RU" b="1" dirty="0" smtClean="0"/>
            <a:t> оборот</a:t>
          </a:r>
          <a:endParaRPr lang="en-US" b="1" dirty="0"/>
        </a:p>
      </dgm:t>
    </dgm:pt>
    <dgm:pt modelId="{76B092AF-DBB1-448F-AC39-DD51CC5E2C8C}" type="parTrans" cxnId="{3CB75C07-D58A-49D7-905E-68AE9437B390}">
      <dgm:prSet/>
      <dgm:spPr/>
      <dgm:t>
        <a:bodyPr/>
        <a:lstStyle/>
        <a:p>
          <a:endParaRPr lang="en-US"/>
        </a:p>
      </dgm:t>
    </dgm:pt>
    <dgm:pt modelId="{248A8FE8-CA0A-4ED1-A9AD-DD77ADD8ABDD}" type="sibTrans" cxnId="{3CB75C07-D58A-49D7-905E-68AE9437B390}">
      <dgm:prSet/>
      <dgm:spPr/>
      <dgm:t>
        <a:bodyPr/>
        <a:lstStyle/>
        <a:p>
          <a:endParaRPr lang="en-US"/>
        </a:p>
      </dgm:t>
    </dgm:pt>
    <dgm:pt modelId="{F3CB8E5F-D6B7-481A-BF3B-354924DA7537}">
      <dgm:prSet phldrT="[Текст]"/>
      <dgm:spPr/>
      <dgm:t>
        <a:bodyPr/>
        <a:lstStyle/>
        <a:p>
          <a:r>
            <a:rPr lang="ru-RU" dirty="0" err="1" smtClean="0"/>
            <a:t>сукупність</a:t>
          </a:r>
          <a:r>
            <a:rPr lang="ru-RU" dirty="0" smtClean="0"/>
            <a:t> </a:t>
          </a:r>
          <a:r>
            <a:rPr lang="ru-RU" dirty="0" err="1" smtClean="0"/>
            <a:t>цих</a:t>
          </a:r>
          <a:r>
            <a:rPr lang="ru-RU" dirty="0" smtClean="0"/>
            <a:t> </a:t>
          </a:r>
          <a:r>
            <a:rPr lang="ru-RU" dirty="0" err="1" smtClean="0"/>
            <a:t>платежів</a:t>
          </a:r>
          <a:r>
            <a:rPr lang="ru-RU" dirty="0" smtClean="0"/>
            <a:t>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здійснюються</a:t>
          </a:r>
          <a:r>
            <a:rPr lang="ru-RU" dirty="0" smtClean="0"/>
            <a:t> без </a:t>
          </a:r>
          <a:r>
            <a:rPr lang="ru-RU" dirty="0" err="1" smtClean="0"/>
            <a:t>використання</a:t>
          </a:r>
          <a:r>
            <a:rPr lang="ru-RU" dirty="0" smtClean="0"/>
            <a:t> </a:t>
          </a:r>
          <a:r>
            <a:rPr lang="ru-RU" dirty="0" err="1" smtClean="0"/>
            <a:t>готівкових</a:t>
          </a:r>
          <a:r>
            <a:rPr lang="ru-RU" dirty="0" smtClean="0"/>
            <a:t> грошей</a:t>
          </a:r>
          <a:endParaRPr lang="en-US" dirty="0"/>
        </a:p>
      </dgm:t>
    </dgm:pt>
    <dgm:pt modelId="{C7FF3C6E-51F2-4807-8089-10F4D5E27D0D}" type="parTrans" cxnId="{F0C5BFE2-001F-4373-B549-3459F6A95080}">
      <dgm:prSet/>
      <dgm:spPr/>
      <dgm:t>
        <a:bodyPr/>
        <a:lstStyle/>
        <a:p>
          <a:endParaRPr lang="en-US"/>
        </a:p>
      </dgm:t>
    </dgm:pt>
    <dgm:pt modelId="{4CDA04BB-B5AE-4924-9574-0DAEB72BA21C}" type="sibTrans" cxnId="{F0C5BFE2-001F-4373-B549-3459F6A95080}">
      <dgm:prSet/>
      <dgm:spPr/>
      <dgm:t>
        <a:bodyPr/>
        <a:lstStyle/>
        <a:p>
          <a:endParaRPr lang="en-US"/>
        </a:p>
      </dgm:t>
    </dgm:pt>
    <dgm:pt modelId="{CDA2DCA5-7196-4630-9D4A-11B547710535}">
      <dgm:prSet phldrT="[Текст]"/>
      <dgm:spPr/>
      <dgm:t>
        <a:bodyPr/>
        <a:lstStyle/>
        <a:p>
          <a:r>
            <a:rPr lang="ru-RU" dirty="0" err="1" smtClean="0"/>
            <a:t>населення</a:t>
          </a:r>
          <a:r>
            <a:rPr lang="ru-RU" dirty="0" smtClean="0"/>
            <a:t> </a:t>
          </a:r>
          <a:r>
            <a:rPr lang="ru-RU" dirty="0" err="1" smtClean="0"/>
            <a:t>здійснює</a:t>
          </a:r>
          <a:r>
            <a:rPr lang="ru-RU" dirty="0" smtClean="0"/>
            <a:t> </a:t>
          </a:r>
          <a:r>
            <a:rPr lang="ru-RU" dirty="0" err="1" smtClean="0"/>
            <a:t>готівкові</a:t>
          </a:r>
          <a:r>
            <a:rPr lang="ru-RU" dirty="0" smtClean="0"/>
            <a:t> </a:t>
          </a:r>
          <a:r>
            <a:rPr lang="ru-RU" dirty="0" err="1" smtClean="0"/>
            <a:t>платежі</a:t>
          </a:r>
          <a:r>
            <a:rPr lang="ru-RU" dirty="0" smtClean="0"/>
            <a:t> при </a:t>
          </a:r>
          <a:r>
            <a:rPr lang="ru-RU" dirty="0" err="1" smtClean="0"/>
            <a:t>купівлі</a:t>
          </a:r>
          <a:r>
            <a:rPr lang="ru-RU" dirty="0" smtClean="0"/>
            <a:t> </a:t>
          </a:r>
          <a:r>
            <a:rPr lang="ru-RU" dirty="0" err="1" smtClean="0"/>
            <a:t>товарів</a:t>
          </a:r>
          <a:r>
            <a:rPr lang="ru-RU" dirty="0" smtClean="0"/>
            <a:t>, </a:t>
          </a:r>
          <a:r>
            <a:rPr lang="ru-RU" dirty="0" err="1" smtClean="0"/>
            <a:t>оплаті</a:t>
          </a:r>
          <a:r>
            <a:rPr lang="ru-RU" dirty="0" smtClean="0"/>
            <a:t> </a:t>
          </a:r>
          <a:r>
            <a:rPr lang="ru-RU" dirty="0" err="1" smtClean="0"/>
            <a:t>різних</a:t>
          </a:r>
          <a:r>
            <a:rPr lang="ru-RU" dirty="0" smtClean="0"/>
            <a:t> </a:t>
          </a:r>
          <a:r>
            <a:rPr lang="ru-RU" dirty="0" err="1" smtClean="0"/>
            <a:t>видів</a:t>
          </a:r>
          <a:r>
            <a:rPr lang="ru-RU" dirty="0" smtClean="0"/>
            <a:t> </a:t>
          </a:r>
          <a:r>
            <a:rPr lang="ru-RU" dirty="0" err="1" smtClean="0"/>
            <a:t>послуг</a:t>
          </a:r>
          <a:r>
            <a:rPr lang="ru-RU" dirty="0" smtClean="0"/>
            <a:t> </a:t>
          </a:r>
          <a:r>
            <a:rPr lang="ru-RU" dirty="0" err="1" smtClean="0"/>
            <a:t>тощо</a:t>
          </a:r>
          <a:endParaRPr lang="en-US" dirty="0"/>
        </a:p>
      </dgm:t>
    </dgm:pt>
    <dgm:pt modelId="{DE627D15-F7FE-4001-828C-78967C944F66}" type="parTrans" cxnId="{C642CB47-1E3C-4DA9-A504-CD0F0F9AD103}">
      <dgm:prSet/>
      <dgm:spPr/>
    </dgm:pt>
    <dgm:pt modelId="{B71FFC89-7157-4F4B-9016-9CAC6A3F3D1A}" type="sibTrans" cxnId="{C642CB47-1E3C-4DA9-A504-CD0F0F9AD103}">
      <dgm:prSet/>
      <dgm:spPr/>
    </dgm:pt>
    <dgm:pt modelId="{72BFB00B-91F6-4837-A29E-6290132CE9F4}">
      <dgm:prSet phldrT="[Текст]"/>
      <dgm:spPr/>
      <dgm:t>
        <a:bodyPr/>
        <a:lstStyle/>
        <a:p>
          <a:r>
            <a:rPr lang="ru-RU" dirty="0" err="1" smtClean="0"/>
            <a:t>значну</a:t>
          </a:r>
          <a:r>
            <a:rPr lang="ru-RU" dirty="0" smtClean="0"/>
            <a:t> </a:t>
          </a:r>
          <a:r>
            <a:rPr lang="ru-RU" dirty="0" err="1" smtClean="0"/>
            <a:t>частину</a:t>
          </a:r>
          <a:r>
            <a:rPr lang="ru-RU" dirty="0" smtClean="0"/>
            <a:t> грошового обороту </a:t>
          </a:r>
          <a:r>
            <a:rPr lang="ru-RU" dirty="0" err="1" smtClean="0"/>
            <a:t>становлять</a:t>
          </a:r>
          <a:r>
            <a:rPr lang="ru-RU" dirty="0" smtClean="0"/>
            <a:t> </a:t>
          </a:r>
          <a:r>
            <a:rPr lang="ru-RU" dirty="0" err="1" smtClean="0"/>
            <a:t>платежі</a:t>
          </a:r>
          <a:r>
            <a:rPr lang="ru-RU" dirty="0" smtClean="0"/>
            <a:t> </a:t>
          </a:r>
          <a:r>
            <a:rPr lang="ru-RU" dirty="0" err="1" smtClean="0"/>
            <a:t>підприємств</a:t>
          </a:r>
          <a:r>
            <a:rPr lang="ru-RU" dirty="0" smtClean="0"/>
            <a:t> за </a:t>
          </a:r>
          <a:r>
            <a:rPr lang="ru-RU" dirty="0" err="1" smtClean="0"/>
            <a:t>товари</a:t>
          </a:r>
          <a:r>
            <a:rPr lang="ru-RU" dirty="0" smtClean="0"/>
            <a:t>, </a:t>
          </a:r>
          <a:r>
            <a:rPr lang="ru-RU" dirty="0" err="1" smtClean="0"/>
            <a:t>роботи</a:t>
          </a:r>
          <a:r>
            <a:rPr lang="ru-RU" dirty="0" smtClean="0"/>
            <a:t>, </a:t>
          </a:r>
          <a:r>
            <a:rPr lang="ru-RU" dirty="0" err="1" smtClean="0"/>
            <a:t>послуги</a:t>
          </a:r>
          <a:r>
            <a:rPr lang="ru-RU" dirty="0" smtClean="0"/>
            <a:t>, </a:t>
          </a:r>
          <a:r>
            <a:rPr lang="ru-RU" dirty="0" err="1" smtClean="0"/>
            <a:t>які</a:t>
          </a:r>
          <a:r>
            <a:rPr lang="ru-RU" dirty="0" smtClean="0"/>
            <a:t> </a:t>
          </a:r>
          <a:r>
            <a:rPr lang="ru-RU" dirty="0" err="1" smtClean="0"/>
            <a:t>здійснюються</a:t>
          </a:r>
          <a:r>
            <a:rPr lang="ru-RU" dirty="0" smtClean="0"/>
            <a:t> </a:t>
          </a:r>
          <a:r>
            <a:rPr lang="ru-RU" dirty="0" err="1" smtClean="0"/>
            <a:t>безготівковим</a:t>
          </a:r>
          <a:r>
            <a:rPr lang="ru-RU" dirty="0" smtClean="0"/>
            <a:t> шляхом</a:t>
          </a:r>
          <a:endParaRPr lang="en-US" dirty="0"/>
        </a:p>
      </dgm:t>
    </dgm:pt>
    <dgm:pt modelId="{73B4C5E7-D15E-40EC-88F5-F55BE64191E9}" type="parTrans" cxnId="{7083156E-1985-4D98-8747-F380D04C355C}">
      <dgm:prSet/>
      <dgm:spPr/>
    </dgm:pt>
    <dgm:pt modelId="{D34DCECD-CAF4-439B-A86E-10F16A3361BF}" type="sibTrans" cxnId="{7083156E-1985-4D98-8747-F380D04C355C}">
      <dgm:prSet/>
      <dgm:spPr/>
    </dgm:pt>
    <dgm:pt modelId="{B1E0567D-465C-411B-88AB-A793A31CDCF0}" type="pres">
      <dgm:prSet presAssocID="{4589342F-29D4-4B65-94AD-7B8E2BCFC795}" presName="Name0" presStyleCnt="0">
        <dgm:presLayoutVars>
          <dgm:dir/>
          <dgm:animLvl val="lvl"/>
          <dgm:resizeHandles val="exact"/>
        </dgm:presLayoutVars>
      </dgm:prSet>
      <dgm:spPr/>
    </dgm:pt>
    <dgm:pt modelId="{F2FB4A52-A94E-4731-BF03-95BC4A8FF6A6}" type="pres">
      <dgm:prSet presAssocID="{4FDBA673-B6A0-4241-A374-CB35B1A64A1E}" presName="linNode" presStyleCnt="0"/>
      <dgm:spPr/>
    </dgm:pt>
    <dgm:pt modelId="{22BAE5CE-4CFE-473F-8BA0-B8BE7ED72F62}" type="pres">
      <dgm:prSet presAssocID="{4FDBA673-B6A0-4241-A374-CB35B1A64A1E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AE6C96-7F74-4244-AA2E-54BB25AAAB0A}" type="pres">
      <dgm:prSet presAssocID="{4FDBA673-B6A0-4241-A374-CB35B1A64A1E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1A0948-EC05-4E3B-862E-63D12EAD3641}" type="pres">
      <dgm:prSet presAssocID="{2B140C17-C476-46F2-A0AC-DB7F6A2861AF}" presName="sp" presStyleCnt="0"/>
      <dgm:spPr/>
    </dgm:pt>
    <dgm:pt modelId="{935A2946-BD1B-4C50-8071-6F0D8149D121}" type="pres">
      <dgm:prSet presAssocID="{B783D120-C1D1-45BC-9F5D-6D8E42D5BAA5}" presName="linNode" presStyleCnt="0"/>
      <dgm:spPr/>
    </dgm:pt>
    <dgm:pt modelId="{E31271A1-57D4-4C6B-816D-03A77272DF88}" type="pres">
      <dgm:prSet presAssocID="{B783D120-C1D1-45BC-9F5D-6D8E42D5BAA5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E2CACA-E85E-48E8-9FF9-F17B9A7A0E93}" type="pres">
      <dgm:prSet presAssocID="{B783D120-C1D1-45BC-9F5D-6D8E42D5BAA5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2D153C-CF5D-48ED-AB2B-2CF3F4B2397F}" type="presOf" srcId="{4589342F-29D4-4B65-94AD-7B8E2BCFC795}" destId="{B1E0567D-465C-411B-88AB-A793A31CDCF0}" srcOrd="0" destOrd="0" presId="urn:microsoft.com/office/officeart/2005/8/layout/vList5"/>
    <dgm:cxn modelId="{F0C5BFE2-001F-4373-B549-3459F6A95080}" srcId="{B783D120-C1D1-45BC-9F5D-6D8E42D5BAA5}" destId="{F3CB8E5F-D6B7-481A-BF3B-354924DA7537}" srcOrd="0" destOrd="0" parTransId="{C7FF3C6E-51F2-4807-8089-10F4D5E27D0D}" sibTransId="{4CDA04BB-B5AE-4924-9574-0DAEB72BA21C}"/>
    <dgm:cxn modelId="{5BBCCE54-6F83-43CE-9625-95906697B499}" type="presOf" srcId="{E205A822-5EBF-4BE9-82CA-FCB03BAE9295}" destId="{79AE6C96-7F74-4244-AA2E-54BB25AAAB0A}" srcOrd="0" destOrd="0" presId="urn:microsoft.com/office/officeart/2005/8/layout/vList5"/>
    <dgm:cxn modelId="{540ED2BC-3909-441D-ACFC-15A6D1F5E488}" type="presOf" srcId="{72BFB00B-91F6-4837-A29E-6290132CE9F4}" destId="{59E2CACA-E85E-48E8-9FF9-F17B9A7A0E93}" srcOrd="0" destOrd="1" presId="urn:microsoft.com/office/officeart/2005/8/layout/vList5"/>
    <dgm:cxn modelId="{7083156E-1985-4D98-8747-F380D04C355C}" srcId="{B783D120-C1D1-45BC-9F5D-6D8E42D5BAA5}" destId="{72BFB00B-91F6-4837-A29E-6290132CE9F4}" srcOrd="1" destOrd="0" parTransId="{73B4C5E7-D15E-40EC-88F5-F55BE64191E9}" sibTransId="{D34DCECD-CAF4-439B-A86E-10F16A3361BF}"/>
    <dgm:cxn modelId="{4E722AA0-2656-4B13-8815-6A380E764F6E}" srcId="{4FDBA673-B6A0-4241-A374-CB35B1A64A1E}" destId="{E205A822-5EBF-4BE9-82CA-FCB03BAE9295}" srcOrd="0" destOrd="0" parTransId="{80DC9EE6-D2CE-4108-BAA9-503F78CF8312}" sibTransId="{BB9AAA0A-0B2C-4528-A747-6F43FA39F197}"/>
    <dgm:cxn modelId="{7BF47255-3813-4181-B560-0FA500FA498C}" srcId="{4589342F-29D4-4B65-94AD-7B8E2BCFC795}" destId="{4FDBA673-B6A0-4241-A374-CB35B1A64A1E}" srcOrd="0" destOrd="0" parTransId="{54BE4A2A-E023-4585-8088-ABA6BC8E2FB3}" sibTransId="{2B140C17-C476-46F2-A0AC-DB7F6A2861AF}"/>
    <dgm:cxn modelId="{1AD9C8CB-EB1B-4DEA-9044-D7961FD1EFD7}" type="presOf" srcId="{4FDBA673-B6A0-4241-A374-CB35B1A64A1E}" destId="{22BAE5CE-4CFE-473F-8BA0-B8BE7ED72F62}" srcOrd="0" destOrd="0" presId="urn:microsoft.com/office/officeart/2005/8/layout/vList5"/>
    <dgm:cxn modelId="{41F42BA7-BA51-40B5-9AC0-304B770BA71E}" type="presOf" srcId="{CDA2DCA5-7196-4630-9D4A-11B547710535}" destId="{79AE6C96-7F74-4244-AA2E-54BB25AAAB0A}" srcOrd="0" destOrd="1" presId="urn:microsoft.com/office/officeart/2005/8/layout/vList5"/>
    <dgm:cxn modelId="{3CB75C07-D58A-49D7-905E-68AE9437B390}" srcId="{4589342F-29D4-4B65-94AD-7B8E2BCFC795}" destId="{B783D120-C1D1-45BC-9F5D-6D8E42D5BAA5}" srcOrd="1" destOrd="0" parTransId="{76B092AF-DBB1-448F-AC39-DD51CC5E2C8C}" sibTransId="{248A8FE8-CA0A-4ED1-A9AD-DD77ADD8ABDD}"/>
    <dgm:cxn modelId="{DAACF04A-2C4A-4907-B4D1-FC404669F66B}" type="presOf" srcId="{B783D120-C1D1-45BC-9F5D-6D8E42D5BAA5}" destId="{E31271A1-57D4-4C6B-816D-03A77272DF88}" srcOrd="0" destOrd="0" presId="urn:microsoft.com/office/officeart/2005/8/layout/vList5"/>
    <dgm:cxn modelId="{21BC6F5B-FA5E-4434-B520-7901231AA1A6}" type="presOf" srcId="{F3CB8E5F-D6B7-481A-BF3B-354924DA7537}" destId="{59E2CACA-E85E-48E8-9FF9-F17B9A7A0E93}" srcOrd="0" destOrd="0" presId="urn:microsoft.com/office/officeart/2005/8/layout/vList5"/>
    <dgm:cxn modelId="{C642CB47-1E3C-4DA9-A504-CD0F0F9AD103}" srcId="{4FDBA673-B6A0-4241-A374-CB35B1A64A1E}" destId="{CDA2DCA5-7196-4630-9D4A-11B547710535}" srcOrd="1" destOrd="0" parTransId="{DE627D15-F7FE-4001-828C-78967C944F66}" sibTransId="{B71FFC89-7157-4F4B-9016-9CAC6A3F3D1A}"/>
    <dgm:cxn modelId="{743F1BDF-0B76-44D0-81EF-C2BE7B3D60DC}" type="presParOf" srcId="{B1E0567D-465C-411B-88AB-A793A31CDCF0}" destId="{F2FB4A52-A94E-4731-BF03-95BC4A8FF6A6}" srcOrd="0" destOrd="0" presId="urn:microsoft.com/office/officeart/2005/8/layout/vList5"/>
    <dgm:cxn modelId="{0B5DD591-41C8-4ED2-AFD7-5370B4B05D5B}" type="presParOf" srcId="{F2FB4A52-A94E-4731-BF03-95BC4A8FF6A6}" destId="{22BAE5CE-4CFE-473F-8BA0-B8BE7ED72F62}" srcOrd="0" destOrd="0" presId="urn:microsoft.com/office/officeart/2005/8/layout/vList5"/>
    <dgm:cxn modelId="{0D381093-C62B-4127-9EB6-AE3C5FA5416C}" type="presParOf" srcId="{F2FB4A52-A94E-4731-BF03-95BC4A8FF6A6}" destId="{79AE6C96-7F74-4244-AA2E-54BB25AAAB0A}" srcOrd="1" destOrd="0" presId="urn:microsoft.com/office/officeart/2005/8/layout/vList5"/>
    <dgm:cxn modelId="{4F88CDCE-813B-464E-9AA8-3A0659A49E98}" type="presParOf" srcId="{B1E0567D-465C-411B-88AB-A793A31CDCF0}" destId="{A01A0948-EC05-4E3B-862E-63D12EAD3641}" srcOrd="1" destOrd="0" presId="urn:microsoft.com/office/officeart/2005/8/layout/vList5"/>
    <dgm:cxn modelId="{B025C220-0ACE-4C75-971D-F4A3A9C39958}" type="presParOf" srcId="{B1E0567D-465C-411B-88AB-A793A31CDCF0}" destId="{935A2946-BD1B-4C50-8071-6F0D8149D121}" srcOrd="2" destOrd="0" presId="urn:microsoft.com/office/officeart/2005/8/layout/vList5"/>
    <dgm:cxn modelId="{E58E85E2-357E-4859-B0A2-6CC52F1841E1}" type="presParOf" srcId="{935A2946-BD1B-4C50-8071-6F0D8149D121}" destId="{E31271A1-57D4-4C6B-816D-03A77272DF88}" srcOrd="0" destOrd="0" presId="urn:microsoft.com/office/officeart/2005/8/layout/vList5"/>
    <dgm:cxn modelId="{E4B49B32-7505-4814-BB4C-B5E866FC46C5}" type="presParOf" srcId="{935A2946-BD1B-4C50-8071-6F0D8149D121}" destId="{59E2CACA-E85E-48E8-9FF9-F17B9A7A0E93}" srcOrd="1" destOrd="0" presId="urn:microsoft.com/office/officeart/2005/8/layout/vList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0F5E5C-1BC8-4C24-8098-53ADD54C40B3}" type="doc">
      <dgm:prSet loTypeId="urn:microsoft.com/office/officeart/2005/8/layout/vList6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0690AFF-9C79-4832-BFEA-5D81915C74ED}">
      <dgm:prSet phldrT="[Текст]"/>
      <dgm:spPr/>
      <dgm:t>
        <a:bodyPr/>
        <a:lstStyle/>
        <a:p>
          <a:r>
            <a:rPr lang="uk-UA" dirty="0" smtClean="0"/>
            <a:t>Кількість грошей</a:t>
          </a:r>
          <a:endParaRPr lang="en-US" dirty="0"/>
        </a:p>
      </dgm:t>
    </dgm:pt>
    <dgm:pt modelId="{A8A81725-CF4F-4D4C-A741-571E9A22D9B9}" type="parTrans" cxnId="{761AECD4-CE24-46B7-8183-DA6F785D631B}">
      <dgm:prSet/>
      <dgm:spPr/>
      <dgm:t>
        <a:bodyPr/>
        <a:lstStyle/>
        <a:p>
          <a:endParaRPr lang="en-US"/>
        </a:p>
      </dgm:t>
    </dgm:pt>
    <dgm:pt modelId="{89FB7B89-2305-4756-BC32-EE8EE20736A5}" type="sibTrans" cxnId="{761AECD4-CE24-46B7-8183-DA6F785D631B}">
      <dgm:prSet/>
      <dgm:spPr/>
      <dgm:t>
        <a:bodyPr/>
        <a:lstStyle/>
        <a:p>
          <a:endParaRPr lang="en-US"/>
        </a:p>
      </dgm:t>
    </dgm:pt>
    <dgm:pt modelId="{F93C94E0-E147-41DE-A702-5FB9722CD20D}">
      <dgm:prSet phldrT="[Текст]"/>
      <dgm:spPr/>
      <dgm:t>
        <a:bodyPr/>
        <a:lstStyle/>
        <a:p>
          <a:r>
            <a:rPr lang="ru-RU" dirty="0" err="1" smtClean="0"/>
            <a:t>визначається</a:t>
          </a:r>
          <a:r>
            <a:rPr lang="ru-RU" dirty="0" smtClean="0"/>
            <a:t> державою — </a:t>
          </a:r>
          <a:r>
            <a:rPr lang="ru-RU" dirty="0" err="1" smtClean="0"/>
            <a:t>емітентом</a:t>
          </a:r>
          <a:r>
            <a:rPr lang="ru-RU" dirty="0" smtClean="0"/>
            <a:t> грошей</a:t>
          </a:r>
          <a:endParaRPr lang="en-US" dirty="0"/>
        </a:p>
      </dgm:t>
    </dgm:pt>
    <dgm:pt modelId="{E241C34E-9847-4452-AA65-5E39A0D41531}" type="parTrans" cxnId="{B0264E74-802B-41E8-B625-AAB696371F81}">
      <dgm:prSet/>
      <dgm:spPr/>
      <dgm:t>
        <a:bodyPr/>
        <a:lstStyle/>
        <a:p>
          <a:endParaRPr lang="en-US"/>
        </a:p>
      </dgm:t>
    </dgm:pt>
    <dgm:pt modelId="{875CF578-446F-4012-A39C-F85441C99CF3}" type="sibTrans" cxnId="{B0264E74-802B-41E8-B625-AAB696371F81}">
      <dgm:prSet/>
      <dgm:spPr/>
      <dgm:t>
        <a:bodyPr/>
        <a:lstStyle/>
        <a:p>
          <a:endParaRPr lang="en-US"/>
        </a:p>
      </dgm:t>
    </dgm:pt>
    <dgm:pt modelId="{42C080FE-0332-476B-9203-426FBC614B71}">
      <dgm:prSet phldrT="[Текст]"/>
      <dgm:spPr/>
      <dgm:t>
        <a:bodyPr/>
        <a:lstStyle/>
        <a:p>
          <a:r>
            <a:rPr lang="uk-UA" dirty="0" smtClean="0"/>
            <a:t>Швидкість обігу грошей</a:t>
          </a:r>
          <a:endParaRPr lang="en-US" dirty="0"/>
        </a:p>
      </dgm:t>
    </dgm:pt>
    <dgm:pt modelId="{2025F03C-225B-49BD-997B-D4C69D8A8162}" type="parTrans" cxnId="{470CE18F-F202-4527-88D9-6BA232C9AA7D}">
      <dgm:prSet/>
      <dgm:spPr/>
      <dgm:t>
        <a:bodyPr/>
        <a:lstStyle/>
        <a:p>
          <a:endParaRPr lang="en-US"/>
        </a:p>
      </dgm:t>
    </dgm:pt>
    <dgm:pt modelId="{0996F0F5-1ADC-4730-90BB-0E3C6B3969F0}" type="sibTrans" cxnId="{470CE18F-F202-4527-88D9-6BA232C9AA7D}">
      <dgm:prSet/>
      <dgm:spPr/>
      <dgm:t>
        <a:bodyPr/>
        <a:lstStyle/>
        <a:p>
          <a:endParaRPr lang="en-US"/>
        </a:p>
      </dgm:t>
    </dgm:pt>
    <dgm:pt modelId="{C9458FCD-F622-4AF1-9F91-633181329B86}">
      <dgm:prSet phldrT="[Текст]"/>
      <dgm:spPr/>
      <dgm:t>
        <a:bodyPr/>
        <a:lstStyle/>
        <a:p>
          <a:r>
            <a:rPr lang="ru-RU" dirty="0" err="1" smtClean="0"/>
            <a:t>характеризує</a:t>
          </a:r>
          <a:r>
            <a:rPr lang="ru-RU" dirty="0" smtClean="0"/>
            <a:t> частоту (</a:t>
          </a:r>
          <a:r>
            <a:rPr lang="ru-RU" dirty="0" err="1" smtClean="0"/>
            <a:t>оберти</a:t>
          </a:r>
          <a:r>
            <a:rPr lang="ru-RU" dirty="0" smtClean="0"/>
            <a:t>),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якою</a:t>
          </a:r>
          <a:r>
            <a:rPr lang="ru-RU" dirty="0" smtClean="0"/>
            <a:t> </a:t>
          </a:r>
          <a:r>
            <a:rPr lang="ru-RU" dirty="0" err="1" smtClean="0"/>
            <a:t>кожна</a:t>
          </a:r>
          <a:r>
            <a:rPr lang="ru-RU" dirty="0" smtClean="0"/>
            <a:t> </a:t>
          </a:r>
          <a:r>
            <a:rPr lang="ru-RU" dirty="0" err="1" smtClean="0"/>
            <a:t>одиниця</a:t>
          </a:r>
          <a:r>
            <a:rPr lang="ru-RU" dirty="0" smtClean="0"/>
            <a:t> </a:t>
          </a:r>
          <a:r>
            <a:rPr lang="ru-RU" dirty="0" err="1" smtClean="0"/>
            <a:t>готівкових</a:t>
          </a:r>
          <a:r>
            <a:rPr lang="ru-RU" dirty="0" smtClean="0"/>
            <a:t>, в </a:t>
          </a:r>
          <a:r>
            <a:rPr lang="ru-RU" dirty="0" err="1" smtClean="0"/>
            <a:t>обороті</a:t>
          </a:r>
          <a:r>
            <a:rPr lang="ru-RU" dirty="0" smtClean="0"/>
            <a:t>, грошей (</a:t>
          </a:r>
          <a:r>
            <a:rPr lang="ru-RU" dirty="0" err="1" smtClean="0"/>
            <a:t>гривня</a:t>
          </a:r>
          <a:r>
            <a:rPr lang="ru-RU" dirty="0" smtClean="0"/>
            <a:t>, </a:t>
          </a:r>
          <a:r>
            <a:rPr lang="ru-RU" dirty="0" err="1" smtClean="0"/>
            <a:t>долар</a:t>
          </a:r>
          <a:r>
            <a:rPr lang="ru-RU" dirty="0" smtClean="0"/>
            <a:t> </a:t>
          </a:r>
          <a:r>
            <a:rPr lang="ru-RU" dirty="0" err="1" smtClean="0"/>
            <a:t>тощо</a:t>
          </a:r>
          <a:r>
            <a:rPr lang="ru-RU" dirty="0" smtClean="0"/>
            <a:t>) </a:t>
          </a:r>
          <a:r>
            <a:rPr lang="ru-RU" dirty="0" err="1" smtClean="0"/>
            <a:t>використовується</a:t>
          </a:r>
          <a:r>
            <a:rPr lang="ru-RU" dirty="0" smtClean="0"/>
            <a:t> в </a:t>
          </a:r>
          <a:r>
            <a:rPr lang="ru-RU" dirty="0" err="1" smtClean="0"/>
            <a:t>середньому</a:t>
          </a:r>
          <a:r>
            <a:rPr lang="ru-RU" dirty="0" smtClean="0"/>
            <a:t> для </a:t>
          </a:r>
          <a:r>
            <a:rPr lang="ru-RU" dirty="0" err="1" smtClean="0"/>
            <a:t>реалізації</a:t>
          </a:r>
          <a:r>
            <a:rPr lang="ru-RU" dirty="0" smtClean="0"/>
            <a:t> </a:t>
          </a:r>
          <a:r>
            <a:rPr lang="ru-RU" dirty="0" err="1" smtClean="0"/>
            <a:t>товарів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послуг</a:t>
          </a:r>
          <a:r>
            <a:rPr lang="ru-RU" dirty="0" smtClean="0"/>
            <a:t> за </a:t>
          </a:r>
          <a:r>
            <a:rPr lang="ru-RU" dirty="0" err="1" smtClean="0"/>
            <a:t>певний</a:t>
          </a:r>
          <a:r>
            <a:rPr lang="ru-RU" dirty="0" smtClean="0"/>
            <a:t> </a:t>
          </a:r>
          <a:r>
            <a:rPr lang="ru-RU" dirty="0" err="1" smtClean="0"/>
            <a:t>період</a:t>
          </a:r>
          <a:r>
            <a:rPr lang="ru-RU" dirty="0" smtClean="0"/>
            <a:t> (</a:t>
          </a:r>
          <a:r>
            <a:rPr lang="ru-RU" dirty="0" err="1" smtClean="0"/>
            <a:t>рік</a:t>
          </a:r>
          <a:r>
            <a:rPr lang="ru-RU" dirty="0" smtClean="0"/>
            <a:t>, квартал, </a:t>
          </a:r>
          <a:r>
            <a:rPr lang="ru-RU" dirty="0" err="1" smtClean="0"/>
            <a:t>місяць</a:t>
          </a:r>
          <a:r>
            <a:rPr lang="ru-RU" dirty="0" smtClean="0"/>
            <a:t>)</a:t>
          </a:r>
          <a:endParaRPr lang="en-US" dirty="0"/>
        </a:p>
      </dgm:t>
    </dgm:pt>
    <dgm:pt modelId="{F0B1891C-B1B1-4A8C-AC7B-EDD958149398}" type="parTrans" cxnId="{E6DCF435-3313-42E3-A5F2-4E89E4DC44D3}">
      <dgm:prSet/>
      <dgm:spPr/>
      <dgm:t>
        <a:bodyPr/>
        <a:lstStyle/>
        <a:p>
          <a:endParaRPr lang="en-US"/>
        </a:p>
      </dgm:t>
    </dgm:pt>
    <dgm:pt modelId="{CC12FC8E-D673-44EE-AD78-A67EA38F4003}" type="sibTrans" cxnId="{E6DCF435-3313-42E3-A5F2-4E89E4DC44D3}">
      <dgm:prSet/>
      <dgm:spPr/>
      <dgm:t>
        <a:bodyPr/>
        <a:lstStyle/>
        <a:p>
          <a:endParaRPr lang="en-US"/>
        </a:p>
      </dgm:t>
    </dgm:pt>
    <dgm:pt modelId="{0855D4A7-AD0E-49B1-9616-3574497A610F}">
      <dgm:prSet phldrT="[Текст]"/>
      <dgm:spPr/>
      <dgm:t>
        <a:bodyPr/>
        <a:lstStyle/>
        <a:p>
          <a:r>
            <a:rPr lang="ru-RU" dirty="0" err="1" smtClean="0"/>
            <a:t>збільшення</a:t>
          </a:r>
          <a:r>
            <a:rPr lang="ru-RU" dirty="0" smtClean="0"/>
            <a:t> </a:t>
          </a:r>
          <a:r>
            <a:rPr lang="ru-RU" dirty="0" err="1" smtClean="0"/>
            <a:t>емісії</a:t>
          </a:r>
          <a:r>
            <a:rPr lang="ru-RU" dirty="0" smtClean="0"/>
            <a:t> </a:t>
          </a:r>
          <a:r>
            <a:rPr lang="ru-RU" dirty="0" err="1" smtClean="0"/>
            <a:t>зумовлене</a:t>
          </a:r>
          <a:r>
            <a:rPr lang="ru-RU" dirty="0" smtClean="0"/>
            <a:t> потребами товарного обороту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держави</a:t>
          </a:r>
          <a:r>
            <a:rPr lang="ru-RU" dirty="0" smtClean="0"/>
            <a:t> (</a:t>
          </a:r>
          <a:r>
            <a:rPr lang="ru-RU" dirty="0" err="1" smtClean="0"/>
            <a:t>дефіцит</a:t>
          </a:r>
          <a:r>
            <a:rPr lang="ru-RU" dirty="0" smtClean="0"/>
            <a:t> </a:t>
          </a:r>
          <a:r>
            <a:rPr lang="ru-RU" dirty="0" err="1" smtClean="0"/>
            <a:t>держбюджету</a:t>
          </a:r>
          <a:r>
            <a:rPr lang="ru-RU" dirty="0" smtClean="0"/>
            <a:t>)</a:t>
          </a:r>
          <a:endParaRPr lang="en-US" dirty="0"/>
        </a:p>
      </dgm:t>
    </dgm:pt>
    <dgm:pt modelId="{39944759-9F1B-4754-88BF-46FB4E77330D}" type="parTrans" cxnId="{C89EDB7C-5CB1-4B06-9B23-41C2F8AF8FF3}">
      <dgm:prSet/>
      <dgm:spPr/>
    </dgm:pt>
    <dgm:pt modelId="{3AA38F97-5804-40F2-9B3A-136775E8C320}" type="sibTrans" cxnId="{C89EDB7C-5CB1-4B06-9B23-41C2F8AF8FF3}">
      <dgm:prSet/>
      <dgm:spPr/>
    </dgm:pt>
    <dgm:pt modelId="{C91F285E-80D6-49E7-A31D-20E7D62CCBC8}">
      <dgm:prSet phldrT="[Текст]"/>
      <dgm:spPr/>
      <dgm:t>
        <a:bodyPr/>
        <a:lstStyle/>
        <a:p>
          <a:r>
            <a:rPr lang="ru-RU" dirty="0" smtClean="0"/>
            <a:t>величина </a:t>
          </a:r>
          <a:r>
            <a:rPr lang="ru-RU" dirty="0" err="1" smtClean="0"/>
            <a:t>залежить</a:t>
          </a:r>
          <a:r>
            <a:rPr lang="ru-RU" dirty="0" smtClean="0"/>
            <a:t> </a:t>
          </a:r>
          <a:r>
            <a:rPr lang="ru-RU" dirty="0" err="1" smtClean="0"/>
            <a:t>від</a:t>
          </a:r>
          <a:r>
            <a:rPr lang="ru-RU" dirty="0" smtClean="0"/>
            <a:t> стану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розвитку</a:t>
          </a:r>
          <a:r>
            <a:rPr lang="ru-RU" dirty="0" smtClean="0"/>
            <a:t> </a:t>
          </a:r>
          <a:r>
            <a:rPr lang="ru-RU" dirty="0" err="1" smtClean="0"/>
            <a:t>економічного</a:t>
          </a:r>
          <a:r>
            <a:rPr lang="ru-RU" dirty="0" smtClean="0"/>
            <a:t> </a:t>
          </a:r>
          <a:r>
            <a:rPr lang="ru-RU" dirty="0" err="1" smtClean="0"/>
            <a:t>потенціалу</a:t>
          </a:r>
          <a:r>
            <a:rPr lang="ru-RU" dirty="0" smtClean="0"/>
            <a:t>, </a:t>
          </a:r>
          <a:r>
            <a:rPr lang="ru-RU" dirty="0" err="1" smtClean="0"/>
            <a:t>швидкості</a:t>
          </a:r>
          <a:r>
            <a:rPr lang="ru-RU" dirty="0" smtClean="0"/>
            <a:t> </a:t>
          </a:r>
          <a:r>
            <a:rPr lang="ru-RU" dirty="0" err="1" smtClean="0"/>
            <a:t>обігу</a:t>
          </a:r>
          <a:r>
            <a:rPr lang="ru-RU" dirty="0" smtClean="0"/>
            <a:t> грошей</a:t>
          </a:r>
          <a:endParaRPr lang="en-US" dirty="0"/>
        </a:p>
      </dgm:t>
    </dgm:pt>
    <dgm:pt modelId="{E57E8023-4935-42FA-ABD5-06F410C48E7C}" type="parTrans" cxnId="{E97F7BA6-3121-4CF2-AF19-5262C2AC8DE6}">
      <dgm:prSet/>
      <dgm:spPr/>
    </dgm:pt>
    <dgm:pt modelId="{F3B71D11-7451-4F03-8E1E-75CB92BA61FE}" type="sibTrans" cxnId="{E97F7BA6-3121-4CF2-AF19-5262C2AC8DE6}">
      <dgm:prSet/>
      <dgm:spPr/>
    </dgm:pt>
    <dgm:pt modelId="{367D077B-9311-4552-BCFD-9F4409E64988}">
      <dgm:prSet phldrT="[Текст]"/>
      <dgm:spPr/>
      <dgm:t>
        <a:bodyPr/>
        <a:lstStyle/>
        <a:p>
          <a:r>
            <a:rPr lang="ru-RU" dirty="0" err="1" smtClean="0"/>
            <a:t>є</a:t>
          </a:r>
          <a:r>
            <a:rPr lang="ru-RU" dirty="0" smtClean="0"/>
            <a:t> </a:t>
          </a:r>
          <a:r>
            <a:rPr lang="ru-RU" dirty="0" err="1" smtClean="0"/>
            <a:t>показником</a:t>
          </a:r>
          <a:r>
            <a:rPr lang="ru-RU" dirty="0" smtClean="0"/>
            <a:t> </a:t>
          </a:r>
          <a:r>
            <a:rPr lang="ru-RU" dirty="0" err="1" smtClean="0"/>
            <a:t>ділової</a:t>
          </a:r>
          <a:r>
            <a:rPr lang="ru-RU" dirty="0" smtClean="0"/>
            <a:t> </a:t>
          </a:r>
          <a:r>
            <a:rPr lang="ru-RU" dirty="0" err="1" smtClean="0"/>
            <a:t>активності</a:t>
          </a:r>
          <a:r>
            <a:rPr lang="ru-RU" dirty="0" smtClean="0"/>
            <a:t> в </a:t>
          </a:r>
          <a:r>
            <a:rPr lang="ru-RU" dirty="0" err="1" smtClean="0"/>
            <a:t>державі</a:t>
          </a:r>
          <a:endParaRPr lang="en-US" dirty="0"/>
        </a:p>
      </dgm:t>
    </dgm:pt>
    <dgm:pt modelId="{F2B43030-5769-41F6-873B-686C395AEEDA}" type="parTrans" cxnId="{E50DC258-869A-470B-829C-DD7E5789DEFA}">
      <dgm:prSet/>
      <dgm:spPr/>
    </dgm:pt>
    <dgm:pt modelId="{947E938C-C33B-47FC-BB72-0BDA3FFE706D}" type="sibTrans" cxnId="{E50DC258-869A-470B-829C-DD7E5789DEFA}">
      <dgm:prSet/>
      <dgm:spPr/>
    </dgm:pt>
    <dgm:pt modelId="{631B82F9-3B78-4527-9C36-F00D2A60B09B}">
      <dgm:prSet phldrT="[Текст]"/>
      <dgm:spPr/>
      <dgm:t>
        <a:bodyPr/>
        <a:lstStyle/>
        <a:p>
          <a:r>
            <a:rPr lang="ru-RU" dirty="0" err="1" smtClean="0"/>
            <a:t>відображає</a:t>
          </a:r>
          <a:r>
            <a:rPr lang="ru-RU" dirty="0" smtClean="0"/>
            <a:t> </a:t>
          </a:r>
          <a:r>
            <a:rPr lang="ru-RU" dirty="0" err="1" smtClean="0"/>
            <a:t>інтенсивність</a:t>
          </a:r>
          <a:r>
            <a:rPr lang="ru-RU" dirty="0" smtClean="0"/>
            <a:t> </a:t>
          </a:r>
          <a:r>
            <a:rPr lang="ru-RU" dirty="0" err="1" smtClean="0"/>
            <a:t>руху</a:t>
          </a:r>
          <a:r>
            <a:rPr lang="ru-RU" dirty="0" smtClean="0"/>
            <a:t> грошей</a:t>
          </a:r>
          <a:endParaRPr lang="en-US" dirty="0"/>
        </a:p>
      </dgm:t>
    </dgm:pt>
    <dgm:pt modelId="{4DC87060-E457-4B18-A77F-CCB740F132EC}" type="parTrans" cxnId="{93E90CAB-14BC-495B-B074-F9BA20643D55}">
      <dgm:prSet/>
      <dgm:spPr/>
    </dgm:pt>
    <dgm:pt modelId="{9FA75230-E8E1-4F0B-A658-8B6FA7C72E18}" type="sibTrans" cxnId="{93E90CAB-14BC-495B-B074-F9BA20643D55}">
      <dgm:prSet/>
      <dgm:spPr/>
    </dgm:pt>
    <dgm:pt modelId="{0F956B5A-448E-4AA4-BF7C-0B79BD78AEE5}" type="pres">
      <dgm:prSet presAssocID="{6F0F5E5C-1BC8-4C24-8098-53ADD54C40B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AAC4988-AF8F-471D-AB62-2CEBEC05CE35}" type="pres">
      <dgm:prSet presAssocID="{40690AFF-9C79-4832-BFEA-5D81915C74ED}" presName="linNode" presStyleCnt="0"/>
      <dgm:spPr/>
    </dgm:pt>
    <dgm:pt modelId="{8D1124B0-D574-4C17-870F-9C6CF6AFD7A1}" type="pres">
      <dgm:prSet presAssocID="{40690AFF-9C79-4832-BFEA-5D81915C74ED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4B9E9D-BEE4-4EAD-AD29-7F5600E5D90B}" type="pres">
      <dgm:prSet presAssocID="{40690AFF-9C79-4832-BFEA-5D81915C74ED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7DD4EE-1D44-4E83-8091-47A4AB7C24DD}" type="pres">
      <dgm:prSet presAssocID="{89FB7B89-2305-4756-BC32-EE8EE20736A5}" presName="spacing" presStyleCnt="0"/>
      <dgm:spPr/>
    </dgm:pt>
    <dgm:pt modelId="{29518DE0-019A-459F-A2A7-93ABF911DEDD}" type="pres">
      <dgm:prSet presAssocID="{42C080FE-0332-476B-9203-426FBC614B71}" presName="linNode" presStyleCnt="0"/>
      <dgm:spPr/>
    </dgm:pt>
    <dgm:pt modelId="{56BE2F50-27B0-4251-93C3-0A6900D8BBEF}" type="pres">
      <dgm:prSet presAssocID="{42C080FE-0332-476B-9203-426FBC614B71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48A194-7A16-4998-8841-FF41DD759AD3}" type="pres">
      <dgm:prSet presAssocID="{42C080FE-0332-476B-9203-426FBC614B71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960E18-2A13-44A6-8557-6BE2183D91F6}" type="presOf" srcId="{631B82F9-3B78-4527-9C36-F00D2A60B09B}" destId="{A648A194-7A16-4998-8841-FF41DD759AD3}" srcOrd="0" destOrd="2" presId="urn:microsoft.com/office/officeart/2005/8/layout/vList6"/>
    <dgm:cxn modelId="{E6DCF435-3313-42E3-A5F2-4E89E4DC44D3}" srcId="{42C080FE-0332-476B-9203-426FBC614B71}" destId="{C9458FCD-F622-4AF1-9F91-633181329B86}" srcOrd="0" destOrd="0" parTransId="{F0B1891C-B1B1-4A8C-AC7B-EDD958149398}" sibTransId="{CC12FC8E-D673-44EE-AD78-A67EA38F4003}"/>
    <dgm:cxn modelId="{93E90CAB-14BC-495B-B074-F9BA20643D55}" srcId="{42C080FE-0332-476B-9203-426FBC614B71}" destId="{631B82F9-3B78-4527-9C36-F00D2A60B09B}" srcOrd="2" destOrd="0" parTransId="{4DC87060-E457-4B18-A77F-CCB740F132EC}" sibTransId="{9FA75230-E8E1-4F0B-A658-8B6FA7C72E18}"/>
    <dgm:cxn modelId="{E5636D4E-9882-4E81-9449-B3EBD710348D}" type="presOf" srcId="{C9458FCD-F622-4AF1-9F91-633181329B86}" destId="{A648A194-7A16-4998-8841-FF41DD759AD3}" srcOrd="0" destOrd="0" presId="urn:microsoft.com/office/officeart/2005/8/layout/vList6"/>
    <dgm:cxn modelId="{72AB8C9F-D74E-420F-A887-50EA8444A1D9}" type="presOf" srcId="{C91F285E-80D6-49E7-A31D-20E7D62CCBC8}" destId="{6B4B9E9D-BEE4-4EAD-AD29-7F5600E5D90B}" srcOrd="0" destOrd="2" presId="urn:microsoft.com/office/officeart/2005/8/layout/vList6"/>
    <dgm:cxn modelId="{761AECD4-CE24-46B7-8183-DA6F785D631B}" srcId="{6F0F5E5C-1BC8-4C24-8098-53ADD54C40B3}" destId="{40690AFF-9C79-4832-BFEA-5D81915C74ED}" srcOrd="0" destOrd="0" parTransId="{A8A81725-CF4F-4D4C-A741-571E9A22D9B9}" sibTransId="{89FB7B89-2305-4756-BC32-EE8EE20736A5}"/>
    <dgm:cxn modelId="{9093548D-0109-434D-B5C3-8D73218433E3}" type="presOf" srcId="{40690AFF-9C79-4832-BFEA-5D81915C74ED}" destId="{8D1124B0-D574-4C17-870F-9C6CF6AFD7A1}" srcOrd="0" destOrd="0" presId="urn:microsoft.com/office/officeart/2005/8/layout/vList6"/>
    <dgm:cxn modelId="{470CE18F-F202-4527-88D9-6BA232C9AA7D}" srcId="{6F0F5E5C-1BC8-4C24-8098-53ADD54C40B3}" destId="{42C080FE-0332-476B-9203-426FBC614B71}" srcOrd="1" destOrd="0" parTransId="{2025F03C-225B-49BD-997B-D4C69D8A8162}" sibTransId="{0996F0F5-1ADC-4730-90BB-0E3C6B3969F0}"/>
    <dgm:cxn modelId="{1F375EE4-8288-4551-9916-FC810C9350C7}" type="presOf" srcId="{367D077B-9311-4552-BCFD-9F4409E64988}" destId="{A648A194-7A16-4998-8841-FF41DD759AD3}" srcOrd="0" destOrd="1" presId="urn:microsoft.com/office/officeart/2005/8/layout/vList6"/>
    <dgm:cxn modelId="{017BA560-7BCB-42AB-BB4A-FFA51C0565CB}" type="presOf" srcId="{42C080FE-0332-476B-9203-426FBC614B71}" destId="{56BE2F50-27B0-4251-93C3-0A6900D8BBEF}" srcOrd="0" destOrd="0" presId="urn:microsoft.com/office/officeart/2005/8/layout/vList6"/>
    <dgm:cxn modelId="{C89EDB7C-5CB1-4B06-9B23-41C2F8AF8FF3}" srcId="{40690AFF-9C79-4832-BFEA-5D81915C74ED}" destId="{0855D4A7-AD0E-49B1-9616-3574497A610F}" srcOrd="1" destOrd="0" parTransId="{39944759-9F1B-4754-88BF-46FB4E77330D}" sibTransId="{3AA38F97-5804-40F2-9B3A-136775E8C320}"/>
    <dgm:cxn modelId="{B0264E74-802B-41E8-B625-AAB696371F81}" srcId="{40690AFF-9C79-4832-BFEA-5D81915C74ED}" destId="{F93C94E0-E147-41DE-A702-5FB9722CD20D}" srcOrd="0" destOrd="0" parTransId="{E241C34E-9847-4452-AA65-5E39A0D41531}" sibTransId="{875CF578-446F-4012-A39C-F85441C99CF3}"/>
    <dgm:cxn modelId="{E97F7BA6-3121-4CF2-AF19-5262C2AC8DE6}" srcId="{40690AFF-9C79-4832-BFEA-5D81915C74ED}" destId="{C91F285E-80D6-49E7-A31D-20E7D62CCBC8}" srcOrd="2" destOrd="0" parTransId="{E57E8023-4935-42FA-ABD5-06F410C48E7C}" sibTransId="{F3B71D11-7451-4F03-8E1E-75CB92BA61FE}"/>
    <dgm:cxn modelId="{E50DC258-869A-470B-829C-DD7E5789DEFA}" srcId="{42C080FE-0332-476B-9203-426FBC614B71}" destId="{367D077B-9311-4552-BCFD-9F4409E64988}" srcOrd="1" destOrd="0" parTransId="{F2B43030-5769-41F6-873B-686C395AEEDA}" sibTransId="{947E938C-C33B-47FC-BB72-0BDA3FFE706D}"/>
    <dgm:cxn modelId="{2E1BF126-478D-45AF-AB16-D11589A7C0ED}" type="presOf" srcId="{0855D4A7-AD0E-49B1-9616-3574497A610F}" destId="{6B4B9E9D-BEE4-4EAD-AD29-7F5600E5D90B}" srcOrd="0" destOrd="1" presId="urn:microsoft.com/office/officeart/2005/8/layout/vList6"/>
    <dgm:cxn modelId="{837D1236-3055-4BEA-B692-4E339F0A5C9A}" type="presOf" srcId="{6F0F5E5C-1BC8-4C24-8098-53ADD54C40B3}" destId="{0F956B5A-448E-4AA4-BF7C-0B79BD78AEE5}" srcOrd="0" destOrd="0" presId="urn:microsoft.com/office/officeart/2005/8/layout/vList6"/>
    <dgm:cxn modelId="{7DC83839-34AE-4979-9E9F-1BB999771D69}" type="presOf" srcId="{F93C94E0-E147-41DE-A702-5FB9722CD20D}" destId="{6B4B9E9D-BEE4-4EAD-AD29-7F5600E5D90B}" srcOrd="0" destOrd="0" presId="urn:microsoft.com/office/officeart/2005/8/layout/vList6"/>
    <dgm:cxn modelId="{0586BB82-2A8C-4183-8AAB-FCEB6B008B8F}" type="presParOf" srcId="{0F956B5A-448E-4AA4-BF7C-0B79BD78AEE5}" destId="{EAAC4988-AF8F-471D-AB62-2CEBEC05CE35}" srcOrd="0" destOrd="0" presId="urn:microsoft.com/office/officeart/2005/8/layout/vList6"/>
    <dgm:cxn modelId="{B654C3CC-EDDC-4346-8234-00CF494CDC55}" type="presParOf" srcId="{EAAC4988-AF8F-471D-AB62-2CEBEC05CE35}" destId="{8D1124B0-D574-4C17-870F-9C6CF6AFD7A1}" srcOrd="0" destOrd="0" presId="urn:microsoft.com/office/officeart/2005/8/layout/vList6"/>
    <dgm:cxn modelId="{EA7A2FEB-F1FE-4DB3-AB44-A4F08A390FA8}" type="presParOf" srcId="{EAAC4988-AF8F-471D-AB62-2CEBEC05CE35}" destId="{6B4B9E9D-BEE4-4EAD-AD29-7F5600E5D90B}" srcOrd="1" destOrd="0" presId="urn:microsoft.com/office/officeart/2005/8/layout/vList6"/>
    <dgm:cxn modelId="{3AB114C2-BB44-4124-B451-75A756D2FD2F}" type="presParOf" srcId="{0F956B5A-448E-4AA4-BF7C-0B79BD78AEE5}" destId="{117DD4EE-1D44-4E83-8091-47A4AB7C24DD}" srcOrd="1" destOrd="0" presId="urn:microsoft.com/office/officeart/2005/8/layout/vList6"/>
    <dgm:cxn modelId="{55826960-A7E1-4B74-9720-8EA981F4F4E0}" type="presParOf" srcId="{0F956B5A-448E-4AA4-BF7C-0B79BD78AEE5}" destId="{29518DE0-019A-459F-A2A7-93ABF911DEDD}" srcOrd="2" destOrd="0" presId="urn:microsoft.com/office/officeart/2005/8/layout/vList6"/>
    <dgm:cxn modelId="{648B8C7E-9F31-4DA0-90AB-7CDC35435D8E}" type="presParOf" srcId="{29518DE0-019A-459F-A2A7-93ABF911DEDD}" destId="{56BE2F50-27B0-4251-93C3-0A6900D8BBEF}" srcOrd="0" destOrd="0" presId="urn:microsoft.com/office/officeart/2005/8/layout/vList6"/>
    <dgm:cxn modelId="{C0BBF4AA-893F-492E-8A4D-A8725F16F282}" type="presParOf" srcId="{29518DE0-019A-459F-A2A7-93ABF911DEDD}" destId="{A648A194-7A16-4998-8841-FF41DD759AD3}" srcOrd="1" destOrd="0" presId="urn:microsoft.com/office/officeart/2005/8/layout/vList6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01FB7F7-88B0-483D-9CED-F9EB2D87793A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DA04401-A35C-4783-A2BD-CA34944FBB21}">
      <dgm:prSet phldrT="[Текст]"/>
      <dgm:spPr/>
      <dgm:t>
        <a:bodyPr/>
        <a:lstStyle/>
        <a:p>
          <a:r>
            <a:rPr lang="uk-UA" dirty="0" smtClean="0"/>
            <a:t>1</a:t>
          </a:r>
          <a:endParaRPr lang="en-US" dirty="0"/>
        </a:p>
      </dgm:t>
    </dgm:pt>
    <dgm:pt modelId="{CC5CF9F2-7F29-45A4-A678-D2869935623F}" type="parTrans" cxnId="{927E04BE-9A03-452C-95B8-AB4871ACA1D0}">
      <dgm:prSet/>
      <dgm:spPr/>
      <dgm:t>
        <a:bodyPr/>
        <a:lstStyle/>
        <a:p>
          <a:endParaRPr lang="en-US"/>
        </a:p>
      </dgm:t>
    </dgm:pt>
    <dgm:pt modelId="{01CF9DDC-162D-49C0-BFB8-097B2C0A59F4}" type="sibTrans" cxnId="{927E04BE-9A03-452C-95B8-AB4871ACA1D0}">
      <dgm:prSet/>
      <dgm:spPr/>
      <dgm:t>
        <a:bodyPr/>
        <a:lstStyle/>
        <a:p>
          <a:endParaRPr lang="en-US"/>
        </a:p>
      </dgm:t>
    </dgm:pt>
    <dgm:pt modelId="{8E245E00-55A3-4EEA-BF46-4B2928BA53FF}">
      <dgm:prSet phldrT="[Текст]" custT="1"/>
      <dgm:spPr/>
      <dgm:t>
        <a:bodyPr/>
        <a:lstStyle/>
        <a:p>
          <a:r>
            <a:rPr lang="ru-RU" sz="2300" dirty="0" err="1" smtClean="0"/>
            <a:t>емісія</a:t>
          </a:r>
          <a:r>
            <a:rPr lang="ru-RU" sz="2300" dirty="0" smtClean="0"/>
            <a:t> </a:t>
          </a:r>
          <a:r>
            <a:rPr lang="ru-RU" sz="2300" dirty="0" err="1" smtClean="0"/>
            <a:t>готівкових</a:t>
          </a:r>
          <a:r>
            <a:rPr lang="ru-RU" sz="2300" dirty="0" smtClean="0"/>
            <a:t> грошей </a:t>
          </a:r>
          <a:r>
            <a:rPr lang="ru-RU" sz="2300" dirty="0" err="1" smtClean="0"/>
            <a:t>Національним</a:t>
          </a:r>
          <a:r>
            <a:rPr lang="ru-RU" sz="2300" dirty="0" smtClean="0"/>
            <a:t> банком </a:t>
          </a:r>
          <a:r>
            <a:rPr lang="ru-RU" sz="2300" dirty="0" err="1" smtClean="0"/>
            <a:t>України</a:t>
          </a:r>
          <a:r>
            <a:rPr lang="ru-RU" sz="2300" dirty="0" smtClean="0"/>
            <a:t> (НБУ) </a:t>
          </a:r>
          <a:r>
            <a:rPr lang="ru-RU" sz="2300" dirty="0" err="1" smtClean="0"/>
            <a:t>і</a:t>
          </a:r>
          <a:r>
            <a:rPr lang="ru-RU" sz="2300" dirty="0" smtClean="0"/>
            <a:t> продаж </a:t>
          </a:r>
          <a:r>
            <a:rPr lang="ru-RU" sz="2300" dirty="0" err="1" smtClean="0"/>
            <a:t>її</a:t>
          </a:r>
          <a:r>
            <a:rPr lang="ru-RU" sz="2300" dirty="0" smtClean="0"/>
            <a:t> </a:t>
          </a:r>
          <a:r>
            <a:rPr lang="ru-RU" sz="2300" dirty="0" err="1" smtClean="0"/>
            <a:t>комерційним</a:t>
          </a:r>
          <a:r>
            <a:rPr lang="ru-RU" sz="2300" dirty="0" smtClean="0"/>
            <a:t> банкам (КБ)</a:t>
          </a:r>
          <a:endParaRPr lang="en-US" sz="2300" dirty="0"/>
        </a:p>
      </dgm:t>
    </dgm:pt>
    <dgm:pt modelId="{2930C6AC-47CC-4CEF-B9BC-76BAD72E5F7D}" type="parTrans" cxnId="{C5282D5B-7DCD-4118-9163-DF08234222AB}">
      <dgm:prSet/>
      <dgm:spPr/>
      <dgm:t>
        <a:bodyPr/>
        <a:lstStyle/>
        <a:p>
          <a:endParaRPr lang="en-US"/>
        </a:p>
      </dgm:t>
    </dgm:pt>
    <dgm:pt modelId="{6C60DFA6-0FC0-4C89-9369-0D4E837A69C5}" type="sibTrans" cxnId="{C5282D5B-7DCD-4118-9163-DF08234222AB}">
      <dgm:prSet/>
      <dgm:spPr/>
      <dgm:t>
        <a:bodyPr/>
        <a:lstStyle/>
        <a:p>
          <a:endParaRPr lang="en-US"/>
        </a:p>
      </dgm:t>
    </dgm:pt>
    <dgm:pt modelId="{8A6567AD-4EF9-49B6-AFBF-DC7A43C5DAFA}">
      <dgm:prSet phldrT="[Текст]"/>
      <dgm:spPr/>
      <dgm:t>
        <a:bodyPr/>
        <a:lstStyle/>
        <a:p>
          <a:r>
            <a:rPr lang="uk-UA" dirty="0" smtClean="0"/>
            <a:t>3</a:t>
          </a:r>
          <a:endParaRPr lang="en-US" dirty="0"/>
        </a:p>
      </dgm:t>
    </dgm:pt>
    <dgm:pt modelId="{C356ADA0-5350-46EA-859A-022E703E2F99}" type="parTrans" cxnId="{CA7AB7D3-6415-4FA3-9878-4BB33ECB97A3}">
      <dgm:prSet/>
      <dgm:spPr/>
      <dgm:t>
        <a:bodyPr/>
        <a:lstStyle/>
        <a:p>
          <a:endParaRPr lang="en-US"/>
        </a:p>
      </dgm:t>
    </dgm:pt>
    <dgm:pt modelId="{9CB5C8C8-3E1C-4373-A476-612EBA306348}" type="sibTrans" cxnId="{CA7AB7D3-6415-4FA3-9878-4BB33ECB97A3}">
      <dgm:prSet/>
      <dgm:spPr/>
      <dgm:t>
        <a:bodyPr/>
        <a:lstStyle/>
        <a:p>
          <a:endParaRPr lang="en-US"/>
        </a:p>
      </dgm:t>
    </dgm:pt>
    <dgm:pt modelId="{CE1D4FAC-E402-4EE9-81EC-36D8D34B63BB}">
      <dgm:prSet phldrT="[Текст]" custT="1"/>
      <dgm:spPr/>
      <dgm:t>
        <a:bodyPr/>
        <a:lstStyle/>
        <a:p>
          <a:r>
            <a:rPr lang="ru-RU" sz="2300" dirty="0" err="1" smtClean="0"/>
            <a:t>купівля</a:t>
          </a:r>
          <a:r>
            <a:rPr lang="ru-RU" sz="2300" dirty="0" smtClean="0"/>
            <a:t> </a:t>
          </a:r>
          <a:r>
            <a:rPr lang="ru-RU" sz="2300" dirty="0" err="1" smtClean="0"/>
            <a:t>готівкових</a:t>
          </a:r>
          <a:r>
            <a:rPr lang="ru-RU" sz="2300" dirty="0" smtClean="0"/>
            <a:t> грошей </a:t>
          </a:r>
          <a:r>
            <a:rPr lang="ru-RU" sz="2300" dirty="0" err="1" smtClean="0"/>
            <a:t>комерційними</a:t>
          </a:r>
          <a:r>
            <a:rPr lang="ru-RU" sz="2300" dirty="0" smtClean="0"/>
            <a:t> банками у НБУ</a:t>
          </a:r>
          <a:endParaRPr lang="en-US" sz="2300" dirty="0"/>
        </a:p>
      </dgm:t>
    </dgm:pt>
    <dgm:pt modelId="{175893F4-234B-41D1-938C-BC216529AD5F}" type="parTrans" cxnId="{5694A997-D53E-4464-8AC6-24E1E6B00868}">
      <dgm:prSet/>
      <dgm:spPr/>
      <dgm:t>
        <a:bodyPr/>
        <a:lstStyle/>
        <a:p>
          <a:endParaRPr lang="en-US"/>
        </a:p>
      </dgm:t>
    </dgm:pt>
    <dgm:pt modelId="{76FD6349-F0AC-4DAF-B6D0-5260CC41C6B0}" type="sibTrans" cxnId="{5694A997-D53E-4464-8AC6-24E1E6B00868}">
      <dgm:prSet/>
      <dgm:spPr/>
      <dgm:t>
        <a:bodyPr/>
        <a:lstStyle/>
        <a:p>
          <a:endParaRPr lang="en-US"/>
        </a:p>
      </dgm:t>
    </dgm:pt>
    <dgm:pt modelId="{43812EA7-668C-47F2-BDFF-8767F450108C}">
      <dgm:prSet phldrT="[Текст]"/>
      <dgm:spPr/>
      <dgm:t>
        <a:bodyPr/>
        <a:lstStyle/>
        <a:p>
          <a:r>
            <a:rPr lang="uk-UA" dirty="0" smtClean="0"/>
            <a:t>4</a:t>
          </a:r>
          <a:endParaRPr lang="en-US" dirty="0"/>
        </a:p>
      </dgm:t>
    </dgm:pt>
    <dgm:pt modelId="{19FF363D-88B5-4257-914B-304D2FCE2C03}" type="parTrans" cxnId="{5B8E83B8-1231-4CE0-9E98-9F0CF6F9BD0F}">
      <dgm:prSet/>
      <dgm:spPr/>
      <dgm:t>
        <a:bodyPr/>
        <a:lstStyle/>
        <a:p>
          <a:endParaRPr lang="en-US"/>
        </a:p>
      </dgm:t>
    </dgm:pt>
    <dgm:pt modelId="{58C84A52-F8C8-4B8F-92CB-FA478E5DB673}" type="sibTrans" cxnId="{5B8E83B8-1231-4CE0-9E98-9F0CF6F9BD0F}">
      <dgm:prSet/>
      <dgm:spPr/>
      <dgm:t>
        <a:bodyPr/>
        <a:lstStyle/>
        <a:p>
          <a:endParaRPr lang="en-US"/>
        </a:p>
      </dgm:t>
    </dgm:pt>
    <dgm:pt modelId="{712B76C7-6CDB-4741-AE50-8932F58075C4}">
      <dgm:prSet phldrT="[Текст]" custT="1"/>
      <dgm:spPr/>
      <dgm:t>
        <a:bodyPr/>
        <a:lstStyle/>
        <a:p>
          <a:r>
            <a:rPr lang="ru-RU" sz="2300" dirty="0" err="1" smtClean="0"/>
            <a:t>вилучення</a:t>
          </a:r>
          <a:r>
            <a:rPr lang="ru-RU" sz="2300" dirty="0" smtClean="0"/>
            <a:t> </a:t>
          </a:r>
          <a:r>
            <a:rPr lang="ru-RU" sz="2300" dirty="0" err="1" smtClean="0"/>
            <a:t>безготівкових</a:t>
          </a:r>
          <a:r>
            <a:rPr lang="ru-RU" sz="2300" dirty="0" smtClean="0"/>
            <a:t> грошей </a:t>
          </a:r>
          <a:r>
            <a:rPr lang="ru-RU" sz="2300" dirty="0" err="1" smtClean="0"/>
            <a:t>з</a:t>
          </a:r>
          <a:r>
            <a:rPr lang="ru-RU" sz="2300" dirty="0" smtClean="0"/>
            <a:t> обороту шляхом </a:t>
          </a:r>
          <a:r>
            <a:rPr lang="ru-RU" sz="2300" dirty="0" err="1" smtClean="0"/>
            <a:t>погашення</a:t>
          </a:r>
          <a:r>
            <a:rPr lang="ru-RU" sz="2300" dirty="0" smtClean="0"/>
            <a:t> </a:t>
          </a:r>
          <a:r>
            <a:rPr lang="ru-RU" sz="2300" dirty="0" err="1" smtClean="0"/>
            <a:t>зобов’язання</a:t>
          </a:r>
          <a:r>
            <a:rPr lang="ru-RU" sz="2300" dirty="0" smtClean="0"/>
            <a:t> КБ перед НБУ</a:t>
          </a:r>
          <a:endParaRPr lang="en-US" sz="2300" dirty="0"/>
        </a:p>
      </dgm:t>
    </dgm:pt>
    <dgm:pt modelId="{59E77383-6A98-453D-BF84-1BA06D521274}" type="parTrans" cxnId="{857AAC45-4DE4-4F4D-A9A2-BEEC89CBE5B6}">
      <dgm:prSet/>
      <dgm:spPr/>
      <dgm:t>
        <a:bodyPr/>
        <a:lstStyle/>
        <a:p>
          <a:endParaRPr lang="en-US"/>
        </a:p>
      </dgm:t>
    </dgm:pt>
    <dgm:pt modelId="{AF9D164F-26E0-438C-AA5E-8B3FA452631B}" type="sibTrans" cxnId="{857AAC45-4DE4-4F4D-A9A2-BEEC89CBE5B6}">
      <dgm:prSet/>
      <dgm:spPr/>
      <dgm:t>
        <a:bodyPr/>
        <a:lstStyle/>
        <a:p>
          <a:endParaRPr lang="en-US"/>
        </a:p>
      </dgm:t>
    </dgm:pt>
    <dgm:pt modelId="{7EC85050-98FB-4D6C-BB59-1B07C2601B90}">
      <dgm:prSet/>
      <dgm:spPr/>
      <dgm:t>
        <a:bodyPr/>
        <a:lstStyle/>
        <a:p>
          <a:r>
            <a:rPr lang="uk-UA" dirty="0" smtClean="0"/>
            <a:t>2</a:t>
          </a:r>
          <a:endParaRPr lang="en-US" dirty="0"/>
        </a:p>
      </dgm:t>
    </dgm:pt>
    <dgm:pt modelId="{38FAFC6D-0386-46A4-B045-9D7AF6671B16}" type="parTrans" cxnId="{F3B1B9FA-44E2-44F8-8F98-972CB6390195}">
      <dgm:prSet/>
      <dgm:spPr/>
      <dgm:t>
        <a:bodyPr/>
        <a:lstStyle/>
        <a:p>
          <a:endParaRPr lang="en-US"/>
        </a:p>
      </dgm:t>
    </dgm:pt>
    <dgm:pt modelId="{4622F1AC-2A2D-4A04-A47B-38A1E5B2BB68}" type="sibTrans" cxnId="{F3B1B9FA-44E2-44F8-8F98-972CB6390195}">
      <dgm:prSet/>
      <dgm:spPr/>
      <dgm:t>
        <a:bodyPr/>
        <a:lstStyle/>
        <a:p>
          <a:endParaRPr lang="en-US"/>
        </a:p>
      </dgm:t>
    </dgm:pt>
    <dgm:pt modelId="{EA20516C-59EA-468F-AB41-23DA8B88D17C}">
      <dgm:prSet custT="1"/>
      <dgm:spPr/>
      <dgm:t>
        <a:bodyPr/>
        <a:lstStyle/>
        <a:p>
          <a:r>
            <a:rPr lang="ru-RU" sz="2300" dirty="0" err="1" smtClean="0"/>
            <a:t>емісія</a:t>
          </a:r>
          <a:r>
            <a:rPr lang="ru-RU" sz="2300" dirty="0" smtClean="0"/>
            <a:t> </a:t>
          </a:r>
          <a:r>
            <a:rPr lang="ru-RU" sz="2300" dirty="0" err="1" smtClean="0"/>
            <a:t>безготівкових</a:t>
          </a:r>
          <a:r>
            <a:rPr lang="ru-RU" sz="2300" dirty="0" smtClean="0"/>
            <a:t> грошей </a:t>
          </a:r>
          <a:r>
            <a:rPr lang="ru-RU" sz="2300" dirty="0" err="1" smtClean="0"/>
            <a:t>Центральним</a:t>
          </a:r>
          <a:r>
            <a:rPr lang="ru-RU" sz="2300" dirty="0" smtClean="0"/>
            <a:t> банком: </a:t>
          </a:r>
          <a:r>
            <a:rPr lang="ru-RU" sz="2300" dirty="0" err="1" smtClean="0"/>
            <a:t>позички</a:t>
          </a:r>
          <a:r>
            <a:rPr lang="ru-RU" sz="2300" dirty="0" smtClean="0"/>
            <a:t> КБ, </a:t>
          </a:r>
          <a:r>
            <a:rPr lang="ru-RU" sz="2300" dirty="0" err="1" smtClean="0"/>
            <a:t>купівля</a:t>
          </a:r>
          <a:r>
            <a:rPr lang="ru-RU" sz="2300" dirty="0" smtClean="0"/>
            <a:t> в КБ </a:t>
          </a:r>
          <a:r>
            <a:rPr lang="ru-RU" sz="2300" dirty="0" err="1" smtClean="0"/>
            <a:t>цінних</a:t>
          </a:r>
          <a:r>
            <a:rPr lang="ru-RU" sz="2300" dirty="0" smtClean="0"/>
            <a:t> </a:t>
          </a:r>
          <a:r>
            <a:rPr lang="ru-RU" sz="2300" dirty="0" err="1" smtClean="0"/>
            <a:t>паперів</a:t>
          </a:r>
          <a:r>
            <a:rPr lang="ru-RU" sz="2300" dirty="0" smtClean="0"/>
            <a:t>, </a:t>
          </a:r>
          <a:r>
            <a:rPr lang="ru-RU" sz="2300" dirty="0" err="1" smtClean="0"/>
            <a:t>валюти</a:t>
          </a:r>
          <a:r>
            <a:rPr lang="ru-RU" sz="2300" dirty="0" smtClean="0"/>
            <a:t>, золота</a:t>
          </a:r>
          <a:endParaRPr lang="en-US" sz="2300" dirty="0"/>
        </a:p>
      </dgm:t>
    </dgm:pt>
    <dgm:pt modelId="{3CB44F31-6C91-46B4-90C5-6E560494EFCD}" type="parTrans" cxnId="{EEDD8548-0132-4C36-9AD6-B04D515BD6DD}">
      <dgm:prSet/>
      <dgm:spPr/>
      <dgm:t>
        <a:bodyPr/>
        <a:lstStyle/>
        <a:p>
          <a:endParaRPr lang="en-US"/>
        </a:p>
      </dgm:t>
    </dgm:pt>
    <dgm:pt modelId="{7D18153D-06F7-4166-B0F1-C693E88718CB}" type="sibTrans" cxnId="{EEDD8548-0132-4C36-9AD6-B04D515BD6DD}">
      <dgm:prSet/>
      <dgm:spPr/>
      <dgm:t>
        <a:bodyPr/>
        <a:lstStyle/>
        <a:p>
          <a:endParaRPr lang="en-US"/>
        </a:p>
      </dgm:t>
    </dgm:pt>
    <dgm:pt modelId="{266F7F8D-58F9-46B6-B99C-1993AF196F49}">
      <dgm:prSet/>
      <dgm:spPr/>
      <dgm:t>
        <a:bodyPr/>
        <a:lstStyle/>
        <a:p>
          <a:r>
            <a:rPr lang="uk-UA" dirty="0" smtClean="0"/>
            <a:t>5</a:t>
          </a:r>
          <a:endParaRPr lang="en-US" dirty="0"/>
        </a:p>
      </dgm:t>
    </dgm:pt>
    <dgm:pt modelId="{84E3BC25-5D71-480E-B0F2-DDF002D36510}" type="parTrans" cxnId="{2C0710BC-E4B9-443A-B6BD-5A76BE22D2FE}">
      <dgm:prSet/>
      <dgm:spPr/>
      <dgm:t>
        <a:bodyPr/>
        <a:lstStyle/>
        <a:p>
          <a:endParaRPr lang="en-US"/>
        </a:p>
      </dgm:t>
    </dgm:pt>
    <dgm:pt modelId="{0B42B1BB-7294-48DB-B6FD-AB61A2C18D0D}" type="sibTrans" cxnId="{2C0710BC-E4B9-443A-B6BD-5A76BE22D2FE}">
      <dgm:prSet/>
      <dgm:spPr/>
      <dgm:t>
        <a:bodyPr/>
        <a:lstStyle/>
        <a:p>
          <a:endParaRPr lang="en-US"/>
        </a:p>
      </dgm:t>
    </dgm:pt>
    <dgm:pt modelId="{2F7329ED-7B39-4A5E-A6F4-CE6DF793BB47}">
      <dgm:prSet custT="1"/>
      <dgm:spPr/>
      <dgm:t>
        <a:bodyPr/>
        <a:lstStyle/>
        <a:p>
          <a:r>
            <a:rPr lang="ru-RU" sz="2300" dirty="0" err="1" smtClean="0"/>
            <a:t>безготівкова</a:t>
          </a:r>
          <a:r>
            <a:rPr lang="ru-RU" sz="2300" dirty="0" smtClean="0"/>
            <a:t> </a:t>
          </a:r>
          <a:r>
            <a:rPr lang="ru-RU" sz="2300" dirty="0" err="1" smtClean="0"/>
            <a:t>емісія</a:t>
          </a:r>
          <a:r>
            <a:rPr lang="ru-RU" sz="2300" dirty="0" smtClean="0"/>
            <a:t> грошей </a:t>
          </a:r>
          <a:r>
            <a:rPr lang="ru-RU" sz="2300" dirty="0" err="1" smtClean="0"/>
            <a:t>комерційними</a:t>
          </a:r>
          <a:r>
            <a:rPr lang="ru-RU" sz="2300" dirty="0" smtClean="0"/>
            <a:t> банками через </a:t>
          </a:r>
          <a:r>
            <a:rPr lang="ru-RU" sz="2300" dirty="0" err="1" smtClean="0"/>
            <a:t>грошово-кредитну</a:t>
          </a:r>
          <a:r>
            <a:rPr lang="ru-RU" sz="2300" dirty="0" smtClean="0"/>
            <a:t> </a:t>
          </a:r>
          <a:r>
            <a:rPr lang="ru-RU" sz="2300" dirty="0" err="1" smtClean="0"/>
            <a:t>мультиплікацію</a:t>
          </a:r>
          <a:r>
            <a:rPr lang="ru-RU" sz="2300" dirty="0" smtClean="0"/>
            <a:t> </a:t>
          </a:r>
          <a:r>
            <a:rPr lang="ru-RU" sz="2300" dirty="0" err="1" smtClean="0"/>
            <a:t>їхніх</a:t>
          </a:r>
          <a:r>
            <a:rPr lang="ru-RU" sz="2300" dirty="0" smtClean="0"/>
            <a:t> </a:t>
          </a:r>
          <a:r>
            <a:rPr lang="ru-RU" sz="2300" dirty="0" err="1" smtClean="0"/>
            <a:t>вільних</a:t>
          </a:r>
          <a:r>
            <a:rPr lang="ru-RU" sz="2300" dirty="0" smtClean="0"/>
            <a:t> </a:t>
          </a:r>
          <a:r>
            <a:rPr lang="ru-RU" sz="2300" dirty="0" err="1" smtClean="0"/>
            <a:t>резервів</a:t>
          </a:r>
          <a:r>
            <a:rPr lang="ru-RU" sz="2300" dirty="0" smtClean="0"/>
            <a:t> та </a:t>
          </a:r>
          <a:r>
            <a:rPr lang="ru-RU" sz="2300" dirty="0" err="1" smtClean="0"/>
            <a:t>депозитних</a:t>
          </a:r>
          <a:r>
            <a:rPr lang="ru-RU" sz="2300" dirty="0" smtClean="0"/>
            <a:t> </a:t>
          </a:r>
          <a:r>
            <a:rPr lang="ru-RU" sz="2300" dirty="0" err="1" smtClean="0"/>
            <a:t>вкладів</a:t>
          </a:r>
          <a:endParaRPr lang="en-US" sz="2300" dirty="0"/>
        </a:p>
      </dgm:t>
    </dgm:pt>
    <dgm:pt modelId="{2ECB0F99-C4AE-42A1-AF0C-1AC83D84515F}" type="parTrans" cxnId="{DF3738CC-6125-42B7-A2AA-893467D67507}">
      <dgm:prSet/>
      <dgm:spPr/>
      <dgm:t>
        <a:bodyPr/>
        <a:lstStyle/>
        <a:p>
          <a:endParaRPr lang="en-US"/>
        </a:p>
      </dgm:t>
    </dgm:pt>
    <dgm:pt modelId="{946D77DB-7B09-4D76-B285-47CA2419CEC8}" type="sibTrans" cxnId="{DF3738CC-6125-42B7-A2AA-893467D67507}">
      <dgm:prSet/>
      <dgm:spPr/>
      <dgm:t>
        <a:bodyPr/>
        <a:lstStyle/>
        <a:p>
          <a:endParaRPr lang="en-US"/>
        </a:p>
      </dgm:t>
    </dgm:pt>
    <dgm:pt modelId="{47533223-8311-494D-A8FB-438BED94B695}" type="pres">
      <dgm:prSet presAssocID="{C01FB7F7-88B0-483D-9CED-F9EB2D87793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79A9E6-27FB-4CBB-A045-55BA65ADFA29}" type="pres">
      <dgm:prSet presAssocID="{1DA04401-A35C-4783-A2BD-CA34944FBB21}" presName="composite" presStyleCnt="0"/>
      <dgm:spPr/>
    </dgm:pt>
    <dgm:pt modelId="{86EDB56E-53EA-4BD4-AC4E-E82F6D0F93C3}" type="pres">
      <dgm:prSet presAssocID="{1DA04401-A35C-4783-A2BD-CA34944FBB21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DF506D-9EEC-48AA-8C52-66823217491C}" type="pres">
      <dgm:prSet presAssocID="{1DA04401-A35C-4783-A2BD-CA34944FBB21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75201E-3BFC-4878-B8CA-EFF69185AFE4}" type="pres">
      <dgm:prSet presAssocID="{01CF9DDC-162D-49C0-BFB8-097B2C0A59F4}" presName="sp" presStyleCnt="0"/>
      <dgm:spPr/>
    </dgm:pt>
    <dgm:pt modelId="{A754EDFA-2B54-4152-9A0E-A2EC2E7FCD83}" type="pres">
      <dgm:prSet presAssocID="{7EC85050-98FB-4D6C-BB59-1B07C2601B90}" presName="composite" presStyleCnt="0"/>
      <dgm:spPr/>
    </dgm:pt>
    <dgm:pt modelId="{F88286D9-88F4-40C3-8E2E-84075439F655}" type="pres">
      <dgm:prSet presAssocID="{7EC85050-98FB-4D6C-BB59-1B07C2601B90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CFFB0F-75AB-416F-8074-17FBC32FE524}" type="pres">
      <dgm:prSet presAssocID="{7EC85050-98FB-4D6C-BB59-1B07C2601B90}" presName="descendantText" presStyleLbl="alignAcc1" presStyleIdx="1" presStyleCnt="5" custScaleY="1257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94A9C5-2B7E-466E-9362-6338E29525AF}" type="pres">
      <dgm:prSet presAssocID="{4622F1AC-2A2D-4A04-A47B-38A1E5B2BB68}" presName="sp" presStyleCnt="0"/>
      <dgm:spPr/>
    </dgm:pt>
    <dgm:pt modelId="{A98F6626-1902-46C1-9C19-4E779CBC31D0}" type="pres">
      <dgm:prSet presAssocID="{8A6567AD-4EF9-49B6-AFBF-DC7A43C5DAFA}" presName="composite" presStyleCnt="0"/>
      <dgm:spPr/>
    </dgm:pt>
    <dgm:pt modelId="{1C04016B-2847-4DD6-878F-BF2C5A54E86F}" type="pres">
      <dgm:prSet presAssocID="{8A6567AD-4EF9-49B6-AFBF-DC7A43C5DAFA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71621E-CEC1-4F2F-8A4A-A5763EC64FC1}" type="pres">
      <dgm:prSet presAssocID="{8A6567AD-4EF9-49B6-AFBF-DC7A43C5DAFA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14576D-BB04-4C87-B151-BA3CAC9875B2}" type="pres">
      <dgm:prSet presAssocID="{9CB5C8C8-3E1C-4373-A476-612EBA306348}" presName="sp" presStyleCnt="0"/>
      <dgm:spPr/>
    </dgm:pt>
    <dgm:pt modelId="{28427681-A95F-4BDA-B99C-CC23F2E3E5C0}" type="pres">
      <dgm:prSet presAssocID="{43812EA7-668C-47F2-BDFF-8767F450108C}" presName="composite" presStyleCnt="0"/>
      <dgm:spPr/>
    </dgm:pt>
    <dgm:pt modelId="{36932E0D-89BA-464F-ABB9-16C827E8C0EA}" type="pres">
      <dgm:prSet presAssocID="{43812EA7-668C-47F2-BDFF-8767F450108C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F4F014-883D-490B-BC2C-FE2CFA0A102B}" type="pres">
      <dgm:prSet presAssocID="{43812EA7-668C-47F2-BDFF-8767F450108C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F74F5D-4DD9-4459-9DE0-B21D86A8CEB0}" type="pres">
      <dgm:prSet presAssocID="{58C84A52-F8C8-4B8F-92CB-FA478E5DB673}" presName="sp" presStyleCnt="0"/>
      <dgm:spPr/>
    </dgm:pt>
    <dgm:pt modelId="{22E8DA2A-95F7-4EF3-A43D-070B52A7A8C3}" type="pres">
      <dgm:prSet presAssocID="{266F7F8D-58F9-46B6-B99C-1993AF196F49}" presName="composite" presStyleCnt="0"/>
      <dgm:spPr/>
    </dgm:pt>
    <dgm:pt modelId="{06306656-441D-4E00-B1DE-45EEA111E231}" type="pres">
      <dgm:prSet presAssocID="{266F7F8D-58F9-46B6-B99C-1993AF196F49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6CF183-C7F3-4055-9263-D666BE954F70}" type="pres">
      <dgm:prSet presAssocID="{266F7F8D-58F9-46B6-B99C-1993AF196F49}" presName="descendantText" presStyleLbl="alignAcc1" presStyleIdx="4" presStyleCnt="5" custScaleY="1228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E63B7B-C61F-42FC-B7E6-6789425D78BC}" type="presOf" srcId="{266F7F8D-58F9-46B6-B99C-1993AF196F49}" destId="{06306656-441D-4E00-B1DE-45EEA111E231}" srcOrd="0" destOrd="0" presId="urn:microsoft.com/office/officeart/2005/8/layout/chevron2"/>
    <dgm:cxn modelId="{6F2D9249-B2E4-4E76-ADB5-EEF6C5260331}" type="presOf" srcId="{712B76C7-6CDB-4741-AE50-8932F58075C4}" destId="{72F4F014-883D-490B-BC2C-FE2CFA0A102B}" srcOrd="0" destOrd="0" presId="urn:microsoft.com/office/officeart/2005/8/layout/chevron2"/>
    <dgm:cxn modelId="{CA7AB7D3-6415-4FA3-9878-4BB33ECB97A3}" srcId="{C01FB7F7-88B0-483D-9CED-F9EB2D87793A}" destId="{8A6567AD-4EF9-49B6-AFBF-DC7A43C5DAFA}" srcOrd="2" destOrd="0" parTransId="{C356ADA0-5350-46EA-859A-022E703E2F99}" sibTransId="{9CB5C8C8-3E1C-4373-A476-612EBA306348}"/>
    <dgm:cxn modelId="{B46D3781-7DC4-4A8D-9B1A-12D0D7236EB3}" type="presOf" srcId="{C01FB7F7-88B0-483D-9CED-F9EB2D87793A}" destId="{47533223-8311-494D-A8FB-438BED94B695}" srcOrd="0" destOrd="0" presId="urn:microsoft.com/office/officeart/2005/8/layout/chevron2"/>
    <dgm:cxn modelId="{B00EB0A6-2CFE-4497-9DE5-794E45055201}" type="presOf" srcId="{8E245E00-55A3-4EEA-BF46-4B2928BA53FF}" destId="{AADF506D-9EEC-48AA-8C52-66823217491C}" srcOrd="0" destOrd="0" presId="urn:microsoft.com/office/officeart/2005/8/layout/chevron2"/>
    <dgm:cxn modelId="{EEDD8548-0132-4C36-9AD6-B04D515BD6DD}" srcId="{7EC85050-98FB-4D6C-BB59-1B07C2601B90}" destId="{EA20516C-59EA-468F-AB41-23DA8B88D17C}" srcOrd="0" destOrd="0" parTransId="{3CB44F31-6C91-46B4-90C5-6E560494EFCD}" sibTransId="{7D18153D-06F7-4166-B0F1-C693E88718CB}"/>
    <dgm:cxn modelId="{15A400FA-164A-43A2-9FF0-EC8FDCF4DE10}" type="presOf" srcId="{CE1D4FAC-E402-4EE9-81EC-36D8D34B63BB}" destId="{3271621E-CEC1-4F2F-8A4A-A5763EC64FC1}" srcOrd="0" destOrd="0" presId="urn:microsoft.com/office/officeart/2005/8/layout/chevron2"/>
    <dgm:cxn modelId="{2C0710BC-E4B9-443A-B6BD-5A76BE22D2FE}" srcId="{C01FB7F7-88B0-483D-9CED-F9EB2D87793A}" destId="{266F7F8D-58F9-46B6-B99C-1993AF196F49}" srcOrd="4" destOrd="0" parTransId="{84E3BC25-5D71-480E-B0F2-DDF002D36510}" sibTransId="{0B42B1BB-7294-48DB-B6FD-AB61A2C18D0D}"/>
    <dgm:cxn modelId="{F3B1B9FA-44E2-44F8-8F98-972CB6390195}" srcId="{C01FB7F7-88B0-483D-9CED-F9EB2D87793A}" destId="{7EC85050-98FB-4D6C-BB59-1B07C2601B90}" srcOrd="1" destOrd="0" parTransId="{38FAFC6D-0386-46A4-B045-9D7AF6671B16}" sibTransId="{4622F1AC-2A2D-4A04-A47B-38A1E5B2BB68}"/>
    <dgm:cxn modelId="{73EC2775-CFD9-4415-A423-7CCF51F01C07}" type="presOf" srcId="{43812EA7-668C-47F2-BDFF-8767F450108C}" destId="{36932E0D-89BA-464F-ABB9-16C827E8C0EA}" srcOrd="0" destOrd="0" presId="urn:microsoft.com/office/officeart/2005/8/layout/chevron2"/>
    <dgm:cxn modelId="{5B8E83B8-1231-4CE0-9E98-9F0CF6F9BD0F}" srcId="{C01FB7F7-88B0-483D-9CED-F9EB2D87793A}" destId="{43812EA7-668C-47F2-BDFF-8767F450108C}" srcOrd="3" destOrd="0" parTransId="{19FF363D-88B5-4257-914B-304D2FCE2C03}" sibTransId="{58C84A52-F8C8-4B8F-92CB-FA478E5DB673}"/>
    <dgm:cxn modelId="{857AAC45-4DE4-4F4D-A9A2-BEEC89CBE5B6}" srcId="{43812EA7-668C-47F2-BDFF-8767F450108C}" destId="{712B76C7-6CDB-4741-AE50-8932F58075C4}" srcOrd="0" destOrd="0" parTransId="{59E77383-6A98-453D-BF84-1BA06D521274}" sibTransId="{AF9D164F-26E0-438C-AA5E-8B3FA452631B}"/>
    <dgm:cxn modelId="{DF3738CC-6125-42B7-A2AA-893467D67507}" srcId="{266F7F8D-58F9-46B6-B99C-1993AF196F49}" destId="{2F7329ED-7B39-4A5E-A6F4-CE6DF793BB47}" srcOrd="0" destOrd="0" parTransId="{2ECB0F99-C4AE-42A1-AF0C-1AC83D84515F}" sibTransId="{946D77DB-7B09-4D76-B285-47CA2419CEC8}"/>
    <dgm:cxn modelId="{5694A997-D53E-4464-8AC6-24E1E6B00868}" srcId="{8A6567AD-4EF9-49B6-AFBF-DC7A43C5DAFA}" destId="{CE1D4FAC-E402-4EE9-81EC-36D8D34B63BB}" srcOrd="0" destOrd="0" parTransId="{175893F4-234B-41D1-938C-BC216529AD5F}" sibTransId="{76FD6349-F0AC-4DAF-B6D0-5260CC41C6B0}"/>
    <dgm:cxn modelId="{2BC89003-04D3-4F89-B2AF-6BD0467A28C8}" type="presOf" srcId="{2F7329ED-7B39-4A5E-A6F4-CE6DF793BB47}" destId="{5C6CF183-C7F3-4055-9263-D666BE954F70}" srcOrd="0" destOrd="0" presId="urn:microsoft.com/office/officeart/2005/8/layout/chevron2"/>
    <dgm:cxn modelId="{F06EE43C-B3D7-4888-A0C4-CA7A080A19C5}" type="presOf" srcId="{8A6567AD-4EF9-49B6-AFBF-DC7A43C5DAFA}" destId="{1C04016B-2847-4DD6-878F-BF2C5A54E86F}" srcOrd="0" destOrd="0" presId="urn:microsoft.com/office/officeart/2005/8/layout/chevron2"/>
    <dgm:cxn modelId="{5118BEC9-6250-4B34-BACB-B707E642642F}" type="presOf" srcId="{7EC85050-98FB-4D6C-BB59-1B07C2601B90}" destId="{F88286D9-88F4-40C3-8E2E-84075439F655}" srcOrd="0" destOrd="0" presId="urn:microsoft.com/office/officeart/2005/8/layout/chevron2"/>
    <dgm:cxn modelId="{C5282D5B-7DCD-4118-9163-DF08234222AB}" srcId="{1DA04401-A35C-4783-A2BD-CA34944FBB21}" destId="{8E245E00-55A3-4EEA-BF46-4B2928BA53FF}" srcOrd="0" destOrd="0" parTransId="{2930C6AC-47CC-4CEF-B9BC-76BAD72E5F7D}" sibTransId="{6C60DFA6-0FC0-4C89-9369-0D4E837A69C5}"/>
    <dgm:cxn modelId="{6674A786-CD7B-4318-9700-63D35BE4023A}" type="presOf" srcId="{EA20516C-59EA-468F-AB41-23DA8B88D17C}" destId="{31CFFB0F-75AB-416F-8074-17FBC32FE524}" srcOrd="0" destOrd="0" presId="urn:microsoft.com/office/officeart/2005/8/layout/chevron2"/>
    <dgm:cxn modelId="{CAADF46F-9A8F-4EB0-9DBD-E1EF8C9F4177}" type="presOf" srcId="{1DA04401-A35C-4783-A2BD-CA34944FBB21}" destId="{86EDB56E-53EA-4BD4-AC4E-E82F6D0F93C3}" srcOrd="0" destOrd="0" presId="urn:microsoft.com/office/officeart/2005/8/layout/chevron2"/>
    <dgm:cxn modelId="{927E04BE-9A03-452C-95B8-AB4871ACA1D0}" srcId="{C01FB7F7-88B0-483D-9CED-F9EB2D87793A}" destId="{1DA04401-A35C-4783-A2BD-CA34944FBB21}" srcOrd="0" destOrd="0" parTransId="{CC5CF9F2-7F29-45A4-A678-D2869935623F}" sibTransId="{01CF9DDC-162D-49C0-BFB8-097B2C0A59F4}"/>
    <dgm:cxn modelId="{2A359EB6-6F9A-4782-B61C-F6FA982192F3}" type="presParOf" srcId="{47533223-8311-494D-A8FB-438BED94B695}" destId="{FF79A9E6-27FB-4CBB-A045-55BA65ADFA29}" srcOrd="0" destOrd="0" presId="urn:microsoft.com/office/officeart/2005/8/layout/chevron2"/>
    <dgm:cxn modelId="{704D2F30-8469-4D68-99D8-1F60CC11A15F}" type="presParOf" srcId="{FF79A9E6-27FB-4CBB-A045-55BA65ADFA29}" destId="{86EDB56E-53EA-4BD4-AC4E-E82F6D0F93C3}" srcOrd="0" destOrd="0" presId="urn:microsoft.com/office/officeart/2005/8/layout/chevron2"/>
    <dgm:cxn modelId="{4F2BB1E4-78AD-48CD-AD41-993948BC23FA}" type="presParOf" srcId="{FF79A9E6-27FB-4CBB-A045-55BA65ADFA29}" destId="{AADF506D-9EEC-48AA-8C52-66823217491C}" srcOrd="1" destOrd="0" presId="urn:microsoft.com/office/officeart/2005/8/layout/chevron2"/>
    <dgm:cxn modelId="{C5AF94A6-BB1D-4A6F-A24C-85DFAB180E53}" type="presParOf" srcId="{47533223-8311-494D-A8FB-438BED94B695}" destId="{B475201E-3BFC-4878-B8CA-EFF69185AFE4}" srcOrd="1" destOrd="0" presId="urn:microsoft.com/office/officeart/2005/8/layout/chevron2"/>
    <dgm:cxn modelId="{8FE5D3C2-41F4-43E6-9DC6-0B44F7276C50}" type="presParOf" srcId="{47533223-8311-494D-A8FB-438BED94B695}" destId="{A754EDFA-2B54-4152-9A0E-A2EC2E7FCD83}" srcOrd="2" destOrd="0" presId="urn:microsoft.com/office/officeart/2005/8/layout/chevron2"/>
    <dgm:cxn modelId="{8A9273BC-5F11-4E9D-AA5C-B4028548BDFA}" type="presParOf" srcId="{A754EDFA-2B54-4152-9A0E-A2EC2E7FCD83}" destId="{F88286D9-88F4-40C3-8E2E-84075439F655}" srcOrd="0" destOrd="0" presId="urn:microsoft.com/office/officeart/2005/8/layout/chevron2"/>
    <dgm:cxn modelId="{3270B73D-C7D5-4C1C-AC0E-206E974BE431}" type="presParOf" srcId="{A754EDFA-2B54-4152-9A0E-A2EC2E7FCD83}" destId="{31CFFB0F-75AB-416F-8074-17FBC32FE524}" srcOrd="1" destOrd="0" presId="urn:microsoft.com/office/officeart/2005/8/layout/chevron2"/>
    <dgm:cxn modelId="{B7A83FA1-5C15-4ECC-B718-D35AC9E18777}" type="presParOf" srcId="{47533223-8311-494D-A8FB-438BED94B695}" destId="{2194A9C5-2B7E-466E-9362-6338E29525AF}" srcOrd="3" destOrd="0" presId="urn:microsoft.com/office/officeart/2005/8/layout/chevron2"/>
    <dgm:cxn modelId="{AAA5EAE4-0A3E-4451-9AA2-918586E006E9}" type="presParOf" srcId="{47533223-8311-494D-A8FB-438BED94B695}" destId="{A98F6626-1902-46C1-9C19-4E779CBC31D0}" srcOrd="4" destOrd="0" presId="urn:microsoft.com/office/officeart/2005/8/layout/chevron2"/>
    <dgm:cxn modelId="{65CE92F0-D76C-4AF7-A8BC-EA863E09F7D1}" type="presParOf" srcId="{A98F6626-1902-46C1-9C19-4E779CBC31D0}" destId="{1C04016B-2847-4DD6-878F-BF2C5A54E86F}" srcOrd="0" destOrd="0" presId="urn:microsoft.com/office/officeart/2005/8/layout/chevron2"/>
    <dgm:cxn modelId="{E4375291-CD61-447D-A045-12BC9D9DE0FE}" type="presParOf" srcId="{A98F6626-1902-46C1-9C19-4E779CBC31D0}" destId="{3271621E-CEC1-4F2F-8A4A-A5763EC64FC1}" srcOrd="1" destOrd="0" presId="urn:microsoft.com/office/officeart/2005/8/layout/chevron2"/>
    <dgm:cxn modelId="{CA06E3EB-06DE-4B1E-9F4E-4FF7DEB8FAA0}" type="presParOf" srcId="{47533223-8311-494D-A8FB-438BED94B695}" destId="{0D14576D-BB04-4C87-B151-BA3CAC9875B2}" srcOrd="5" destOrd="0" presId="urn:microsoft.com/office/officeart/2005/8/layout/chevron2"/>
    <dgm:cxn modelId="{7A13CF08-96FC-4220-A3C0-F46C1EEB2040}" type="presParOf" srcId="{47533223-8311-494D-A8FB-438BED94B695}" destId="{28427681-A95F-4BDA-B99C-CC23F2E3E5C0}" srcOrd="6" destOrd="0" presId="urn:microsoft.com/office/officeart/2005/8/layout/chevron2"/>
    <dgm:cxn modelId="{BC5EC458-3A82-4051-B6C6-5BB08413301A}" type="presParOf" srcId="{28427681-A95F-4BDA-B99C-CC23F2E3E5C0}" destId="{36932E0D-89BA-464F-ABB9-16C827E8C0EA}" srcOrd="0" destOrd="0" presId="urn:microsoft.com/office/officeart/2005/8/layout/chevron2"/>
    <dgm:cxn modelId="{F3B0A510-CD6F-4C42-A7CC-2B35BBF5DBFD}" type="presParOf" srcId="{28427681-A95F-4BDA-B99C-CC23F2E3E5C0}" destId="{72F4F014-883D-490B-BC2C-FE2CFA0A102B}" srcOrd="1" destOrd="0" presId="urn:microsoft.com/office/officeart/2005/8/layout/chevron2"/>
    <dgm:cxn modelId="{AB8C6E72-DA84-42B6-8F90-7DD3CCDC0B50}" type="presParOf" srcId="{47533223-8311-494D-A8FB-438BED94B695}" destId="{90F74F5D-4DD9-4459-9DE0-B21D86A8CEB0}" srcOrd="7" destOrd="0" presId="urn:microsoft.com/office/officeart/2005/8/layout/chevron2"/>
    <dgm:cxn modelId="{95D1390F-E289-4D26-A70B-C1E6C00E4141}" type="presParOf" srcId="{47533223-8311-494D-A8FB-438BED94B695}" destId="{22E8DA2A-95F7-4EF3-A43D-070B52A7A8C3}" srcOrd="8" destOrd="0" presId="urn:microsoft.com/office/officeart/2005/8/layout/chevron2"/>
    <dgm:cxn modelId="{8D606855-FFFA-448C-B8C3-1AA4AE382940}" type="presParOf" srcId="{22E8DA2A-95F7-4EF3-A43D-070B52A7A8C3}" destId="{06306656-441D-4E00-B1DE-45EEA111E231}" srcOrd="0" destOrd="0" presId="urn:microsoft.com/office/officeart/2005/8/layout/chevron2"/>
    <dgm:cxn modelId="{34F419E6-75B4-47A1-8CD0-789081EA7E40}" type="presParOf" srcId="{22E8DA2A-95F7-4EF3-A43D-070B52A7A8C3}" destId="{5C6CF183-C7F3-4055-9263-D666BE954F70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87E32-2046-4CF4-8041-35D40E6A93F3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428604"/>
            <a:ext cx="8715436" cy="12241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b="1" dirty="0" smtClean="0"/>
              <a:t>Тема </a:t>
            </a:r>
            <a:r>
              <a:rPr lang="uk-UA" sz="3600" b="1" dirty="0" smtClean="0"/>
              <a:t>2. </a:t>
            </a:r>
            <a:r>
              <a:rPr lang="ru-RU" sz="3600" b="1" dirty="0" err="1" smtClean="0">
                <a:solidFill>
                  <a:srgbClr val="0070C0"/>
                </a:solidFill>
              </a:rPr>
              <a:t>Грошовий</a:t>
            </a:r>
            <a:r>
              <a:rPr lang="ru-RU" sz="3600" b="1" dirty="0" smtClean="0">
                <a:solidFill>
                  <a:srgbClr val="0070C0"/>
                </a:solidFill>
              </a:rPr>
              <a:t> оборот та </a:t>
            </a:r>
            <a:r>
              <a:rPr lang="ru-RU" sz="3600" b="1" dirty="0" err="1" smtClean="0">
                <a:solidFill>
                  <a:srgbClr val="0070C0"/>
                </a:solidFill>
              </a:rPr>
              <a:t>грошові</a:t>
            </a:r>
            <a:r>
              <a:rPr lang="ru-RU" sz="3600" b="1" dirty="0" smtClean="0">
                <a:solidFill>
                  <a:srgbClr val="0070C0"/>
                </a:solidFill>
              </a:rPr>
              <a:t> потоки.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214554"/>
            <a:ext cx="8715436" cy="4357718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План</a:t>
            </a:r>
            <a:r>
              <a:rPr lang="uk-UA" b="1" dirty="0" smtClean="0">
                <a:solidFill>
                  <a:srgbClr val="FF0000"/>
                </a:solidFill>
              </a:rPr>
              <a:t>:</a:t>
            </a:r>
          </a:p>
          <a:p>
            <a:endParaRPr lang="ru-RU" b="1" dirty="0">
              <a:solidFill>
                <a:srgbClr val="FF0000"/>
              </a:solidFill>
            </a:endParaRPr>
          </a:p>
          <a:p>
            <a:pPr marL="514350" indent="-514350" algn="l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Характеристика і структура грошового обороту</a:t>
            </a:r>
            <a:endParaRPr lang="uk-UA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Форми </a:t>
            </a:r>
            <a:r>
              <a:rPr lang="uk-UA" dirty="0" smtClean="0">
                <a:solidFill>
                  <a:schemeClr val="tx1"/>
                </a:solidFill>
              </a:rPr>
              <a:t>грошового обороту</a:t>
            </a:r>
            <a:endParaRPr lang="uk-UA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Грошова маса та її показники</a:t>
            </a:r>
            <a:endParaRPr lang="uk-UA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Закон грошового обігу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42844" y="142852"/>
            <a:ext cx="4352956" cy="657229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b="1" dirty="0" err="1" smtClean="0">
                <a:solidFill>
                  <a:srgbClr val="7030A0"/>
                </a:solidFill>
              </a:rPr>
              <a:t>П</a:t>
            </a:r>
            <a:r>
              <a:rPr lang="ru-RU" b="1" dirty="0" err="1" smtClean="0">
                <a:solidFill>
                  <a:srgbClr val="7030A0"/>
                </a:solidFill>
              </a:rPr>
              <a:t>ерспективи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зменшення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частки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готівкових</a:t>
            </a:r>
            <a:r>
              <a:rPr lang="ru-RU" b="1" dirty="0" smtClean="0">
                <a:solidFill>
                  <a:srgbClr val="7030A0"/>
                </a:solidFill>
              </a:rPr>
              <a:t> грошей </a:t>
            </a:r>
            <a:r>
              <a:rPr lang="ru-RU" b="1" dirty="0" err="1" smtClean="0">
                <a:solidFill>
                  <a:srgbClr val="7030A0"/>
                </a:solidFill>
              </a:rPr>
              <a:t>пов’язані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з</a:t>
            </a:r>
            <a:r>
              <a:rPr lang="ru-RU" b="1" dirty="0" smtClean="0">
                <a:solidFill>
                  <a:srgbClr val="7030A0"/>
                </a:solidFill>
              </a:rPr>
              <a:t>:</a:t>
            </a:r>
          </a:p>
          <a:p>
            <a:pPr algn="ctr">
              <a:spcBef>
                <a:spcPts val="0"/>
              </a:spcBef>
              <a:buNone/>
            </a:pPr>
            <a:endParaRPr lang="ru-RU" b="1" dirty="0" smtClean="0"/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 err="1" smtClean="0"/>
              <a:t>стабілізацією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endParaRPr lang="ru-RU" dirty="0" smtClean="0"/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 err="1" smtClean="0"/>
              <a:t>підвищенням</a:t>
            </a:r>
            <a:r>
              <a:rPr lang="ru-RU" dirty="0" smtClean="0"/>
              <a:t> </a:t>
            </a:r>
            <a:r>
              <a:rPr lang="ru-RU" dirty="0" err="1" smtClean="0"/>
              <a:t>надійності</a:t>
            </a:r>
            <a:r>
              <a:rPr lang="ru-RU" dirty="0" smtClean="0"/>
              <a:t> </a:t>
            </a:r>
            <a:r>
              <a:rPr lang="ru-RU" dirty="0" err="1" smtClean="0"/>
              <a:t>банків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зростанням</a:t>
            </a:r>
            <a:r>
              <a:rPr lang="ru-RU" dirty="0" smtClean="0"/>
              <a:t> </a:t>
            </a:r>
            <a:r>
              <a:rPr lang="ru-RU" dirty="0" err="1" smtClean="0"/>
              <a:t>довіри</a:t>
            </a:r>
            <a:r>
              <a:rPr lang="ru-RU" dirty="0" smtClean="0"/>
              <a:t> до них </a:t>
            </a:r>
            <a:r>
              <a:rPr lang="ru-RU" dirty="0" err="1" smtClean="0"/>
              <a:t>з</a:t>
            </a:r>
            <a:r>
              <a:rPr lang="ru-RU" dirty="0" smtClean="0"/>
              <a:t> боку </a:t>
            </a:r>
            <a:r>
              <a:rPr lang="ru-RU" dirty="0" err="1" smtClean="0"/>
              <a:t>населення</a:t>
            </a:r>
            <a:endParaRPr lang="ru-RU" dirty="0" smtClean="0"/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 err="1" smtClean="0"/>
              <a:t>розвитком</a:t>
            </a:r>
            <a:r>
              <a:rPr lang="ru-RU" dirty="0" smtClean="0"/>
              <a:t> </a:t>
            </a:r>
            <a:r>
              <a:rPr lang="ru-RU" dirty="0" smtClean="0"/>
              <a:t>ринку </a:t>
            </a:r>
            <a:r>
              <a:rPr lang="ru-RU" dirty="0" err="1" smtClean="0"/>
              <a:t>державних</a:t>
            </a:r>
            <a:r>
              <a:rPr lang="ru-RU" dirty="0" smtClean="0"/>
              <a:t> </a:t>
            </a:r>
            <a:r>
              <a:rPr lang="ru-RU" dirty="0" err="1" smtClean="0"/>
              <a:t>цінних</a:t>
            </a:r>
            <a:r>
              <a:rPr lang="ru-RU" dirty="0" smtClean="0"/>
              <a:t> </a:t>
            </a:r>
            <a:r>
              <a:rPr lang="ru-RU" dirty="0" err="1" smtClean="0"/>
              <a:t>паперів</a:t>
            </a:r>
            <a:r>
              <a:rPr lang="ru-RU" dirty="0" smtClean="0"/>
              <a:t>, </a:t>
            </a:r>
            <a:r>
              <a:rPr lang="ru-RU" dirty="0" err="1" smtClean="0"/>
              <a:t>орієнтованих</a:t>
            </a:r>
            <a:r>
              <a:rPr lang="ru-RU" dirty="0" smtClean="0"/>
              <a:t> на </a:t>
            </a:r>
            <a:r>
              <a:rPr lang="ru-RU" dirty="0" err="1" smtClean="0"/>
              <a:t>населення</a:t>
            </a:r>
            <a:endParaRPr lang="ru-RU" dirty="0" smtClean="0"/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 err="1" smtClean="0"/>
              <a:t>запровадженням</a:t>
            </a:r>
            <a:r>
              <a:rPr lang="ru-RU" dirty="0" smtClean="0"/>
              <a:t> </a:t>
            </a:r>
            <a:r>
              <a:rPr lang="ru-RU" dirty="0" err="1" smtClean="0"/>
              <a:t>високоефективних</a:t>
            </a:r>
            <a:r>
              <a:rPr lang="ru-RU" dirty="0" smtClean="0"/>
              <a:t> </a:t>
            </a:r>
            <a:r>
              <a:rPr lang="ru-RU" dirty="0" err="1" smtClean="0"/>
              <a:t>банківських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 у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розрахунків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електрон</a:t>
            </a:r>
            <a:r>
              <a:rPr lang="ru-RU" dirty="0" smtClean="0"/>
              <a:t> них </a:t>
            </a:r>
            <a:r>
              <a:rPr lang="ru-RU" dirty="0" err="1" smtClean="0"/>
              <a:t>масових</a:t>
            </a:r>
            <a:r>
              <a:rPr lang="ru-RU" dirty="0" smtClean="0"/>
              <a:t> </a:t>
            </a:r>
            <a:r>
              <a:rPr lang="ru-RU" dirty="0" err="1" smtClean="0"/>
              <a:t>платежів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пластикових</a:t>
            </a:r>
            <a:r>
              <a:rPr lang="ru-RU" dirty="0" smtClean="0"/>
              <a:t> </a:t>
            </a:r>
            <a:r>
              <a:rPr lang="ru-RU" dirty="0" err="1" smtClean="0"/>
              <a:t>карток</a:t>
            </a:r>
            <a:endParaRPr lang="en-US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3438" y="142852"/>
            <a:ext cx="4352956" cy="65722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b="1" dirty="0" err="1" smtClean="0">
                <a:solidFill>
                  <a:srgbClr val="00B050"/>
                </a:solidFill>
              </a:rPr>
              <a:t>Переваги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endParaRPr lang="ru-RU" b="1" dirty="0" smtClean="0">
              <a:solidFill>
                <a:srgbClr val="00B050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b="1" dirty="0" err="1" smtClean="0">
                <a:solidFill>
                  <a:srgbClr val="00B050"/>
                </a:solidFill>
              </a:rPr>
              <a:t>безготівкових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</a:p>
          <a:p>
            <a:pPr algn="ctr">
              <a:spcBef>
                <a:spcPts val="0"/>
              </a:spcBef>
              <a:buNone/>
            </a:pPr>
            <a:r>
              <a:rPr lang="ru-RU" b="1" dirty="0" err="1" smtClean="0">
                <a:solidFill>
                  <a:srgbClr val="00B050"/>
                </a:solidFill>
              </a:rPr>
              <a:t>розрахунків</a:t>
            </a:r>
            <a:r>
              <a:rPr lang="ru-RU" b="1" dirty="0" smtClean="0">
                <a:solidFill>
                  <a:srgbClr val="00B050"/>
                </a:solidFill>
              </a:rPr>
              <a:t>:</a:t>
            </a:r>
          </a:p>
          <a:p>
            <a:pPr algn="ctr">
              <a:buNone/>
            </a:pPr>
            <a:endParaRPr lang="ru-RU" b="1" dirty="0" smtClean="0"/>
          </a:p>
          <a:p>
            <a:pPr>
              <a:buFontTx/>
              <a:buChar char="-"/>
            </a:pPr>
            <a:r>
              <a:rPr lang="ru-RU" dirty="0" err="1" smtClean="0"/>
              <a:t>зменшуються</a:t>
            </a:r>
            <a:r>
              <a:rPr lang="ru-RU" dirty="0" smtClean="0"/>
              <a:t> </a:t>
            </a:r>
            <a:r>
              <a:rPr lang="ru-RU" dirty="0" err="1" smtClean="0"/>
              <a:t>затрати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відсотки</a:t>
            </a:r>
            <a:r>
              <a:rPr lang="ru-RU" dirty="0" smtClean="0"/>
              <a:t>, </a:t>
            </a:r>
            <a:r>
              <a:rPr lang="ru-RU" dirty="0" err="1" smtClean="0"/>
              <a:t>пов’язані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готівкових</a:t>
            </a:r>
            <a:r>
              <a:rPr lang="ru-RU" dirty="0" smtClean="0"/>
              <a:t> грошей (</a:t>
            </a:r>
            <a:r>
              <a:rPr lang="ru-RU" dirty="0" err="1" smtClean="0"/>
              <a:t>карбування</a:t>
            </a:r>
            <a:r>
              <a:rPr lang="ru-RU" dirty="0" smtClean="0"/>
              <a:t>, </a:t>
            </a:r>
            <a:r>
              <a:rPr lang="ru-RU" dirty="0" err="1" smtClean="0"/>
              <a:t>друкування</a:t>
            </a:r>
            <a:r>
              <a:rPr lang="ru-RU" dirty="0" smtClean="0"/>
              <a:t>, </a:t>
            </a:r>
            <a:r>
              <a:rPr lang="ru-RU" dirty="0" err="1" smtClean="0"/>
              <a:t>перевезення</a:t>
            </a:r>
            <a:r>
              <a:rPr lang="ru-RU" dirty="0" smtClean="0"/>
              <a:t>, </a:t>
            </a:r>
            <a:r>
              <a:rPr lang="ru-RU" dirty="0" err="1" smtClean="0"/>
              <a:t>зберігання</a:t>
            </a:r>
            <a:r>
              <a:rPr lang="ru-RU" dirty="0" smtClean="0"/>
              <a:t>, </a:t>
            </a:r>
            <a:r>
              <a:rPr lang="ru-RU" dirty="0" err="1" smtClean="0"/>
              <a:t>сортування</a:t>
            </a:r>
            <a:r>
              <a:rPr lang="ru-RU" dirty="0" smtClean="0"/>
              <a:t>)</a:t>
            </a:r>
          </a:p>
          <a:p>
            <a:pPr>
              <a:buFontTx/>
              <a:buChar char="-"/>
            </a:pP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безперервному</a:t>
            </a:r>
            <a:r>
              <a:rPr lang="ru-RU" dirty="0" smtClean="0"/>
              <a:t> </a:t>
            </a:r>
            <a:r>
              <a:rPr lang="ru-RU" dirty="0" err="1" smtClean="0"/>
              <a:t>кругообігу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максимально </a:t>
            </a:r>
            <a:r>
              <a:rPr lang="ru-RU" dirty="0" err="1" smtClean="0"/>
              <a:t>пришвидшується</a:t>
            </a:r>
            <a:r>
              <a:rPr lang="ru-RU" dirty="0" smtClean="0"/>
              <a:t> оплата </a:t>
            </a:r>
            <a:r>
              <a:rPr lang="ru-RU" dirty="0" err="1" smtClean="0"/>
              <a:t>придбаних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погашення</a:t>
            </a:r>
            <a:r>
              <a:rPr lang="ru-RU" dirty="0" smtClean="0"/>
              <a:t> </a:t>
            </a:r>
            <a:r>
              <a:rPr lang="ru-RU" dirty="0" err="1" smtClean="0"/>
              <a:t>боргів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сукупності</a:t>
            </a:r>
            <a:r>
              <a:rPr lang="ru-RU" dirty="0" smtClean="0"/>
              <a:t> по </a:t>
            </a:r>
            <a:r>
              <a:rPr lang="ru-RU" dirty="0" err="1" smtClean="0"/>
              <a:t>країні</a:t>
            </a:r>
            <a:r>
              <a:rPr lang="ru-RU" dirty="0" smtClean="0"/>
              <a:t> </a:t>
            </a:r>
            <a:r>
              <a:rPr lang="ru-RU" dirty="0" err="1" smtClean="0"/>
              <a:t>поліпшує</a:t>
            </a:r>
            <a:r>
              <a:rPr lang="ru-RU" dirty="0" smtClean="0"/>
              <a:t> </a:t>
            </a:r>
            <a:r>
              <a:rPr lang="ru-RU" dirty="0" err="1" smtClean="0"/>
              <a:t>ділові</a:t>
            </a:r>
            <a:r>
              <a:rPr lang="ru-RU" dirty="0" smtClean="0"/>
              <a:t> </a:t>
            </a:r>
            <a:r>
              <a:rPr lang="ru-RU" dirty="0" err="1" smtClean="0"/>
              <a:t>стосунки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усіма</a:t>
            </a:r>
            <a:r>
              <a:rPr lang="ru-RU" dirty="0" smtClean="0"/>
              <a:t> </a:t>
            </a:r>
            <a:r>
              <a:rPr lang="ru-RU" dirty="0" err="1" smtClean="0"/>
              <a:t>суб’єктами</a:t>
            </a:r>
            <a:r>
              <a:rPr lang="ru-RU" dirty="0" smtClean="0"/>
              <a:t> </a:t>
            </a:r>
            <a:r>
              <a:rPr lang="ru-RU" dirty="0" err="1" smtClean="0"/>
              <a:t>господарювання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939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200" b="1" dirty="0" smtClean="0"/>
              <a:t>3</a:t>
            </a:r>
            <a:r>
              <a:rPr lang="ru-RU" sz="3200" b="1" dirty="0" smtClean="0"/>
              <a:t>. </a:t>
            </a:r>
            <a:r>
              <a:rPr lang="ru-RU" sz="3600" b="1" dirty="0" err="1" smtClean="0"/>
              <a:t>Грошова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маса</a:t>
            </a:r>
            <a:r>
              <a:rPr lang="ru-RU" sz="3600" b="1" dirty="0" smtClean="0"/>
              <a:t> та </a:t>
            </a:r>
            <a:r>
              <a:rPr lang="ru-RU" sz="3600" b="1" dirty="0" err="1" smtClean="0"/>
              <a:t>її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показники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14353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b="1" dirty="0" err="1" smtClean="0">
                <a:solidFill>
                  <a:srgbClr val="FF0000"/>
                </a:solidFill>
              </a:rPr>
              <a:t>Грошова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маса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купівельних</a:t>
            </a:r>
            <a:r>
              <a:rPr lang="ru-RU" dirty="0" smtClean="0"/>
              <a:t>, </a:t>
            </a:r>
            <a:r>
              <a:rPr lang="ru-RU" dirty="0" err="1" smtClean="0"/>
              <a:t>платіжних</a:t>
            </a:r>
            <a:r>
              <a:rPr lang="ru-RU" dirty="0" smtClean="0"/>
              <a:t> та </a:t>
            </a:r>
            <a:r>
              <a:rPr lang="ru-RU" dirty="0" err="1" smtClean="0"/>
              <a:t>накопичувальних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, яка </a:t>
            </a:r>
            <a:r>
              <a:rPr lang="ru-RU" dirty="0" err="1" smtClean="0"/>
              <a:t>обслуговує</a:t>
            </a:r>
            <a:r>
              <a:rPr lang="ru-RU" dirty="0" smtClean="0"/>
              <a:t> </a:t>
            </a:r>
            <a:r>
              <a:rPr lang="ru-RU" dirty="0" err="1" smtClean="0"/>
              <a:t>економічні</a:t>
            </a:r>
            <a:r>
              <a:rPr lang="ru-RU" dirty="0" smtClean="0"/>
              <a:t> </a:t>
            </a:r>
            <a:r>
              <a:rPr lang="ru-RU" dirty="0" err="1" smtClean="0"/>
              <a:t>зв’язки</a:t>
            </a:r>
            <a:r>
              <a:rPr lang="ru-RU" dirty="0" smtClean="0"/>
              <a:t>, </a:t>
            </a:r>
            <a:r>
              <a:rPr lang="ru-RU" dirty="0" err="1" smtClean="0"/>
              <a:t>належить</a:t>
            </a:r>
            <a:r>
              <a:rPr lang="ru-RU" dirty="0" smtClean="0"/>
              <a:t> </a:t>
            </a:r>
            <a:r>
              <a:rPr lang="ru-RU" dirty="0" err="1" smtClean="0"/>
              <a:t>фізичним</a:t>
            </a:r>
            <a:r>
              <a:rPr lang="ru-RU" dirty="0" smtClean="0"/>
              <a:t> та </a:t>
            </a:r>
            <a:r>
              <a:rPr lang="ru-RU" dirty="0" err="1" smtClean="0"/>
              <a:t>юридичним</a:t>
            </a:r>
            <a:r>
              <a:rPr lang="ru-RU" dirty="0" smtClean="0"/>
              <a:t> особам, а</a:t>
            </a:r>
          </a:p>
          <a:p>
            <a:pPr algn="ctr">
              <a:buNone/>
            </a:pP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державі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важливий</a:t>
            </a:r>
            <a:r>
              <a:rPr lang="ru-RU" dirty="0" smtClean="0"/>
              <a:t> </a:t>
            </a:r>
            <a:r>
              <a:rPr lang="ru-RU" dirty="0" err="1" smtClean="0"/>
              <a:t>кількісний</a:t>
            </a:r>
            <a:r>
              <a:rPr lang="ru-RU" dirty="0" smtClean="0"/>
              <a:t> </a:t>
            </a:r>
            <a:r>
              <a:rPr lang="ru-RU" dirty="0" err="1" smtClean="0"/>
              <a:t>показник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 грошей</a:t>
            </a:r>
            <a:r>
              <a:rPr lang="ru-RU" dirty="0" smtClean="0"/>
              <a:t>.</a:t>
            </a:r>
          </a:p>
          <a:p>
            <a:pPr algn="ctr">
              <a:buNone/>
            </a:pPr>
            <a:endParaRPr lang="ru-RU" sz="1400" b="1" i="1" dirty="0" smtClean="0"/>
          </a:p>
          <a:p>
            <a:pPr algn="ctr">
              <a:buNone/>
            </a:pPr>
            <a:r>
              <a:rPr lang="ru-RU" b="1" i="1" dirty="0" err="1" smtClean="0">
                <a:solidFill>
                  <a:srgbClr val="0070C0"/>
                </a:solidFill>
              </a:rPr>
              <a:t>Грошовий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агрегат </a:t>
            </a:r>
            <a:r>
              <a:rPr lang="ru-RU" dirty="0" smtClean="0"/>
              <a:t>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показник</a:t>
            </a:r>
            <a:r>
              <a:rPr lang="ru-RU" dirty="0" smtClean="0"/>
              <a:t> </a:t>
            </a:r>
            <a:r>
              <a:rPr lang="ru-RU" dirty="0" err="1" smtClean="0"/>
              <a:t>грошової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характеризує</a:t>
            </a:r>
            <a:r>
              <a:rPr lang="ru-RU" dirty="0" smtClean="0"/>
              <a:t> </a:t>
            </a:r>
            <a:r>
              <a:rPr lang="ru-RU" dirty="0" err="1" smtClean="0"/>
              <a:t>певний</a:t>
            </a:r>
            <a:r>
              <a:rPr lang="ru-RU" dirty="0" smtClean="0"/>
              <a:t> </a:t>
            </a:r>
            <a:r>
              <a:rPr lang="ru-RU" dirty="0" err="1" smtClean="0"/>
              <a:t>набір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їхньої</a:t>
            </a:r>
            <a:r>
              <a:rPr lang="ru-RU" dirty="0" smtClean="0"/>
              <a:t> </a:t>
            </a:r>
            <a:r>
              <a:rPr lang="ru-RU" dirty="0" err="1" smtClean="0"/>
              <a:t>ліквідності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00B050"/>
                </a:solidFill>
              </a:rPr>
              <a:t>Структура грошової маси за агрегатним методом:</a:t>
            </a:r>
            <a:endParaRPr lang="en-US" sz="2800" b="1" dirty="0">
              <a:solidFill>
                <a:srgbClr val="00B050"/>
              </a:solidFill>
            </a:endParaRPr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142984"/>
            <a:ext cx="8572560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Фактори впливу на грошову масу:</a:t>
            </a:r>
            <a:endParaRPr lang="en-US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857232"/>
          <a:ext cx="8643998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7229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2800" u="sng" dirty="0" err="1" smtClean="0">
                <a:solidFill>
                  <a:srgbClr val="0070C0"/>
                </a:solidFill>
              </a:rPr>
              <a:t>Виходячи</a:t>
            </a:r>
            <a:r>
              <a:rPr lang="ru-RU" sz="2800" u="sng" dirty="0" smtClean="0">
                <a:solidFill>
                  <a:srgbClr val="0070C0"/>
                </a:solidFill>
              </a:rPr>
              <a:t> </a:t>
            </a:r>
            <a:r>
              <a:rPr lang="ru-RU" sz="2800" u="sng" dirty="0" err="1" smtClean="0">
                <a:solidFill>
                  <a:srgbClr val="0070C0"/>
                </a:solidFill>
              </a:rPr>
              <a:t>з</a:t>
            </a:r>
            <a:r>
              <a:rPr lang="ru-RU" sz="2800" u="sng" dirty="0" smtClean="0">
                <a:solidFill>
                  <a:srgbClr val="0070C0"/>
                </a:solidFill>
              </a:rPr>
              <a:t> </a:t>
            </a:r>
            <a:r>
              <a:rPr lang="ru-RU" sz="2800" u="sng" dirty="0" err="1" smtClean="0">
                <a:solidFill>
                  <a:srgbClr val="0070C0"/>
                </a:solidFill>
              </a:rPr>
              <a:t>відомого</a:t>
            </a:r>
            <a:r>
              <a:rPr lang="ru-RU" sz="2800" u="sng" dirty="0" smtClean="0">
                <a:solidFill>
                  <a:srgbClr val="0070C0"/>
                </a:solidFill>
              </a:rPr>
              <a:t> </a:t>
            </a:r>
            <a:r>
              <a:rPr lang="ru-RU" sz="2800" u="sng" dirty="0" err="1" smtClean="0">
                <a:solidFill>
                  <a:srgbClr val="0070C0"/>
                </a:solidFill>
              </a:rPr>
              <a:t>рівняння</a:t>
            </a:r>
            <a:r>
              <a:rPr lang="ru-RU" sz="2800" u="sng" dirty="0" smtClean="0">
                <a:solidFill>
                  <a:srgbClr val="0070C0"/>
                </a:solidFill>
              </a:rPr>
              <a:t> </a:t>
            </a:r>
            <a:r>
              <a:rPr lang="ru-RU" sz="2800" u="sng" dirty="0" err="1" smtClean="0">
                <a:solidFill>
                  <a:srgbClr val="0070C0"/>
                </a:solidFill>
              </a:rPr>
              <a:t>обміну</a:t>
            </a:r>
            <a:r>
              <a:rPr lang="ru-RU" sz="2800" u="sng" dirty="0" smtClean="0">
                <a:solidFill>
                  <a:srgbClr val="0070C0"/>
                </a:solidFill>
              </a:rPr>
              <a:t> І. </a:t>
            </a:r>
            <a:r>
              <a:rPr lang="ru-RU" sz="2800" u="sng" dirty="0" err="1" smtClean="0">
                <a:solidFill>
                  <a:srgbClr val="0070C0"/>
                </a:solidFill>
              </a:rPr>
              <a:t>Фішера</a:t>
            </a:r>
            <a:r>
              <a:rPr lang="ru-RU" sz="2800" u="sng" dirty="0" smtClean="0">
                <a:solidFill>
                  <a:srgbClr val="0070C0"/>
                </a:solidFill>
              </a:rPr>
              <a:t> </a:t>
            </a:r>
            <a:endParaRPr lang="ru-RU" sz="2800" u="sng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2800" i="1" u="sng" dirty="0" smtClean="0">
                <a:solidFill>
                  <a:srgbClr val="0070C0"/>
                </a:solidFill>
              </a:rPr>
              <a:t>М *</a:t>
            </a:r>
            <a:r>
              <a:rPr lang="en-US" sz="2800" i="1" u="sng" dirty="0" smtClean="0">
                <a:solidFill>
                  <a:srgbClr val="0070C0"/>
                </a:solidFill>
              </a:rPr>
              <a:t>V </a:t>
            </a:r>
            <a:r>
              <a:rPr lang="en-US" sz="2800" i="1" u="sng" dirty="0" smtClean="0">
                <a:solidFill>
                  <a:srgbClr val="0070C0"/>
                </a:solidFill>
              </a:rPr>
              <a:t>= </a:t>
            </a:r>
            <a:r>
              <a:rPr lang="en-US" sz="2800" i="1" u="sng" dirty="0" smtClean="0">
                <a:solidFill>
                  <a:srgbClr val="0070C0"/>
                </a:solidFill>
              </a:rPr>
              <a:t>P</a:t>
            </a:r>
            <a:r>
              <a:rPr lang="uk-UA" sz="2800" i="1" u="sng" dirty="0" smtClean="0">
                <a:solidFill>
                  <a:srgbClr val="0070C0"/>
                </a:solidFill>
              </a:rPr>
              <a:t> * </a:t>
            </a:r>
            <a:r>
              <a:rPr lang="en-US" sz="2800" i="1" u="sng" dirty="0" smtClean="0">
                <a:solidFill>
                  <a:srgbClr val="0070C0"/>
                </a:solidFill>
              </a:rPr>
              <a:t>Q</a:t>
            </a:r>
            <a:r>
              <a:rPr lang="en-US" sz="2800" i="1" u="sng" dirty="0" smtClean="0">
                <a:solidFill>
                  <a:srgbClr val="0070C0"/>
                </a:solidFill>
              </a:rPr>
              <a:t>, </a:t>
            </a:r>
            <a:r>
              <a:rPr lang="ru-RU" sz="2800" i="1" u="sng" dirty="0" err="1" smtClean="0">
                <a:solidFill>
                  <a:srgbClr val="0070C0"/>
                </a:solidFill>
              </a:rPr>
              <a:t>швидкість</a:t>
            </a:r>
            <a:r>
              <a:rPr lang="ru-RU" sz="2800" i="1" u="sng" dirty="0" smtClean="0">
                <a:solidFill>
                  <a:srgbClr val="0070C0"/>
                </a:solidFill>
              </a:rPr>
              <a:t> </a:t>
            </a:r>
            <a:r>
              <a:rPr lang="ru-RU" sz="2800" u="sng" dirty="0" err="1" smtClean="0">
                <a:solidFill>
                  <a:srgbClr val="0070C0"/>
                </a:solidFill>
              </a:rPr>
              <a:t>обігу</a:t>
            </a:r>
            <a:r>
              <a:rPr lang="ru-RU" sz="2800" u="sng" dirty="0" smtClean="0">
                <a:solidFill>
                  <a:srgbClr val="0070C0"/>
                </a:solidFill>
              </a:rPr>
              <a:t> </a:t>
            </a:r>
            <a:r>
              <a:rPr lang="ru-RU" sz="2800" u="sng" dirty="0" smtClean="0">
                <a:solidFill>
                  <a:srgbClr val="0070C0"/>
                </a:solidFill>
              </a:rPr>
              <a:t>грошей </a:t>
            </a:r>
            <a:r>
              <a:rPr lang="ru-RU" sz="2800" u="sng" dirty="0" err="1" smtClean="0">
                <a:solidFill>
                  <a:srgbClr val="0070C0"/>
                </a:solidFill>
              </a:rPr>
              <a:t>можна</a:t>
            </a:r>
            <a:r>
              <a:rPr lang="ru-RU" sz="2800" u="sng" dirty="0" smtClean="0">
                <a:solidFill>
                  <a:srgbClr val="0070C0"/>
                </a:solidFill>
              </a:rPr>
              <a:t> </a:t>
            </a:r>
            <a:r>
              <a:rPr lang="ru-RU" sz="2800" u="sng" dirty="0" err="1" smtClean="0">
                <a:solidFill>
                  <a:srgbClr val="0070C0"/>
                </a:solidFill>
              </a:rPr>
              <a:t>визначити</a:t>
            </a:r>
            <a:r>
              <a:rPr lang="ru-RU" sz="2800" u="sng" dirty="0" smtClean="0">
                <a:solidFill>
                  <a:srgbClr val="0070C0"/>
                </a:solidFill>
              </a:rPr>
              <a:t> за </a:t>
            </a:r>
            <a:r>
              <a:rPr lang="ru-RU" sz="2800" u="sng" dirty="0" smtClean="0">
                <a:solidFill>
                  <a:srgbClr val="0070C0"/>
                </a:solidFill>
              </a:rPr>
              <a:t>формулою: </a:t>
            </a:r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en-US" sz="2800" b="1" i="1" dirty="0" smtClean="0"/>
              <a:t>V = P * Q / M  </a:t>
            </a:r>
          </a:p>
          <a:p>
            <a:pPr algn="ctr">
              <a:buNone/>
            </a:pPr>
            <a:endParaRPr lang="en-US" sz="2800" dirty="0" smtClean="0"/>
          </a:p>
          <a:p>
            <a:pPr>
              <a:buNone/>
            </a:pPr>
            <a:r>
              <a:rPr lang="ru-RU" sz="2400" dirty="0" smtClean="0"/>
              <a:t>де </a:t>
            </a:r>
            <a:r>
              <a:rPr lang="uk-UA" sz="2400" dirty="0" smtClean="0"/>
              <a:t>:</a:t>
            </a:r>
            <a:endParaRPr lang="en-US" sz="2400" dirty="0" smtClean="0"/>
          </a:p>
          <a:p>
            <a:pPr>
              <a:buNone/>
            </a:pPr>
            <a:r>
              <a:rPr lang="ru-RU" sz="2400" i="1" dirty="0" smtClean="0"/>
              <a:t>V </a:t>
            </a:r>
            <a:r>
              <a:rPr lang="ru-RU" sz="2400" dirty="0" smtClean="0"/>
              <a:t>— </a:t>
            </a:r>
            <a:r>
              <a:rPr lang="ru-RU" sz="2400" dirty="0" err="1" smtClean="0"/>
              <a:t>швидкість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обігу</a:t>
            </a:r>
            <a:r>
              <a:rPr lang="ru-RU" sz="2400" dirty="0" smtClean="0"/>
              <a:t> грошей;</a:t>
            </a:r>
          </a:p>
          <a:p>
            <a:pPr>
              <a:buNone/>
            </a:pPr>
            <a:r>
              <a:rPr lang="ru-RU" sz="2400" i="1" dirty="0" smtClean="0"/>
              <a:t>Р </a:t>
            </a:r>
            <a:r>
              <a:rPr lang="ru-RU" sz="2400" dirty="0" smtClean="0"/>
              <a:t>— </a:t>
            </a:r>
            <a:r>
              <a:rPr lang="ru-RU" sz="2400" dirty="0" err="1" smtClean="0"/>
              <a:t>середній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рівень</a:t>
            </a:r>
            <a:r>
              <a:rPr lang="ru-RU" sz="2400" dirty="0" smtClean="0"/>
              <a:t> </a:t>
            </a:r>
            <a:r>
              <a:rPr lang="ru-RU" sz="2400" dirty="0" err="1" smtClean="0"/>
              <a:t>цін</a:t>
            </a:r>
            <a:r>
              <a:rPr lang="ru-RU" sz="2400" dirty="0" smtClean="0"/>
              <a:t> на </a:t>
            </a:r>
            <a:r>
              <a:rPr lang="ru-RU" sz="2400" dirty="0" err="1" smtClean="0"/>
              <a:t>товари</a:t>
            </a:r>
            <a:r>
              <a:rPr lang="ru-RU" sz="2400" dirty="0" smtClean="0"/>
              <a:t> (</a:t>
            </a:r>
            <a:r>
              <a:rPr lang="ru-RU" sz="2400" dirty="0" err="1" smtClean="0"/>
              <a:t>індекс</a:t>
            </a:r>
            <a:r>
              <a:rPr lang="ru-RU" sz="2400" dirty="0" smtClean="0"/>
              <a:t> </a:t>
            </a:r>
            <a:r>
              <a:rPr lang="ru-RU" sz="2400" dirty="0" err="1" smtClean="0"/>
              <a:t>цін</a:t>
            </a:r>
            <a:r>
              <a:rPr lang="ru-RU" sz="2400" dirty="0" smtClean="0"/>
              <a:t> </a:t>
            </a:r>
            <a:r>
              <a:rPr lang="ru-RU" sz="2400" dirty="0" err="1" smtClean="0"/>
              <a:t>готових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товарів</a:t>
            </a:r>
            <a:r>
              <a:rPr lang="ru-RU" sz="2400" dirty="0" smtClean="0"/>
              <a:t> та </a:t>
            </a:r>
            <a:r>
              <a:rPr lang="ru-RU" sz="2400" dirty="0" err="1" smtClean="0"/>
              <a:t>послуг</a:t>
            </a:r>
            <a:r>
              <a:rPr lang="ru-RU" sz="2400" dirty="0" smtClean="0"/>
              <a:t>);</a:t>
            </a:r>
          </a:p>
          <a:p>
            <a:pPr>
              <a:buNone/>
            </a:pPr>
            <a:r>
              <a:rPr lang="ru-RU" sz="2400" i="1" dirty="0" smtClean="0"/>
              <a:t>Q </a:t>
            </a:r>
            <a:r>
              <a:rPr lang="ru-RU" sz="2400" dirty="0" smtClean="0"/>
              <a:t>— </a:t>
            </a:r>
            <a:r>
              <a:rPr lang="ru-RU" sz="2400" dirty="0" err="1" smtClean="0"/>
              <a:t>фізичний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обсяг</a:t>
            </a:r>
            <a:r>
              <a:rPr lang="ru-RU" sz="2400" dirty="0" smtClean="0"/>
              <a:t> </a:t>
            </a:r>
            <a:r>
              <a:rPr lang="ru-RU" sz="2400" dirty="0" err="1" smtClean="0"/>
              <a:t>товарів</a:t>
            </a:r>
            <a:r>
              <a:rPr lang="ru-RU" sz="2400" dirty="0" smtClean="0"/>
              <a:t> та </a:t>
            </a:r>
            <a:r>
              <a:rPr lang="ru-RU" sz="2400" dirty="0" err="1" smtClean="0"/>
              <a:t>послуг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реалізовані</a:t>
            </a:r>
            <a:r>
              <a:rPr lang="ru-RU" sz="2400" dirty="0" smtClean="0"/>
              <a:t> в </a:t>
            </a:r>
            <a:r>
              <a:rPr lang="ru-RU" sz="2400" dirty="0" err="1" smtClean="0"/>
              <a:t>певному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періоді</a:t>
            </a:r>
            <a:r>
              <a:rPr lang="ru-RU" sz="2400" dirty="0" smtClean="0"/>
              <a:t> (</a:t>
            </a:r>
            <a:r>
              <a:rPr lang="ru-RU" sz="2400" dirty="0" err="1" smtClean="0"/>
              <a:t>номінальний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національний</a:t>
            </a:r>
            <a:r>
              <a:rPr lang="ru-RU" sz="2400" dirty="0" smtClean="0"/>
              <a:t> продукт);</a:t>
            </a:r>
          </a:p>
          <a:p>
            <a:pPr>
              <a:buNone/>
            </a:pPr>
            <a:r>
              <a:rPr lang="ru-RU" sz="2400" i="1" dirty="0" smtClean="0"/>
              <a:t>М </a:t>
            </a:r>
            <a:r>
              <a:rPr lang="ru-RU" sz="2400" dirty="0" smtClean="0"/>
              <a:t>— </a:t>
            </a:r>
            <a:r>
              <a:rPr lang="ru-RU" sz="2400" dirty="0" err="1" smtClean="0"/>
              <a:t>середня</a:t>
            </a:r>
            <a:r>
              <a:rPr lang="ru-RU" sz="2400" dirty="0" smtClean="0"/>
              <a:t> </a:t>
            </a:r>
            <a:r>
              <a:rPr lang="ru-RU" sz="2400" dirty="0" err="1" smtClean="0"/>
              <a:t>маса</a:t>
            </a:r>
            <a:r>
              <a:rPr lang="ru-RU" sz="2400" dirty="0" smtClean="0"/>
              <a:t> грошей,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перебуває</a:t>
            </a:r>
            <a:r>
              <a:rPr lang="ru-RU" sz="2400" dirty="0" smtClean="0"/>
              <a:t> в </a:t>
            </a:r>
            <a:r>
              <a:rPr lang="ru-RU" sz="2400" dirty="0" err="1" smtClean="0"/>
              <a:t>обороті</a:t>
            </a:r>
            <a:r>
              <a:rPr lang="ru-RU" sz="2400" dirty="0" smtClean="0"/>
              <a:t> за </a:t>
            </a:r>
            <a:r>
              <a:rPr lang="ru-RU" sz="2400" dirty="0" err="1" smtClean="0"/>
              <a:t>певний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період</a:t>
            </a:r>
            <a:r>
              <a:rPr lang="ru-RU" sz="2400" dirty="0" smtClean="0"/>
              <a:t> (</a:t>
            </a:r>
            <a:r>
              <a:rPr lang="ru-RU" sz="2400" dirty="0" err="1" smtClean="0"/>
              <a:t>статистична</a:t>
            </a:r>
            <a:r>
              <a:rPr lang="en-US" sz="2400" dirty="0" smtClean="0"/>
              <a:t> </a:t>
            </a:r>
            <a:r>
              <a:rPr lang="ru-RU" sz="2400" dirty="0" err="1" smtClean="0"/>
              <a:t>кількість</a:t>
            </a:r>
            <a:r>
              <a:rPr lang="ru-RU" sz="2400" dirty="0" smtClean="0"/>
              <a:t> </a:t>
            </a:r>
            <a:r>
              <a:rPr lang="ru-RU" sz="2400" dirty="0" smtClean="0"/>
              <a:t>грошей</a:t>
            </a:r>
            <a:r>
              <a:rPr lang="ru-RU" sz="2400" dirty="0" smtClean="0"/>
              <a:t>).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722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dirty="0" smtClean="0"/>
              <a:t>З </a:t>
            </a:r>
            <a:r>
              <a:rPr lang="ru-RU" sz="2800" dirty="0" err="1" smtClean="0"/>
              <a:t>показником</a:t>
            </a:r>
            <a:r>
              <a:rPr lang="ru-RU" sz="2800" dirty="0" smtClean="0"/>
              <a:t> </a:t>
            </a:r>
            <a:r>
              <a:rPr lang="ru-RU" sz="2800" dirty="0" err="1" smtClean="0"/>
              <a:t>швидкості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обігу</a:t>
            </a:r>
            <a:r>
              <a:rPr lang="ru-RU" sz="2800" dirty="0" smtClean="0"/>
              <a:t> грошей </a:t>
            </a:r>
            <a:r>
              <a:rPr lang="ru-RU" sz="2800" dirty="0" err="1" smtClean="0"/>
              <a:t>обернено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пропорційно</a:t>
            </a:r>
            <a:r>
              <a:rPr lang="ru-RU" sz="2800" dirty="0" smtClean="0"/>
              <a:t> по </a:t>
            </a:r>
            <a:r>
              <a:rPr lang="ru-RU" sz="2800" dirty="0" err="1" smtClean="0"/>
              <a:t>в’язаний</a:t>
            </a:r>
            <a:r>
              <a:rPr lang="ru-RU" sz="2800" dirty="0" smtClean="0"/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коефіцієнт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монетизації</a:t>
            </a:r>
            <a:r>
              <a:rPr lang="ru-RU" sz="2800" b="1" dirty="0" smtClean="0">
                <a:solidFill>
                  <a:srgbClr val="FF0000"/>
                </a:solidFill>
              </a:rPr>
              <a:t> ВВП </a:t>
            </a:r>
            <a:r>
              <a:rPr lang="ru-RU" sz="2800" dirty="0" smtClean="0"/>
              <a:t>— </a:t>
            </a:r>
            <a:r>
              <a:rPr lang="ru-RU" sz="2800" dirty="0" err="1" smtClean="0"/>
              <a:t>відношення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грошової</a:t>
            </a:r>
            <a:r>
              <a:rPr lang="ru-RU" sz="2800" dirty="0" smtClean="0"/>
              <a:t> </a:t>
            </a:r>
            <a:r>
              <a:rPr lang="ru-RU" sz="2800" dirty="0" err="1" smtClean="0"/>
              <a:t>маси</a:t>
            </a:r>
            <a:r>
              <a:rPr lang="ru-RU" sz="2800" dirty="0" smtClean="0"/>
              <a:t> до </a:t>
            </a:r>
            <a:r>
              <a:rPr lang="ru-RU" sz="2800" dirty="0" err="1" smtClean="0"/>
              <a:t>номінальної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величини</a:t>
            </a:r>
            <a:r>
              <a:rPr lang="ru-RU" sz="2800" dirty="0" smtClean="0"/>
              <a:t> </a:t>
            </a:r>
            <a:r>
              <a:rPr lang="ru-RU" sz="2800" dirty="0" err="1" smtClean="0"/>
              <a:t>вало</a:t>
            </a:r>
            <a:r>
              <a:rPr lang="ru-RU" sz="2800" dirty="0" smtClean="0"/>
              <a:t> </a:t>
            </a:r>
            <a:r>
              <a:rPr lang="ru-RU" sz="2800" dirty="0" err="1" smtClean="0"/>
              <a:t>вого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внутрішнього</a:t>
            </a:r>
            <a:r>
              <a:rPr lang="ru-RU" sz="2800" dirty="0" smtClean="0"/>
              <a:t> </a:t>
            </a:r>
            <a:r>
              <a:rPr lang="ru-RU" sz="2800" dirty="0" smtClean="0"/>
              <a:t>продукту:</a:t>
            </a:r>
            <a:endParaRPr lang="ru-RU" sz="2800" dirty="0" smtClean="0"/>
          </a:p>
          <a:p>
            <a:pPr algn="ctr">
              <a:buNone/>
            </a:pPr>
            <a:endParaRPr lang="uk-UA" sz="2800" b="1" i="1" dirty="0" smtClean="0"/>
          </a:p>
          <a:p>
            <a:pPr algn="ctr">
              <a:buNone/>
            </a:pPr>
            <a:r>
              <a:rPr lang="uk-UA" sz="2800" b="1" i="1" dirty="0" smtClean="0"/>
              <a:t>К м</a:t>
            </a:r>
            <a:r>
              <a:rPr lang="en-US" sz="2800" b="1" i="1" dirty="0" smtClean="0"/>
              <a:t> = </a:t>
            </a:r>
            <a:r>
              <a:rPr lang="uk-UA" sz="2800" b="1" i="1" dirty="0" smtClean="0"/>
              <a:t>М </a:t>
            </a:r>
            <a:r>
              <a:rPr lang="en-US" sz="2800" b="1" i="1" dirty="0" smtClean="0"/>
              <a:t>/ </a:t>
            </a:r>
            <a:r>
              <a:rPr lang="uk-UA" sz="2800" b="1" i="1" dirty="0" smtClean="0"/>
              <a:t>ВВП     </a:t>
            </a:r>
            <a:r>
              <a:rPr lang="uk-UA" sz="2800" dirty="0" smtClean="0"/>
              <a:t>або</a:t>
            </a:r>
            <a:r>
              <a:rPr lang="uk-UA" sz="2800" b="1" i="1" dirty="0" smtClean="0"/>
              <a:t>     К м</a:t>
            </a:r>
            <a:r>
              <a:rPr lang="en-US" sz="2800" b="1" i="1" dirty="0" smtClean="0"/>
              <a:t>  </a:t>
            </a:r>
            <a:r>
              <a:rPr lang="uk-UA" sz="2800" b="1" i="1" dirty="0" smtClean="0"/>
              <a:t>= 1/ </a:t>
            </a:r>
            <a:r>
              <a:rPr lang="en-US" sz="2800" b="1" i="1" dirty="0" smtClean="0"/>
              <a:t>V</a:t>
            </a:r>
            <a:endParaRPr lang="en-US" sz="2800" b="1" i="1" dirty="0" smtClean="0"/>
          </a:p>
          <a:p>
            <a:pPr algn="ctr">
              <a:buNone/>
            </a:pPr>
            <a:endParaRPr lang="en-US" sz="2800" dirty="0" smtClean="0"/>
          </a:p>
          <a:p>
            <a:pPr>
              <a:buNone/>
            </a:pPr>
            <a:r>
              <a:rPr lang="ru-RU" sz="2400" dirty="0" smtClean="0"/>
              <a:t>де </a:t>
            </a:r>
            <a:r>
              <a:rPr lang="uk-UA" sz="2400" dirty="0" smtClean="0"/>
              <a:t>:</a:t>
            </a:r>
            <a:endParaRPr lang="en-US" sz="2400" dirty="0" smtClean="0"/>
          </a:p>
          <a:p>
            <a:pPr>
              <a:buNone/>
            </a:pPr>
            <a:r>
              <a:rPr lang="ru-RU" sz="2400" i="1" dirty="0" smtClean="0"/>
              <a:t>К м</a:t>
            </a:r>
            <a:r>
              <a:rPr lang="ru-RU" sz="2400" dirty="0" smtClean="0"/>
              <a:t> — </a:t>
            </a:r>
            <a:r>
              <a:rPr lang="ru-RU" sz="2400" dirty="0" err="1" smtClean="0"/>
              <a:t>коефіцієнт</a:t>
            </a:r>
            <a:r>
              <a:rPr lang="ru-RU" sz="2400" dirty="0" smtClean="0"/>
              <a:t> </a:t>
            </a:r>
            <a:r>
              <a:rPr lang="ru-RU" sz="2400" dirty="0" err="1" smtClean="0"/>
              <a:t>монетизації</a:t>
            </a:r>
            <a:r>
              <a:rPr lang="ru-RU" sz="2400" dirty="0" smtClean="0"/>
              <a:t>;</a:t>
            </a:r>
          </a:p>
          <a:p>
            <a:pPr>
              <a:buNone/>
            </a:pPr>
            <a:r>
              <a:rPr lang="ru-RU" sz="2400" i="1" dirty="0" smtClean="0"/>
              <a:t>М</a:t>
            </a:r>
            <a:r>
              <a:rPr lang="ru-RU" sz="2400" dirty="0" smtClean="0"/>
              <a:t> — </a:t>
            </a:r>
            <a:r>
              <a:rPr lang="ru-RU" sz="2400" dirty="0" err="1" smtClean="0"/>
              <a:t>маса</a:t>
            </a:r>
            <a:r>
              <a:rPr lang="ru-RU" sz="2400" dirty="0" smtClean="0"/>
              <a:t> грошей на </a:t>
            </a:r>
            <a:r>
              <a:rPr lang="ru-RU" sz="2400" dirty="0" err="1" smtClean="0"/>
              <a:t>кінець</a:t>
            </a:r>
            <a:r>
              <a:rPr lang="ru-RU" sz="2400" dirty="0" smtClean="0"/>
              <a:t> року, взята за агрегатом М2;</a:t>
            </a:r>
          </a:p>
          <a:p>
            <a:pPr>
              <a:buNone/>
            </a:pPr>
            <a:r>
              <a:rPr lang="ru-RU" sz="2400" i="1" dirty="0" smtClean="0"/>
              <a:t>ВВП </a:t>
            </a:r>
            <a:r>
              <a:rPr lang="ru-RU" sz="2400" dirty="0" smtClean="0"/>
              <a:t>— </a:t>
            </a:r>
            <a:r>
              <a:rPr lang="ru-RU" sz="2400" dirty="0" err="1" smtClean="0"/>
              <a:t>річний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обсяг</a:t>
            </a:r>
            <a:r>
              <a:rPr lang="ru-RU" sz="2400" dirty="0" smtClean="0"/>
              <a:t>, </a:t>
            </a:r>
            <a:r>
              <a:rPr lang="ru-RU" sz="2400" dirty="0" err="1" smtClean="0"/>
              <a:t>виробленого</a:t>
            </a:r>
            <a:r>
              <a:rPr lang="ru-RU" sz="2400" dirty="0" smtClean="0"/>
              <a:t> валового </a:t>
            </a:r>
            <a:r>
              <a:rPr lang="ru-RU" sz="2400" dirty="0" err="1" smtClean="0"/>
              <a:t>внутрішнього</a:t>
            </a:r>
            <a:r>
              <a:rPr lang="ru-RU" sz="2400" dirty="0" smtClean="0"/>
              <a:t> продукту (за </a:t>
            </a:r>
            <a:r>
              <a:rPr lang="ru-RU" sz="2400" dirty="0" err="1" smtClean="0"/>
              <a:t>поточними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цінами</a:t>
            </a:r>
            <a:r>
              <a:rPr lang="ru-RU" sz="2400" dirty="0" smtClean="0"/>
              <a:t>);</a:t>
            </a:r>
          </a:p>
          <a:p>
            <a:pPr>
              <a:buNone/>
            </a:pPr>
            <a:r>
              <a:rPr lang="ru-RU" sz="2400" i="1" dirty="0" smtClean="0"/>
              <a:t>V</a:t>
            </a:r>
            <a:r>
              <a:rPr lang="ru-RU" sz="2400" dirty="0" smtClean="0"/>
              <a:t> — </a:t>
            </a:r>
            <a:r>
              <a:rPr lang="ru-RU" sz="2400" dirty="0" err="1" smtClean="0"/>
              <a:t>швидкість</a:t>
            </a:r>
            <a:r>
              <a:rPr lang="ru-RU" sz="2400" dirty="0" smtClean="0"/>
              <a:t> </a:t>
            </a:r>
            <a:r>
              <a:rPr lang="ru-RU" sz="2400" dirty="0" smtClean="0"/>
              <a:t>грошей (</a:t>
            </a:r>
            <a:r>
              <a:rPr lang="ru-RU" sz="2400" dirty="0" err="1" smtClean="0"/>
              <a:t>кількість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обертів</a:t>
            </a:r>
            <a:r>
              <a:rPr lang="ru-RU" sz="2400" dirty="0" smtClean="0"/>
              <a:t> </a:t>
            </a:r>
            <a:r>
              <a:rPr lang="ru-RU" sz="2400" dirty="0" err="1" smtClean="0"/>
              <a:t>грошової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одиниці</a:t>
            </a:r>
            <a:r>
              <a:rPr lang="ru-RU" sz="2400" dirty="0" smtClean="0"/>
              <a:t>). </a:t>
            </a:r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dirty="0" smtClean="0">
                <a:solidFill>
                  <a:srgbClr val="7030A0"/>
                </a:solidFill>
              </a:rPr>
              <a:t>Чим </a:t>
            </a:r>
            <a:r>
              <a:rPr lang="ru-RU" sz="2400" dirty="0" err="1" smtClean="0">
                <a:solidFill>
                  <a:srgbClr val="7030A0"/>
                </a:solidFill>
              </a:rPr>
              <a:t>вищий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</a:rPr>
              <a:t>цей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</a:rPr>
              <a:t>показник</a:t>
            </a:r>
            <a:r>
              <a:rPr lang="ru-RU" sz="2400" dirty="0" smtClean="0">
                <a:solidFill>
                  <a:srgbClr val="7030A0"/>
                </a:solidFill>
              </a:rPr>
              <a:t> — </a:t>
            </a:r>
            <a:r>
              <a:rPr lang="ru-RU" sz="2400" dirty="0" err="1" smtClean="0">
                <a:solidFill>
                  <a:srgbClr val="7030A0"/>
                </a:solidFill>
              </a:rPr>
              <a:t>тим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</a:rPr>
              <a:t>краще</a:t>
            </a:r>
            <a:r>
              <a:rPr lang="ru-RU" sz="2400" dirty="0" smtClean="0">
                <a:solidFill>
                  <a:srgbClr val="7030A0"/>
                </a:solidFill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</a:rPr>
              <a:t>оскільки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</a:rPr>
              <a:t>це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</a:rPr>
              <a:t>вказує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smtClean="0">
                <a:solidFill>
                  <a:srgbClr val="7030A0"/>
                </a:solidFill>
              </a:rPr>
              <a:t>на </a:t>
            </a:r>
            <a:r>
              <a:rPr lang="ru-RU" sz="2400" dirty="0" err="1" smtClean="0">
                <a:solidFill>
                  <a:srgbClr val="7030A0"/>
                </a:solidFill>
              </a:rPr>
              <a:t>посилення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</a:rPr>
              <a:t>мобільності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</a:rPr>
              <a:t>економіки</a:t>
            </a:r>
            <a:r>
              <a:rPr lang="ru-RU" sz="2400" dirty="0" smtClean="0">
                <a:solidFill>
                  <a:srgbClr val="7030A0"/>
                </a:solidFill>
              </a:rPr>
              <a:t>.</a:t>
            </a:r>
            <a:endParaRPr lang="ru-RU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3600" b="1" dirty="0" smtClean="0">
                <a:solidFill>
                  <a:schemeClr val="tx1"/>
                </a:solidFill>
              </a:rPr>
              <a:t>4. </a:t>
            </a:r>
            <a:r>
              <a:rPr lang="ru-RU" sz="3600" b="1" dirty="0" smtClean="0"/>
              <a:t>Закон </a:t>
            </a:r>
            <a:r>
              <a:rPr lang="ru-RU" sz="3600" b="1" dirty="0" smtClean="0"/>
              <a:t>грошового </a:t>
            </a:r>
            <a:r>
              <a:rPr lang="ru-RU" sz="3600" b="1" dirty="0" err="1" smtClean="0"/>
              <a:t>обігу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  <a:ln>
            <a:solidFill>
              <a:srgbClr val="00B050"/>
            </a:solidFill>
          </a:ln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Закон </a:t>
            </a:r>
            <a:r>
              <a:rPr lang="uk-UA" b="1" dirty="0" smtClean="0">
                <a:solidFill>
                  <a:srgbClr val="FF0000"/>
                </a:solidFill>
              </a:rPr>
              <a:t>грошового обігу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smtClean="0"/>
              <a:t>-  </a:t>
            </a:r>
            <a:r>
              <a:rPr lang="uk-UA" dirty="0" smtClean="0"/>
              <a:t>загальний економічний закон, </a:t>
            </a:r>
            <a:r>
              <a:rPr lang="uk-UA" dirty="0" smtClean="0"/>
              <a:t>які </a:t>
            </a:r>
            <a:r>
              <a:rPr lang="uk-UA" dirty="0" smtClean="0"/>
              <a:t>виражає </a:t>
            </a:r>
            <a:r>
              <a:rPr lang="uk-UA" dirty="0" smtClean="0"/>
              <a:t>сталі та суттєві зв’язки між кількістю необхідних для обігу грошей, цінами товарів, що підлягають реалізації та вартістю грошей.</a:t>
            </a:r>
            <a:endParaRPr lang="ru-RU" dirty="0" smtClean="0"/>
          </a:p>
          <a:p>
            <a:pPr algn="ctr">
              <a:buNone/>
            </a:pPr>
            <a:endParaRPr lang="ru-RU" sz="900" dirty="0" smtClean="0"/>
          </a:p>
          <a:p>
            <a:pPr algn="ctr">
              <a:buNone/>
            </a:pPr>
            <a:r>
              <a:rPr lang="ru-RU" i="1" dirty="0" smtClean="0"/>
              <a:t>Перша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основна</a:t>
            </a:r>
            <a:r>
              <a:rPr lang="ru-RU" i="1" dirty="0" smtClean="0"/>
              <a:t> </a:t>
            </a:r>
            <a:r>
              <a:rPr lang="ru-RU" i="1" dirty="0" err="1" smtClean="0"/>
              <a:t>умова</a:t>
            </a:r>
            <a:r>
              <a:rPr lang="ru-RU" i="1" dirty="0" smtClean="0"/>
              <a:t> </a:t>
            </a:r>
            <a:r>
              <a:rPr lang="ru-RU" i="1" dirty="0" err="1" smtClean="0"/>
              <a:t>ефективного</a:t>
            </a:r>
            <a:r>
              <a:rPr lang="ru-RU" i="1" dirty="0" smtClean="0"/>
              <a:t> грошового </a:t>
            </a:r>
            <a:r>
              <a:rPr lang="ru-RU" i="1" dirty="0" err="1" smtClean="0"/>
              <a:t>обігу</a:t>
            </a:r>
            <a:r>
              <a:rPr lang="ru-RU" i="1" dirty="0" smtClean="0"/>
              <a:t> — </a:t>
            </a:r>
            <a:r>
              <a:rPr lang="ru-RU" i="1" dirty="0" err="1" smtClean="0"/>
              <a:t>швидкість</a:t>
            </a:r>
            <a:r>
              <a:rPr lang="ru-RU" i="1" dirty="0" smtClean="0"/>
              <a:t> </a:t>
            </a:r>
            <a:r>
              <a:rPr lang="ru-RU" i="1" dirty="0" err="1" smtClean="0"/>
              <a:t>обігу</a:t>
            </a:r>
            <a:r>
              <a:rPr lang="ru-RU" i="1" dirty="0" smtClean="0"/>
              <a:t> грошей та </a:t>
            </a:r>
            <a:r>
              <a:rPr lang="ru-RU" i="1" dirty="0" err="1" smtClean="0"/>
              <a:t>їх</a:t>
            </a:r>
            <a:r>
              <a:rPr lang="ru-RU" i="1" dirty="0" smtClean="0"/>
              <a:t> </a:t>
            </a:r>
            <a:r>
              <a:rPr lang="ru-RU" i="1" dirty="0" err="1" smtClean="0"/>
              <a:t>ліквідність</a:t>
            </a:r>
            <a:r>
              <a:rPr lang="ru-RU" i="1" dirty="0" smtClean="0"/>
              <a:t>. </a:t>
            </a:r>
          </a:p>
          <a:p>
            <a:pPr algn="ctr">
              <a:buNone/>
            </a:pPr>
            <a:r>
              <a:rPr lang="ru-RU" b="1" dirty="0" err="1" smtClean="0">
                <a:solidFill>
                  <a:srgbClr val="00B050"/>
                </a:solidFill>
              </a:rPr>
              <a:t>Що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швидше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гроші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обслуговуватимуть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товарні</a:t>
            </a:r>
            <a:r>
              <a:rPr lang="ru-RU" b="1" dirty="0" smtClean="0">
                <a:solidFill>
                  <a:srgbClr val="00B050"/>
                </a:solidFill>
              </a:rPr>
              <a:t> угоди, то </a:t>
            </a:r>
            <a:r>
              <a:rPr lang="ru-RU" b="1" dirty="0" err="1" smtClean="0">
                <a:solidFill>
                  <a:srgbClr val="00B050"/>
                </a:solidFill>
              </a:rPr>
              <a:t>менше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їх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потрібно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smtClean="0">
                <a:solidFill>
                  <a:srgbClr val="00B050"/>
                </a:solidFill>
              </a:rPr>
              <a:t>для </a:t>
            </a:r>
            <a:r>
              <a:rPr lang="ru-RU" b="1" dirty="0" err="1" smtClean="0">
                <a:solidFill>
                  <a:srgbClr val="00B050"/>
                </a:solidFill>
              </a:rPr>
              <a:t>обігу</a:t>
            </a:r>
            <a:r>
              <a:rPr lang="ru-RU" b="1" dirty="0" smtClean="0">
                <a:solidFill>
                  <a:srgbClr val="00B050"/>
                </a:solidFill>
              </a:rPr>
              <a:t>.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 </a:t>
            </a:r>
            <a:r>
              <a:rPr lang="ru-RU" sz="2800" i="1" dirty="0" err="1" smtClean="0"/>
              <a:t>Якщо</a:t>
            </a:r>
            <a:r>
              <a:rPr lang="ru-RU" sz="2800" i="1" dirty="0" smtClean="0"/>
              <a:t> в </a:t>
            </a:r>
            <a:r>
              <a:rPr lang="ru-RU" sz="2800" i="1" dirty="0" err="1" smtClean="0"/>
              <a:t>обігу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більше</a:t>
            </a:r>
            <a:r>
              <a:rPr lang="ru-RU" sz="2800" i="1" dirty="0" smtClean="0"/>
              <a:t> грошей, </a:t>
            </a:r>
            <a:r>
              <a:rPr lang="ru-RU" sz="2800" i="1" dirty="0" err="1" smtClean="0"/>
              <a:t>ніж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потребує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господарство</a:t>
            </a:r>
            <a:r>
              <a:rPr lang="ru-RU" sz="2800" i="1" dirty="0" smtClean="0"/>
              <a:t>, то </a:t>
            </a:r>
            <a:r>
              <a:rPr lang="ru-RU" sz="2800" i="1" dirty="0" err="1" smtClean="0"/>
              <a:t>це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призводить</a:t>
            </a:r>
            <a:r>
              <a:rPr lang="ru-RU" sz="2800" i="1" dirty="0" smtClean="0"/>
              <a:t> до </a:t>
            </a:r>
            <a:r>
              <a:rPr lang="ru-RU" sz="2800" i="1" dirty="0" err="1" smtClean="0"/>
              <a:t>знецінення</a:t>
            </a:r>
            <a:r>
              <a:rPr lang="ru-RU" sz="2800" i="1" dirty="0" smtClean="0"/>
              <a:t> </a:t>
            </a:r>
            <a:r>
              <a:rPr lang="ru-RU" sz="2800" i="1" dirty="0" smtClean="0"/>
              <a:t>грошей — </a:t>
            </a:r>
            <a:r>
              <a:rPr lang="ru-RU" sz="2800" i="1" dirty="0" err="1" smtClean="0"/>
              <a:t>зниження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купівельної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спроможності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грошової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одиниці</a:t>
            </a:r>
            <a:r>
              <a:rPr lang="ru-RU" sz="2800" i="1" dirty="0" smtClean="0"/>
              <a:t>.</a:t>
            </a:r>
            <a:endParaRPr lang="ru-RU" sz="2800" b="1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00858"/>
          </a:xfrm>
          <a:ln>
            <a:solidFill>
              <a:srgbClr val="FF0000"/>
            </a:solidFill>
          </a:ln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rgbClr val="0070C0"/>
                </a:solidFill>
              </a:rPr>
              <a:t>І закон </a:t>
            </a:r>
            <a:r>
              <a:rPr lang="ru-RU" b="1" u="sng" dirty="0" smtClean="0">
                <a:solidFill>
                  <a:srgbClr val="0070C0"/>
                </a:solidFill>
              </a:rPr>
              <a:t>грошового </a:t>
            </a:r>
            <a:r>
              <a:rPr lang="ru-RU" b="1" u="sng" dirty="0" err="1" smtClean="0">
                <a:solidFill>
                  <a:srgbClr val="0070C0"/>
                </a:solidFill>
              </a:rPr>
              <a:t>обігу</a:t>
            </a:r>
            <a:r>
              <a:rPr lang="ru-RU" b="1" u="sng" dirty="0" smtClean="0">
                <a:solidFill>
                  <a:srgbClr val="0070C0"/>
                </a:solidFill>
              </a:rPr>
              <a:t> </a:t>
            </a:r>
            <a:r>
              <a:rPr lang="ru-RU" b="1" u="sng" dirty="0" smtClean="0">
                <a:solidFill>
                  <a:srgbClr val="0070C0"/>
                </a:solidFill>
              </a:rPr>
              <a:t>(за </a:t>
            </a:r>
            <a:r>
              <a:rPr lang="ru-RU" b="1" u="sng" dirty="0" err="1" smtClean="0">
                <a:solidFill>
                  <a:srgbClr val="0070C0"/>
                </a:solidFill>
              </a:rPr>
              <a:t>відсутності</a:t>
            </a:r>
            <a:r>
              <a:rPr lang="ru-RU" b="1" u="sng" dirty="0" smtClean="0">
                <a:solidFill>
                  <a:srgbClr val="0070C0"/>
                </a:solidFill>
              </a:rPr>
              <a:t> </a:t>
            </a:r>
            <a:r>
              <a:rPr lang="ru-RU" b="1" u="sng" dirty="0" err="1" smtClean="0">
                <a:solidFill>
                  <a:srgbClr val="0070C0"/>
                </a:solidFill>
              </a:rPr>
              <a:t>кредитних</a:t>
            </a:r>
            <a:r>
              <a:rPr lang="ru-RU" b="1" u="sng" dirty="0" smtClean="0">
                <a:solidFill>
                  <a:srgbClr val="0070C0"/>
                </a:solidFill>
              </a:rPr>
              <a:t> </a:t>
            </a:r>
            <a:r>
              <a:rPr lang="ru-RU" b="1" u="sng" dirty="0" err="1" smtClean="0">
                <a:solidFill>
                  <a:srgbClr val="0070C0"/>
                </a:solidFill>
              </a:rPr>
              <a:t>відносин</a:t>
            </a:r>
            <a:r>
              <a:rPr lang="ru-RU" b="1" u="sng" dirty="0" smtClean="0">
                <a:solidFill>
                  <a:srgbClr val="0070C0"/>
                </a:solidFill>
              </a:rPr>
              <a:t>) </a:t>
            </a:r>
            <a:r>
              <a:rPr lang="ru-RU" b="1" u="sng" dirty="0" err="1" smtClean="0">
                <a:solidFill>
                  <a:srgbClr val="0070C0"/>
                </a:solidFill>
              </a:rPr>
              <a:t>має</a:t>
            </a:r>
            <a:r>
              <a:rPr lang="ru-RU" b="1" u="sng" dirty="0" smtClean="0">
                <a:solidFill>
                  <a:srgbClr val="0070C0"/>
                </a:solidFill>
              </a:rPr>
              <a:t> </a:t>
            </a:r>
            <a:r>
              <a:rPr lang="ru-RU" b="1" u="sng" dirty="0" err="1" smtClean="0">
                <a:solidFill>
                  <a:srgbClr val="0070C0"/>
                </a:solidFill>
              </a:rPr>
              <a:t>такий</a:t>
            </a:r>
            <a:r>
              <a:rPr lang="ru-RU" b="1" u="sng" dirty="0" smtClean="0">
                <a:solidFill>
                  <a:srgbClr val="0070C0"/>
                </a:solidFill>
              </a:rPr>
              <a:t> </a:t>
            </a:r>
            <a:r>
              <a:rPr lang="ru-RU" b="1" u="sng" dirty="0" err="1" smtClean="0">
                <a:solidFill>
                  <a:srgbClr val="0070C0"/>
                </a:solidFill>
              </a:rPr>
              <a:t>вигляд</a:t>
            </a:r>
            <a:r>
              <a:rPr lang="ru-RU" b="1" u="sng" dirty="0" smtClean="0">
                <a:solidFill>
                  <a:srgbClr val="0070C0"/>
                </a:solidFill>
              </a:rPr>
              <a:t>: </a:t>
            </a:r>
          </a:p>
          <a:p>
            <a:pPr>
              <a:buNone/>
            </a:pPr>
            <a:r>
              <a:rPr lang="uk-UA" dirty="0" smtClean="0"/>
              <a:t>                                             </a:t>
            </a:r>
          </a:p>
          <a:p>
            <a:pPr algn="ctr">
              <a:buNone/>
            </a:pPr>
            <a:r>
              <a:rPr lang="ru-RU" sz="4600" dirty="0" smtClean="0"/>
              <a:t> </a:t>
            </a:r>
            <a:r>
              <a:rPr lang="ru-RU" sz="4600" b="1" dirty="0" smtClean="0"/>
              <a:t>Кг </a:t>
            </a:r>
            <a:r>
              <a:rPr lang="ru-RU" sz="4600" b="1" dirty="0" smtClean="0"/>
              <a:t>= ТЦ / </a:t>
            </a:r>
            <a:r>
              <a:rPr lang="uk-UA" sz="4600" b="1" dirty="0" smtClean="0"/>
              <a:t>О</a:t>
            </a:r>
            <a:r>
              <a:rPr lang="uk-UA" dirty="0" smtClean="0"/>
              <a:t>                                            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де Кг — </a:t>
            </a:r>
            <a:r>
              <a:rPr lang="ru-RU" dirty="0" err="1" smtClean="0"/>
              <a:t>кількість</a:t>
            </a:r>
            <a:r>
              <a:rPr lang="ru-RU" dirty="0" smtClean="0"/>
              <a:t> грошей, </a:t>
            </a:r>
            <a:r>
              <a:rPr lang="ru-RU" dirty="0" err="1" smtClean="0"/>
              <a:t>необхідних</a:t>
            </a:r>
            <a:r>
              <a:rPr lang="ru-RU" dirty="0" smtClean="0"/>
              <a:t> для </a:t>
            </a:r>
            <a:r>
              <a:rPr lang="ru-RU" dirty="0" err="1" smtClean="0"/>
              <a:t>обігу</a:t>
            </a:r>
            <a:r>
              <a:rPr lang="ru-RU" dirty="0" smtClean="0"/>
              <a:t>; </a:t>
            </a:r>
          </a:p>
          <a:p>
            <a:pPr>
              <a:buNone/>
            </a:pPr>
            <a:r>
              <a:rPr lang="uk-UA" dirty="0" smtClean="0"/>
              <a:t>     </a:t>
            </a:r>
            <a:r>
              <a:rPr lang="ru-RU" dirty="0" smtClean="0"/>
              <a:t>ТЦ — сума </a:t>
            </a:r>
            <a:r>
              <a:rPr lang="ru-RU" dirty="0" err="1" smtClean="0"/>
              <a:t>цін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у </a:t>
            </a:r>
            <a:r>
              <a:rPr lang="ru-RU" dirty="0" err="1" smtClean="0"/>
              <a:t>суспільстві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підлягають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; </a:t>
            </a:r>
          </a:p>
          <a:p>
            <a:pPr>
              <a:buNone/>
            </a:pPr>
            <a:r>
              <a:rPr lang="uk-UA" dirty="0" smtClean="0"/>
              <a:t>     О</a:t>
            </a:r>
            <a:r>
              <a:rPr lang="ru-RU" dirty="0" smtClean="0"/>
              <a:t> — </a:t>
            </a:r>
            <a:r>
              <a:rPr lang="ru-RU" dirty="0" err="1" smtClean="0"/>
              <a:t>швидкість</a:t>
            </a:r>
            <a:r>
              <a:rPr lang="ru-RU" dirty="0" smtClean="0"/>
              <a:t> </a:t>
            </a:r>
            <a:r>
              <a:rPr lang="ru-RU" dirty="0" err="1" smtClean="0"/>
              <a:t>обігу</a:t>
            </a:r>
            <a:r>
              <a:rPr lang="ru-RU" dirty="0" smtClean="0"/>
              <a:t> </a:t>
            </a:r>
            <a:r>
              <a:rPr lang="ru-RU" dirty="0" err="1" smtClean="0"/>
              <a:t>грошових</a:t>
            </a:r>
            <a:r>
              <a:rPr lang="ru-RU" dirty="0" smtClean="0"/>
              <a:t> </a:t>
            </a:r>
            <a:r>
              <a:rPr lang="ru-RU" dirty="0" err="1" smtClean="0"/>
              <a:t>одиниць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pPr algn="ctr">
              <a:buNone/>
            </a:pPr>
            <a:r>
              <a:rPr lang="uk-UA" dirty="0" smtClean="0"/>
              <a:t>	</a:t>
            </a:r>
            <a:r>
              <a:rPr lang="uk-UA" b="1" u="sng" dirty="0" smtClean="0">
                <a:solidFill>
                  <a:srgbClr val="0070C0"/>
                </a:solidFill>
              </a:rPr>
              <a:t>ІІ Закон грошового обігу зазнає істотної зміни у зв’язку з обігом платіжних засобів (векселів, банкнот, чеків) і набуває такого вигляду:</a:t>
            </a:r>
            <a:endParaRPr lang="ru-RU" b="1" u="sng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uk-UA" sz="4600" dirty="0" smtClean="0"/>
              <a:t>                          </a:t>
            </a:r>
            <a:r>
              <a:rPr lang="ru-RU" sz="4600" b="1" dirty="0" smtClean="0"/>
              <a:t>К</a:t>
            </a:r>
            <a:r>
              <a:rPr lang="uk-UA" sz="4600" b="1" dirty="0" smtClean="0"/>
              <a:t>г </a:t>
            </a:r>
            <a:r>
              <a:rPr lang="ru-RU" sz="4600" b="1" dirty="0" smtClean="0"/>
              <a:t>= </a:t>
            </a:r>
            <a:r>
              <a:rPr lang="uk-UA" sz="4600" b="1" dirty="0" smtClean="0"/>
              <a:t>(Т</a:t>
            </a:r>
            <a:r>
              <a:rPr lang="ru-RU" sz="4600" b="1" dirty="0" smtClean="0"/>
              <a:t>Ц − К + П − ВП</a:t>
            </a:r>
            <a:r>
              <a:rPr lang="uk-UA" sz="4600" b="1" dirty="0" smtClean="0"/>
              <a:t>) / </a:t>
            </a:r>
            <a:r>
              <a:rPr lang="uk-UA" sz="4600" b="1" dirty="0" smtClean="0"/>
              <a:t>О</a:t>
            </a:r>
            <a:r>
              <a:rPr lang="uk-UA" sz="4600" dirty="0" smtClean="0"/>
              <a:t>                           </a:t>
            </a:r>
            <a:endParaRPr lang="ru-RU" sz="4600" dirty="0" smtClean="0"/>
          </a:p>
          <a:p>
            <a:pPr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де </a:t>
            </a:r>
            <a:r>
              <a:rPr lang="uk-UA" dirty="0" smtClean="0"/>
              <a:t>К – сума цін  товарів, проданих в кредит;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     П – сума платежів по кредиту минулого періоду;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     ВП – сума </a:t>
            </a:r>
            <a:r>
              <a:rPr lang="uk-UA" dirty="0" err="1" smtClean="0"/>
              <a:t>взаємопогашених</a:t>
            </a:r>
            <a:r>
              <a:rPr lang="uk-UA" dirty="0" smtClean="0"/>
              <a:t> платежів.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582594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</a:rPr>
              <a:t>Механізми зміни маси грошей в обороті: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857232"/>
          <a:ext cx="8715436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939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200" b="1" dirty="0" smtClean="0"/>
              <a:t>1</a:t>
            </a:r>
            <a:r>
              <a:rPr lang="ru-RU" sz="3200" b="1" dirty="0" smtClean="0"/>
              <a:t>. </a:t>
            </a:r>
            <a:r>
              <a:rPr lang="ru-RU" sz="2800" b="1" dirty="0" smtClean="0"/>
              <a:t>Характеристика </a:t>
            </a:r>
            <a:r>
              <a:rPr lang="ru-RU" sz="2800" b="1" dirty="0" err="1" smtClean="0"/>
              <a:t>і</a:t>
            </a:r>
            <a:r>
              <a:rPr lang="ru-RU" sz="2800" b="1" dirty="0" smtClean="0"/>
              <a:t> структура грошового обороту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28641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uk-UA" sz="2400" b="1" i="1" dirty="0" smtClean="0">
                <a:solidFill>
                  <a:srgbClr val="FF0000"/>
                </a:solidFill>
              </a:rPr>
              <a:t>Грошовий оборот </a:t>
            </a:r>
            <a:r>
              <a:rPr lang="uk-UA" sz="2400" dirty="0" smtClean="0"/>
              <a:t>– </a:t>
            </a:r>
            <a:r>
              <a:rPr lang="ru-RU" sz="2400" dirty="0" err="1" smtClean="0"/>
              <a:t>с</a:t>
            </a:r>
            <a:r>
              <a:rPr lang="ru-RU" sz="2400" dirty="0" err="1" smtClean="0"/>
              <a:t>укупність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усіх</a:t>
            </a:r>
            <a:r>
              <a:rPr lang="ru-RU" sz="2400" dirty="0" smtClean="0"/>
              <a:t> </a:t>
            </a:r>
            <a:r>
              <a:rPr lang="ru-RU" sz="2400" dirty="0" err="1" smtClean="0"/>
              <a:t>грошових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платежів</a:t>
            </a:r>
            <a:r>
              <a:rPr lang="ru-RU" sz="2400" dirty="0" smtClean="0"/>
              <a:t>;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процес</a:t>
            </a:r>
            <a:r>
              <a:rPr lang="ru-RU" sz="2400" dirty="0" smtClean="0"/>
              <a:t> </a:t>
            </a:r>
            <a:r>
              <a:rPr lang="ru-RU" sz="2400" dirty="0" err="1" smtClean="0"/>
              <a:t>безперервного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руху</a:t>
            </a:r>
            <a:r>
              <a:rPr lang="ru-RU" sz="2400" dirty="0" smtClean="0"/>
              <a:t> </a:t>
            </a:r>
            <a:r>
              <a:rPr lang="ru-RU" sz="2400" dirty="0" err="1" smtClean="0"/>
              <a:t>засобів</a:t>
            </a:r>
            <a:r>
              <a:rPr lang="ru-RU" sz="2400" dirty="0" smtClean="0"/>
              <a:t> </a:t>
            </a:r>
            <a:r>
              <a:rPr lang="ru-RU" sz="2400" dirty="0" smtClean="0"/>
              <a:t>платежу </a:t>
            </a:r>
            <a:r>
              <a:rPr lang="ru-RU" sz="2400" dirty="0" smtClean="0"/>
              <a:t>в </a:t>
            </a:r>
            <a:r>
              <a:rPr lang="ru-RU" sz="2400" dirty="0" err="1" smtClean="0"/>
              <a:t>країні</a:t>
            </a:r>
            <a:r>
              <a:rPr lang="ru-RU" sz="2400" dirty="0" smtClean="0"/>
              <a:t>. </a:t>
            </a:r>
            <a:r>
              <a:rPr lang="ru-RU" sz="1800" dirty="0" err="1" smtClean="0"/>
              <a:t>Грошовий</a:t>
            </a:r>
            <a:r>
              <a:rPr lang="ru-RU" sz="1800" dirty="0" smtClean="0"/>
              <a:t> оборот </a:t>
            </a:r>
            <a:r>
              <a:rPr lang="ru-RU" sz="1800" dirty="0" err="1" smtClean="0"/>
              <a:t>включає</a:t>
            </a:r>
            <a:r>
              <a:rPr lang="ru-RU" sz="1800" dirty="0" smtClean="0"/>
              <a:t> в себе </a:t>
            </a:r>
            <a:r>
              <a:rPr lang="ru-RU" sz="1800" dirty="0" err="1" smtClean="0"/>
              <a:t>обіг</a:t>
            </a:r>
            <a:r>
              <a:rPr lang="ru-RU" sz="1800" dirty="0" smtClean="0"/>
              <a:t> </a:t>
            </a:r>
            <a:r>
              <a:rPr lang="ru-RU" sz="1800" dirty="0" err="1" smtClean="0"/>
              <a:t>грошових</a:t>
            </a:r>
            <a:r>
              <a:rPr lang="ru-RU" sz="1800" dirty="0" smtClean="0"/>
              <a:t> </a:t>
            </a:r>
            <a:r>
              <a:rPr lang="ru-RU" sz="1800" dirty="0" err="1" smtClean="0"/>
              <a:t>знаків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передбачає</a:t>
            </a:r>
            <a:r>
              <a:rPr lang="ru-RU" sz="1800" dirty="0" smtClean="0"/>
              <a:t> </a:t>
            </a:r>
            <a:r>
              <a:rPr lang="ru-RU" sz="1800" dirty="0" err="1" smtClean="0"/>
              <a:t>їхній</a:t>
            </a:r>
            <a:r>
              <a:rPr lang="ru-RU" sz="1800" dirty="0" smtClean="0"/>
              <a:t> </a:t>
            </a:r>
            <a:r>
              <a:rPr lang="ru-RU" sz="1800" dirty="0" err="1" smtClean="0"/>
              <a:t>постійний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перехід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одних </a:t>
            </a:r>
            <a:r>
              <a:rPr lang="ru-RU" sz="1800" dirty="0" err="1" smtClean="0"/>
              <a:t>фізичних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чи</a:t>
            </a:r>
            <a:r>
              <a:rPr lang="ru-RU" sz="1800" dirty="0" smtClean="0"/>
              <a:t> </a:t>
            </a:r>
            <a:r>
              <a:rPr lang="ru-RU" sz="1800" dirty="0" err="1" smtClean="0"/>
              <a:t>юридичних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осіб</a:t>
            </a:r>
            <a:r>
              <a:rPr lang="ru-RU" sz="1800" dirty="0" smtClean="0"/>
              <a:t> до </a:t>
            </a:r>
            <a:r>
              <a:rPr lang="ru-RU" sz="1800" dirty="0" err="1" smtClean="0"/>
              <a:t>інших</a:t>
            </a:r>
            <a:r>
              <a:rPr lang="ru-RU" sz="1800" dirty="0" smtClean="0"/>
              <a:t>.</a:t>
            </a:r>
            <a:endParaRPr lang="uk-UA" sz="1800" dirty="0" smtClean="0"/>
          </a:p>
          <a:p>
            <a:pPr algn="ctr">
              <a:spcBef>
                <a:spcPts val="0"/>
              </a:spcBef>
              <a:buNone/>
            </a:pPr>
            <a:endParaRPr lang="ru-RU" sz="800" i="1" u="sng" dirty="0" smtClean="0"/>
          </a:p>
          <a:p>
            <a:pPr algn="ctr">
              <a:spcBef>
                <a:spcPts val="0"/>
              </a:spcBef>
              <a:buNone/>
            </a:pPr>
            <a:r>
              <a:rPr lang="ru-RU" sz="2000" b="1" i="1" u="sng" dirty="0" err="1" smtClean="0">
                <a:solidFill>
                  <a:srgbClr val="00B050"/>
                </a:solidFill>
              </a:rPr>
              <a:t>Суб’єкти</a:t>
            </a:r>
            <a:r>
              <a:rPr lang="ru-RU" sz="2000" b="1" i="1" u="sng" dirty="0" smtClean="0">
                <a:solidFill>
                  <a:srgbClr val="00B050"/>
                </a:solidFill>
              </a:rPr>
              <a:t> грошового обороту: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B050"/>
                </a:solidFill>
              </a:rPr>
              <a:t>-  </a:t>
            </a:r>
            <a:r>
              <a:rPr lang="ru-RU" sz="2000" dirty="0" err="1" smtClean="0">
                <a:solidFill>
                  <a:srgbClr val="00B050"/>
                </a:solidFill>
              </a:rPr>
              <a:t>підприємства</a:t>
            </a:r>
            <a:r>
              <a:rPr lang="ru-RU" sz="2000" dirty="0" smtClean="0">
                <a:solidFill>
                  <a:srgbClr val="00B050"/>
                </a:solidFill>
              </a:rPr>
              <a:t> (</a:t>
            </a:r>
            <a:r>
              <a:rPr lang="ru-RU" sz="2000" dirty="0" err="1" smtClean="0">
                <a:solidFill>
                  <a:srgbClr val="00B050"/>
                </a:solidFill>
              </a:rPr>
              <a:t>фірми</a:t>
            </a:r>
            <a:r>
              <a:rPr lang="ru-RU" sz="2000" dirty="0" smtClean="0">
                <a:solidFill>
                  <a:srgbClr val="00B050"/>
                </a:solidFill>
              </a:rPr>
              <a:t>), 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B050"/>
                </a:solidFill>
              </a:rPr>
              <a:t>- </a:t>
            </a:r>
            <a:r>
              <a:rPr lang="ru-RU" sz="2000" dirty="0" err="1" smtClean="0">
                <a:solidFill>
                  <a:srgbClr val="00B050"/>
                </a:solidFill>
              </a:rPr>
              <a:t>домашні</a:t>
            </a:r>
            <a:r>
              <a:rPr lang="ru-RU" sz="2000" dirty="0" smtClean="0">
                <a:solidFill>
                  <a:srgbClr val="00B050"/>
                </a:solidFill>
              </a:rPr>
              <a:t> (</a:t>
            </a:r>
            <a:r>
              <a:rPr lang="ru-RU" sz="2000" dirty="0" err="1" smtClean="0">
                <a:solidFill>
                  <a:srgbClr val="00B050"/>
                </a:solidFill>
              </a:rPr>
              <a:t>сімейні</a:t>
            </a:r>
            <a:r>
              <a:rPr lang="ru-RU" sz="2000" dirty="0" smtClean="0">
                <a:solidFill>
                  <a:srgbClr val="00B050"/>
                </a:solidFill>
              </a:rPr>
              <a:t>) </a:t>
            </a:r>
            <a:r>
              <a:rPr lang="ru-RU" sz="2000" dirty="0" err="1" smtClean="0">
                <a:solidFill>
                  <a:srgbClr val="00B050"/>
                </a:solidFill>
              </a:rPr>
              <a:t>господарства</a:t>
            </a:r>
            <a:r>
              <a:rPr lang="ru-RU" sz="2000" dirty="0" smtClean="0">
                <a:solidFill>
                  <a:srgbClr val="00B050"/>
                </a:solidFill>
              </a:rPr>
              <a:t>, </a:t>
            </a:r>
            <a:endParaRPr lang="ru-RU" sz="2000" dirty="0" smtClean="0">
              <a:solidFill>
                <a:srgbClr val="00B05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B050"/>
                </a:solidFill>
              </a:rPr>
              <a:t>- </a:t>
            </a:r>
            <a:r>
              <a:rPr lang="ru-RU" sz="2000" dirty="0" err="1" smtClean="0">
                <a:solidFill>
                  <a:srgbClr val="00B050"/>
                </a:solidFill>
              </a:rPr>
              <a:t>державні</a:t>
            </a:r>
            <a:r>
              <a:rPr lang="ru-RU" sz="2000" dirty="0" smtClean="0">
                <a:solidFill>
                  <a:srgbClr val="00B050"/>
                </a:solidFill>
              </a:rPr>
              <a:t> </a:t>
            </a:r>
            <a:r>
              <a:rPr lang="ru-RU" sz="2000" dirty="0" err="1" smtClean="0">
                <a:solidFill>
                  <a:srgbClr val="00B050"/>
                </a:solidFill>
              </a:rPr>
              <a:t>структури</a:t>
            </a:r>
            <a:r>
              <a:rPr lang="ru-RU" sz="2000" dirty="0" smtClean="0">
                <a:solidFill>
                  <a:srgbClr val="00B050"/>
                </a:solidFill>
              </a:rPr>
              <a:t> (уряд), 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B050"/>
                </a:solidFill>
              </a:rPr>
              <a:t>- </a:t>
            </a:r>
            <a:r>
              <a:rPr lang="ru-RU" sz="2000" dirty="0" err="1" smtClean="0">
                <a:solidFill>
                  <a:srgbClr val="00B050"/>
                </a:solidFill>
              </a:rPr>
              <a:t>фінансові</a:t>
            </a:r>
            <a:r>
              <a:rPr lang="ru-RU" sz="2000" dirty="0" smtClean="0">
                <a:solidFill>
                  <a:srgbClr val="00B050"/>
                </a:solidFill>
              </a:rPr>
              <a:t> </a:t>
            </a:r>
            <a:r>
              <a:rPr lang="ru-RU" sz="2000" dirty="0" err="1" smtClean="0">
                <a:solidFill>
                  <a:srgbClr val="00B050"/>
                </a:solidFill>
              </a:rPr>
              <a:t>посередники</a:t>
            </a:r>
            <a:r>
              <a:rPr lang="ru-RU" sz="2000" dirty="0" smtClean="0">
                <a:solidFill>
                  <a:srgbClr val="00B050"/>
                </a:solidFill>
              </a:rPr>
              <a:t>.</a:t>
            </a:r>
          </a:p>
          <a:p>
            <a:pPr>
              <a:spcBef>
                <a:spcPts val="0"/>
              </a:spcBef>
              <a:buNone/>
            </a:pPr>
            <a:endParaRPr lang="ru-RU" sz="800" dirty="0" smtClean="0"/>
          </a:p>
          <a:p>
            <a:pPr algn="ctr">
              <a:spcBef>
                <a:spcPts val="0"/>
              </a:spcBef>
              <a:buNone/>
            </a:pPr>
            <a:r>
              <a:rPr lang="ru-RU" sz="2000" dirty="0" err="1" smtClean="0"/>
              <a:t>Відмінності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існують</a:t>
            </a:r>
            <a:r>
              <a:rPr lang="ru-RU" sz="2000" dirty="0" smtClean="0"/>
              <a:t> у </a:t>
            </a:r>
            <a:r>
              <a:rPr lang="ru-RU" sz="2000" dirty="0" err="1" smtClean="0"/>
              <a:t>характері</a:t>
            </a:r>
            <a:r>
              <a:rPr lang="ru-RU" sz="2000" dirty="0" smtClean="0"/>
              <a:t> </a:t>
            </a:r>
            <a:r>
              <a:rPr lang="ru-RU" sz="2000" dirty="0" err="1" smtClean="0"/>
              <a:t>економічних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відносин</a:t>
            </a:r>
            <a:r>
              <a:rPr lang="ru-RU" sz="2000" dirty="0" smtClean="0"/>
              <a:t> </a:t>
            </a:r>
            <a:r>
              <a:rPr lang="ru-RU" sz="2000" dirty="0" err="1" smtClean="0"/>
              <a:t>між</a:t>
            </a:r>
            <a:r>
              <a:rPr lang="ru-RU" sz="2000" dirty="0" smtClean="0"/>
              <a:t> </a:t>
            </a:r>
            <a:r>
              <a:rPr lang="ru-RU" sz="2000" dirty="0" err="1" smtClean="0"/>
              <a:t>суб’єктами</a:t>
            </a:r>
            <a:r>
              <a:rPr lang="ru-RU" sz="2000" dirty="0" smtClean="0"/>
              <a:t> </a:t>
            </a:r>
            <a:r>
              <a:rPr lang="ru-RU" sz="2000" dirty="0" smtClean="0"/>
              <a:t>грошового обороту, </a:t>
            </a:r>
            <a:r>
              <a:rPr lang="ru-RU" sz="2000" dirty="0" err="1" smtClean="0"/>
              <a:t>дають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підстави</a:t>
            </a:r>
            <a:r>
              <a:rPr lang="ru-RU" sz="2000" dirty="0" smtClean="0"/>
              <a:t> </a:t>
            </a:r>
            <a:r>
              <a:rPr lang="ru-RU" sz="2000" dirty="0" err="1" smtClean="0"/>
              <a:t>структуризувати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на </a:t>
            </a:r>
            <a:endParaRPr lang="ru-RU" sz="2000" dirty="0" smtClean="0"/>
          </a:p>
          <a:p>
            <a:pPr algn="ctr">
              <a:spcBef>
                <a:spcPts val="0"/>
              </a:spcBef>
              <a:buNone/>
            </a:pPr>
            <a:r>
              <a:rPr lang="ru-RU" sz="2000" b="1" i="1" dirty="0" err="1" smtClean="0"/>
              <a:t>чотири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сектори</a:t>
            </a:r>
            <a:r>
              <a:rPr lang="ru-RU" sz="2000" b="1" i="1" dirty="0" smtClean="0"/>
              <a:t>: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2000" i="1" dirty="0" err="1" smtClean="0"/>
              <a:t>грошовий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обіг</a:t>
            </a:r>
            <a:r>
              <a:rPr lang="ru-RU" sz="2000" i="1" dirty="0" smtClean="0"/>
              <a:t>, </a:t>
            </a:r>
            <a:endParaRPr lang="ru-RU" sz="2000" i="1" dirty="0" smtClean="0"/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2000" i="1" dirty="0" err="1" smtClean="0"/>
              <a:t>фінансовий</a:t>
            </a:r>
            <a:r>
              <a:rPr lang="ru-RU" sz="2000" i="1" dirty="0" smtClean="0"/>
              <a:t> </a:t>
            </a:r>
            <a:r>
              <a:rPr lang="ru-RU" sz="2000" i="1" dirty="0" smtClean="0"/>
              <a:t>оборот, </a:t>
            </a:r>
            <a:endParaRPr lang="ru-RU" sz="2000" i="1" dirty="0" smtClean="0"/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2000" i="1" dirty="0" err="1" smtClean="0"/>
              <a:t>кредитний</a:t>
            </a:r>
            <a:r>
              <a:rPr lang="ru-RU" sz="2000" i="1" dirty="0" smtClean="0"/>
              <a:t> </a:t>
            </a:r>
            <a:r>
              <a:rPr lang="ru-RU" sz="2000" i="1" dirty="0" smtClean="0"/>
              <a:t>оборот, </a:t>
            </a:r>
            <a:endParaRPr lang="ru-RU" sz="2000" i="1" dirty="0" smtClean="0"/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2000" i="1" dirty="0" err="1" smtClean="0"/>
              <a:t>фіскально-бюджетний</a:t>
            </a:r>
            <a:r>
              <a:rPr lang="ru-RU" sz="2000" i="1" dirty="0" smtClean="0"/>
              <a:t> оборот.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28596" y="6215082"/>
            <a:ext cx="8229600" cy="511156"/>
          </a:xfrm>
        </p:spPr>
        <p:txBody>
          <a:bodyPr>
            <a:noAutofit/>
          </a:bodyPr>
          <a:lstStyle/>
          <a:p>
            <a:r>
              <a:rPr lang="uk-UA" sz="2800" dirty="0" smtClean="0"/>
              <a:t>Рис. 1. Сутність грошового обороту</a:t>
            </a:r>
            <a:endParaRPr lang="en-US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071670" y="0"/>
            <a:ext cx="5286412" cy="612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214290"/>
          <a:ext cx="8715436" cy="650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7229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err="1" smtClean="0">
                <a:solidFill>
                  <a:srgbClr val="FF0000"/>
                </a:solidFill>
              </a:rPr>
              <a:t>Грошовий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потік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- </a:t>
            </a:r>
            <a:r>
              <a:rPr lang="ru-RU" sz="2800" dirty="0" err="1" smtClean="0"/>
              <a:t>с</a:t>
            </a:r>
            <a:r>
              <a:rPr lang="ru-RU" sz="2800" dirty="0" err="1" smtClean="0"/>
              <a:t>укупність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платежів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обслуговують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окремий</a:t>
            </a:r>
            <a:r>
              <a:rPr lang="ru-RU" sz="2800" dirty="0" smtClean="0"/>
              <a:t> </a:t>
            </a:r>
            <a:r>
              <a:rPr lang="ru-RU" sz="2800" dirty="0" err="1" smtClean="0"/>
              <a:t>етап</a:t>
            </a:r>
            <a:r>
              <a:rPr lang="ru-RU" sz="2800" dirty="0" smtClean="0"/>
              <a:t> (сферу) грошового </a:t>
            </a:r>
            <a:r>
              <a:rPr lang="ru-RU" sz="2800" dirty="0" smtClean="0"/>
              <a:t>обороту.</a:t>
            </a:r>
            <a:endParaRPr lang="ru-RU" sz="2800" dirty="0" smtClean="0"/>
          </a:p>
          <a:p>
            <a:pPr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b="1" u="sng" dirty="0" err="1" smtClean="0">
                <a:solidFill>
                  <a:srgbClr val="0070C0"/>
                </a:solidFill>
              </a:rPr>
              <a:t>Грошові</a:t>
            </a:r>
            <a:r>
              <a:rPr lang="ru-RU" sz="2400" b="1" u="sng" dirty="0" smtClean="0">
                <a:solidFill>
                  <a:srgbClr val="0070C0"/>
                </a:solidFill>
              </a:rPr>
              <a:t> </a:t>
            </a:r>
            <a:r>
              <a:rPr lang="ru-RU" sz="2400" b="1" u="sng" dirty="0" err="1" smtClean="0">
                <a:solidFill>
                  <a:srgbClr val="0070C0"/>
                </a:solidFill>
              </a:rPr>
              <a:t>платежі</a:t>
            </a:r>
            <a:r>
              <a:rPr lang="ru-RU" sz="2400" b="1" u="sng" dirty="0" smtClean="0">
                <a:solidFill>
                  <a:srgbClr val="0070C0"/>
                </a:solidFill>
              </a:rPr>
              <a:t> </a:t>
            </a:r>
            <a:r>
              <a:rPr lang="ru-RU" sz="2400" b="1" u="sng" dirty="0" err="1" smtClean="0">
                <a:solidFill>
                  <a:srgbClr val="0070C0"/>
                </a:solidFill>
              </a:rPr>
              <a:t>можуть</a:t>
            </a:r>
            <a:r>
              <a:rPr lang="ru-RU" sz="2400" b="1" u="sng" dirty="0" smtClean="0">
                <a:solidFill>
                  <a:srgbClr val="0070C0"/>
                </a:solidFill>
              </a:rPr>
              <a:t> </a:t>
            </a:r>
            <a:r>
              <a:rPr lang="ru-RU" sz="2400" b="1" u="sng" dirty="0" err="1" smtClean="0">
                <a:solidFill>
                  <a:srgbClr val="0070C0"/>
                </a:solidFill>
              </a:rPr>
              <a:t>здійснюватися</a:t>
            </a:r>
            <a:r>
              <a:rPr lang="ru-RU" sz="2400" b="1" u="sng" dirty="0" smtClean="0">
                <a:solidFill>
                  <a:srgbClr val="0070C0"/>
                </a:solidFill>
              </a:rPr>
              <a:t> у </a:t>
            </a:r>
            <a:r>
              <a:rPr lang="ru-RU" sz="2400" b="1" u="sng" dirty="0" err="1" smtClean="0">
                <a:solidFill>
                  <a:srgbClr val="0070C0"/>
                </a:solidFill>
              </a:rPr>
              <a:t>вигляді</a:t>
            </a:r>
            <a:r>
              <a:rPr lang="ru-RU" sz="2400" b="1" u="sng" dirty="0" smtClean="0">
                <a:solidFill>
                  <a:srgbClr val="0070C0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ru-RU" sz="2400" dirty="0" err="1" smtClean="0"/>
              <a:t>готівкових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грошових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потоків</a:t>
            </a:r>
            <a:r>
              <a:rPr lang="ru-RU" sz="2400" dirty="0" smtClean="0"/>
              <a:t>, 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у </a:t>
            </a:r>
            <a:r>
              <a:rPr lang="ru-RU" sz="2400" dirty="0" err="1" smtClean="0"/>
              <a:t>безготівковій</a:t>
            </a:r>
            <a:r>
              <a:rPr lang="ru-RU" sz="2400" dirty="0" smtClean="0"/>
              <a:t> </a:t>
            </a:r>
            <a:r>
              <a:rPr lang="ru-RU" sz="2400" dirty="0" err="1" smtClean="0"/>
              <a:t>формі</a:t>
            </a:r>
            <a:r>
              <a:rPr lang="ru-RU" sz="2400" dirty="0" smtClean="0"/>
              <a:t>,</a:t>
            </a:r>
          </a:p>
          <a:p>
            <a:pPr>
              <a:buFontTx/>
              <a:buChar char="-"/>
            </a:pPr>
            <a:r>
              <a:rPr lang="ru-RU" sz="2400" dirty="0" smtClean="0"/>
              <a:t>шляхом </a:t>
            </a:r>
            <a:r>
              <a:rPr lang="ru-RU" sz="2400" dirty="0" err="1" smtClean="0"/>
              <a:t>переведення</a:t>
            </a:r>
            <a:r>
              <a:rPr lang="ru-RU" sz="2400" dirty="0" smtClean="0"/>
              <a:t> грошей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однієї</a:t>
            </a:r>
            <a:r>
              <a:rPr lang="ru-RU" sz="2400" dirty="0" smtClean="0"/>
              <a:t> </a:t>
            </a:r>
            <a:r>
              <a:rPr lang="ru-RU" sz="2400" dirty="0" err="1" smtClean="0"/>
              <a:t>форми</a:t>
            </a:r>
            <a:r>
              <a:rPr lang="ru-RU" sz="2400" dirty="0" smtClean="0"/>
              <a:t> в </a:t>
            </a:r>
            <a:r>
              <a:rPr lang="ru-RU" sz="2400" dirty="0" err="1" smtClean="0"/>
              <a:t>іншу</a:t>
            </a:r>
            <a:r>
              <a:rPr lang="ru-RU" sz="2400" dirty="0" smtClean="0"/>
              <a:t>.</a:t>
            </a:r>
            <a:endParaRPr lang="ru-RU" sz="2400" dirty="0" smtClean="0"/>
          </a:p>
          <a:p>
            <a:pPr>
              <a:buNone/>
            </a:pPr>
            <a:endParaRPr lang="ru-RU" sz="2400" b="1" dirty="0" smtClean="0"/>
          </a:p>
          <a:p>
            <a:pPr algn="ctr">
              <a:buNone/>
            </a:pPr>
            <a:r>
              <a:rPr lang="ru-RU" sz="2400" b="1" dirty="0" err="1" smtClean="0"/>
              <a:t>Класична</a:t>
            </a:r>
            <a:r>
              <a:rPr lang="ru-RU" sz="2400" b="1" dirty="0" smtClean="0"/>
              <a:t> </a:t>
            </a:r>
            <a:r>
              <a:rPr lang="ru-RU" sz="2400" b="1" dirty="0" smtClean="0"/>
              <a:t>модель </a:t>
            </a:r>
            <a:r>
              <a:rPr lang="ru-RU" sz="2400" b="1" dirty="0" err="1" smtClean="0"/>
              <a:t>кругообігу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товарів</a:t>
            </a:r>
            <a:r>
              <a:rPr lang="ru-RU" sz="2400" b="1" dirty="0" smtClean="0"/>
              <a:t> та </a:t>
            </a:r>
            <a:r>
              <a:rPr lang="ru-RU" sz="2400" b="1" dirty="0" err="1" smtClean="0"/>
              <a:t>послуг</a:t>
            </a:r>
            <a:r>
              <a:rPr lang="ru-RU" sz="2400" b="1" dirty="0" smtClean="0"/>
              <a:t>, </a:t>
            </a:r>
            <a:r>
              <a:rPr lang="ru-RU" sz="2400" dirty="0" err="1" smtClean="0"/>
              <a:t>якими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обмінюють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ся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підприємства</a:t>
            </a:r>
            <a:r>
              <a:rPr lang="ru-RU" sz="2400" dirty="0" smtClean="0"/>
              <a:t> </a:t>
            </a:r>
            <a:r>
              <a:rPr lang="ru-RU" sz="2400" dirty="0" smtClean="0"/>
              <a:t>(</a:t>
            </a:r>
            <a:r>
              <a:rPr lang="ru-RU" sz="2400" dirty="0" err="1" smtClean="0"/>
              <a:t>фірми</a:t>
            </a:r>
            <a:r>
              <a:rPr lang="ru-RU" sz="2400" dirty="0" smtClean="0"/>
              <a:t>)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домашні</a:t>
            </a:r>
            <a:r>
              <a:rPr lang="ru-RU" sz="2400" dirty="0" smtClean="0"/>
              <a:t> (</a:t>
            </a:r>
            <a:r>
              <a:rPr lang="ru-RU" sz="2400" dirty="0" err="1" smtClean="0"/>
              <a:t>сімейні</a:t>
            </a:r>
            <a:r>
              <a:rPr lang="ru-RU" sz="2400" dirty="0" smtClean="0"/>
              <a:t>) </a:t>
            </a:r>
            <a:r>
              <a:rPr lang="ru-RU" sz="2400" dirty="0" err="1" smtClean="0"/>
              <a:t>господарства</a:t>
            </a:r>
            <a:r>
              <a:rPr lang="ru-RU" sz="2400" dirty="0" smtClean="0"/>
              <a:t> (</a:t>
            </a:r>
            <a:r>
              <a:rPr lang="ru-RU" sz="2400" dirty="0" err="1" smtClean="0"/>
              <a:t>насе</a:t>
            </a:r>
            <a:r>
              <a:rPr lang="ru-RU" sz="2400" dirty="0" smtClean="0"/>
              <a:t> лен </a:t>
            </a:r>
            <a:r>
              <a:rPr lang="ru-RU" sz="2400" dirty="0" err="1" smtClean="0"/>
              <a:t>ня</a:t>
            </a:r>
            <a:r>
              <a:rPr lang="ru-RU" sz="2400" dirty="0" smtClean="0"/>
              <a:t>), </a:t>
            </a:r>
            <a:r>
              <a:rPr lang="ru-RU" sz="2400" dirty="0" err="1" smtClean="0"/>
              <a:t>врівноважена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відповідними</a:t>
            </a:r>
            <a:r>
              <a:rPr lang="ru-RU" sz="2400" dirty="0" smtClean="0"/>
              <a:t> </a:t>
            </a:r>
            <a:r>
              <a:rPr lang="ru-RU" sz="2400" b="1" dirty="0" smtClean="0"/>
              <a:t>потоками </a:t>
            </a:r>
            <a:r>
              <a:rPr lang="ru-RU" sz="2400" dirty="0" err="1" smtClean="0"/>
              <a:t>грошових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платежів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здійснюються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під</a:t>
            </a:r>
            <a:r>
              <a:rPr lang="ru-RU" sz="2400" dirty="0" smtClean="0"/>
              <a:t> час </a:t>
            </a:r>
            <a:r>
              <a:rPr lang="ru-RU" sz="2400" dirty="0" err="1" smtClean="0"/>
              <a:t>обміну</a:t>
            </a:r>
            <a:r>
              <a:rPr lang="ru-RU" sz="2400" dirty="0" smtClean="0"/>
              <a:t>. </a:t>
            </a:r>
            <a:r>
              <a:rPr lang="ru-RU" sz="2400" dirty="0" err="1" smtClean="0"/>
              <a:t>Підприємства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населення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пов’язані</a:t>
            </a:r>
            <a:r>
              <a:rPr lang="ru-RU" sz="2400" dirty="0" smtClean="0"/>
              <a:t>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собою </a:t>
            </a:r>
            <a:r>
              <a:rPr lang="ru-RU" sz="2400" dirty="0" err="1" smtClean="0"/>
              <a:t>двома</a:t>
            </a:r>
            <a:r>
              <a:rPr lang="ru-RU" sz="2400" dirty="0" smtClean="0"/>
              <a:t> </a:t>
            </a:r>
            <a:r>
              <a:rPr lang="ru-RU" sz="2400" dirty="0" err="1" smtClean="0"/>
              <a:t>групами</a:t>
            </a:r>
            <a:r>
              <a:rPr lang="ru-RU" sz="2400" dirty="0" smtClean="0"/>
              <a:t> </a:t>
            </a:r>
            <a:r>
              <a:rPr lang="ru-RU" sz="2400" dirty="0" err="1" smtClean="0"/>
              <a:t>ринків</a:t>
            </a:r>
            <a:r>
              <a:rPr lang="ru-RU" sz="2400" dirty="0" smtClean="0"/>
              <a:t>: </a:t>
            </a:r>
            <a:r>
              <a:rPr lang="ru-RU" sz="2400" dirty="0" err="1" smtClean="0"/>
              <a:t>продуктів</a:t>
            </a:r>
            <a:r>
              <a:rPr lang="ru-RU" sz="2400" dirty="0" smtClean="0"/>
              <a:t> </a:t>
            </a:r>
            <a:r>
              <a:rPr lang="ru-RU" sz="2400" dirty="0" smtClean="0"/>
              <a:t>та </a:t>
            </a:r>
            <a:r>
              <a:rPr lang="ru-RU" sz="2400" dirty="0" err="1" smtClean="0"/>
              <a:t>ресурсів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28596" y="6215082"/>
            <a:ext cx="8229600" cy="511156"/>
          </a:xfrm>
        </p:spPr>
        <p:txBody>
          <a:bodyPr>
            <a:noAutofit/>
          </a:bodyPr>
          <a:lstStyle/>
          <a:p>
            <a:r>
              <a:rPr lang="uk-UA" sz="2800" dirty="0" smtClean="0"/>
              <a:t>Рис. 2. Модель сукупного грошового обороту</a:t>
            </a:r>
            <a:endParaRPr lang="en-US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57166"/>
            <a:ext cx="6500858" cy="564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00B050"/>
                </a:solidFill>
              </a:rPr>
              <a:t>Грошовий</a:t>
            </a:r>
            <a:r>
              <a:rPr lang="ru-RU" b="1" dirty="0" smtClean="0">
                <a:solidFill>
                  <a:srgbClr val="00B050"/>
                </a:solidFill>
              </a:rPr>
              <a:t> оборот </a:t>
            </a:r>
            <a:r>
              <a:rPr lang="ru-RU" b="1" dirty="0" err="1" smtClean="0">
                <a:solidFill>
                  <a:srgbClr val="00B050"/>
                </a:solidFill>
              </a:rPr>
              <a:t>складається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з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окремих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каналів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руху</a:t>
            </a:r>
            <a:r>
              <a:rPr lang="ru-RU" b="1" dirty="0" smtClean="0">
                <a:solidFill>
                  <a:srgbClr val="00B050"/>
                </a:solidFill>
              </a:rPr>
              <a:t> грошей </a:t>
            </a:r>
            <a:r>
              <a:rPr lang="ru-RU" b="1" dirty="0" err="1" smtClean="0">
                <a:solidFill>
                  <a:srgbClr val="00B050"/>
                </a:solidFill>
              </a:rPr>
              <a:t>між</a:t>
            </a:r>
            <a:r>
              <a:rPr lang="ru-RU" b="1" dirty="0" smtClean="0">
                <a:solidFill>
                  <a:srgbClr val="00B050"/>
                </a:solidFill>
              </a:rPr>
              <a:t>:</a:t>
            </a:r>
            <a:endParaRPr lang="en-US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1600200"/>
          <a:ext cx="8643937" cy="5043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939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200" b="1" dirty="0" smtClean="0"/>
              <a:t>2</a:t>
            </a:r>
            <a:r>
              <a:rPr lang="ru-RU" sz="3200" b="1" dirty="0" smtClean="0"/>
              <a:t>. </a:t>
            </a:r>
            <a:r>
              <a:rPr lang="uk-UA" sz="3600" b="1" dirty="0" smtClean="0">
                <a:solidFill>
                  <a:schemeClr val="tx1"/>
                </a:solidFill>
              </a:rPr>
              <a:t>Форми </a:t>
            </a:r>
            <a:r>
              <a:rPr lang="uk-UA" sz="3600" b="1" dirty="0" smtClean="0">
                <a:solidFill>
                  <a:schemeClr val="tx1"/>
                </a:solidFill>
              </a:rPr>
              <a:t>грошового обороту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121444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err="1" smtClean="0">
                <a:solidFill>
                  <a:srgbClr val="FF0000"/>
                </a:solidFill>
              </a:rPr>
              <a:t>Грошовий</a:t>
            </a:r>
            <a:r>
              <a:rPr lang="ru-RU" sz="2400" b="1" dirty="0" smtClean="0">
                <a:solidFill>
                  <a:srgbClr val="FF0000"/>
                </a:solidFill>
              </a:rPr>
              <a:t> оборот </a:t>
            </a:r>
            <a:r>
              <a:rPr lang="ru-RU" sz="2400" dirty="0" smtClean="0"/>
              <a:t>—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рух</a:t>
            </a:r>
            <a:r>
              <a:rPr lang="ru-RU" sz="2400" dirty="0" smtClean="0"/>
              <a:t> </a:t>
            </a:r>
            <a:r>
              <a:rPr lang="ru-RU" sz="2400" dirty="0" err="1" smtClean="0"/>
              <a:t>грошових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коштів</a:t>
            </a:r>
            <a:r>
              <a:rPr lang="ru-RU" sz="2400" dirty="0" smtClean="0"/>
              <a:t> у </a:t>
            </a:r>
            <a:r>
              <a:rPr lang="ru-RU" sz="2400" dirty="0" err="1" smtClean="0"/>
              <a:t>готівковій</a:t>
            </a:r>
            <a:r>
              <a:rPr lang="ru-RU" sz="2400" dirty="0" smtClean="0"/>
              <a:t> та </a:t>
            </a:r>
            <a:r>
              <a:rPr lang="ru-RU" sz="2400" dirty="0" err="1" smtClean="0"/>
              <a:t>безготівковій</a:t>
            </a:r>
            <a:r>
              <a:rPr lang="ru-RU" sz="2400" dirty="0" smtClean="0"/>
              <a:t> </a:t>
            </a:r>
            <a:r>
              <a:rPr lang="ru-RU" sz="2400" dirty="0" smtClean="0"/>
              <a:t>формах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обслуговує</a:t>
            </a:r>
            <a:r>
              <a:rPr lang="ru-RU" sz="2400" dirty="0" smtClean="0"/>
              <a:t> </a:t>
            </a:r>
            <a:r>
              <a:rPr lang="ru-RU" sz="2400" dirty="0" err="1" smtClean="0"/>
              <a:t>реалізацію</a:t>
            </a:r>
            <a:r>
              <a:rPr lang="ru-RU" sz="2400" dirty="0" smtClean="0"/>
              <a:t> </a:t>
            </a:r>
            <a:r>
              <a:rPr lang="ru-RU" sz="2400" dirty="0" err="1" smtClean="0"/>
              <a:t>товарів</a:t>
            </a:r>
            <a:r>
              <a:rPr lang="ru-RU" sz="2400" dirty="0" smtClean="0"/>
              <a:t>, а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</a:t>
            </a:r>
            <a:r>
              <a:rPr lang="ru-RU" sz="2400" dirty="0" err="1" smtClean="0"/>
              <a:t>нетоварні</a:t>
            </a:r>
            <a:r>
              <a:rPr lang="ru-RU" sz="2400" dirty="0" smtClean="0"/>
              <a:t> </a:t>
            </a:r>
            <a:r>
              <a:rPr lang="ru-RU" sz="2400" dirty="0" err="1" smtClean="0"/>
              <a:t>платежі</a:t>
            </a:r>
            <a:r>
              <a:rPr lang="ru-RU" sz="2400" dirty="0" smtClean="0"/>
              <a:t> в народному </a:t>
            </a:r>
            <a:r>
              <a:rPr lang="ru-RU" sz="2400" dirty="0" err="1" smtClean="0"/>
              <a:t>господарстві</a:t>
            </a:r>
            <a:r>
              <a:rPr lang="ru-RU" sz="2400" dirty="0" smtClean="0"/>
              <a:t>.</a:t>
            </a:r>
            <a:endParaRPr lang="ru-RU" sz="2400" dirty="0" smtClean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14282" y="2714620"/>
            <a:ext cx="8715436" cy="785818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algn="ctr"/>
            <a:r>
              <a:rPr lang="ru-RU" sz="2400" dirty="0" err="1" smtClean="0"/>
              <a:t>Залежно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виду </a:t>
            </a:r>
            <a:r>
              <a:rPr lang="ru-RU" sz="2400" dirty="0" err="1" smtClean="0"/>
              <a:t>відносин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обслуговує</a:t>
            </a:r>
            <a:r>
              <a:rPr lang="ru-RU" sz="2400" dirty="0" smtClean="0"/>
              <a:t> </a:t>
            </a:r>
            <a:r>
              <a:rPr lang="ru-RU" sz="2400" dirty="0" err="1" smtClean="0"/>
              <a:t>грошовий</a:t>
            </a:r>
            <a:r>
              <a:rPr lang="ru-RU" sz="2400" dirty="0" smtClean="0"/>
              <a:t> оборот,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можна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розподілити</a:t>
            </a:r>
            <a:r>
              <a:rPr lang="ru-RU" sz="2400" dirty="0" smtClean="0"/>
              <a:t> </a:t>
            </a:r>
            <a:r>
              <a:rPr lang="ru-RU" sz="2400" dirty="0" smtClean="0"/>
              <a:t>на: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214282" y="3571876"/>
          <a:ext cx="8715436" cy="314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Autofit/>
          </a:bodyPr>
          <a:lstStyle/>
          <a:p>
            <a:r>
              <a:rPr lang="ru-RU" sz="3600" u="sng" dirty="0" err="1" smtClean="0">
                <a:solidFill>
                  <a:srgbClr val="7030A0"/>
                </a:solidFill>
              </a:rPr>
              <a:t>Залежно</a:t>
            </a:r>
            <a:r>
              <a:rPr lang="ru-RU" sz="3600" u="sng" dirty="0" smtClean="0">
                <a:solidFill>
                  <a:srgbClr val="7030A0"/>
                </a:solidFill>
              </a:rPr>
              <a:t>  </a:t>
            </a:r>
            <a:r>
              <a:rPr lang="ru-RU" sz="3600" u="sng" dirty="0" err="1" smtClean="0">
                <a:solidFill>
                  <a:srgbClr val="7030A0"/>
                </a:solidFill>
              </a:rPr>
              <a:t>від</a:t>
            </a:r>
            <a:r>
              <a:rPr lang="ru-RU" sz="3600" u="sng" dirty="0" smtClean="0">
                <a:solidFill>
                  <a:srgbClr val="7030A0"/>
                </a:solidFill>
              </a:rPr>
              <a:t> </a:t>
            </a:r>
            <a:r>
              <a:rPr lang="ru-RU" sz="3600" u="sng" dirty="0" err="1" smtClean="0">
                <a:solidFill>
                  <a:srgbClr val="7030A0"/>
                </a:solidFill>
              </a:rPr>
              <a:t>форми</a:t>
            </a:r>
            <a:r>
              <a:rPr lang="ru-RU" sz="3600" u="sng" dirty="0" smtClean="0">
                <a:solidFill>
                  <a:srgbClr val="7030A0"/>
                </a:solidFill>
              </a:rPr>
              <a:t> </a:t>
            </a:r>
            <a:r>
              <a:rPr lang="ru-RU" sz="3600" u="sng" dirty="0" err="1" smtClean="0">
                <a:solidFill>
                  <a:srgbClr val="7030A0"/>
                </a:solidFill>
              </a:rPr>
              <a:t>функціонування</a:t>
            </a:r>
            <a:r>
              <a:rPr lang="ru-RU" sz="3600" u="sng" dirty="0" smtClean="0">
                <a:solidFill>
                  <a:srgbClr val="7030A0"/>
                </a:solidFill>
              </a:rPr>
              <a:t> </a:t>
            </a:r>
            <a:r>
              <a:rPr lang="ru-RU" sz="3600" u="sng" dirty="0" smtClean="0">
                <a:solidFill>
                  <a:srgbClr val="7030A0"/>
                </a:solidFill>
              </a:rPr>
              <a:t>грошей в </a:t>
            </a:r>
            <a:r>
              <a:rPr lang="ru-RU" sz="3600" u="sng" dirty="0" err="1" smtClean="0">
                <a:solidFill>
                  <a:srgbClr val="7030A0"/>
                </a:solidFill>
              </a:rPr>
              <a:t>обороті</a:t>
            </a:r>
            <a:r>
              <a:rPr lang="ru-RU" sz="3600" u="sng" dirty="0" smtClean="0">
                <a:solidFill>
                  <a:srgbClr val="7030A0"/>
                </a:solidFill>
              </a:rPr>
              <a:t>, </a:t>
            </a:r>
            <a:r>
              <a:rPr lang="ru-RU" sz="3600" u="sng" dirty="0" err="1" smtClean="0">
                <a:solidFill>
                  <a:srgbClr val="7030A0"/>
                </a:solidFill>
              </a:rPr>
              <a:t>виділяють</a:t>
            </a:r>
            <a:r>
              <a:rPr lang="ru-RU" sz="3600" u="sng" dirty="0" smtClean="0">
                <a:solidFill>
                  <a:srgbClr val="7030A0"/>
                </a:solidFill>
              </a:rPr>
              <a:t>:</a:t>
            </a:r>
            <a:endParaRPr lang="en-US" sz="3600" u="sng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5" y="1500188"/>
          <a:ext cx="8858250" cy="5214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1186</Words>
  <Application>Microsoft Office PowerPoint</Application>
  <PresentationFormat>Экран (4:3)</PresentationFormat>
  <Paragraphs>149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Тема 2. Грошовий оборот та грошові потоки.</vt:lpstr>
      <vt:lpstr>1. Характеристика і структура грошового обороту</vt:lpstr>
      <vt:lpstr>Рис. 1. Сутність грошового обороту</vt:lpstr>
      <vt:lpstr>Слайд 4</vt:lpstr>
      <vt:lpstr>Слайд 5</vt:lpstr>
      <vt:lpstr>Рис. 2. Модель сукупного грошового обороту</vt:lpstr>
      <vt:lpstr>Грошовий оборот складається з окремих каналів руху грошей між:</vt:lpstr>
      <vt:lpstr>2. Форми грошового обороту </vt:lpstr>
      <vt:lpstr>Залежно  від форми функціонування грошей в обороті, виділяють:</vt:lpstr>
      <vt:lpstr>Слайд 10</vt:lpstr>
      <vt:lpstr>3. Грошова маса та її показники</vt:lpstr>
      <vt:lpstr>Структура грошової маси за агрегатним методом:</vt:lpstr>
      <vt:lpstr>Фактори впливу на грошову масу:</vt:lpstr>
      <vt:lpstr>Слайд 14</vt:lpstr>
      <vt:lpstr>Слайд 15</vt:lpstr>
      <vt:lpstr>4. Закон грошового обігу</vt:lpstr>
      <vt:lpstr>Слайд 17</vt:lpstr>
      <vt:lpstr>Механізми зміни маси грошей в обороті: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Танюшка</dc:creator>
  <cp:lastModifiedBy>www</cp:lastModifiedBy>
  <cp:revision>222</cp:revision>
  <dcterms:created xsi:type="dcterms:W3CDTF">2017-09-12T13:55:54Z</dcterms:created>
  <dcterms:modified xsi:type="dcterms:W3CDTF">2021-09-09T19:17:05Z</dcterms:modified>
</cp:coreProperties>
</file>