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43" r:id="rId4"/>
    <p:sldId id="330" r:id="rId5"/>
    <p:sldId id="344" r:id="rId6"/>
    <p:sldId id="329" r:id="rId7"/>
    <p:sldId id="331" r:id="rId8"/>
    <p:sldId id="337" r:id="rId9"/>
    <p:sldId id="313" r:id="rId10"/>
    <p:sldId id="335" r:id="rId11"/>
    <p:sldId id="345" r:id="rId12"/>
    <p:sldId id="333" r:id="rId13"/>
    <p:sldId id="346" r:id="rId14"/>
    <p:sldId id="336" r:id="rId15"/>
    <p:sldId id="347" r:id="rId16"/>
    <p:sldId id="332" r:id="rId17"/>
    <p:sldId id="334" r:id="rId18"/>
    <p:sldId id="33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1FB7F7-88B0-483D-9CED-F9EB2D87793A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A04401-A35C-4783-A2BD-CA34944FBB21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CC5CF9F2-7F29-45A4-A678-D2869935623F}" type="parTrans" cxnId="{927E04BE-9A03-452C-95B8-AB4871ACA1D0}">
      <dgm:prSet/>
      <dgm:spPr/>
      <dgm:t>
        <a:bodyPr/>
        <a:lstStyle/>
        <a:p>
          <a:endParaRPr lang="en-US"/>
        </a:p>
      </dgm:t>
    </dgm:pt>
    <dgm:pt modelId="{01CF9DDC-162D-49C0-BFB8-097B2C0A59F4}" type="sibTrans" cxnId="{927E04BE-9A03-452C-95B8-AB4871ACA1D0}">
      <dgm:prSet/>
      <dgm:spPr/>
      <dgm:t>
        <a:bodyPr/>
        <a:lstStyle/>
        <a:p>
          <a:endParaRPr lang="en-US"/>
        </a:p>
      </dgm:t>
    </dgm:pt>
    <dgm:pt modelId="{8E245E00-55A3-4EEA-BF46-4B2928BA53FF}">
      <dgm:prSet phldrT="[Текст]" custT="1"/>
      <dgm:spPr/>
      <dgm:t>
        <a:bodyPr/>
        <a:lstStyle/>
        <a:p>
          <a:r>
            <a:rPr lang="ru-RU" sz="2300" dirty="0" err="1" smtClean="0"/>
            <a:t>мобілізація</a:t>
          </a:r>
          <a:r>
            <a:rPr lang="ru-RU" sz="2300" dirty="0" smtClean="0"/>
            <a:t> </a:t>
          </a:r>
          <a:r>
            <a:rPr lang="ru-RU" sz="2300" dirty="0" err="1" smtClean="0"/>
            <a:t>тимчасово</a:t>
          </a:r>
          <a:r>
            <a:rPr lang="ru-RU" sz="2300" dirty="0" smtClean="0"/>
            <a:t> </a:t>
          </a:r>
          <a:r>
            <a:rPr lang="ru-RU" sz="2300" dirty="0" err="1" smtClean="0"/>
            <a:t>вільних</a:t>
          </a:r>
          <a:r>
            <a:rPr lang="ru-RU" sz="2300" dirty="0" smtClean="0"/>
            <a:t> </a:t>
          </a:r>
          <a:r>
            <a:rPr lang="ru-RU" sz="2300" dirty="0" err="1" smtClean="0"/>
            <a:t>фінансових</a:t>
          </a:r>
          <a:r>
            <a:rPr lang="ru-RU" sz="2300" dirty="0" smtClean="0"/>
            <a:t> </a:t>
          </a:r>
          <a:r>
            <a:rPr lang="ru-RU" sz="2300" dirty="0" err="1" smtClean="0"/>
            <a:t>ресурсів</a:t>
          </a:r>
          <a:endParaRPr lang="en-US" sz="2300" dirty="0"/>
        </a:p>
      </dgm:t>
    </dgm:pt>
    <dgm:pt modelId="{2930C6AC-47CC-4CEF-B9BC-76BAD72E5F7D}" type="parTrans" cxnId="{C5282D5B-7DCD-4118-9163-DF08234222AB}">
      <dgm:prSet/>
      <dgm:spPr/>
      <dgm:t>
        <a:bodyPr/>
        <a:lstStyle/>
        <a:p>
          <a:endParaRPr lang="en-US"/>
        </a:p>
      </dgm:t>
    </dgm:pt>
    <dgm:pt modelId="{6C60DFA6-0FC0-4C89-9369-0D4E837A69C5}" type="sibTrans" cxnId="{C5282D5B-7DCD-4118-9163-DF08234222AB}">
      <dgm:prSet/>
      <dgm:spPr/>
      <dgm:t>
        <a:bodyPr/>
        <a:lstStyle/>
        <a:p>
          <a:endParaRPr lang="en-US"/>
        </a:p>
      </dgm:t>
    </dgm:pt>
    <dgm:pt modelId="{8A6567AD-4EF9-49B6-AFBF-DC7A43C5DAFA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C356ADA0-5350-46EA-859A-022E703E2F99}" type="parTrans" cxnId="{CA7AB7D3-6415-4FA3-9878-4BB33ECB97A3}">
      <dgm:prSet/>
      <dgm:spPr/>
      <dgm:t>
        <a:bodyPr/>
        <a:lstStyle/>
        <a:p>
          <a:endParaRPr lang="en-US"/>
        </a:p>
      </dgm:t>
    </dgm:pt>
    <dgm:pt modelId="{9CB5C8C8-3E1C-4373-A476-612EBA306348}" type="sibTrans" cxnId="{CA7AB7D3-6415-4FA3-9878-4BB33ECB97A3}">
      <dgm:prSet/>
      <dgm:spPr/>
      <dgm:t>
        <a:bodyPr/>
        <a:lstStyle/>
        <a:p>
          <a:endParaRPr lang="en-US"/>
        </a:p>
      </dgm:t>
    </dgm:pt>
    <dgm:pt modelId="{CE1D4FAC-E402-4EE9-81EC-36D8D34B63BB}">
      <dgm:prSet phldrT="[Текст]" custT="1"/>
      <dgm:spPr/>
      <dgm:t>
        <a:bodyPr/>
        <a:lstStyle/>
        <a:p>
          <a:r>
            <a:rPr lang="ru-RU" sz="2300" dirty="0" err="1" smtClean="0"/>
            <a:t>прискорення</a:t>
          </a:r>
          <a:r>
            <a:rPr lang="ru-RU" sz="2300" dirty="0" smtClean="0"/>
            <a:t> обороту </a:t>
          </a:r>
          <a:r>
            <a:rPr lang="ru-RU" sz="2300" dirty="0" err="1" smtClean="0"/>
            <a:t>капіталу</a:t>
          </a:r>
          <a:r>
            <a:rPr lang="ru-RU" sz="2300" dirty="0" smtClean="0"/>
            <a:t>, </a:t>
          </a:r>
          <a:r>
            <a:rPr lang="ru-RU" sz="2300" dirty="0" err="1" smtClean="0"/>
            <a:t>що</a:t>
          </a:r>
          <a:r>
            <a:rPr lang="ru-RU" sz="2300" dirty="0" smtClean="0"/>
            <a:t> </a:t>
          </a:r>
          <a:r>
            <a:rPr lang="ru-RU" sz="2300" dirty="0" err="1" smtClean="0"/>
            <a:t>сприяє</a:t>
          </a:r>
          <a:r>
            <a:rPr lang="ru-RU" sz="2300" dirty="0" smtClean="0"/>
            <a:t> </a:t>
          </a:r>
          <a:r>
            <a:rPr lang="ru-RU" sz="2300" dirty="0" err="1" smtClean="0"/>
            <a:t>активізації</a:t>
          </a:r>
          <a:r>
            <a:rPr lang="ru-RU" sz="2300" dirty="0" smtClean="0"/>
            <a:t> </a:t>
          </a:r>
          <a:r>
            <a:rPr lang="ru-RU" sz="2300" dirty="0" err="1" smtClean="0"/>
            <a:t>економічних</a:t>
          </a:r>
          <a:r>
            <a:rPr lang="ru-RU" sz="2300" dirty="0" smtClean="0"/>
            <a:t> </a:t>
          </a:r>
          <a:r>
            <a:rPr lang="ru-RU" sz="2300" dirty="0" err="1" smtClean="0"/>
            <a:t>процесів</a:t>
          </a:r>
          <a:r>
            <a:rPr lang="ru-RU" sz="2300" dirty="0" smtClean="0"/>
            <a:t> у </a:t>
          </a:r>
          <a:r>
            <a:rPr lang="ru-RU" sz="2300" dirty="0" err="1" smtClean="0"/>
            <a:t>державі</a:t>
          </a:r>
          <a:endParaRPr lang="en-US" sz="2300" dirty="0"/>
        </a:p>
      </dgm:t>
    </dgm:pt>
    <dgm:pt modelId="{175893F4-234B-41D1-938C-BC216529AD5F}" type="parTrans" cxnId="{5694A997-D53E-4464-8AC6-24E1E6B00868}">
      <dgm:prSet/>
      <dgm:spPr/>
      <dgm:t>
        <a:bodyPr/>
        <a:lstStyle/>
        <a:p>
          <a:endParaRPr lang="en-US"/>
        </a:p>
      </dgm:t>
    </dgm:pt>
    <dgm:pt modelId="{76FD6349-F0AC-4DAF-B6D0-5260CC41C6B0}" type="sibTrans" cxnId="{5694A997-D53E-4464-8AC6-24E1E6B00868}">
      <dgm:prSet/>
      <dgm:spPr/>
      <dgm:t>
        <a:bodyPr/>
        <a:lstStyle/>
        <a:p>
          <a:endParaRPr lang="en-US"/>
        </a:p>
      </dgm:t>
    </dgm:pt>
    <dgm:pt modelId="{43812EA7-668C-47F2-BDFF-8767F450108C}">
      <dgm:prSet phldrT="[Текст]"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19FF363D-88B5-4257-914B-304D2FCE2C03}" type="parTrans" cxnId="{5B8E83B8-1231-4CE0-9E98-9F0CF6F9BD0F}">
      <dgm:prSet/>
      <dgm:spPr/>
      <dgm:t>
        <a:bodyPr/>
        <a:lstStyle/>
        <a:p>
          <a:endParaRPr lang="en-US"/>
        </a:p>
      </dgm:t>
    </dgm:pt>
    <dgm:pt modelId="{58C84A52-F8C8-4B8F-92CB-FA478E5DB673}" type="sibTrans" cxnId="{5B8E83B8-1231-4CE0-9E98-9F0CF6F9BD0F}">
      <dgm:prSet/>
      <dgm:spPr/>
      <dgm:t>
        <a:bodyPr/>
        <a:lstStyle/>
        <a:p>
          <a:endParaRPr lang="en-US"/>
        </a:p>
      </dgm:t>
    </dgm:pt>
    <dgm:pt modelId="{712B76C7-6CDB-4741-AE50-8932F58075C4}">
      <dgm:prSet phldrT="[Текст]" custT="1"/>
      <dgm:spPr/>
      <dgm:t>
        <a:bodyPr/>
        <a:lstStyle/>
        <a:p>
          <a:r>
            <a:rPr lang="ru-RU" sz="2300" dirty="0" err="1" smtClean="0"/>
            <a:t>забезпечення</a:t>
          </a:r>
          <a:r>
            <a:rPr lang="ru-RU" sz="2300" dirty="0" smtClean="0"/>
            <a:t> умов для </a:t>
          </a:r>
          <a:r>
            <a:rPr lang="ru-RU" sz="2300" dirty="0" err="1" smtClean="0"/>
            <a:t>мінімізації</a:t>
          </a:r>
          <a:r>
            <a:rPr lang="ru-RU" sz="2300" dirty="0" smtClean="0"/>
            <a:t> </a:t>
          </a:r>
          <a:r>
            <a:rPr lang="ru-RU" sz="2300" dirty="0" err="1" smtClean="0"/>
            <a:t>фінансових</a:t>
          </a:r>
          <a:r>
            <a:rPr lang="ru-RU" sz="2300" dirty="0" smtClean="0"/>
            <a:t> </a:t>
          </a:r>
          <a:r>
            <a:rPr lang="ru-RU" sz="2300" dirty="0" err="1" smtClean="0"/>
            <a:t>ризиків</a:t>
          </a:r>
          <a:endParaRPr lang="en-US" sz="2300" dirty="0"/>
        </a:p>
      </dgm:t>
    </dgm:pt>
    <dgm:pt modelId="{59E77383-6A98-453D-BF84-1BA06D521274}" type="parTrans" cxnId="{857AAC45-4DE4-4F4D-A9A2-BEEC89CBE5B6}">
      <dgm:prSet/>
      <dgm:spPr/>
      <dgm:t>
        <a:bodyPr/>
        <a:lstStyle/>
        <a:p>
          <a:endParaRPr lang="en-US"/>
        </a:p>
      </dgm:t>
    </dgm:pt>
    <dgm:pt modelId="{AF9D164F-26E0-438C-AA5E-8B3FA452631B}" type="sibTrans" cxnId="{857AAC45-4DE4-4F4D-A9A2-BEEC89CBE5B6}">
      <dgm:prSet/>
      <dgm:spPr/>
      <dgm:t>
        <a:bodyPr/>
        <a:lstStyle/>
        <a:p>
          <a:endParaRPr lang="en-US"/>
        </a:p>
      </dgm:t>
    </dgm:pt>
    <dgm:pt modelId="{7EC85050-98FB-4D6C-BB59-1B07C2601B90}">
      <dgm:prSet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38FAFC6D-0386-46A4-B045-9D7AF6671B16}" type="parTrans" cxnId="{F3B1B9FA-44E2-44F8-8F98-972CB6390195}">
      <dgm:prSet/>
      <dgm:spPr/>
      <dgm:t>
        <a:bodyPr/>
        <a:lstStyle/>
        <a:p>
          <a:endParaRPr lang="en-US"/>
        </a:p>
      </dgm:t>
    </dgm:pt>
    <dgm:pt modelId="{4622F1AC-2A2D-4A04-A47B-38A1E5B2BB68}" type="sibTrans" cxnId="{F3B1B9FA-44E2-44F8-8F98-972CB6390195}">
      <dgm:prSet/>
      <dgm:spPr/>
      <dgm:t>
        <a:bodyPr/>
        <a:lstStyle/>
        <a:p>
          <a:endParaRPr lang="en-US"/>
        </a:p>
      </dgm:t>
    </dgm:pt>
    <dgm:pt modelId="{EA20516C-59EA-468F-AB41-23DA8B88D17C}">
      <dgm:prSet custT="1"/>
      <dgm:spPr/>
      <dgm:t>
        <a:bodyPr/>
        <a:lstStyle/>
        <a:p>
          <a:r>
            <a:rPr lang="ru-RU" sz="2300" dirty="0" err="1" smtClean="0"/>
            <a:t>розподіл</a:t>
          </a:r>
          <a:r>
            <a:rPr lang="ru-RU" sz="2300" dirty="0" smtClean="0"/>
            <a:t> </a:t>
          </a:r>
          <a:r>
            <a:rPr lang="ru-RU" sz="2300" dirty="0" err="1" smtClean="0"/>
            <a:t>акумульованих</a:t>
          </a:r>
          <a:r>
            <a:rPr lang="ru-RU" sz="2300" dirty="0" smtClean="0"/>
            <a:t> </a:t>
          </a:r>
          <a:r>
            <a:rPr lang="ru-RU" sz="2300" dirty="0" err="1" smtClean="0"/>
            <a:t>вільних</a:t>
          </a:r>
          <a:r>
            <a:rPr lang="ru-RU" sz="2300" dirty="0" smtClean="0"/>
            <a:t> </a:t>
          </a:r>
          <a:r>
            <a:rPr lang="ru-RU" sz="2300" dirty="0" err="1" smtClean="0"/>
            <a:t>коштів</a:t>
          </a:r>
          <a:r>
            <a:rPr lang="ru-RU" sz="2300" dirty="0" smtClean="0"/>
            <a:t> </a:t>
          </a:r>
          <a:r>
            <a:rPr lang="ru-RU" sz="2300" dirty="0" err="1" smtClean="0"/>
            <a:t>між</a:t>
          </a:r>
          <a:r>
            <a:rPr lang="ru-RU" sz="2300" dirty="0" smtClean="0"/>
            <a:t> </a:t>
          </a:r>
          <a:r>
            <a:rPr lang="ru-RU" sz="2300" dirty="0" err="1" smtClean="0"/>
            <a:t>численими</a:t>
          </a:r>
          <a:r>
            <a:rPr lang="ru-RU" sz="2300" dirty="0" smtClean="0"/>
            <a:t> </a:t>
          </a:r>
          <a:r>
            <a:rPr lang="ru-RU" sz="2300" dirty="0" err="1" smtClean="0"/>
            <a:t>кінцевими</a:t>
          </a:r>
          <a:r>
            <a:rPr lang="ru-RU" sz="2300" dirty="0" smtClean="0"/>
            <a:t> </a:t>
          </a:r>
          <a:r>
            <a:rPr lang="ru-RU" sz="2300" dirty="0" err="1" smtClean="0"/>
            <a:t>споживачами</a:t>
          </a:r>
          <a:endParaRPr lang="en-US" sz="2300" dirty="0"/>
        </a:p>
      </dgm:t>
    </dgm:pt>
    <dgm:pt modelId="{3CB44F31-6C91-46B4-90C5-6E560494EFCD}" type="parTrans" cxnId="{EEDD8548-0132-4C36-9AD6-B04D515BD6DD}">
      <dgm:prSet/>
      <dgm:spPr/>
      <dgm:t>
        <a:bodyPr/>
        <a:lstStyle/>
        <a:p>
          <a:endParaRPr lang="en-US"/>
        </a:p>
      </dgm:t>
    </dgm:pt>
    <dgm:pt modelId="{7D18153D-06F7-4166-B0F1-C693E88718CB}" type="sibTrans" cxnId="{EEDD8548-0132-4C36-9AD6-B04D515BD6DD}">
      <dgm:prSet/>
      <dgm:spPr/>
      <dgm:t>
        <a:bodyPr/>
        <a:lstStyle/>
        <a:p>
          <a:endParaRPr lang="en-US"/>
        </a:p>
      </dgm:t>
    </dgm:pt>
    <dgm:pt modelId="{47533223-8311-494D-A8FB-438BED94B695}" type="pres">
      <dgm:prSet presAssocID="{C01FB7F7-88B0-483D-9CED-F9EB2D8779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79A9E6-27FB-4CBB-A045-55BA65ADFA29}" type="pres">
      <dgm:prSet presAssocID="{1DA04401-A35C-4783-A2BD-CA34944FBB21}" presName="composite" presStyleCnt="0"/>
      <dgm:spPr/>
    </dgm:pt>
    <dgm:pt modelId="{86EDB56E-53EA-4BD4-AC4E-E82F6D0F93C3}" type="pres">
      <dgm:prSet presAssocID="{1DA04401-A35C-4783-A2BD-CA34944FBB2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F506D-9EEC-48AA-8C52-66823217491C}" type="pres">
      <dgm:prSet presAssocID="{1DA04401-A35C-4783-A2BD-CA34944FBB2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5201E-3BFC-4878-B8CA-EFF69185AFE4}" type="pres">
      <dgm:prSet presAssocID="{01CF9DDC-162D-49C0-BFB8-097B2C0A59F4}" presName="sp" presStyleCnt="0"/>
      <dgm:spPr/>
    </dgm:pt>
    <dgm:pt modelId="{A754EDFA-2B54-4152-9A0E-A2EC2E7FCD83}" type="pres">
      <dgm:prSet presAssocID="{7EC85050-98FB-4D6C-BB59-1B07C2601B90}" presName="composite" presStyleCnt="0"/>
      <dgm:spPr/>
    </dgm:pt>
    <dgm:pt modelId="{F88286D9-88F4-40C3-8E2E-84075439F655}" type="pres">
      <dgm:prSet presAssocID="{7EC85050-98FB-4D6C-BB59-1B07C2601B9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CFFB0F-75AB-416F-8074-17FBC32FE524}" type="pres">
      <dgm:prSet presAssocID="{7EC85050-98FB-4D6C-BB59-1B07C2601B90}" presName="descendantText" presStyleLbl="alignAcc1" presStyleIdx="1" presStyleCnt="4" custScaleY="125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4A9C5-2B7E-466E-9362-6338E29525AF}" type="pres">
      <dgm:prSet presAssocID="{4622F1AC-2A2D-4A04-A47B-38A1E5B2BB68}" presName="sp" presStyleCnt="0"/>
      <dgm:spPr/>
    </dgm:pt>
    <dgm:pt modelId="{A98F6626-1902-46C1-9C19-4E779CBC31D0}" type="pres">
      <dgm:prSet presAssocID="{8A6567AD-4EF9-49B6-AFBF-DC7A43C5DAFA}" presName="composite" presStyleCnt="0"/>
      <dgm:spPr/>
    </dgm:pt>
    <dgm:pt modelId="{1C04016B-2847-4DD6-878F-BF2C5A54E86F}" type="pres">
      <dgm:prSet presAssocID="{8A6567AD-4EF9-49B6-AFBF-DC7A43C5DAF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1621E-CEC1-4F2F-8A4A-A5763EC64FC1}" type="pres">
      <dgm:prSet presAssocID="{8A6567AD-4EF9-49B6-AFBF-DC7A43C5DAF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14576D-BB04-4C87-B151-BA3CAC9875B2}" type="pres">
      <dgm:prSet presAssocID="{9CB5C8C8-3E1C-4373-A476-612EBA306348}" presName="sp" presStyleCnt="0"/>
      <dgm:spPr/>
    </dgm:pt>
    <dgm:pt modelId="{28427681-A95F-4BDA-B99C-CC23F2E3E5C0}" type="pres">
      <dgm:prSet presAssocID="{43812EA7-668C-47F2-BDFF-8767F450108C}" presName="composite" presStyleCnt="0"/>
      <dgm:spPr/>
    </dgm:pt>
    <dgm:pt modelId="{36932E0D-89BA-464F-ABB9-16C827E8C0EA}" type="pres">
      <dgm:prSet presAssocID="{43812EA7-668C-47F2-BDFF-8767F450108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4F014-883D-490B-BC2C-FE2CFA0A102B}" type="pres">
      <dgm:prSet presAssocID="{43812EA7-668C-47F2-BDFF-8767F450108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7AAC45-4DE4-4F4D-A9A2-BEEC89CBE5B6}" srcId="{43812EA7-668C-47F2-BDFF-8767F450108C}" destId="{712B76C7-6CDB-4741-AE50-8932F58075C4}" srcOrd="0" destOrd="0" parTransId="{59E77383-6A98-453D-BF84-1BA06D521274}" sibTransId="{AF9D164F-26E0-438C-AA5E-8B3FA452631B}"/>
    <dgm:cxn modelId="{EEDD8548-0132-4C36-9AD6-B04D515BD6DD}" srcId="{7EC85050-98FB-4D6C-BB59-1B07C2601B90}" destId="{EA20516C-59EA-468F-AB41-23DA8B88D17C}" srcOrd="0" destOrd="0" parTransId="{3CB44F31-6C91-46B4-90C5-6E560494EFCD}" sibTransId="{7D18153D-06F7-4166-B0F1-C693E88718CB}"/>
    <dgm:cxn modelId="{4266678E-363F-44F4-A300-8EBF8142CC6B}" type="presOf" srcId="{7EC85050-98FB-4D6C-BB59-1B07C2601B90}" destId="{F88286D9-88F4-40C3-8E2E-84075439F655}" srcOrd="0" destOrd="0" presId="urn:microsoft.com/office/officeart/2005/8/layout/chevron2"/>
    <dgm:cxn modelId="{CA7AB7D3-6415-4FA3-9878-4BB33ECB97A3}" srcId="{C01FB7F7-88B0-483D-9CED-F9EB2D87793A}" destId="{8A6567AD-4EF9-49B6-AFBF-DC7A43C5DAFA}" srcOrd="2" destOrd="0" parTransId="{C356ADA0-5350-46EA-859A-022E703E2F99}" sibTransId="{9CB5C8C8-3E1C-4373-A476-612EBA306348}"/>
    <dgm:cxn modelId="{7507654A-1A14-49D8-88F0-2F6D5E460DF5}" type="presOf" srcId="{712B76C7-6CDB-4741-AE50-8932F58075C4}" destId="{72F4F014-883D-490B-BC2C-FE2CFA0A102B}" srcOrd="0" destOrd="0" presId="urn:microsoft.com/office/officeart/2005/8/layout/chevron2"/>
    <dgm:cxn modelId="{5B8E83B8-1231-4CE0-9E98-9F0CF6F9BD0F}" srcId="{C01FB7F7-88B0-483D-9CED-F9EB2D87793A}" destId="{43812EA7-668C-47F2-BDFF-8767F450108C}" srcOrd="3" destOrd="0" parTransId="{19FF363D-88B5-4257-914B-304D2FCE2C03}" sibTransId="{58C84A52-F8C8-4B8F-92CB-FA478E5DB673}"/>
    <dgm:cxn modelId="{A91B780C-0BFD-4758-860C-B9DD3C3C0CB4}" type="presOf" srcId="{43812EA7-668C-47F2-BDFF-8767F450108C}" destId="{36932E0D-89BA-464F-ABB9-16C827E8C0EA}" srcOrd="0" destOrd="0" presId="urn:microsoft.com/office/officeart/2005/8/layout/chevron2"/>
    <dgm:cxn modelId="{4DCBD653-6482-46C5-9DE9-BB647450B651}" type="presOf" srcId="{8A6567AD-4EF9-49B6-AFBF-DC7A43C5DAFA}" destId="{1C04016B-2847-4DD6-878F-BF2C5A54E86F}" srcOrd="0" destOrd="0" presId="urn:microsoft.com/office/officeart/2005/8/layout/chevron2"/>
    <dgm:cxn modelId="{55E70355-8EF9-462E-952D-FDD8B34D5A1D}" type="presOf" srcId="{C01FB7F7-88B0-483D-9CED-F9EB2D87793A}" destId="{47533223-8311-494D-A8FB-438BED94B695}" srcOrd="0" destOrd="0" presId="urn:microsoft.com/office/officeart/2005/8/layout/chevron2"/>
    <dgm:cxn modelId="{5694A997-D53E-4464-8AC6-24E1E6B00868}" srcId="{8A6567AD-4EF9-49B6-AFBF-DC7A43C5DAFA}" destId="{CE1D4FAC-E402-4EE9-81EC-36D8D34B63BB}" srcOrd="0" destOrd="0" parTransId="{175893F4-234B-41D1-938C-BC216529AD5F}" sibTransId="{76FD6349-F0AC-4DAF-B6D0-5260CC41C6B0}"/>
    <dgm:cxn modelId="{11AE0816-AD48-44DE-BEA6-B69635B852DA}" type="presOf" srcId="{1DA04401-A35C-4783-A2BD-CA34944FBB21}" destId="{86EDB56E-53EA-4BD4-AC4E-E82F6D0F93C3}" srcOrd="0" destOrd="0" presId="urn:microsoft.com/office/officeart/2005/8/layout/chevron2"/>
    <dgm:cxn modelId="{AD26C0E2-21A4-47F6-B197-C2F698813656}" type="presOf" srcId="{EA20516C-59EA-468F-AB41-23DA8B88D17C}" destId="{31CFFB0F-75AB-416F-8074-17FBC32FE524}" srcOrd="0" destOrd="0" presId="urn:microsoft.com/office/officeart/2005/8/layout/chevron2"/>
    <dgm:cxn modelId="{C5282D5B-7DCD-4118-9163-DF08234222AB}" srcId="{1DA04401-A35C-4783-A2BD-CA34944FBB21}" destId="{8E245E00-55A3-4EEA-BF46-4B2928BA53FF}" srcOrd="0" destOrd="0" parTransId="{2930C6AC-47CC-4CEF-B9BC-76BAD72E5F7D}" sibTransId="{6C60DFA6-0FC0-4C89-9369-0D4E837A69C5}"/>
    <dgm:cxn modelId="{F3B1B9FA-44E2-44F8-8F98-972CB6390195}" srcId="{C01FB7F7-88B0-483D-9CED-F9EB2D87793A}" destId="{7EC85050-98FB-4D6C-BB59-1B07C2601B90}" srcOrd="1" destOrd="0" parTransId="{38FAFC6D-0386-46A4-B045-9D7AF6671B16}" sibTransId="{4622F1AC-2A2D-4A04-A47B-38A1E5B2BB68}"/>
    <dgm:cxn modelId="{5707743B-2E86-43C6-8A28-807568EC565A}" type="presOf" srcId="{CE1D4FAC-E402-4EE9-81EC-36D8D34B63BB}" destId="{3271621E-CEC1-4F2F-8A4A-A5763EC64FC1}" srcOrd="0" destOrd="0" presId="urn:microsoft.com/office/officeart/2005/8/layout/chevron2"/>
    <dgm:cxn modelId="{4122B164-EF0A-45FB-BBF8-EAB4C2F9D2DA}" type="presOf" srcId="{8E245E00-55A3-4EEA-BF46-4B2928BA53FF}" destId="{AADF506D-9EEC-48AA-8C52-66823217491C}" srcOrd="0" destOrd="0" presId="urn:microsoft.com/office/officeart/2005/8/layout/chevron2"/>
    <dgm:cxn modelId="{927E04BE-9A03-452C-95B8-AB4871ACA1D0}" srcId="{C01FB7F7-88B0-483D-9CED-F9EB2D87793A}" destId="{1DA04401-A35C-4783-A2BD-CA34944FBB21}" srcOrd="0" destOrd="0" parTransId="{CC5CF9F2-7F29-45A4-A678-D2869935623F}" sibTransId="{01CF9DDC-162D-49C0-BFB8-097B2C0A59F4}"/>
    <dgm:cxn modelId="{C8A1684F-2A67-460E-8AC9-CA2E3C43DAFF}" type="presParOf" srcId="{47533223-8311-494D-A8FB-438BED94B695}" destId="{FF79A9E6-27FB-4CBB-A045-55BA65ADFA29}" srcOrd="0" destOrd="0" presId="urn:microsoft.com/office/officeart/2005/8/layout/chevron2"/>
    <dgm:cxn modelId="{068DB48E-E123-460D-8DB1-400948221C8F}" type="presParOf" srcId="{FF79A9E6-27FB-4CBB-A045-55BA65ADFA29}" destId="{86EDB56E-53EA-4BD4-AC4E-E82F6D0F93C3}" srcOrd="0" destOrd="0" presId="urn:microsoft.com/office/officeart/2005/8/layout/chevron2"/>
    <dgm:cxn modelId="{DE523EDA-FD58-4205-A6FA-18263E20BB46}" type="presParOf" srcId="{FF79A9E6-27FB-4CBB-A045-55BA65ADFA29}" destId="{AADF506D-9EEC-48AA-8C52-66823217491C}" srcOrd="1" destOrd="0" presId="urn:microsoft.com/office/officeart/2005/8/layout/chevron2"/>
    <dgm:cxn modelId="{BE174E82-DAF5-456D-939C-88973FC16CCE}" type="presParOf" srcId="{47533223-8311-494D-A8FB-438BED94B695}" destId="{B475201E-3BFC-4878-B8CA-EFF69185AFE4}" srcOrd="1" destOrd="0" presId="urn:microsoft.com/office/officeart/2005/8/layout/chevron2"/>
    <dgm:cxn modelId="{A5D2E5C9-D09F-4AFC-8F89-6983C37ABCC6}" type="presParOf" srcId="{47533223-8311-494D-A8FB-438BED94B695}" destId="{A754EDFA-2B54-4152-9A0E-A2EC2E7FCD83}" srcOrd="2" destOrd="0" presId="urn:microsoft.com/office/officeart/2005/8/layout/chevron2"/>
    <dgm:cxn modelId="{B0831028-EF14-49EE-9DB2-A864F235A85E}" type="presParOf" srcId="{A754EDFA-2B54-4152-9A0E-A2EC2E7FCD83}" destId="{F88286D9-88F4-40C3-8E2E-84075439F655}" srcOrd="0" destOrd="0" presId="urn:microsoft.com/office/officeart/2005/8/layout/chevron2"/>
    <dgm:cxn modelId="{9304C695-603D-4F4C-B609-8598AE80EAEA}" type="presParOf" srcId="{A754EDFA-2B54-4152-9A0E-A2EC2E7FCD83}" destId="{31CFFB0F-75AB-416F-8074-17FBC32FE524}" srcOrd="1" destOrd="0" presId="urn:microsoft.com/office/officeart/2005/8/layout/chevron2"/>
    <dgm:cxn modelId="{1762249C-659D-4B9A-B255-9DC614ADDD96}" type="presParOf" srcId="{47533223-8311-494D-A8FB-438BED94B695}" destId="{2194A9C5-2B7E-466E-9362-6338E29525AF}" srcOrd="3" destOrd="0" presId="urn:microsoft.com/office/officeart/2005/8/layout/chevron2"/>
    <dgm:cxn modelId="{B3866A14-6E2A-4506-B551-FD5B22EBEC6A}" type="presParOf" srcId="{47533223-8311-494D-A8FB-438BED94B695}" destId="{A98F6626-1902-46C1-9C19-4E779CBC31D0}" srcOrd="4" destOrd="0" presId="urn:microsoft.com/office/officeart/2005/8/layout/chevron2"/>
    <dgm:cxn modelId="{3E9C4F23-651B-40E0-8272-13A41C572D22}" type="presParOf" srcId="{A98F6626-1902-46C1-9C19-4E779CBC31D0}" destId="{1C04016B-2847-4DD6-878F-BF2C5A54E86F}" srcOrd="0" destOrd="0" presId="urn:microsoft.com/office/officeart/2005/8/layout/chevron2"/>
    <dgm:cxn modelId="{2C911A7A-F53C-40B0-B1AA-C32F1189AFBD}" type="presParOf" srcId="{A98F6626-1902-46C1-9C19-4E779CBC31D0}" destId="{3271621E-CEC1-4F2F-8A4A-A5763EC64FC1}" srcOrd="1" destOrd="0" presId="urn:microsoft.com/office/officeart/2005/8/layout/chevron2"/>
    <dgm:cxn modelId="{75A5C72C-B03E-40DF-B955-E4F33C3D8E38}" type="presParOf" srcId="{47533223-8311-494D-A8FB-438BED94B695}" destId="{0D14576D-BB04-4C87-B151-BA3CAC9875B2}" srcOrd="5" destOrd="0" presId="urn:microsoft.com/office/officeart/2005/8/layout/chevron2"/>
    <dgm:cxn modelId="{15E24940-2D57-4955-A6AA-60E991E8DA79}" type="presParOf" srcId="{47533223-8311-494D-A8FB-438BED94B695}" destId="{28427681-A95F-4BDA-B99C-CC23F2E3E5C0}" srcOrd="6" destOrd="0" presId="urn:microsoft.com/office/officeart/2005/8/layout/chevron2"/>
    <dgm:cxn modelId="{482EC395-2E3E-4773-814D-1DA3190EEF24}" type="presParOf" srcId="{28427681-A95F-4BDA-B99C-CC23F2E3E5C0}" destId="{36932E0D-89BA-464F-ABB9-16C827E8C0EA}" srcOrd="0" destOrd="0" presId="urn:microsoft.com/office/officeart/2005/8/layout/chevron2"/>
    <dgm:cxn modelId="{BE0E58AA-D1EA-4E26-85EC-7AB1725A1CB9}" type="presParOf" srcId="{28427681-A95F-4BDA-B99C-CC23F2E3E5C0}" destId="{72F4F014-883D-490B-BC2C-FE2CFA0A102B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89342F-29D4-4B65-94AD-7B8E2BCFC79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DBA673-B6A0-4241-A374-CB35B1A64A1E}">
      <dgm:prSet phldrT="[Текст]"/>
      <dgm:spPr/>
      <dgm:t>
        <a:bodyPr/>
        <a:lstStyle/>
        <a:p>
          <a:r>
            <a:rPr lang="ru-RU" b="1" dirty="0" err="1" smtClean="0"/>
            <a:t>Ринок</a:t>
          </a:r>
          <a:r>
            <a:rPr lang="ru-RU" b="1" dirty="0" smtClean="0"/>
            <a:t> грошей</a:t>
          </a:r>
          <a:endParaRPr lang="en-US" b="1" dirty="0"/>
        </a:p>
      </dgm:t>
    </dgm:pt>
    <dgm:pt modelId="{54BE4A2A-E023-4585-8088-ABA6BC8E2FB3}" type="parTrans" cxnId="{7BF47255-3813-4181-B560-0FA500FA498C}">
      <dgm:prSet/>
      <dgm:spPr/>
      <dgm:t>
        <a:bodyPr/>
        <a:lstStyle/>
        <a:p>
          <a:endParaRPr lang="en-US"/>
        </a:p>
      </dgm:t>
    </dgm:pt>
    <dgm:pt modelId="{2B140C17-C476-46F2-A0AC-DB7F6A2861AF}" type="sibTrans" cxnId="{7BF47255-3813-4181-B560-0FA500FA498C}">
      <dgm:prSet/>
      <dgm:spPr/>
      <dgm:t>
        <a:bodyPr/>
        <a:lstStyle/>
        <a:p>
          <a:endParaRPr lang="en-US"/>
        </a:p>
      </dgm:t>
    </dgm:pt>
    <dgm:pt modelId="{E205A822-5EBF-4BE9-82CA-FCB03BAE9295}">
      <dgm:prSet phldrT="[Текст]"/>
      <dgm:spPr/>
      <dgm:t>
        <a:bodyPr/>
        <a:lstStyle/>
        <a:p>
          <a:r>
            <a:rPr lang="ru-RU" dirty="0" err="1" smtClean="0"/>
            <a:t>монетарний</a:t>
          </a:r>
          <a:r>
            <a:rPr lang="ru-RU" dirty="0" smtClean="0"/>
            <a:t> </a:t>
          </a:r>
          <a:r>
            <a:rPr lang="ru-RU" dirty="0" err="1" smtClean="0"/>
            <a:t>ринок</a:t>
          </a:r>
          <a:r>
            <a:rPr lang="ru-RU" dirty="0" smtClean="0"/>
            <a:t>, де </a:t>
          </a:r>
          <a:r>
            <a:rPr lang="ru-RU" dirty="0" err="1" smtClean="0"/>
            <a:t>продаються</a:t>
          </a:r>
          <a:r>
            <a:rPr lang="ru-RU" dirty="0" smtClean="0"/>
            <a:t> </a:t>
          </a:r>
          <a:r>
            <a:rPr lang="ru-RU" dirty="0" err="1" smtClean="0"/>
            <a:t>грошові</a:t>
          </a:r>
          <a:r>
            <a:rPr lang="ru-RU" dirty="0" smtClean="0"/>
            <a:t> </a:t>
          </a:r>
          <a:r>
            <a:rPr lang="ru-RU" dirty="0" err="1" smtClean="0"/>
            <a:t>кошти</a:t>
          </a:r>
          <a:r>
            <a:rPr lang="ru-RU" dirty="0" smtClean="0"/>
            <a:t> у </a:t>
          </a:r>
          <a:r>
            <a:rPr lang="ru-RU" dirty="0" err="1" smtClean="0"/>
            <a:t>вигляді</a:t>
          </a:r>
          <a:r>
            <a:rPr lang="ru-RU" dirty="0" smtClean="0"/>
            <a:t> </a:t>
          </a:r>
          <a:r>
            <a:rPr lang="ru-RU" dirty="0" err="1" smtClean="0"/>
            <a:t>короткострокових</a:t>
          </a:r>
          <a:r>
            <a:rPr lang="ru-RU" dirty="0" smtClean="0"/>
            <a:t> </a:t>
          </a:r>
          <a:r>
            <a:rPr lang="ru-RU" dirty="0" err="1" smtClean="0"/>
            <a:t>позик</a:t>
          </a:r>
          <a:r>
            <a:rPr lang="ru-RU" dirty="0" smtClean="0"/>
            <a:t> (до одного року)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депозитних</a:t>
          </a:r>
          <a:r>
            <a:rPr lang="ru-RU" dirty="0" smtClean="0"/>
            <a:t> </a:t>
          </a:r>
          <a:r>
            <a:rPr lang="ru-RU" dirty="0" err="1" smtClean="0"/>
            <a:t>операцій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метою </a:t>
          </a:r>
          <a:r>
            <a:rPr lang="ru-RU" dirty="0" err="1" smtClean="0"/>
            <a:t>обслуговування</a:t>
          </a:r>
          <a:r>
            <a:rPr lang="ru-RU" dirty="0" smtClean="0"/>
            <a:t> </a:t>
          </a:r>
          <a:r>
            <a:rPr lang="ru-RU" dirty="0" err="1" smtClean="0"/>
            <a:t>руху</a:t>
          </a:r>
          <a:r>
            <a:rPr lang="ru-RU" dirty="0" smtClean="0"/>
            <a:t> </a:t>
          </a:r>
          <a:r>
            <a:rPr lang="ru-RU" dirty="0" err="1" smtClean="0"/>
            <a:t>обігових</a:t>
          </a:r>
          <a:r>
            <a:rPr lang="ru-RU" dirty="0" smtClean="0"/>
            <a:t> </a:t>
          </a:r>
          <a:r>
            <a:rPr lang="ru-RU" dirty="0" err="1" smtClean="0"/>
            <a:t>коштів</a:t>
          </a:r>
          <a:r>
            <a:rPr lang="ru-RU" dirty="0" smtClean="0"/>
            <a:t> </a:t>
          </a:r>
          <a:r>
            <a:rPr lang="ru-RU" dirty="0" err="1" smtClean="0"/>
            <a:t>підприємств</a:t>
          </a:r>
          <a:r>
            <a:rPr lang="ru-RU" dirty="0" smtClean="0"/>
            <a:t>, </a:t>
          </a:r>
          <a:r>
            <a:rPr lang="ru-RU" dirty="0" err="1" smtClean="0"/>
            <a:t>банків</a:t>
          </a:r>
          <a:r>
            <a:rPr lang="ru-RU" dirty="0" smtClean="0"/>
            <a:t>, </a:t>
          </a:r>
          <a:r>
            <a:rPr lang="ru-RU" dirty="0" err="1" smtClean="0"/>
            <a:t>населення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держави</a:t>
          </a:r>
          <a:endParaRPr lang="en-US" dirty="0"/>
        </a:p>
      </dgm:t>
    </dgm:pt>
    <dgm:pt modelId="{80DC9EE6-D2CE-4108-BAA9-503F78CF8312}" type="parTrans" cxnId="{4E722AA0-2656-4B13-8815-6A380E764F6E}">
      <dgm:prSet/>
      <dgm:spPr/>
      <dgm:t>
        <a:bodyPr/>
        <a:lstStyle/>
        <a:p>
          <a:endParaRPr lang="en-US"/>
        </a:p>
      </dgm:t>
    </dgm:pt>
    <dgm:pt modelId="{BB9AAA0A-0B2C-4528-A747-6F43FA39F197}" type="sibTrans" cxnId="{4E722AA0-2656-4B13-8815-6A380E764F6E}">
      <dgm:prSet/>
      <dgm:spPr/>
      <dgm:t>
        <a:bodyPr/>
        <a:lstStyle/>
        <a:p>
          <a:endParaRPr lang="en-US"/>
        </a:p>
      </dgm:t>
    </dgm:pt>
    <dgm:pt modelId="{B783D120-C1D1-45BC-9F5D-6D8E42D5BAA5}">
      <dgm:prSet phldrT="[Текст]"/>
      <dgm:spPr/>
      <dgm:t>
        <a:bodyPr/>
        <a:lstStyle/>
        <a:p>
          <a:r>
            <a:rPr lang="ru-RU" b="1" dirty="0" err="1" smtClean="0"/>
            <a:t>Ринок</a:t>
          </a:r>
          <a:r>
            <a:rPr lang="ru-RU" b="1" dirty="0" smtClean="0"/>
            <a:t> </a:t>
          </a:r>
          <a:r>
            <a:rPr lang="ru-RU" b="1" dirty="0" err="1" smtClean="0"/>
            <a:t>капіталів</a:t>
          </a:r>
          <a:endParaRPr lang="en-US" b="1" dirty="0"/>
        </a:p>
      </dgm:t>
    </dgm:pt>
    <dgm:pt modelId="{76B092AF-DBB1-448F-AC39-DD51CC5E2C8C}" type="parTrans" cxnId="{3CB75C07-D58A-49D7-905E-68AE9437B390}">
      <dgm:prSet/>
      <dgm:spPr/>
      <dgm:t>
        <a:bodyPr/>
        <a:lstStyle/>
        <a:p>
          <a:endParaRPr lang="en-US"/>
        </a:p>
      </dgm:t>
    </dgm:pt>
    <dgm:pt modelId="{248A8FE8-CA0A-4ED1-A9AD-DD77ADD8ABDD}" type="sibTrans" cxnId="{3CB75C07-D58A-49D7-905E-68AE9437B390}">
      <dgm:prSet/>
      <dgm:spPr/>
      <dgm:t>
        <a:bodyPr/>
        <a:lstStyle/>
        <a:p>
          <a:endParaRPr lang="en-US"/>
        </a:p>
      </dgm:t>
    </dgm:pt>
    <dgm:pt modelId="{F3CB8E5F-D6B7-481A-BF3B-354924DA7537}">
      <dgm:prSet phldrT="[Текст]"/>
      <dgm:spPr/>
      <dgm:t>
        <a:bodyPr/>
        <a:lstStyle/>
        <a:p>
          <a:r>
            <a:rPr lang="ru-RU" dirty="0" err="1" smtClean="0"/>
            <a:t>охоплює</a:t>
          </a:r>
          <a:r>
            <a:rPr lang="ru-RU" dirty="0" smtClean="0"/>
            <a:t> </a:t>
          </a:r>
          <a:r>
            <a:rPr lang="ru-RU" dirty="0" err="1" smtClean="0"/>
            <a:t>відносини</a:t>
          </a:r>
          <a:r>
            <a:rPr lang="ru-RU" dirty="0" smtClean="0"/>
            <a:t> </a:t>
          </a:r>
          <a:r>
            <a:rPr lang="ru-RU" dirty="0" err="1" smtClean="0"/>
            <a:t>акумулювання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купівлі-продажу</a:t>
          </a:r>
          <a:r>
            <a:rPr lang="ru-RU" dirty="0" smtClean="0"/>
            <a:t> </a:t>
          </a:r>
          <a:r>
            <a:rPr lang="ru-RU" dirty="0" err="1" smtClean="0"/>
            <a:t>середньострокових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довготермінових</a:t>
          </a:r>
          <a:r>
            <a:rPr lang="ru-RU" dirty="0" smtClean="0"/>
            <a:t> </a:t>
          </a:r>
          <a:r>
            <a:rPr lang="ru-RU" dirty="0" err="1" smtClean="0"/>
            <a:t>кредитів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активів</a:t>
          </a:r>
          <a:r>
            <a:rPr lang="ru-RU" dirty="0" smtClean="0"/>
            <a:t> </a:t>
          </a:r>
          <a:r>
            <a:rPr lang="ru-RU" dirty="0" err="1" smtClean="0"/>
            <a:t>строком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понад</a:t>
          </a:r>
          <a:r>
            <a:rPr lang="ru-RU" dirty="0" smtClean="0"/>
            <a:t> один </a:t>
          </a:r>
          <a:r>
            <a:rPr lang="ru-RU" dirty="0" err="1" smtClean="0"/>
            <a:t>рік</a:t>
          </a:r>
          <a:endParaRPr lang="en-US" dirty="0"/>
        </a:p>
      </dgm:t>
    </dgm:pt>
    <dgm:pt modelId="{C7FF3C6E-51F2-4807-8089-10F4D5E27D0D}" type="parTrans" cxnId="{F0C5BFE2-001F-4373-B549-3459F6A95080}">
      <dgm:prSet/>
      <dgm:spPr/>
      <dgm:t>
        <a:bodyPr/>
        <a:lstStyle/>
        <a:p>
          <a:endParaRPr lang="en-US"/>
        </a:p>
      </dgm:t>
    </dgm:pt>
    <dgm:pt modelId="{4CDA04BB-B5AE-4924-9574-0DAEB72BA21C}" type="sibTrans" cxnId="{F0C5BFE2-001F-4373-B549-3459F6A95080}">
      <dgm:prSet/>
      <dgm:spPr/>
      <dgm:t>
        <a:bodyPr/>
        <a:lstStyle/>
        <a:p>
          <a:endParaRPr lang="en-US"/>
        </a:p>
      </dgm:t>
    </dgm:pt>
    <dgm:pt modelId="{B1E0567D-465C-411B-88AB-A793A31CDCF0}" type="pres">
      <dgm:prSet presAssocID="{4589342F-29D4-4B65-94AD-7B8E2BCFC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FB4A52-A94E-4731-BF03-95BC4A8FF6A6}" type="pres">
      <dgm:prSet presAssocID="{4FDBA673-B6A0-4241-A374-CB35B1A64A1E}" presName="linNode" presStyleCnt="0"/>
      <dgm:spPr/>
    </dgm:pt>
    <dgm:pt modelId="{22BAE5CE-4CFE-473F-8BA0-B8BE7ED72F62}" type="pres">
      <dgm:prSet presAssocID="{4FDBA673-B6A0-4241-A374-CB35B1A64A1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E6C96-7F74-4244-AA2E-54BB25AAAB0A}" type="pres">
      <dgm:prSet presAssocID="{4FDBA673-B6A0-4241-A374-CB35B1A64A1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0948-EC05-4E3B-862E-63D12EAD3641}" type="pres">
      <dgm:prSet presAssocID="{2B140C17-C476-46F2-A0AC-DB7F6A2861AF}" presName="sp" presStyleCnt="0"/>
      <dgm:spPr/>
    </dgm:pt>
    <dgm:pt modelId="{935A2946-BD1B-4C50-8071-6F0D8149D121}" type="pres">
      <dgm:prSet presAssocID="{B783D120-C1D1-45BC-9F5D-6D8E42D5BAA5}" presName="linNode" presStyleCnt="0"/>
      <dgm:spPr/>
    </dgm:pt>
    <dgm:pt modelId="{E31271A1-57D4-4C6B-816D-03A77272DF88}" type="pres">
      <dgm:prSet presAssocID="{B783D120-C1D1-45BC-9F5D-6D8E42D5BAA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2CACA-E85E-48E8-9FF9-F17B9A7A0E93}" type="pres">
      <dgm:prSet presAssocID="{B783D120-C1D1-45BC-9F5D-6D8E42D5BAA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F47255-3813-4181-B560-0FA500FA498C}" srcId="{4589342F-29D4-4B65-94AD-7B8E2BCFC795}" destId="{4FDBA673-B6A0-4241-A374-CB35B1A64A1E}" srcOrd="0" destOrd="0" parTransId="{54BE4A2A-E023-4585-8088-ABA6BC8E2FB3}" sibTransId="{2B140C17-C476-46F2-A0AC-DB7F6A2861AF}"/>
    <dgm:cxn modelId="{47EEFE83-B590-4944-A17D-DB1B2D734025}" type="presOf" srcId="{B783D120-C1D1-45BC-9F5D-6D8E42D5BAA5}" destId="{E31271A1-57D4-4C6B-816D-03A77272DF88}" srcOrd="0" destOrd="0" presId="urn:microsoft.com/office/officeart/2005/8/layout/vList5"/>
    <dgm:cxn modelId="{4E722AA0-2656-4B13-8815-6A380E764F6E}" srcId="{4FDBA673-B6A0-4241-A374-CB35B1A64A1E}" destId="{E205A822-5EBF-4BE9-82CA-FCB03BAE9295}" srcOrd="0" destOrd="0" parTransId="{80DC9EE6-D2CE-4108-BAA9-503F78CF8312}" sibTransId="{BB9AAA0A-0B2C-4528-A747-6F43FA39F197}"/>
    <dgm:cxn modelId="{3CB75C07-D58A-49D7-905E-68AE9437B390}" srcId="{4589342F-29D4-4B65-94AD-7B8E2BCFC795}" destId="{B783D120-C1D1-45BC-9F5D-6D8E42D5BAA5}" srcOrd="1" destOrd="0" parTransId="{76B092AF-DBB1-448F-AC39-DD51CC5E2C8C}" sibTransId="{248A8FE8-CA0A-4ED1-A9AD-DD77ADD8ABDD}"/>
    <dgm:cxn modelId="{F0C5BFE2-001F-4373-B549-3459F6A95080}" srcId="{B783D120-C1D1-45BC-9F5D-6D8E42D5BAA5}" destId="{F3CB8E5F-D6B7-481A-BF3B-354924DA7537}" srcOrd="0" destOrd="0" parTransId="{C7FF3C6E-51F2-4807-8089-10F4D5E27D0D}" sibTransId="{4CDA04BB-B5AE-4924-9574-0DAEB72BA21C}"/>
    <dgm:cxn modelId="{63F91333-298E-413E-87CB-EAEB5C406727}" type="presOf" srcId="{E205A822-5EBF-4BE9-82CA-FCB03BAE9295}" destId="{79AE6C96-7F74-4244-AA2E-54BB25AAAB0A}" srcOrd="0" destOrd="0" presId="urn:microsoft.com/office/officeart/2005/8/layout/vList5"/>
    <dgm:cxn modelId="{16B14EF9-9BD4-4A58-83BA-1DB66BDC4098}" type="presOf" srcId="{4FDBA673-B6A0-4241-A374-CB35B1A64A1E}" destId="{22BAE5CE-4CFE-473F-8BA0-B8BE7ED72F62}" srcOrd="0" destOrd="0" presId="urn:microsoft.com/office/officeart/2005/8/layout/vList5"/>
    <dgm:cxn modelId="{E60BCD01-6F5B-4658-B98C-1921EE71DE01}" type="presOf" srcId="{F3CB8E5F-D6B7-481A-BF3B-354924DA7537}" destId="{59E2CACA-E85E-48E8-9FF9-F17B9A7A0E93}" srcOrd="0" destOrd="0" presId="urn:microsoft.com/office/officeart/2005/8/layout/vList5"/>
    <dgm:cxn modelId="{5D9CF531-ADAE-4F8F-8252-73B1E4F5C8FD}" type="presOf" srcId="{4589342F-29D4-4B65-94AD-7B8E2BCFC795}" destId="{B1E0567D-465C-411B-88AB-A793A31CDCF0}" srcOrd="0" destOrd="0" presId="urn:microsoft.com/office/officeart/2005/8/layout/vList5"/>
    <dgm:cxn modelId="{DADDABEB-9980-4B46-9E0E-69E1100E31E6}" type="presParOf" srcId="{B1E0567D-465C-411B-88AB-A793A31CDCF0}" destId="{F2FB4A52-A94E-4731-BF03-95BC4A8FF6A6}" srcOrd="0" destOrd="0" presId="urn:microsoft.com/office/officeart/2005/8/layout/vList5"/>
    <dgm:cxn modelId="{D17BF650-EE9A-40C5-9E78-BEB11498E5B8}" type="presParOf" srcId="{F2FB4A52-A94E-4731-BF03-95BC4A8FF6A6}" destId="{22BAE5CE-4CFE-473F-8BA0-B8BE7ED72F62}" srcOrd="0" destOrd="0" presId="urn:microsoft.com/office/officeart/2005/8/layout/vList5"/>
    <dgm:cxn modelId="{763122B2-4D9C-40C6-A9EE-146CB96DAA5E}" type="presParOf" srcId="{F2FB4A52-A94E-4731-BF03-95BC4A8FF6A6}" destId="{79AE6C96-7F74-4244-AA2E-54BB25AAAB0A}" srcOrd="1" destOrd="0" presId="urn:microsoft.com/office/officeart/2005/8/layout/vList5"/>
    <dgm:cxn modelId="{F4FDAC1A-F0E0-44A6-8437-666AFCF1E431}" type="presParOf" srcId="{B1E0567D-465C-411B-88AB-A793A31CDCF0}" destId="{A01A0948-EC05-4E3B-862E-63D12EAD3641}" srcOrd="1" destOrd="0" presId="urn:microsoft.com/office/officeart/2005/8/layout/vList5"/>
    <dgm:cxn modelId="{5A8626A8-9233-4812-806B-3E6F66115E09}" type="presParOf" srcId="{B1E0567D-465C-411B-88AB-A793A31CDCF0}" destId="{935A2946-BD1B-4C50-8071-6F0D8149D121}" srcOrd="2" destOrd="0" presId="urn:microsoft.com/office/officeart/2005/8/layout/vList5"/>
    <dgm:cxn modelId="{32B18D44-0103-499A-B5FB-99A8A9C4EE86}" type="presParOf" srcId="{935A2946-BD1B-4C50-8071-6F0D8149D121}" destId="{E31271A1-57D4-4C6B-816D-03A77272DF88}" srcOrd="0" destOrd="0" presId="urn:microsoft.com/office/officeart/2005/8/layout/vList5"/>
    <dgm:cxn modelId="{A34DBBC8-BB13-4561-9C1E-490976D8D3F4}" type="presParOf" srcId="{935A2946-BD1B-4C50-8071-6F0D8149D121}" destId="{59E2CACA-E85E-48E8-9FF9-F17B9A7A0E93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smtClean="0"/>
            <a:t>Облігаційний відсоток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 custT="1"/>
      <dgm:spPr/>
      <dgm:t>
        <a:bodyPr/>
        <a:lstStyle/>
        <a:p>
          <a:r>
            <a:rPr lang="ru-RU" sz="2000" dirty="0" smtClean="0"/>
            <a:t>норма доходу, </a:t>
          </a:r>
          <a:r>
            <a:rPr lang="ru-RU" sz="2000" dirty="0" err="1" smtClean="0"/>
            <a:t>встановлена</a:t>
          </a:r>
          <a:r>
            <a:rPr lang="ru-RU" sz="2000" dirty="0" smtClean="0"/>
            <a:t> за </a:t>
          </a:r>
          <a:r>
            <a:rPr lang="ru-RU" sz="2000" dirty="0" err="1" smtClean="0"/>
            <a:t>цінними</a:t>
          </a:r>
          <a:r>
            <a:rPr lang="ru-RU" sz="2000" dirty="0" smtClean="0"/>
            <a:t> </a:t>
          </a:r>
          <a:r>
            <a:rPr lang="ru-RU" sz="2000" dirty="0" err="1" smtClean="0"/>
            <a:t>паперами</a:t>
          </a:r>
          <a:endParaRPr lang="en-US" sz="2000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Банківський відсоток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 custT="1"/>
      <dgm:spPr/>
      <dgm:t>
        <a:bodyPr/>
        <a:lstStyle/>
        <a:p>
          <a:r>
            <a:rPr lang="ru-RU" sz="2000" dirty="0" err="1" smtClean="0"/>
            <a:t>узагальнена</a:t>
          </a:r>
          <a:r>
            <a:rPr lang="ru-RU" sz="2000" dirty="0" smtClean="0"/>
            <a:t> </a:t>
          </a:r>
          <a:r>
            <a:rPr lang="ru-RU" sz="2000" dirty="0" err="1" smtClean="0"/>
            <a:t>назва</a:t>
          </a:r>
          <a:r>
            <a:rPr lang="ru-RU" sz="2000" dirty="0" smtClean="0"/>
            <a:t> </a:t>
          </a:r>
          <a:r>
            <a:rPr lang="ru-RU" sz="2000" dirty="0" err="1" smtClean="0"/>
            <a:t>відсотків</a:t>
          </a:r>
          <a:r>
            <a:rPr lang="ru-RU" sz="2000" dirty="0" smtClean="0"/>
            <a:t> за </a:t>
          </a:r>
          <a:r>
            <a:rPr lang="ru-RU" sz="2000" dirty="0" err="1" smtClean="0"/>
            <a:t>операціями</a:t>
          </a:r>
          <a:r>
            <a:rPr lang="ru-RU" sz="2000" dirty="0" smtClean="0"/>
            <a:t> </a:t>
          </a:r>
          <a:r>
            <a:rPr lang="ru-RU" sz="2000" dirty="0" err="1" smtClean="0"/>
            <a:t>банків</a:t>
          </a:r>
          <a:endParaRPr lang="en-US" sz="2000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16EBCB41-46FB-4423-A13F-BB2AAAFF35A3}">
      <dgm:prSet/>
      <dgm:spPr/>
      <dgm:t>
        <a:bodyPr/>
        <a:lstStyle/>
        <a:p>
          <a:r>
            <a:rPr lang="uk-UA" b="1" dirty="0" smtClean="0"/>
            <a:t>Депозитний відсоток</a:t>
          </a:r>
          <a:endParaRPr lang="en-US" b="1" dirty="0"/>
        </a:p>
      </dgm:t>
    </dgm:pt>
    <dgm:pt modelId="{FA615318-9A1E-44E5-8BC3-F4067C628FA0}" type="parTrans" cxnId="{D4FB14EC-3623-449C-8A4B-A9645291D0E6}">
      <dgm:prSet/>
      <dgm:spPr/>
      <dgm:t>
        <a:bodyPr/>
        <a:lstStyle/>
        <a:p>
          <a:endParaRPr lang="en-US"/>
        </a:p>
      </dgm:t>
    </dgm:pt>
    <dgm:pt modelId="{CFA2FD8B-CC7A-479E-BD7C-8C84984460D9}" type="sibTrans" cxnId="{D4FB14EC-3623-449C-8A4B-A9645291D0E6}">
      <dgm:prSet/>
      <dgm:spPr/>
      <dgm:t>
        <a:bodyPr/>
        <a:lstStyle/>
        <a:p>
          <a:endParaRPr lang="en-US"/>
        </a:p>
      </dgm:t>
    </dgm:pt>
    <dgm:pt modelId="{8D40EFEC-B461-48AC-BF72-608CCCAEC12A}">
      <dgm:prSet/>
      <dgm:spPr/>
      <dgm:t>
        <a:bodyPr/>
        <a:lstStyle/>
        <a:p>
          <a:r>
            <a:rPr lang="uk-UA" b="1" dirty="0" smtClean="0"/>
            <a:t>Позиковий відсоток</a:t>
          </a:r>
          <a:endParaRPr lang="en-US" b="1" dirty="0"/>
        </a:p>
      </dgm:t>
    </dgm:pt>
    <dgm:pt modelId="{5EC553E6-87D4-4F5E-81D3-D899DA5DE76A}" type="parTrans" cxnId="{159C1648-6A88-4EF5-9F4E-F80A2E5E8F1D}">
      <dgm:prSet/>
      <dgm:spPr/>
      <dgm:t>
        <a:bodyPr/>
        <a:lstStyle/>
        <a:p>
          <a:endParaRPr lang="en-US"/>
        </a:p>
      </dgm:t>
    </dgm:pt>
    <dgm:pt modelId="{45C571C3-9EAD-4C13-B4DC-C939AAB6F37F}" type="sibTrans" cxnId="{159C1648-6A88-4EF5-9F4E-F80A2E5E8F1D}">
      <dgm:prSet/>
      <dgm:spPr/>
      <dgm:t>
        <a:bodyPr/>
        <a:lstStyle/>
        <a:p>
          <a:endParaRPr lang="en-US"/>
        </a:p>
      </dgm:t>
    </dgm:pt>
    <dgm:pt modelId="{6F16BF0A-9F91-41B6-9997-7628A8144D60}">
      <dgm:prSet custT="1"/>
      <dgm:spPr/>
      <dgm:t>
        <a:bodyPr/>
        <a:lstStyle/>
        <a:p>
          <a:r>
            <a:rPr lang="ru-RU" sz="2000" dirty="0" smtClean="0"/>
            <a:t>норма доходу, яку </a:t>
          </a:r>
          <a:r>
            <a:rPr lang="ru-RU" sz="2000" dirty="0" err="1" smtClean="0"/>
            <a:t>виплачують</a:t>
          </a:r>
          <a:r>
            <a:rPr lang="ru-RU" sz="2000" dirty="0" smtClean="0"/>
            <a:t> банки </a:t>
          </a:r>
          <a:r>
            <a:rPr lang="ru-RU" sz="2000" dirty="0" err="1" smtClean="0"/>
            <a:t>своїм</a:t>
          </a:r>
          <a:r>
            <a:rPr lang="ru-RU" sz="2000" dirty="0" smtClean="0"/>
            <a:t> </a:t>
          </a:r>
          <a:r>
            <a:rPr lang="ru-RU" sz="2000" dirty="0" err="1" smtClean="0"/>
            <a:t>клієнтам</a:t>
          </a:r>
          <a:r>
            <a:rPr lang="ru-RU" sz="2000" dirty="0" smtClean="0"/>
            <a:t> за </a:t>
          </a:r>
          <a:r>
            <a:rPr lang="ru-RU" sz="2000" dirty="0" err="1" smtClean="0"/>
            <a:t>їхніми</a:t>
          </a:r>
          <a:r>
            <a:rPr lang="ru-RU" sz="2000" dirty="0" smtClean="0"/>
            <a:t> депозитами</a:t>
          </a:r>
          <a:endParaRPr lang="en-US" sz="2000" dirty="0"/>
        </a:p>
      </dgm:t>
    </dgm:pt>
    <dgm:pt modelId="{52A5F6E7-F823-42E4-8603-156BF423C1F7}" type="parTrans" cxnId="{2C7C4B67-42F2-4130-BCA2-9BA9201CBBFE}">
      <dgm:prSet/>
      <dgm:spPr/>
      <dgm:t>
        <a:bodyPr/>
        <a:lstStyle/>
        <a:p>
          <a:endParaRPr lang="en-US"/>
        </a:p>
      </dgm:t>
    </dgm:pt>
    <dgm:pt modelId="{BD8E2A25-D678-434B-8E25-88BCA20C81F6}" type="sibTrans" cxnId="{2C7C4B67-42F2-4130-BCA2-9BA9201CBBFE}">
      <dgm:prSet/>
      <dgm:spPr/>
      <dgm:t>
        <a:bodyPr/>
        <a:lstStyle/>
        <a:p>
          <a:endParaRPr lang="en-US"/>
        </a:p>
      </dgm:t>
    </dgm:pt>
    <dgm:pt modelId="{43402C78-39C9-49BB-AA9A-3FE864138C70}">
      <dgm:prSet custT="1"/>
      <dgm:spPr/>
      <dgm:t>
        <a:bodyPr/>
        <a:lstStyle/>
        <a:p>
          <a:r>
            <a:rPr lang="ru-RU" sz="2000" dirty="0" smtClean="0"/>
            <a:t>норма доходу, яку </a:t>
          </a:r>
          <a:r>
            <a:rPr lang="ru-RU" sz="2000" dirty="0" err="1" smtClean="0"/>
            <a:t>стягує</a:t>
          </a:r>
          <a:r>
            <a:rPr lang="ru-RU" sz="2000" dirty="0" smtClean="0"/>
            <a:t> банк </a:t>
          </a:r>
          <a:r>
            <a:rPr lang="ru-RU" sz="2000" dirty="0" err="1" smtClean="0"/>
            <a:t>із</a:t>
          </a:r>
          <a:r>
            <a:rPr lang="ru-RU" sz="2000" dirty="0" smtClean="0"/>
            <a:t> </a:t>
          </a:r>
          <a:r>
            <a:rPr lang="ru-RU" sz="2000" dirty="0" err="1" smtClean="0"/>
            <a:t>позичальників</a:t>
          </a:r>
          <a:r>
            <a:rPr lang="ru-RU" sz="2000" dirty="0" smtClean="0"/>
            <a:t> за </a:t>
          </a:r>
          <a:r>
            <a:rPr lang="ru-RU" sz="2000" dirty="0" err="1" smtClean="0"/>
            <a:t>користування</a:t>
          </a:r>
          <a:r>
            <a:rPr lang="ru-RU" sz="2000" dirty="0" smtClean="0"/>
            <a:t> </a:t>
          </a:r>
          <a:r>
            <a:rPr lang="ru-RU" sz="2000" dirty="0" err="1" smtClean="0"/>
            <a:t>позиченими</a:t>
          </a:r>
          <a:r>
            <a:rPr lang="ru-RU" sz="2000" dirty="0" smtClean="0"/>
            <a:t> коштами</a:t>
          </a:r>
          <a:endParaRPr lang="en-US" sz="2000" dirty="0"/>
        </a:p>
      </dgm:t>
    </dgm:pt>
    <dgm:pt modelId="{1C9CD6BF-7B2F-4B37-9C54-DD9804DDCE1F}" type="parTrans" cxnId="{2246BB0E-050B-4A80-B066-042D4AB82372}">
      <dgm:prSet/>
      <dgm:spPr/>
      <dgm:t>
        <a:bodyPr/>
        <a:lstStyle/>
        <a:p>
          <a:endParaRPr lang="en-US"/>
        </a:p>
      </dgm:t>
    </dgm:pt>
    <dgm:pt modelId="{5AA884A3-FC6A-47CC-AB6C-7AE4DF24603A}" type="sibTrans" cxnId="{2246BB0E-050B-4A80-B066-042D4AB82372}">
      <dgm:prSet/>
      <dgm:spPr/>
      <dgm:t>
        <a:bodyPr/>
        <a:lstStyle/>
        <a:p>
          <a:endParaRPr lang="en-US"/>
        </a:p>
      </dgm:t>
    </dgm:pt>
    <dgm:pt modelId="{0E6009B5-D996-4636-B1AB-0B0C35300E70}">
      <dgm:prSet/>
      <dgm:spPr/>
      <dgm:t>
        <a:bodyPr/>
        <a:lstStyle/>
        <a:p>
          <a:r>
            <a:rPr lang="uk-UA" b="1" dirty="0" smtClean="0"/>
            <a:t>Обліковий відсоток</a:t>
          </a:r>
          <a:endParaRPr lang="en-US" b="1" dirty="0"/>
        </a:p>
      </dgm:t>
    </dgm:pt>
    <dgm:pt modelId="{9FCF334D-7D8A-4832-8DF5-9CACC92367CC}" type="parTrans" cxnId="{A4D10946-1D32-47BB-95CE-745DCAAA7F1E}">
      <dgm:prSet/>
      <dgm:spPr/>
    </dgm:pt>
    <dgm:pt modelId="{28D1A288-ED23-4B09-AF9D-A25F802FA952}" type="sibTrans" cxnId="{A4D10946-1D32-47BB-95CE-745DCAAA7F1E}">
      <dgm:prSet/>
      <dgm:spPr/>
    </dgm:pt>
    <dgm:pt modelId="{13397EEC-60CA-4B1C-B5F3-00E1FABC1103}">
      <dgm:prSet custT="1"/>
      <dgm:spPr/>
      <dgm:t>
        <a:bodyPr/>
        <a:lstStyle/>
        <a:p>
          <a:r>
            <a:rPr lang="ru-RU" sz="1400" dirty="0" smtClean="0"/>
            <a:t>норма доходу, яку </a:t>
          </a:r>
          <a:r>
            <a:rPr lang="ru-RU" sz="1400" dirty="0" err="1" smtClean="0"/>
            <a:t>Центральний</a:t>
          </a:r>
          <a:r>
            <a:rPr lang="ru-RU" sz="1400" dirty="0" smtClean="0"/>
            <a:t> банк </a:t>
          </a:r>
          <a:r>
            <a:rPr lang="ru-RU" sz="1400" dirty="0" err="1" smtClean="0"/>
            <a:t>стягує</a:t>
          </a:r>
          <a:r>
            <a:rPr lang="ru-RU" sz="1400" dirty="0" smtClean="0"/>
            <a:t> </a:t>
          </a:r>
          <a:r>
            <a:rPr lang="ru-RU" sz="1400" dirty="0" err="1" smtClean="0"/>
            <a:t>із</a:t>
          </a:r>
          <a:r>
            <a:rPr lang="ru-RU" sz="1400" dirty="0" smtClean="0"/>
            <a:t> </a:t>
          </a:r>
          <a:r>
            <a:rPr lang="ru-RU" sz="1400" dirty="0" err="1" smtClean="0"/>
            <a:t>комерційних</a:t>
          </a:r>
          <a:r>
            <a:rPr lang="ru-RU" sz="1400" dirty="0" smtClean="0"/>
            <a:t> </a:t>
          </a:r>
          <a:r>
            <a:rPr lang="ru-RU" sz="1400" dirty="0" err="1" smtClean="0"/>
            <a:t>банків</a:t>
          </a:r>
          <a:r>
            <a:rPr lang="ru-RU" sz="1400" dirty="0" smtClean="0"/>
            <a:t> за </a:t>
          </a:r>
          <a:r>
            <a:rPr lang="ru-RU" sz="1400" dirty="0" err="1" smtClean="0"/>
            <a:t>позики</a:t>
          </a:r>
          <a:r>
            <a:rPr lang="ru-RU" sz="1400" dirty="0" smtClean="0"/>
            <a:t>, </a:t>
          </a:r>
          <a:r>
            <a:rPr lang="ru-RU" sz="1400" dirty="0" err="1" smtClean="0"/>
            <a:t>видані</a:t>
          </a:r>
          <a:r>
            <a:rPr lang="ru-RU" sz="1400" dirty="0" smtClean="0"/>
            <a:t> </a:t>
          </a:r>
          <a:r>
            <a:rPr lang="ru-RU" sz="1400" dirty="0" err="1" smtClean="0"/>
            <a:t>під</a:t>
          </a:r>
          <a:r>
            <a:rPr lang="ru-RU" sz="1400" dirty="0" smtClean="0"/>
            <a:t> заставу </a:t>
          </a:r>
          <a:r>
            <a:rPr lang="ru-RU" sz="1400" dirty="0" err="1" smtClean="0"/>
            <a:t>комерційних</a:t>
          </a:r>
          <a:r>
            <a:rPr lang="ru-RU" sz="1400" dirty="0" smtClean="0"/>
            <a:t> </a:t>
          </a:r>
          <a:r>
            <a:rPr lang="ru-RU" sz="1400" dirty="0" err="1" smtClean="0"/>
            <a:t>векселів</a:t>
          </a:r>
          <a:endParaRPr lang="en-US" sz="1400" dirty="0"/>
        </a:p>
      </dgm:t>
    </dgm:pt>
    <dgm:pt modelId="{FF587FA5-8DBF-4A1B-9290-DDD42886596C}" type="parTrans" cxnId="{F9AA6CC7-F0B5-4C2D-BB12-D1FB3CC80689}">
      <dgm:prSet/>
      <dgm:spPr/>
    </dgm:pt>
    <dgm:pt modelId="{6C6ACC89-42E3-4B12-A1A9-7977E50E1F32}" type="sibTrans" cxnId="{F9AA6CC7-F0B5-4C2D-BB12-D1FB3CC80689}">
      <dgm:prSet/>
      <dgm:spPr/>
    </dgm:pt>
    <dgm:pt modelId="{21FC7BE4-7290-4BB4-9352-56A1D4AE0491}">
      <dgm:prSet custT="1"/>
      <dgm:spPr/>
      <dgm:t>
        <a:bodyPr/>
        <a:lstStyle/>
        <a:p>
          <a:r>
            <a:rPr lang="ru-RU" sz="1400" dirty="0" err="1" smtClean="0"/>
            <a:t>найнижчою</a:t>
          </a:r>
          <a:r>
            <a:rPr lang="ru-RU" sz="1400" dirty="0" smtClean="0"/>
            <a:t> </a:t>
          </a:r>
          <a:r>
            <a:rPr lang="ru-RU" sz="1400" dirty="0" err="1" smtClean="0"/>
            <a:t>серед</a:t>
          </a:r>
          <a:r>
            <a:rPr lang="ru-RU" sz="1400" dirty="0" smtClean="0"/>
            <a:t> </a:t>
          </a:r>
          <a:r>
            <a:rPr lang="ru-RU" sz="1400" dirty="0" err="1" smtClean="0"/>
            <a:t>процентних</a:t>
          </a:r>
          <a:r>
            <a:rPr lang="ru-RU" sz="1400" dirty="0" smtClean="0"/>
            <a:t> ставок НБУ </a:t>
          </a:r>
          <a:r>
            <a:rPr lang="ru-RU" sz="1400" dirty="0" err="1" smtClean="0"/>
            <a:t>і</a:t>
          </a:r>
          <a:r>
            <a:rPr lang="ru-RU" sz="1400" dirty="0" smtClean="0"/>
            <a:t> </a:t>
          </a:r>
          <a:r>
            <a:rPr lang="ru-RU" sz="1400" dirty="0" err="1" smtClean="0"/>
            <a:t>є</a:t>
          </a:r>
          <a:r>
            <a:rPr lang="ru-RU" sz="1400" dirty="0" smtClean="0"/>
            <a:t> </a:t>
          </a:r>
          <a:r>
            <a:rPr lang="ru-RU" sz="1400" dirty="0" err="1" smtClean="0"/>
            <a:t>орієнтиром</a:t>
          </a:r>
          <a:r>
            <a:rPr lang="ru-RU" sz="1400" dirty="0" smtClean="0"/>
            <a:t> </a:t>
          </a:r>
          <a:r>
            <a:rPr lang="ru-RU" sz="1400" dirty="0" err="1" smtClean="0"/>
            <a:t>вартості</a:t>
          </a:r>
          <a:r>
            <a:rPr lang="ru-RU" sz="1400" dirty="0" smtClean="0"/>
            <a:t> </a:t>
          </a:r>
          <a:r>
            <a:rPr lang="ru-RU" sz="1400" dirty="0" err="1" smtClean="0"/>
            <a:t>грошових</a:t>
          </a:r>
          <a:r>
            <a:rPr lang="ru-RU" sz="1400" dirty="0" smtClean="0"/>
            <a:t> </a:t>
          </a:r>
          <a:r>
            <a:rPr lang="ru-RU" sz="1400" dirty="0" err="1" smtClean="0"/>
            <a:t>засобів</a:t>
          </a:r>
          <a:r>
            <a:rPr lang="ru-RU" sz="1400" dirty="0" smtClean="0"/>
            <a:t>. Як правило, </a:t>
          </a:r>
          <a:r>
            <a:rPr lang="ru-RU" sz="1400" dirty="0" err="1" smtClean="0"/>
            <a:t>комерційні</a:t>
          </a:r>
          <a:r>
            <a:rPr lang="ru-RU" sz="1400" dirty="0" smtClean="0"/>
            <a:t> банки </a:t>
          </a:r>
          <a:r>
            <a:rPr lang="ru-RU" sz="1400" dirty="0" err="1" smtClean="0"/>
            <a:t>встановлюють</a:t>
          </a:r>
          <a:r>
            <a:rPr lang="ru-RU" sz="1400" dirty="0" smtClean="0"/>
            <a:t> </a:t>
          </a:r>
          <a:r>
            <a:rPr lang="ru-RU" sz="1400" dirty="0" err="1" smtClean="0"/>
            <a:t>процентні</a:t>
          </a:r>
          <a:r>
            <a:rPr lang="ru-RU" sz="1400" dirty="0" smtClean="0"/>
            <a:t> ставки по депозитам </a:t>
          </a:r>
          <a:r>
            <a:rPr lang="ru-RU" sz="1400" dirty="0" err="1" smtClean="0"/>
            <a:t>нижче</a:t>
          </a:r>
          <a:r>
            <a:rPr lang="ru-RU" sz="1400" dirty="0" smtClean="0"/>
            <a:t>, а по кредитам — </a:t>
          </a:r>
          <a:r>
            <a:rPr lang="ru-RU" sz="1400" dirty="0" err="1" smtClean="0"/>
            <a:t>вище</a:t>
          </a:r>
          <a:r>
            <a:rPr lang="ru-RU" sz="1400" dirty="0" smtClean="0"/>
            <a:t> </a:t>
          </a:r>
          <a:r>
            <a:rPr lang="ru-RU" sz="1400" dirty="0" err="1" smtClean="0"/>
            <a:t>облікової</a:t>
          </a:r>
          <a:r>
            <a:rPr lang="ru-RU" sz="1400" dirty="0" smtClean="0"/>
            <a:t> ставки НБУ</a:t>
          </a:r>
          <a:endParaRPr lang="en-US" sz="1400" dirty="0"/>
        </a:p>
      </dgm:t>
    </dgm:pt>
    <dgm:pt modelId="{3431BAB8-1E6E-499D-BE0B-4D5997AE9542}" type="parTrans" cxnId="{D221D731-4C5D-43D1-8E31-A74FCD03DBC6}">
      <dgm:prSet/>
      <dgm:spPr/>
    </dgm:pt>
    <dgm:pt modelId="{08C5C892-169B-47B2-B9EC-556FE739A3BE}" type="sibTrans" cxnId="{D221D731-4C5D-43D1-8E31-A74FCD03DBC6}">
      <dgm:prSet/>
      <dgm:spPr/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5" custScaleY="134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1D891-4F8B-4E80-9682-CB9F4DB0A468}" type="pres">
      <dgm:prSet presAssocID="{A7959191-9F25-4356-97AA-17093515AACB}" presName="spacing" presStyleCnt="0"/>
      <dgm:spPr/>
    </dgm:pt>
    <dgm:pt modelId="{962B9119-D093-41DD-B139-2E1437C3D000}" type="pres">
      <dgm:prSet presAssocID="{16EBCB41-46FB-4423-A13F-BB2AAAFF35A3}" presName="linNode" presStyleCnt="0"/>
      <dgm:spPr/>
    </dgm:pt>
    <dgm:pt modelId="{953FE72E-6C24-412C-9809-AF57B277BACA}" type="pres">
      <dgm:prSet presAssocID="{16EBCB41-46FB-4423-A13F-BB2AAAFF35A3}" presName="parent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27466-D61E-4421-8D8B-80421ABEDB06}" type="pres">
      <dgm:prSet presAssocID="{16EBCB41-46FB-4423-A13F-BB2AAAFF35A3}" presName="childShp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6A2F5-141C-425B-9835-35436E6ED2E4}" type="pres">
      <dgm:prSet presAssocID="{CFA2FD8B-CC7A-479E-BD7C-8C84984460D9}" presName="spacing" presStyleCnt="0"/>
      <dgm:spPr/>
    </dgm:pt>
    <dgm:pt modelId="{86DE0A13-EB0F-4DB5-8CF2-E93A87B2E318}" type="pres">
      <dgm:prSet presAssocID="{8D40EFEC-B461-48AC-BF72-608CCCAEC12A}" presName="linNode" presStyleCnt="0"/>
      <dgm:spPr/>
    </dgm:pt>
    <dgm:pt modelId="{6C7AA6A7-635C-41F7-95DE-BDBCB6551718}" type="pres">
      <dgm:prSet presAssocID="{8D40EFEC-B461-48AC-BF72-608CCCAEC12A}" presName="parent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4CCD6-5591-4DD1-8D16-16292F0D5D1F}" type="pres">
      <dgm:prSet presAssocID="{8D40EFEC-B461-48AC-BF72-608CCCAEC12A}" presName="childShp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47391-E282-4960-B2AC-1E8C67582DAC}" type="pres">
      <dgm:prSet presAssocID="{45C571C3-9EAD-4C13-B4DC-C939AAB6F37F}" presName="spacing" presStyleCnt="0"/>
      <dgm:spPr/>
    </dgm:pt>
    <dgm:pt modelId="{7F6FE5DC-9C3D-467C-9230-939D995EC7CF}" type="pres">
      <dgm:prSet presAssocID="{0E6009B5-D996-4636-B1AB-0B0C35300E70}" presName="linNode" presStyleCnt="0"/>
      <dgm:spPr/>
    </dgm:pt>
    <dgm:pt modelId="{9D8EFECF-7F7B-4C56-AFE6-F3A15C563A15}" type="pres">
      <dgm:prSet presAssocID="{0E6009B5-D996-4636-B1AB-0B0C35300E70}" presName="parentShp" presStyleLbl="node1" presStyleIdx="4" presStyleCnt="5">
        <dgm:presLayoutVars>
          <dgm:bulletEnabled val="1"/>
        </dgm:presLayoutVars>
      </dgm:prSet>
      <dgm:spPr/>
    </dgm:pt>
    <dgm:pt modelId="{9757D4A3-932D-4853-9669-C91DCFA53E61}" type="pres">
      <dgm:prSet presAssocID="{0E6009B5-D996-4636-B1AB-0B0C35300E70}" presName="childShp" presStyleLbl="bgAccFollowNode1" presStyleIdx="4" presStyleCnt="5" custScaleY="186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21D731-4C5D-43D1-8E31-A74FCD03DBC6}" srcId="{0E6009B5-D996-4636-B1AB-0B0C35300E70}" destId="{21FC7BE4-7290-4BB4-9352-56A1D4AE0491}" srcOrd="1" destOrd="0" parTransId="{3431BAB8-1E6E-499D-BE0B-4D5997AE9542}" sibTransId="{08C5C892-169B-47B2-B9EC-556FE739A3BE}"/>
    <dgm:cxn modelId="{AB4F23F6-4F8D-4F4E-8FA1-ACCAA92B9D02}" type="presOf" srcId="{3B6875C0-514D-4B76-A96A-B05EFB41E9A0}" destId="{B8DFE608-FF29-4AB7-B47B-1A40312A9852}" srcOrd="0" destOrd="0" presId="urn:microsoft.com/office/officeart/2005/8/layout/vList6"/>
    <dgm:cxn modelId="{D6235C9D-CE0D-4D57-BE61-232BBC1690E9}" type="presOf" srcId="{6F16BF0A-9F91-41B6-9997-7628A8144D60}" destId="{4AA27466-D61E-4421-8D8B-80421ABEDB06}" srcOrd="0" destOrd="0" presId="urn:microsoft.com/office/officeart/2005/8/layout/vList6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4500B2E4-BE17-4B58-9CFB-0EDF5E5D6122}" type="presOf" srcId="{43402C78-39C9-49BB-AA9A-3FE864138C70}" destId="{D0B4CCD6-5591-4DD1-8D16-16292F0D5D1F}" srcOrd="0" destOrd="0" presId="urn:microsoft.com/office/officeart/2005/8/layout/vList6"/>
    <dgm:cxn modelId="{752022FF-94AA-409E-9B9D-08364C518393}" type="presOf" srcId="{6477CF13-1A4F-487D-92F4-55E4459E3286}" destId="{F75315A3-051A-4E1F-B5C6-FDE9CF7C7FF2}" srcOrd="0" destOrd="0" presId="urn:microsoft.com/office/officeart/2005/8/layout/vList6"/>
    <dgm:cxn modelId="{F9AA6CC7-F0B5-4C2D-BB12-D1FB3CC80689}" srcId="{0E6009B5-D996-4636-B1AB-0B0C35300E70}" destId="{13397EEC-60CA-4B1C-B5F3-00E1FABC1103}" srcOrd="0" destOrd="0" parTransId="{FF587FA5-8DBF-4A1B-9290-DDD42886596C}" sibTransId="{6C6ACC89-42E3-4B12-A1A9-7977E50E1F32}"/>
    <dgm:cxn modelId="{D4FB14EC-3623-449C-8A4B-A9645291D0E6}" srcId="{6477CF13-1A4F-487D-92F4-55E4459E3286}" destId="{16EBCB41-46FB-4423-A13F-BB2AAAFF35A3}" srcOrd="2" destOrd="0" parTransId="{FA615318-9A1E-44E5-8BC3-F4067C628FA0}" sibTransId="{CFA2FD8B-CC7A-479E-BD7C-8C84984460D9}"/>
    <dgm:cxn modelId="{97D85047-9571-4C61-A592-A0A71917D03F}" type="presOf" srcId="{0E6009B5-D996-4636-B1AB-0B0C35300E70}" destId="{9D8EFECF-7F7B-4C56-AFE6-F3A15C563A15}" srcOrd="0" destOrd="0" presId="urn:microsoft.com/office/officeart/2005/8/layout/vList6"/>
    <dgm:cxn modelId="{04A3FDF3-9C11-4E51-B9B6-ABE23FF7841D}" type="presOf" srcId="{6B8C75A4-AEF1-4D3F-9BD1-6C18C1F9CCAF}" destId="{96E11FDB-3C43-4A6F-944F-56C712778DB0}" srcOrd="0" destOrd="0" presId="urn:microsoft.com/office/officeart/2005/8/layout/vList6"/>
    <dgm:cxn modelId="{2246BB0E-050B-4A80-B066-042D4AB82372}" srcId="{8D40EFEC-B461-48AC-BF72-608CCCAEC12A}" destId="{43402C78-39C9-49BB-AA9A-3FE864138C70}" srcOrd="0" destOrd="0" parTransId="{1C9CD6BF-7B2F-4B37-9C54-DD9804DDCE1F}" sibTransId="{5AA884A3-FC6A-47CC-AB6C-7AE4DF24603A}"/>
    <dgm:cxn modelId="{A4D10946-1D32-47BB-95CE-745DCAAA7F1E}" srcId="{6477CF13-1A4F-487D-92F4-55E4459E3286}" destId="{0E6009B5-D996-4636-B1AB-0B0C35300E70}" srcOrd="4" destOrd="0" parTransId="{9FCF334D-7D8A-4832-8DF5-9CACC92367CC}" sibTransId="{28D1A288-ED23-4B09-AF9D-A25F802FA952}"/>
    <dgm:cxn modelId="{BFA321E7-4BB0-4160-B09D-6ED4385E1345}" type="presOf" srcId="{16EBCB41-46FB-4423-A13F-BB2AAAFF35A3}" destId="{953FE72E-6C24-412C-9809-AF57B277BACA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72BC53FC-1E88-414B-8956-347BC95E4055}" type="presOf" srcId="{12528066-62EA-40F9-8E0A-41D8B82E2638}" destId="{9F826A78-E599-4A72-A440-1AFF4BEAA439}" srcOrd="0" destOrd="0" presId="urn:microsoft.com/office/officeart/2005/8/layout/vList6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C09CCCEB-6199-44BC-99EC-DD4D9CBEC4E8}" type="presOf" srcId="{A6A5B27A-FC78-483C-BA12-C84110023CE2}" destId="{F6FE9484-7292-41B8-AAC3-567138E920B6}" srcOrd="0" destOrd="0" presId="urn:microsoft.com/office/officeart/2005/8/layout/vList6"/>
    <dgm:cxn modelId="{159C1648-6A88-4EF5-9F4E-F80A2E5E8F1D}" srcId="{6477CF13-1A4F-487D-92F4-55E4459E3286}" destId="{8D40EFEC-B461-48AC-BF72-608CCCAEC12A}" srcOrd="3" destOrd="0" parTransId="{5EC553E6-87D4-4F5E-81D3-D899DA5DE76A}" sibTransId="{45C571C3-9EAD-4C13-B4DC-C939AAB6F37F}"/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92FE36E5-4A50-444D-8E10-15936AB7AB4F}" type="presOf" srcId="{8D40EFEC-B461-48AC-BF72-608CCCAEC12A}" destId="{6C7AA6A7-635C-41F7-95DE-BDBCB6551718}" srcOrd="0" destOrd="0" presId="urn:microsoft.com/office/officeart/2005/8/layout/vList6"/>
    <dgm:cxn modelId="{E29C54A1-A346-40D1-86A3-DD003DAC6452}" type="presOf" srcId="{21FC7BE4-7290-4BB4-9352-56A1D4AE0491}" destId="{9757D4A3-932D-4853-9669-C91DCFA53E61}" srcOrd="0" destOrd="1" presId="urn:microsoft.com/office/officeart/2005/8/layout/vList6"/>
    <dgm:cxn modelId="{2C7C4B67-42F2-4130-BCA2-9BA9201CBBFE}" srcId="{16EBCB41-46FB-4423-A13F-BB2AAAFF35A3}" destId="{6F16BF0A-9F91-41B6-9997-7628A8144D60}" srcOrd="0" destOrd="0" parTransId="{52A5F6E7-F823-42E4-8603-156BF423C1F7}" sibTransId="{BD8E2A25-D678-434B-8E25-88BCA20C81F6}"/>
    <dgm:cxn modelId="{6DC4D0EC-F087-4C6C-AEE1-272894D0B632}" type="presOf" srcId="{13397EEC-60CA-4B1C-B5F3-00E1FABC1103}" destId="{9757D4A3-932D-4853-9669-C91DCFA53E61}" srcOrd="0" destOrd="0" presId="urn:microsoft.com/office/officeart/2005/8/layout/vList6"/>
    <dgm:cxn modelId="{FF86F67D-FA02-4542-9428-1F99B4DF9821}" type="presParOf" srcId="{F75315A3-051A-4E1F-B5C6-FDE9CF7C7FF2}" destId="{5F2B6F84-8412-4AC9-9537-AA3F646FDDA6}" srcOrd="0" destOrd="0" presId="urn:microsoft.com/office/officeart/2005/8/layout/vList6"/>
    <dgm:cxn modelId="{AC0B4FAA-8358-4BE0-91D7-359596151DF1}" type="presParOf" srcId="{5F2B6F84-8412-4AC9-9537-AA3F646FDDA6}" destId="{96E11FDB-3C43-4A6F-944F-56C712778DB0}" srcOrd="0" destOrd="0" presId="urn:microsoft.com/office/officeart/2005/8/layout/vList6"/>
    <dgm:cxn modelId="{09F6E4C6-6866-4E88-9C69-E758BD836F94}" type="presParOf" srcId="{5F2B6F84-8412-4AC9-9537-AA3F646FDDA6}" destId="{9F826A78-E599-4A72-A440-1AFF4BEAA439}" srcOrd="1" destOrd="0" presId="urn:microsoft.com/office/officeart/2005/8/layout/vList6"/>
    <dgm:cxn modelId="{CCA14D0F-CC07-4095-A4C7-5E70253352B9}" type="presParOf" srcId="{F75315A3-051A-4E1F-B5C6-FDE9CF7C7FF2}" destId="{3C924AC2-78DC-4004-AA02-C8937EB84AA8}" srcOrd="1" destOrd="0" presId="urn:microsoft.com/office/officeart/2005/8/layout/vList6"/>
    <dgm:cxn modelId="{0954AE76-BC7D-4313-A948-BCD44F3ADC54}" type="presParOf" srcId="{F75315A3-051A-4E1F-B5C6-FDE9CF7C7FF2}" destId="{5D4B68A6-8F91-4C51-9278-2E732DCE884B}" srcOrd="2" destOrd="0" presId="urn:microsoft.com/office/officeart/2005/8/layout/vList6"/>
    <dgm:cxn modelId="{54479A00-5F39-40C3-8233-4160BDD07D4C}" type="presParOf" srcId="{5D4B68A6-8F91-4C51-9278-2E732DCE884B}" destId="{F6FE9484-7292-41B8-AAC3-567138E920B6}" srcOrd="0" destOrd="0" presId="urn:microsoft.com/office/officeart/2005/8/layout/vList6"/>
    <dgm:cxn modelId="{7D69AF25-ADD2-473B-95E8-E2595DBD8440}" type="presParOf" srcId="{5D4B68A6-8F91-4C51-9278-2E732DCE884B}" destId="{B8DFE608-FF29-4AB7-B47B-1A40312A9852}" srcOrd="1" destOrd="0" presId="urn:microsoft.com/office/officeart/2005/8/layout/vList6"/>
    <dgm:cxn modelId="{1828E6C7-CF0E-483A-B897-BE551E56D515}" type="presParOf" srcId="{F75315A3-051A-4E1F-B5C6-FDE9CF7C7FF2}" destId="{BA91D891-4F8B-4E80-9682-CB9F4DB0A468}" srcOrd="3" destOrd="0" presId="urn:microsoft.com/office/officeart/2005/8/layout/vList6"/>
    <dgm:cxn modelId="{DD02A4FA-14C2-4499-B536-3731A462F76D}" type="presParOf" srcId="{F75315A3-051A-4E1F-B5C6-FDE9CF7C7FF2}" destId="{962B9119-D093-41DD-B139-2E1437C3D000}" srcOrd="4" destOrd="0" presId="urn:microsoft.com/office/officeart/2005/8/layout/vList6"/>
    <dgm:cxn modelId="{23AEDEFB-4AB9-4922-965C-12E126BD1736}" type="presParOf" srcId="{962B9119-D093-41DD-B139-2E1437C3D000}" destId="{953FE72E-6C24-412C-9809-AF57B277BACA}" srcOrd="0" destOrd="0" presId="urn:microsoft.com/office/officeart/2005/8/layout/vList6"/>
    <dgm:cxn modelId="{3297948D-84E5-4A4C-BBE3-B8F4DDF45C17}" type="presParOf" srcId="{962B9119-D093-41DD-B139-2E1437C3D000}" destId="{4AA27466-D61E-4421-8D8B-80421ABEDB06}" srcOrd="1" destOrd="0" presId="urn:microsoft.com/office/officeart/2005/8/layout/vList6"/>
    <dgm:cxn modelId="{4DD790D8-E859-471C-AAD9-68BEC7B388C4}" type="presParOf" srcId="{F75315A3-051A-4E1F-B5C6-FDE9CF7C7FF2}" destId="{B1F6A2F5-141C-425B-9835-35436E6ED2E4}" srcOrd="5" destOrd="0" presId="urn:microsoft.com/office/officeart/2005/8/layout/vList6"/>
    <dgm:cxn modelId="{2DFC9B02-5CE5-46CF-B205-20D6F02F8AA3}" type="presParOf" srcId="{F75315A3-051A-4E1F-B5C6-FDE9CF7C7FF2}" destId="{86DE0A13-EB0F-4DB5-8CF2-E93A87B2E318}" srcOrd="6" destOrd="0" presId="urn:microsoft.com/office/officeart/2005/8/layout/vList6"/>
    <dgm:cxn modelId="{AA99D8E7-D839-42B6-B91A-3900A436EDA9}" type="presParOf" srcId="{86DE0A13-EB0F-4DB5-8CF2-E93A87B2E318}" destId="{6C7AA6A7-635C-41F7-95DE-BDBCB6551718}" srcOrd="0" destOrd="0" presId="urn:microsoft.com/office/officeart/2005/8/layout/vList6"/>
    <dgm:cxn modelId="{AB11A091-8E44-4749-AB03-682F30DF76AC}" type="presParOf" srcId="{86DE0A13-EB0F-4DB5-8CF2-E93A87B2E318}" destId="{D0B4CCD6-5591-4DD1-8D16-16292F0D5D1F}" srcOrd="1" destOrd="0" presId="urn:microsoft.com/office/officeart/2005/8/layout/vList6"/>
    <dgm:cxn modelId="{BFE94342-F6F5-4B81-A542-45E53F28B420}" type="presParOf" srcId="{F75315A3-051A-4E1F-B5C6-FDE9CF7C7FF2}" destId="{73D47391-E282-4960-B2AC-1E8C67582DAC}" srcOrd="7" destOrd="0" presId="urn:microsoft.com/office/officeart/2005/8/layout/vList6"/>
    <dgm:cxn modelId="{D1FD2A8A-B197-4D67-91DF-C321BC700967}" type="presParOf" srcId="{F75315A3-051A-4E1F-B5C6-FDE9CF7C7FF2}" destId="{7F6FE5DC-9C3D-467C-9230-939D995EC7CF}" srcOrd="8" destOrd="0" presId="urn:microsoft.com/office/officeart/2005/8/layout/vList6"/>
    <dgm:cxn modelId="{D9A73E8B-5356-4163-9289-865A52C87BF2}" type="presParOf" srcId="{7F6FE5DC-9C3D-467C-9230-939D995EC7CF}" destId="{9D8EFECF-7F7B-4C56-AFE6-F3A15C563A15}" srcOrd="0" destOrd="0" presId="urn:microsoft.com/office/officeart/2005/8/layout/vList6"/>
    <dgm:cxn modelId="{D69FCBDD-787B-4923-B4FC-E733A9B185AC}" type="presParOf" srcId="{7F6FE5DC-9C3D-467C-9230-939D995EC7CF}" destId="{9757D4A3-932D-4853-9669-C91DCFA53E61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E4388B-6B0B-4F02-966E-58024A2B9996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E00B1AD-8B3F-45F3-B09D-22E2A0C1078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- попит на </a:t>
          </a:r>
          <a:r>
            <a:rPr lang="ru-RU" dirty="0" err="1" smtClean="0">
              <a:solidFill>
                <a:srgbClr val="002060"/>
              </a:solidFill>
            </a:rPr>
            <a:t>гроші</a:t>
          </a:r>
          <a:r>
            <a:rPr lang="ru-RU" dirty="0" smtClean="0">
              <a:solidFill>
                <a:srgbClr val="002060"/>
              </a:solidFill>
            </a:rPr>
            <a:t> як </a:t>
          </a:r>
          <a:r>
            <a:rPr lang="ru-RU" dirty="0" err="1" smtClean="0">
              <a:solidFill>
                <a:srgbClr val="002060"/>
              </a:solidFill>
            </a:rPr>
            <a:t>засоби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обігу</a:t>
          </a:r>
          <a:r>
            <a:rPr lang="ru-RU" dirty="0" smtClean="0">
              <a:solidFill>
                <a:srgbClr val="002060"/>
              </a:solidFill>
            </a:rPr>
            <a:t> (</a:t>
          </a:r>
          <a:r>
            <a:rPr lang="ru-RU" dirty="0" err="1" smtClean="0">
              <a:solidFill>
                <a:srgbClr val="002060"/>
              </a:solidFill>
            </a:rPr>
            <a:t>діловий</a:t>
          </a:r>
          <a:r>
            <a:rPr lang="ru-RU" dirty="0" smtClean="0">
              <a:solidFill>
                <a:srgbClr val="002060"/>
              </a:solidFill>
            </a:rPr>
            <a:t>, </a:t>
          </a:r>
          <a:r>
            <a:rPr lang="ru-RU" dirty="0" err="1" smtClean="0">
              <a:solidFill>
                <a:srgbClr val="002060"/>
              </a:solidFill>
            </a:rPr>
            <a:t>операційний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або</a:t>
          </a:r>
          <a:r>
            <a:rPr lang="ru-RU" dirty="0" smtClean="0">
              <a:solidFill>
                <a:srgbClr val="002060"/>
              </a:solidFill>
            </a:rPr>
            <a:t> попит на </a:t>
          </a:r>
          <a:r>
            <a:rPr lang="ru-RU" dirty="0" err="1" smtClean="0">
              <a:solidFill>
                <a:srgbClr val="002060"/>
              </a:solidFill>
            </a:rPr>
            <a:t>гроші</a:t>
          </a:r>
          <a:r>
            <a:rPr lang="ru-RU" dirty="0" smtClean="0">
              <a:solidFill>
                <a:srgbClr val="002060"/>
              </a:solidFill>
            </a:rPr>
            <a:t> для </a:t>
          </a:r>
          <a:r>
            <a:rPr lang="ru-RU" dirty="0" err="1" smtClean="0">
              <a:solidFill>
                <a:srgbClr val="002060"/>
              </a:solidFill>
            </a:rPr>
            <a:t>здійснення</a:t>
          </a:r>
          <a:r>
            <a:rPr lang="ru-RU" dirty="0" smtClean="0">
              <a:solidFill>
                <a:srgbClr val="002060"/>
              </a:solidFill>
            </a:rPr>
            <a:t> </a:t>
          </a:r>
          <a:r>
            <a:rPr lang="ru-RU" dirty="0" err="1" smtClean="0">
              <a:solidFill>
                <a:srgbClr val="002060"/>
              </a:solidFill>
            </a:rPr>
            <a:t>угод</a:t>
          </a:r>
          <a:r>
            <a:rPr lang="ru-RU" dirty="0" smtClean="0">
              <a:solidFill>
                <a:srgbClr val="002060"/>
              </a:solidFill>
            </a:rPr>
            <a:t>)</a:t>
          </a:r>
          <a:endParaRPr lang="en-US" dirty="0">
            <a:solidFill>
              <a:srgbClr val="002060"/>
            </a:solidFill>
          </a:endParaRPr>
        </a:p>
      </dgm:t>
    </dgm:pt>
    <dgm:pt modelId="{FFBA464C-775A-4FB7-91AE-A77047C6FD06}" type="parTrans" cxnId="{431B37D5-0B54-48EC-AE09-AA453DA64138}">
      <dgm:prSet/>
      <dgm:spPr/>
      <dgm:t>
        <a:bodyPr/>
        <a:lstStyle/>
        <a:p>
          <a:endParaRPr lang="en-US"/>
        </a:p>
      </dgm:t>
    </dgm:pt>
    <dgm:pt modelId="{98F05783-83CC-4679-B96C-A20407D6F7D4}" type="sibTrans" cxnId="{431B37D5-0B54-48EC-AE09-AA453DA64138}">
      <dgm:prSet/>
      <dgm:spPr/>
      <dgm:t>
        <a:bodyPr/>
        <a:lstStyle/>
        <a:p>
          <a:endParaRPr lang="en-US"/>
        </a:p>
      </dgm:t>
    </dgm:pt>
    <dgm:pt modelId="{695B54D5-4040-4987-9265-90D5A2044199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- </a:t>
          </a:r>
          <a:r>
            <a:rPr lang="ru-RU" sz="2400" dirty="0" smtClean="0">
              <a:solidFill>
                <a:srgbClr val="002060"/>
              </a:solidFill>
            </a:rPr>
            <a:t>попит на </a:t>
          </a:r>
          <a:r>
            <a:rPr lang="ru-RU" sz="2400" dirty="0" err="1" smtClean="0">
              <a:solidFill>
                <a:srgbClr val="002060"/>
              </a:solidFill>
            </a:rPr>
            <a:t>гроші</a:t>
          </a:r>
          <a:r>
            <a:rPr lang="ru-RU" sz="2400" dirty="0" smtClean="0">
              <a:solidFill>
                <a:srgbClr val="002060"/>
              </a:solidFill>
            </a:rPr>
            <a:t> як </a:t>
          </a:r>
          <a:r>
            <a:rPr lang="ru-RU" sz="2400" dirty="0" err="1" smtClean="0">
              <a:solidFill>
                <a:srgbClr val="002060"/>
              </a:solidFill>
            </a:rPr>
            <a:t>засоби</a:t>
          </a:r>
          <a:r>
            <a:rPr lang="ru-RU" sz="2400" dirty="0" smtClean="0">
              <a:solidFill>
                <a:srgbClr val="002060"/>
              </a:solidFill>
            </a:rPr>
            <a:t> </a:t>
          </a:r>
          <a:r>
            <a:rPr lang="ru-RU" sz="2400" dirty="0" err="1" smtClean="0">
              <a:solidFill>
                <a:srgbClr val="002060"/>
              </a:solidFill>
            </a:rPr>
            <a:t>збереження</a:t>
          </a:r>
          <a:r>
            <a:rPr lang="ru-RU" sz="2400" dirty="0" smtClean="0">
              <a:solidFill>
                <a:srgbClr val="002060"/>
              </a:solidFill>
            </a:rPr>
            <a:t> </a:t>
          </a:r>
          <a:r>
            <a:rPr lang="ru-RU" sz="2400" dirty="0" err="1" smtClean="0">
              <a:solidFill>
                <a:srgbClr val="002060"/>
              </a:solidFill>
            </a:rPr>
            <a:t>вартості</a:t>
          </a:r>
          <a:r>
            <a:rPr lang="ru-RU" sz="2400" dirty="0" smtClean="0">
              <a:solidFill>
                <a:srgbClr val="002060"/>
              </a:solidFill>
            </a:rPr>
            <a:t> (попит на </a:t>
          </a:r>
          <a:r>
            <a:rPr lang="ru-RU" sz="2400" dirty="0" err="1" smtClean="0">
              <a:solidFill>
                <a:srgbClr val="002060"/>
              </a:solidFill>
            </a:rPr>
            <a:t>гроші</a:t>
          </a:r>
          <a:r>
            <a:rPr lang="ru-RU" sz="2400" dirty="0" smtClean="0">
              <a:solidFill>
                <a:srgbClr val="002060"/>
              </a:solidFill>
            </a:rPr>
            <a:t> як </a:t>
          </a:r>
          <a:r>
            <a:rPr lang="ru-RU" sz="2400" dirty="0" err="1" smtClean="0">
              <a:solidFill>
                <a:srgbClr val="002060"/>
              </a:solidFill>
            </a:rPr>
            <a:t>активи</a:t>
          </a:r>
          <a:r>
            <a:rPr lang="ru-RU" sz="2400" dirty="0" smtClean="0">
              <a:solidFill>
                <a:srgbClr val="002060"/>
              </a:solidFill>
            </a:rPr>
            <a:t>, попит на </a:t>
          </a:r>
          <a:r>
            <a:rPr lang="ru-RU" sz="2400" dirty="0" err="1" smtClean="0">
              <a:solidFill>
                <a:srgbClr val="002060"/>
              </a:solidFill>
            </a:rPr>
            <a:t>запасну</a:t>
          </a:r>
          <a:r>
            <a:rPr lang="ru-RU" sz="2400" dirty="0" smtClean="0">
              <a:solidFill>
                <a:srgbClr val="002060"/>
              </a:solidFill>
            </a:rPr>
            <a:t> </a:t>
          </a:r>
          <a:r>
            <a:rPr lang="ru-RU" sz="2400" dirty="0" err="1" smtClean="0">
              <a:solidFill>
                <a:srgbClr val="002060"/>
              </a:solidFill>
            </a:rPr>
            <a:t>вартість</a:t>
          </a:r>
          <a:r>
            <a:rPr lang="ru-RU" sz="2400" dirty="0" smtClean="0">
              <a:solidFill>
                <a:srgbClr val="002060"/>
              </a:solidFill>
            </a:rPr>
            <a:t> </a:t>
          </a:r>
          <a:r>
            <a:rPr lang="ru-RU" sz="2400" dirty="0" err="1" smtClean="0">
              <a:solidFill>
                <a:srgbClr val="002060"/>
              </a:solidFill>
            </a:rPr>
            <a:t>або</a:t>
          </a:r>
          <a:r>
            <a:rPr lang="ru-RU" sz="2400" dirty="0" smtClean="0">
              <a:solidFill>
                <a:srgbClr val="002060"/>
              </a:solidFill>
            </a:rPr>
            <a:t> </a:t>
          </a:r>
          <a:r>
            <a:rPr lang="ru-RU" sz="2400" dirty="0" err="1" smtClean="0">
              <a:solidFill>
                <a:srgbClr val="002060"/>
              </a:solidFill>
            </a:rPr>
            <a:t>спекулятивний</a:t>
          </a:r>
          <a:r>
            <a:rPr lang="ru-RU" sz="2400" dirty="0" smtClean="0">
              <a:solidFill>
                <a:srgbClr val="002060"/>
              </a:solidFill>
            </a:rPr>
            <a:t> попит)</a:t>
          </a:r>
          <a:endParaRPr lang="en-US" sz="2400" dirty="0">
            <a:solidFill>
              <a:srgbClr val="002060"/>
            </a:solidFill>
          </a:endParaRPr>
        </a:p>
      </dgm:t>
    </dgm:pt>
    <dgm:pt modelId="{4237D1E1-06C0-46CC-9939-32943A3A1C08}" type="parTrans" cxnId="{2091BA19-5906-4CD1-B6B3-57E8C1654D6B}">
      <dgm:prSet/>
      <dgm:spPr/>
      <dgm:t>
        <a:bodyPr/>
        <a:lstStyle/>
        <a:p>
          <a:endParaRPr lang="en-US"/>
        </a:p>
      </dgm:t>
    </dgm:pt>
    <dgm:pt modelId="{49F5B31C-A728-44AB-8A61-4BC39884001E}" type="sibTrans" cxnId="{2091BA19-5906-4CD1-B6B3-57E8C1654D6B}">
      <dgm:prSet/>
      <dgm:spPr/>
      <dgm:t>
        <a:bodyPr/>
        <a:lstStyle/>
        <a:p>
          <a:endParaRPr lang="en-US"/>
        </a:p>
      </dgm:t>
    </dgm:pt>
    <dgm:pt modelId="{528C7256-91CA-4C92-92AF-3066FDA0BDFC}" type="pres">
      <dgm:prSet presAssocID="{A5E4388B-6B0B-4F02-966E-58024A2B999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54375-5128-4735-9D89-780B814703E9}" type="pres">
      <dgm:prSet presAssocID="{A5E4388B-6B0B-4F02-966E-58024A2B9996}" presName="dummyMaxCanvas" presStyleCnt="0">
        <dgm:presLayoutVars/>
      </dgm:prSet>
      <dgm:spPr/>
    </dgm:pt>
    <dgm:pt modelId="{51D316B6-1315-41D8-9ADF-D195BA4F43DB}" type="pres">
      <dgm:prSet presAssocID="{A5E4388B-6B0B-4F02-966E-58024A2B9996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4522A-0237-474D-BEE9-6D63EFB024A7}" type="pres">
      <dgm:prSet presAssocID="{A5E4388B-6B0B-4F02-966E-58024A2B9996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A6A34-1B05-4936-B637-BE65F678E9C2}" type="pres">
      <dgm:prSet presAssocID="{A5E4388B-6B0B-4F02-966E-58024A2B9996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F1758-B09D-4350-9392-C51762F32434}" type="pres">
      <dgm:prSet presAssocID="{A5E4388B-6B0B-4F02-966E-58024A2B999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299C9-0A98-4B2F-8712-74FD4E1ED0CF}" type="pres">
      <dgm:prSet presAssocID="{A5E4388B-6B0B-4F02-966E-58024A2B999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814D54-91F7-481A-947E-13A07C80D667}" type="presOf" srcId="{BE00B1AD-8B3F-45F3-B09D-22E2A0C10788}" destId="{73FF1758-B09D-4350-9392-C51762F32434}" srcOrd="1" destOrd="0" presId="urn:microsoft.com/office/officeart/2005/8/layout/vProcess5"/>
    <dgm:cxn modelId="{FF4080ED-8105-4730-8247-6FDF87474B64}" type="presOf" srcId="{695B54D5-4040-4987-9265-90D5A2044199}" destId="{CDD299C9-0A98-4B2F-8712-74FD4E1ED0CF}" srcOrd="1" destOrd="0" presId="urn:microsoft.com/office/officeart/2005/8/layout/vProcess5"/>
    <dgm:cxn modelId="{2091BA19-5906-4CD1-B6B3-57E8C1654D6B}" srcId="{A5E4388B-6B0B-4F02-966E-58024A2B9996}" destId="{695B54D5-4040-4987-9265-90D5A2044199}" srcOrd="1" destOrd="0" parTransId="{4237D1E1-06C0-46CC-9939-32943A3A1C08}" sibTransId="{49F5B31C-A728-44AB-8A61-4BC39884001E}"/>
    <dgm:cxn modelId="{431B37D5-0B54-48EC-AE09-AA453DA64138}" srcId="{A5E4388B-6B0B-4F02-966E-58024A2B9996}" destId="{BE00B1AD-8B3F-45F3-B09D-22E2A0C10788}" srcOrd="0" destOrd="0" parTransId="{FFBA464C-775A-4FB7-91AE-A77047C6FD06}" sibTransId="{98F05783-83CC-4679-B96C-A20407D6F7D4}"/>
    <dgm:cxn modelId="{8E273444-C667-461D-9B04-E0CAEF0846A7}" type="presOf" srcId="{A5E4388B-6B0B-4F02-966E-58024A2B9996}" destId="{528C7256-91CA-4C92-92AF-3066FDA0BDFC}" srcOrd="0" destOrd="0" presId="urn:microsoft.com/office/officeart/2005/8/layout/vProcess5"/>
    <dgm:cxn modelId="{3F7F69C3-20F5-4869-8931-2D217E0E7930}" type="presOf" srcId="{98F05783-83CC-4679-B96C-A20407D6F7D4}" destId="{EC3A6A34-1B05-4936-B637-BE65F678E9C2}" srcOrd="0" destOrd="0" presId="urn:microsoft.com/office/officeart/2005/8/layout/vProcess5"/>
    <dgm:cxn modelId="{F05325FB-4D0E-4EFB-B446-64C1B9DE964D}" type="presOf" srcId="{695B54D5-4040-4987-9265-90D5A2044199}" destId="{D6E4522A-0237-474D-BEE9-6D63EFB024A7}" srcOrd="0" destOrd="0" presId="urn:microsoft.com/office/officeart/2005/8/layout/vProcess5"/>
    <dgm:cxn modelId="{6F0CDA23-D871-440E-AEF1-72C962AAA9CE}" type="presOf" srcId="{BE00B1AD-8B3F-45F3-B09D-22E2A0C10788}" destId="{51D316B6-1315-41D8-9ADF-D195BA4F43DB}" srcOrd="0" destOrd="0" presId="urn:microsoft.com/office/officeart/2005/8/layout/vProcess5"/>
    <dgm:cxn modelId="{7922C5B4-2388-4774-9825-58F449A640DB}" type="presParOf" srcId="{528C7256-91CA-4C92-92AF-3066FDA0BDFC}" destId="{B9054375-5128-4735-9D89-780B814703E9}" srcOrd="0" destOrd="0" presId="urn:microsoft.com/office/officeart/2005/8/layout/vProcess5"/>
    <dgm:cxn modelId="{F228BC92-7568-4A6B-B0C4-25CF4554A38E}" type="presParOf" srcId="{528C7256-91CA-4C92-92AF-3066FDA0BDFC}" destId="{51D316B6-1315-41D8-9ADF-D195BA4F43DB}" srcOrd="1" destOrd="0" presId="urn:microsoft.com/office/officeart/2005/8/layout/vProcess5"/>
    <dgm:cxn modelId="{A3E022C5-0281-4BA4-BDF2-E3CF6FDD8404}" type="presParOf" srcId="{528C7256-91CA-4C92-92AF-3066FDA0BDFC}" destId="{D6E4522A-0237-474D-BEE9-6D63EFB024A7}" srcOrd="2" destOrd="0" presId="urn:microsoft.com/office/officeart/2005/8/layout/vProcess5"/>
    <dgm:cxn modelId="{0314B78C-0224-4FA7-8D3C-D6E818675FE7}" type="presParOf" srcId="{528C7256-91CA-4C92-92AF-3066FDA0BDFC}" destId="{EC3A6A34-1B05-4936-B637-BE65F678E9C2}" srcOrd="3" destOrd="0" presId="urn:microsoft.com/office/officeart/2005/8/layout/vProcess5"/>
    <dgm:cxn modelId="{AE5AFDB8-BC42-4C1C-8482-55D2D4B08827}" type="presParOf" srcId="{528C7256-91CA-4C92-92AF-3066FDA0BDFC}" destId="{73FF1758-B09D-4350-9392-C51762F32434}" srcOrd="4" destOrd="0" presId="urn:microsoft.com/office/officeart/2005/8/layout/vProcess5"/>
    <dgm:cxn modelId="{B123FB83-A127-446D-8504-E61FB8FB25FA}" type="presParOf" srcId="{528C7256-91CA-4C92-92AF-3066FDA0BDFC}" destId="{CDD299C9-0A98-4B2F-8712-74FD4E1ED0CF}" srcOrd="5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89342F-29D4-4B65-94AD-7B8E2BCFC79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DBA673-B6A0-4241-A374-CB35B1A64A1E}">
      <dgm:prSet phldrT="[Текст]"/>
      <dgm:spPr/>
      <dgm:t>
        <a:bodyPr/>
        <a:lstStyle/>
        <a:p>
          <a:r>
            <a:rPr lang="ru-RU" b="1" dirty="0" err="1" smtClean="0"/>
            <a:t>Трансакційний</a:t>
          </a:r>
          <a:r>
            <a:rPr lang="ru-RU" b="1" dirty="0" smtClean="0"/>
            <a:t> (</a:t>
          </a:r>
          <a:r>
            <a:rPr lang="ru-RU" b="1" dirty="0" err="1" smtClean="0"/>
            <a:t>операційний</a:t>
          </a:r>
          <a:r>
            <a:rPr lang="ru-RU" b="1" dirty="0" smtClean="0"/>
            <a:t>) попит на </a:t>
          </a:r>
          <a:r>
            <a:rPr lang="ru-RU" b="1" dirty="0" err="1" smtClean="0"/>
            <a:t>гроші</a:t>
          </a:r>
          <a:endParaRPr lang="en-US" b="1" dirty="0"/>
        </a:p>
      </dgm:t>
    </dgm:pt>
    <dgm:pt modelId="{54BE4A2A-E023-4585-8088-ABA6BC8E2FB3}" type="parTrans" cxnId="{7BF47255-3813-4181-B560-0FA500FA498C}">
      <dgm:prSet/>
      <dgm:spPr/>
      <dgm:t>
        <a:bodyPr/>
        <a:lstStyle/>
        <a:p>
          <a:endParaRPr lang="en-US"/>
        </a:p>
      </dgm:t>
    </dgm:pt>
    <dgm:pt modelId="{2B140C17-C476-46F2-A0AC-DB7F6A2861AF}" type="sibTrans" cxnId="{7BF47255-3813-4181-B560-0FA500FA498C}">
      <dgm:prSet/>
      <dgm:spPr/>
      <dgm:t>
        <a:bodyPr/>
        <a:lstStyle/>
        <a:p>
          <a:endParaRPr lang="en-US"/>
        </a:p>
      </dgm:t>
    </dgm:pt>
    <dgm:pt modelId="{E205A822-5EBF-4BE9-82CA-FCB03BAE9295}">
      <dgm:prSet phldrT="[Текст]"/>
      <dgm:spPr/>
      <dgm:t>
        <a:bodyPr/>
        <a:lstStyle/>
        <a:p>
          <a:r>
            <a:rPr lang="ru-RU" dirty="0" smtClean="0"/>
            <a:t>попит на </a:t>
          </a:r>
          <a:r>
            <a:rPr lang="ru-RU" dirty="0" err="1" smtClean="0"/>
            <a:t>гроші</a:t>
          </a:r>
          <a:r>
            <a:rPr lang="ru-RU" dirty="0" smtClean="0"/>
            <a:t> для </a:t>
          </a:r>
          <a:r>
            <a:rPr lang="ru-RU" dirty="0" err="1" smtClean="0"/>
            <a:t>обслуговування</a:t>
          </a:r>
          <a:r>
            <a:rPr lang="ru-RU" dirty="0" smtClean="0"/>
            <a:t> </a:t>
          </a:r>
          <a:r>
            <a:rPr lang="ru-RU" dirty="0" err="1" smtClean="0"/>
            <a:t>усіх</a:t>
          </a:r>
          <a:r>
            <a:rPr lang="ru-RU" dirty="0" smtClean="0"/>
            <a:t> </a:t>
          </a:r>
          <a:r>
            <a:rPr lang="ru-RU" dirty="0" err="1" smtClean="0"/>
            <a:t>видів</a:t>
          </a:r>
          <a:r>
            <a:rPr lang="ru-RU" dirty="0" smtClean="0"/>
            <a:t> </a:t>
          </a:r>
          <a:r>
            <a:rPr lang="ru-RU" dirty="0" err="1" smtClean="0"/>
            <a:t>угод</a:t>
          </a:r>
          <a:r>
            <a:rPr lang="ru-RU" dirty="0" smtClean="0"/>
            <a:t> в </a:t>
          </a:r>
          <a:r>
            <a:rPr lang="ru-RU" dirty="0" err="1" smtClean="0"/>
            <a:t>економіці</a:t>
          </a:r>
          <a:r>
            <a:rPr lang="ru-RU" dirty="0" smtClean="0"/>
            <a:t> (попит на </a:t>
          </a:r>
          <a:r>
            <a:rPr lang="ru-RU" dirty="0" err="1" smtClean="0"/>
            <a:t>гроші</a:t>
          </a:r>
          <a:r>
            <a:rPr lang="ru-RU" dirty="0" smtClean="0"/>
            <a:t> для </a:t>
          </a:r>
          <a:r>
            <a:rPr lang="ru-RU" dirty="0" err="1" smtClean="0"/>
            <a:t>операцій</a:t>
          </a:r>
          <a:r>
            <a:rPr lang="ru-RU" dirty="0" smtClean="0"/>
            <a:t>)</a:t>
          </a:r>
          <a:endParaRPr lang="en-US" dirty="0"/>
        </a:p>
      </dgm:t>
    </dgm:pt>
    <dgm:pt modelId="{80DC9EE6-D2CE-4108-BAA9-503F78CF8312}" type="parTrans" cxnId="{4E722AA0-2656-4B13-8815-6A380E764F6E}">
      <dgm:prSet/>
      <dgm:spPr/>
      <dgm:t>
        <a:bodyPr/>
        <a:lstStyle/>
        <a:p>
          <a:endParaRPr lang="en-US"/>
        </a:p>
      </dgm:t>
    </dgm:pt>
    <dgm:pt modelId="{BB9AAA0A-0B2C-4528-A747-6F43FA39F197}" type="sibTrans" cxnId="{4E722AA0-2656-4B13-8815-6A380E764F6E}">
      <dgm:prSet/>
      <dgm:spPr/>
      <dgm:t>
        <a:bodyPr/>
        <a:lstStyle/>
        <a:p>
          <a:endParaRPr lang="en-US"/>
        </a:p>
      </dgm:t>
    </dgm:pt>
    <dgm:pt modelId="{B783D120-C1D1-45BC-9F5D-6D8E42D5BAA5}">
      <dgm:prSet phldrT="[Текст]"/>
      <dgm:spPr/>
      <dgm:t>
        <a:bodyPr/>
        <a:lstStyle/>
        <a:p>
          <a:r>
            <a:rPr lang="ru-RU" b="1" dirty="0" smtClean="0"/>
            <a:t>Попит на </a:t>
          </a:r>
          <a:r>
            <a:rPr lang="ru-RU" b="1" dirty="0" err="1" smtClean="0"/>
            <a:t>гроші</a:t>
          </a:r>
          <a:r>
            <a:rPr lang="ru-RU" b="1" dirty="0" smtClean="0"/>
            <a:t> як актив</a:t>
          </a:r>
          <a:endParaRPr lang="en-US" b="1" dirty="0"/>
        </a:p>
      </dgm:t>
    </dgm:pt>
    <dgm:pt modelId="{76B092AF-DBB1-448F-AC39-DD51CC5E2C8C}" type="parTrans" cxnId="{3CB75C07-D58A-49D7-905E-68AE9437B390}">
      <dgm:prSet/>
      <dgm:spPr/>
      <dgm:t>
        <a:bodyPr/>
        <a:lstStyle/>
        <a:p>
          <a:endParaRPr lang="en-US"/>
        </a:p>
      </dgm:t>
    </dgm:pt>
    <dgm:pt modelId="{248A8FE8-CA0A-4ED1-A9AD-DD77ADD8ABDD}" type="sibTrans" cxnId="{3CB75C07-D58A-49D7-905E-68AE9437B390}">
      <dgm:prSet/>
      <dgm:spPr/>
      <dgm:t>
        <a:bodyPr/>
        <a:lstStyle/>
        <a:p>
          <a:endParaRPr lang="en-US"/>
        </a:p>
      </dgm:t>
    </dgm:pt>
    <dgm:pt modelId="{F3CB8E5F-D6B7-481A-BF3B-354924DA7537}">
      <dgm:prSet phldrT="[Текст]"/>
      <dgm:spPr/>
      <dgm:t>
        <a:bodyPr/>
        <a:lstStyle/>
        <a:p>
          <a:r>
            <a:rPr lang="ru-RU" dirty="0" err="1" smtClean="0"/>
            <a:t>кількість</a:t>
          </a:r>
          <a:r>
            <a:rPr lang="ru-RU" dirty="0" smtClean="0"/>
            <a:t> грошей, яку </a:t>
          </a:r>
          <a:r>
            <a:rPr lang="ru-RU" dirty="0" err="1" smtClean="0"/>
            <a:t>економічні</a:t>
          </a:r>
          <a:r>
            <a:rPr lang="ru-RU" dirty="0" smtClean="0"/>
            <a:t> </a:t>
          </a:r>
          <a:r>
            <a:rPr lang="ru-RU" dirty="0" err="1" smtClean="0"/>
            <a:t>агенти</a:t>
          </a:r>
          <a:r>
            <a:rPr lang="ru-RU" dirty="0" smtClean="0"/>
            <a:t> </a:t>
          </a:r>
          <a:r>
            <a:rPr lang="ru-RU" dirty="0" err="1" smtClean="0"/>
            <a:t>прагнуть</a:t>
          </a:r>
          <a:r>
            <a:rPr lang="ru-RU" dirty="0" smtClean="0"/>
            <a:t> </a:t>
          </a:r>
          <a:r>
            <a:rPr lang="ru-RU" dirty="0" err="1" smtClean="0"/>
            <a:t>зберігати</a:t>
          </a:r>
          <a:r>
            <a:rPr lang="ru-RU" dirty="0" smtClean="0"/>
            <a:t> у </a:t>
          </a:r>
          <a:r>
            <a:rPr lang="ru-RU" dirty="0" err="1" smtClean="0"/>
            <a:t>формі</a:t>
          </a:r>
          <a:r>
            <a:rPr lang="ru-RU" dirty="0" smtClean="0"/>
            <a:t> </a:t>
          </a:r>
          <a:r>
            <a:rPr lang="ru-RU" dirty="0" err="1" smtClean="0"/>
            <a:t>заощаджень</a:t>
          </a:r>
          <a:r>
            <a:rPr lang="ru-RU" dirty="0" smtClean="0"/>
            <a:t>, </a:t>
          </a:r>
          <a:r>
            <a:rPr lang="ru-RU" dirty="0" err="1" smtClean="0"/>
            <a:t>тобто</a:t>
          </a:r>
          <a:r>
            <a:rPr lang="ru-RU" dirty="0" smtClean="0"/>
            <a:t>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бажана</a:t>
          </a:r>
          <a:r>
            <a:rPr lang="ru-RU" dirty="0" smtClean="0"/>
            <a:t> </a:t>
          </a:r>
          <a:r>
            <a:rPr lang="ru-RU" dirty="0" err="1" smtClean="0"/>
            <a:t>кількість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активів</a:t>
          </a:r>
          <a:r>
            <a:rPr lang="ru-RU" dirty="0" smtClean="0"/>
            <a:t> </a:t>
          </a:r>
          <a:r>
            <a:rPr lang="ru-RU" dirty="0" err="1" smtClean="0"/>
            <a:t>у</a:t>
          </a:r>
          <a:r>
            <a:rPr lang="ru-RU" dirty="0" smtClean="0"/>
            <a:t> </a:t>
          </a:r>
          <a:r>
            <a:rPr lang="ru-RU" dirty="0" err="1" smtClean="0"/>
            <a:t>грошовій</a:t>
          </a:r>
          <a:r>
            <a:rPr lang="ru-RU" dirty="0" smtClean="0"/>
            <a:t> </a:t>
          </a:r>
          <a:r>
            <a:rPr lang="ru-RU" dirty="0" err="1" smtClean="0"/>
            <a:t>формі</a:t>
          </a:r>
          <a:endParaRPr lang="en-US" dirty="0"/>
        </a:p>
      </dgm:t>
    </dgm:pt>
    <dgm:pt modelId="{C7FF3C6E-51F2-4807-8089-10F4D5E27D0D}" type="parTrans" cxnId="{F0C5BFE2-001F-4373-B549-3459F6A95080}">
      <dgm:prSet/>
      <dgm:spPr/>
      <dgm:t>
        <a:bodyPr/>
        <a:lstStyle/>
        <a:p>
          <a:endParaRPr lang="en-US"/>
        </a:p>
      </dgm:t>
    </dgm:pt>
    <dgm:pt modelId="{4CDA04BB-B5AE-4924-9574-0DAEB72BA21C}" type="sibTrans" cxnId="{F0C5BFE2-001F-4373-B549-3459F6A95080}">
      <dgm:prSet/>
      <dgm:spPr/>
      <dgm:t>
        <a:bodyPr/>
        <a:lstStyle/>
        <a:p>
          <a:endParaRPr lang="en-US"/>
        </a:p>
      </dgm:t>
    </dgm:pt>
    <dgm:pt modelId="{B1E0567D-465C-411B-88AB-A793A31CDCF0}" type="pres">
      <dgm:prSet presAssocID="{4589342F-29D4-4B65-94AD-7B8E2BCFC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FB4A52-A94E-4731-BF03-95BC4A8FF6A6}" type="pres">
      <dgm:prSet presAssocID="{4FDBA673-B6A0-4241-A374-CB35B1A64A1E}" presName="linNode" presStyleCnt="0"/>
      <dgm:spPr/>
    </dgm:pt>
    <dgm:pt modelId="{22BAE5CE-4CFE-473F-8BA0-B8BE7ED72F62}" type="pres">
      <dgm:prSet presAssocID="{4FDBA673-B6A0-4241-A374-CB35B1A64A1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E6C96-7F74-4244-AA2E-54BB25AAAB0A}" type="pres">
      <dgm:prSet presAssocID="{4FDBA673-B6A0-4241-A374-CB35B1A64A1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A0948-EC05-4E3B-862E-63D12EAD3641}" type="pres">
      <dgm:prSet presAssocID="{2B140C17-C476-46F2-A0AC-DB7F6A2861AF}" presName="sp" presStyleCnt="0"/>
      <dgm:spPr/>
    </dgm:pt>
    <dgm:pt modelId="{935A2946-BD1B-4C50-8071-6F0D8149D121}" type="pres">
      <dgm:prSet presAssocID="{B783D120-C1D1-45BC-9F5D-6D8E42D5BAA5}" presName="linNode" presStyleCnt="0"/>
      <dgm:spPr/>
    </dgm:pt>
    <dgm:pt modelId="{E31271A1-57D4-4C6B-816D-03A77272DF88}" type="pres">
      <dgm:prSet presAssocID="{B783D120-C1D1-45BC-9F5D-6D8E42D5BAA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2CACA-E85E-48E8-9FF9-F17B9A7A0E93}" type="pres">
      <dgm:prSet presAssocID="{B783D120-C1D1-45BC-9F5D-6D8E42D5BAA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D9C8CB-EB1B-4DEA-9044-D7961FD1EFD7}" type="presOf" srcId="{4FDBA673-B6A0-4241-A374-CB35B1A64A1E}" destId="{22BAE5CE-4CFE-473F-8BA0-B8BE7ED72F62}" srcOrd="0" destOrd="0" presId="urn:microsoft.com/office/officeart/2005/8/layout/vList5"/>
    <dgm:cxn modelId="{3CB75C07-D58A-49D7-905E-68AE9437B390}" srcId="{4589342F-29D4-4B65-94AD-7B8E2BCFC795}" destId="{B783D120-C1D1-45BC-9F5D-6D8E42D5BAA5}" srcOrd="1" destOrd="0" parTransId="{76B092AF-DBB1-448F-AC39-DD51CC5E2C8C}" sibTransId="{248A8FE8-CA0A-4ED1-A9AD-DD77ADD8ABDD}"/>
    <dgm:cxn modelId="{7BF47255-3813-4181-B560-0FA500FA498C}" srcId="{4589342F-29D4-4B65-94AD-7B8E2BCFC795}" destId="{4FDBA673-B6A0-4241-A374-CB35B1A64A1E}" srcOrd="0" destOrd="0" parTransId="{54BE4A2A-E023-4585-8088-ABA6BC8E2FB3}" sibTransId="{2B140C17-C476-46F2-A0AC-DB7F6A2861AF}"/>
    <dgm:cxn modelId="{F0C5BFE2-001F-4373-B549-3459F6A95080}" srcId="{B783D120-C1D1-45BC-9F5D-6D8E42D5BAA5}" destId="{F3CB8E5F-D6B7-481A-BF3B-354924DA7537}" srcOrd="0" destOrd="0" parTransId="{C7FF3C6E-51F2-4807-8089-10F4D5E27D0D}" sibTransId="{4CDA04BB-B5AE-4924-9574-0DAEB72BA21C}"/>
    <dgm:cxn modelId="{6B2D153C-CF5D-48ED-AB2B-2CF3F4B2397F}" type="presOf" srcId="{4589342F-29D4-4B65-94AD-7B8E2BCFC795}" destId="{B1E0567D-465C-411B-88AB-A793A31CDCF0}" srcOrd="0" destOrd="0" presId="urn:microsoft.com/office/officeart/2005/8/layout/vList5"/>
    <dgm:cxn modelId="{4E722AA0-2656-4B13-8815-6A380E764F6E}" srcId="{4FDBA673-B6A0-4241-A374-CB35B1A64A1E}" destId="{E205A822-5EBF-4BE9-82CA-FCB03BAE9295}" srcOrd="0" destOrd="0" parTransId="{80DC9EE6-D2CE-4108-BAA9-503F78CF8312}" sibTransId="{BB9AAA0A-0B2C-4528-A747-6F43FA39F197}"/>
    <dgm:cxn modelId="{DAACF04A-2C4A-4907-B4D1-FC404669F66B}" type="presOf" srcId="{B783D120-C1D1-45BC-9F5D-6D8E42D5BAA5}" destId="{E31271A1-57D4-4C6B-816D-03A77272DF88}" srcOrd="0" destOrd="0" presId="urn:microsoft.com/office/officeart/2005/8/layout/vList5"/>
    <dgm:cxn modelId="{21BC6F5B-FA5E-4434-B520-7901231AA1A6}" type="presOf" srcId="{F3CB8E5F-D6B7-481A-BF3B-354924DA7537}" destId="{59E2CACA-E85E-48E8-9FF9-F17B9A7A0E93}" srcOrd="0" destOrd="0" presId="urn:microsoft.com/office/officeart/2005/8/layout/vList5"/>
    <dgm:cxn modelId="{5BBCCE54-6F83-43CE-9625-95906697B499}" type="presOf" srcId="{E205A822-5EBF-4BE9-82CA-FCB03BAE9295}" destId="{79AE6C96-7F74-4244-AA2E-54BB25AAAB0A}" srcOrd="0" destOrd="0" presId="urn:microsoft.com/office/officeart/2005/8/layout/vList5"/>
    <dgm:cxn modelId="{743F1BDF-0B76-44D0-81EF-C2BE7B3D60DC}" type="presParOf" srcId="{B1E0567D-465C-411B-88AB-A793A31CDCF0}" destId="{F2FB4A52-A94E-4731-BF03-95BC4A8FF6A6}" srcOrd="0" destOrd="0" presId="urn:microsoft.com/office/officeart/2005/8/layout/vList5"/>
    <dgm:cxn modelId="{0B5DD591-41C8-4ED2-AFD7-5370B4B05D5B}" type="presParOf" srcId="{F2FB4A52-A94E-4731-BF03-95BC4A8FF6A6}" destId="{22BAE5CE-4CFE-473F-8BA0-B8BE7ED72F62}" srcOrd="0" destOrd="0" presId="urn:microsoft.com/office/officeart/2005/8/layout/vList5"/>
    <dgm:cxn modelId="{0D381093-C62B-4127-9EB6-AE3C5FA5416C}" type="presParOf" srcId="{F2FB4A52-A94E-4731-BF03-95BC4A8FF6A6}" destId="{79AE6C96-7F74-4244-AA2E-54BB25AAAB0A}" srcOrd="1" destOrd="0" presId="urn:microsoft.com/office/officeart/2005/8/layout/vList5"/>
    <dgm:cxn modelId="{4F88CDCE-813B-464E-9AA8-3A0659A49E98}" type="presParOf" srcId="{B1E0567D-465C-411B-88AB-A793A31CDCF0}" destId="{A01A0948-EC05-4E3B-862E-63D12EAD3641}" srcOrd="1" destOrd="0" presId="urn:microsoft.com/office/officeart/2005/8/layout/vList5"/>
    <dgm:cxn modelId="{B025C220-0ACE-4C75-971D-F4A3A9C39958}" type="presParOf" srcId="{B1E0567D-465C-411B-88AB-A793A31CDCF0}" destId="{935A2946-BD1B-4C50-8071-6F0D8149D121}" srcOrd="2" destOrd="0" presId="urn:microsoft.com/office/officeart/2005/8/layout/vList5"/>
    <dgm:cxn modelId="{E58E85E2-357E-4859-B0A2-6CC52F1841E1}" type="presParOf" srcId="{935A2946-BD1B-4C50-8071-6F0D8149D121}" destId="{E31271A1-57D4-4C6B-816D-03A77272DF88}" srcOrd="0" destOrd="0" presId="urn:microsoft.com/office/officeart/2005/8/layout/vList5"/>
    <dgm:cxn modelId="{E4B49B32-7505-4814-BB4C-B5E866FC46C5}" type="presParOf" srcId="{935A2946-BD1B-4C50-8071-6F0D8149D121}" destId="{59E2CACA-E85E-48E8-9FF9-F17B9A7A0E93}" srcOrd="1" destOrd="0" presId="urn:microsoft.com/office/officeart/2005/8/layout/vList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77CF13-1A4F-487D-92F4-55E4459E3286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B8C75A4-AEF1-4D3F-9BD1-6C18C1F9CCAF}">
      <dgm:prSet phldrT="[Текст]"/>
      <dgm:spPr/>
      <dgm:t>
        <a:bodyPr/>
        <a:lstStyle/>
        <a:p>
          <a:r>
            <a:rPr lang="uk-UA" b="1" dirty="0" smtClean="0"/>
            <a:t>Найменування грошової одиниці</a:t>
          </a:r>
          <a:endParaRPr lang="en-US" dirty="0"/>
        </a:p>
      </dgm:t>
    </dgm:pt>
    <dgm:pt modelId="{D5ED5AE5-559B-4B3E-BE6E-2EC38AB20C93}" type="parTrans" cxnId="{CFBA4B6D-8039-4247-A0A0-3FC71545A363}">
      <dgm:prSet/>
      <dgm:spPr/>
      <dgm:t>
        <a:bodyPr/>
        <a:lstStyle/>
        <a:p>
          <a:endParaRPr lang="en-US"/>
        </a:p>
      </dgm:t>
    </dgm:pt>
    <dgm:pt modelId="{AA8AA000-D916-4E55-9274-05EB6184A918}" type="sibTrans" cxnId="{CFBA4B6D-8039-4247-A0A0-3FC71545A363}">
      <dgm:prSet/>
      <dgm:spPr/>
      <dgm:t>
        <a:bodyPr/>
        <a:lstStyle/>
        <a:p>
          <a:endParaRPr lang="en-US"/>
        </a:p>
      </dgm:t>
    </dgm:pt>
    <dgm:pt modelId="{12528066-62EA-40F9-8E0A-41D8B82E2638}">
      <dgm:prSet phldrT="[Текст]" custT="1"/>
      <dgm:spPr/>
      <dgm:t>
        <a:bodyPr/>
        <a:lstStyle/>
        <a:p>
          <a:r>
            <a:rPr lang="ru-RU" sz="2000" dirty="0" err="1" smtClean="0"/>
            <a:t>найменування</a:t>
          </a:r>
          <a:r>
            <a:rPr lang="ru-RU" sz="2000" dirty="0" smtClean="0"/>
            <a:t> </a:t>
          </a:r>
          <a:r>
            <a:rPr lang="ru-RU" sz="2000" dirty="0" err="1" smtClean="0"/>
            <a:t>національної</a:t>
          </a:r>
          <a:r>
            <a:rPr lang="ru-RU" sz="2000" dirty="0" smtClean="0"/>
            <a:t> </a:t>
          </a:r>
          <a:r>
            <a:rPr lang="ru-RU" sz="2000" dirty="0" err="1" smtClean="0"/>
            <a:t>валюти</a:t>
          </a:r>
          <a:r>
            <a:rPr lang="ru-RU" sz="2000" dirty="0" smtClean="0"/>
            <a:t> </a:t>
          </a:r>
          <a:r>
            <a:rPr lang="ru-RU" sz="2000" dirty="0" err="1" smtClean="0"/>
            <a:t>виникає</a:t>
          </a:r>
          <a:r>
            <a:rPr lang="ru-RU" sz="2000" dirty="0" smtClean="0"/>
            <a:t> </a:t>
          </a:r>
          <a:r>
            <a:rPr lang="ru-RU" sz="2000" dirty="0" err="1" smtClean="0"/>
            <a:t>історично</a:t>
          </a:r>
          <a:r>
            <a:rPr lang="ru-RU" sz="2000" dirty="0" smtClean="0"/>
            <a:t> (</a:t>
          </a:r>
          <a:r>
            <a:rPr lang="ru-RU" sz="2000" dirty="0" err="1" smtClean="0"/>
            <a:t>гривня</a:t>
          </a:r>
          <a:r>
            <a:rPr lang="ru-RU" sz="2000" dirty="0" smtClean="0"/>
            <a:t>, фунт </a:t>
          </a:r>
          <a:r>
            <a:rPr lang="ru-RU" sz="2000" dirty="0" err="1" smtClean="0"/>
            <a:t>стерлінгів</a:t>
          </a:r>
          <a:r>
            <a:rPr lang="ru-RU" sz="2000" dirty="0" smtClean="0"/>
            <a:t>)</a:t>
          </a:r>
          <a:endParaRPr lang="en-US" sz="2000" dirty="0"/>
        </a:p>
      </dgm:t>
    </dgm:pt>
    <dgm:pt modelId="{43736A74-6095-4962-8B7D-814CCFC59378}" type="parTrans" cxnId="{6C92646B-D5C3-44C6-8EEB-1B075F602EF9}">
      <dgm:prSet/>
      <dgm:spPr/>
      <dgm:t>
        <a:bodyPr/>
        <a:lstStyle/>
        <a:p>
          <a:endParaRPr lang="en-US"/>
        </a:p>
      </dgm:t>
    </dgm:pt>
    <dgm:pt modelId="{422B6E3A-665C-41C7-8566-12CB704009E8}" type="sibTrans" cxnId="{6C92646B-D5C3-44C6-8EEB-1B075F602EF9}">
      <dgm:prSet/>
      <dgm:spPr/>
      <dgm:t>
        <a:bodyPr/>
        <a:lstStyle/>
        <a:p>
          <a:endParaRPr lang="en-US"/>
        </a:p>
      </dgm:t>
    </dgm:pt>
    <dgm:pt modelId="{A6A5B27A-FC78-483C-BA12-C84110023CE2}">
      <dgm:prSet phldrT="[Текст]"/>
      <dgm:spPr/>
      <dgm:t>
        <a:bodyPr/>
        <a:lstStyle/>
        <a:p>
          <a:r>
            <a:rPr lang="uk-UA" b="1" dirty="0" smtClean="0"/>
            <a:t>Масштаб цін</a:t>
          </a:r>
          <a:endParaRPr lang="en-US" dirty="0"/>
        </a:p>
      </dgm:t>
    </dgm:pt>
    <dgm:pt modelId="{5E8AC175-2398-467B-BCAE-C626980165EE}" type="parTrans" cxnId="{0D638DE8-C2A8-4EB5-A358-5AACAE86168C}">
      <dgm:prSet/>
      <dgm:spPr/>
      <dgm:t>
        <a:bodyPr/>
        <a:lstStyle/>
        <a:p>
          <a:endParaRPr lang="en-US"/>
        </a:p>
      </dgm:t>
    </dgm:pt>
    <dgm:pt modelId="{A7959191-9F25-4356-97AA-17093515AACB}" type="sibTrans" cxnId="{0D638DE8-C2A8-4EB5-A358-5AACAE86168C}">
      <dgm:prSet/>
      <dgm:spPr/>
      <dgm:t>
        <a:bodyPr/>
        <a:lstStyle/>
        <a:p>
          <a:endParaRPr lang="en-US"/>
        </a:p>
      </dgm:t>
    </dgm:pt>
    <dgm:pt modelId="{3B6875C0-514D-4B76-A96A-B05EFB41E9A0}">
      <dgm:prSet phldrT="[Текст]" custT="1"/>
      <dgm:spPr/>
      <dgm:t>
        <a:bodyPr/>
        <a:lstStyle/>
        <a:p>
          <a:r>
            <a:rPr lang="ru-RU" sz="1800" dirty="0" err="1" smtClean="0"/>
            <a:t>історично</a:t>
          </a:r>
          <a:r>
            <a:rPr lang="ru-RU" sz="1800" dirty="0" smtClean="0"/>
            <a:t> </a:t>
          </a:r>
          <a:r>
            <a:rPr lang="ru-RU" sz="1800" dirty="0" err="1" smtClean="0"/>
            <a:t>зумовлений</a:t>
          </a:r>
          <a:r>
            <a:rPr lang="ru-RU" sz="1800" dirty="0" smtClean="0"/>
            <a:t> </a:t>
          </a:r>
          <a:r>
            <a:rPr lang="ru-RU" sz="1800" dirty="0" err="1" smtClean="0"/>
            <a:t>елемент</a:t>
          </a:r>
          <a:r>
            <a:rPr lang="ru-RU" sz="1800" dirty="0" smtClean="0"/>
            <a:t> </a:t>
          </a:r>
          <a:r>
            <a:rPr lang="ru-RU" sz="1800" dirty="0" err="1" smtClean="0"/>
            <a:t>грошової</a:t>
          </a:r>
          <a:r>
            <a:rPr lang="ru-RU" sz="1800" dirty="0" smtClean="0"/>
            <a:t> </a:t>
          </a:r>
          <a:r>
            <a:rPr lang="ru-RU" sz="1800" dirty="0" err="1" smtClean="0"/>
            <a:t>системи</a:t>
          </a:r>
          <a:r>
            <a:rPr lang="ru-RU" sz="1800" dirty="0" smtClean="0"/>
            <a:t>, </a:t>
          </a:r>
          <a:r>
            <a:rPr lang="ru-RU" sz="1800" dirty="0" err="1" smtClean="0"/>
            <a:t>що</a:t>
          </a:r>
          <a:r>
            <a:rPr lang="ru-RU" sz="1800" dirty="0" smtClean="0"/>
            <a:t> </a:t>
          </a:r>
          <a:r>
            <a:rPr lang="ru-RU" sz="1800" dirty="0" err="1" smtClean="0"/>
            <a:t>визначає</a:t>
          </a:r>
          <a:r>
            <a:rPr lang="ru-RU" sz="1800" dirty="0" smtClean="0"/>
            <a:t> </a:t>
          </a:r>
          <a:r>
            <a:rPr lang="ru-RU" sz="1800" dirty="0" err="1" smtClean="0"/>
            <a:t>ваговий</a:t>
          </a:r>
          <a:r>
            <a:rPr lang="ru-RU" sz="1800" dirty="0" smtClean="0"/>
            <a:t> </a:t>
          </a:r>
          <a:r>
            <a:rPr lang="ru-RU" sz="1800" dirty="0" err="1" smtClean="0"/>
            <a:t>вміст</a:t>
          </a:r>
          <a:r>
            <a:rPr lang="ru-RU" sz="1800" dirty="0" smtClean="0"/>
            <a:t> у </a:t>
          </a:r>
          <a:r>
            <a:rPr lang="ru-RU" sz="1800" dirty="0" err="1" smtClean="0"/>
            <a:t>грошовій</a:t>
          </a:r>
          <a:r>
            <a:rPr lang="ru-RU" sz="1800" dirty="0" smtClean="0"/>
            <a:t> </a:t>
          </a:r>
          <a:r>
            <a:rPr lang="ru-RU" sz="1800" dirty="0" err="1" smtClean="0"/>
            <a:t>одиниці</a:t>
          </a:r>
          <a:r>
            <a:rPr lang="ru-RU" sz="1800" dirty="0" smtClean="0"/>
            <a:t> </a:t>
          </a:r>
          <a:r>
            <a:rPr lang="ru-RU" sz="1800" dirty="0" err="1" smtClean="0"/>
            <a:t>металу</a:t>
          </a:r>
          <a:r>
            <a:rPr lang="ru-RU" sz="1800" dirty="0" smtClean="0"/>
            <a:t>, </a:t>
          </a:r>
          <a:r>
            <a:rPr lang="ru-RU" sz="1800" dirty="0" err="1" smtClean="0"/>
            <a:t>який</a:t>
          </a:r>
          <a:r>
            <a:rPr lang="ru-RU" sz="1800" dirty="0" smtClean="0"/>
            <a:t> </a:t>
          </a:r>
          <a:r>
            <a:rPr lang="ru-RU" sz="1800" dirty="0" err="1" smtClean="0"/>
            <a:t>у</a:t>
          </a:r>
          <a:r>
            <a:rPr lang="ru-RU" sz="1800" dirty="0" smtClean="0"/>
            <a:t> </a:t>
          </a:r>
          <a:r>
            <a:rPr lang="ru-RU" sz="1800" dirty="0" err="1" smtClean="0"/>
            <a:t>відповідний</a:t>
          </a:r>
          <a:r>
            <a:rPr lang="ru-RU" sz="1800" dirty="0" smtClean="0"/>
            <a:t> </a:t>
          </a:r>
          <a:r>
            <a:rPr lang="ru-RU" sz="1800" dirty="0" err="1" smtClean="0"/>
            <a:t>період</a:t>
          </a:r>
          <a:r>
            <a:rPr lang="ru-RU" sz="1800" dirty="0" smtClean="0"/>
            <a:t> </a:t>
          </a:r>
          <a:r>
            <a:rPr lang="ru-RU" sz="1800" dirty="0" err="1" smtClean="0"/>
            <a:t>виконував</a:t>
          </a:r>
          <a:r>
            <a:rPr lang="ru-RU" sz="1800" dirty="0" smtClean="0"/>
            <a:t> роль грошей</a:t>
          </a:r>
          <a:endParaRPr lang="en-US" sz="1800" dirty="0"/>
        </a:p>
      </dgm:t>
    </dgm:pt>
    <dgm:pt modelId="{311CBED1-C579-4915-AC06-CDF70D93A362}" type="parTrans" cxnId="{61A82106-D46D-4CC3-8E8B-58F9206E4DC8}">
      <dgm:prSet/>
      <dgm:spPr/>
      <dgm:t>
        <a:bodyPr/>
        <a:lstStyle/>
        <a:p>
          <a:endParaRPr lang="en-US"/>
        </a:p>
      </dgm:t>
    </dgm:pt>
    <dgm:pt modelId="{C9A7D506-30A0-45B6-8ACC-637FF3520047}" type="sibTrans" cxnId="{61A82106-D46D-4CC3-8E8B-58F9206E4DC8}">
      <dgm:prSet/>
      <dgm:spPr/>
      <dgm:t>
        <a:bodyPr/>
        <a:lstStyle/>
        <a:p>
          <a:endParaRPr lang="en-US"/>
        </a:p>
      </dgm:t>
    </dgm:pt>
    <dgm:pt modelId="{16EBCB41-46FB-4423-A13F-BB2AAAFF35A3}">
      <dgm:prSet/>
      <dgm:spPr/>
      <dgm:t>
        <a:bodyPr/>
        <a:lstStyle/>
        <a:p>
          <a:r>
            <a:rPr lang="uk-UA" b="1" dirty="0" smtClean="0"/>
            <a:t>Валютний курс</a:t>
          </a:r>
          <a:endParaRPr lang="en-US" b="1" dirty="0"/>
        </a:p>
      </dgm:t>
    </dgm:pt>
    <dgm:pt modelId="{FA615318-9A1E-44E5-8BC3-F4067C628FA0}" type="parTrans" cxnId="{D4FB14EC-3623-449C-8A4B-A9645291D0E6}">
      <dgm:prSet/>
      <dgm:spPr/>
      <dgm:t>
        <a:bodyPr/>
        <a:lstStyle/>
        <a:p>
          <a:endParaRPr lang="en-US"/>
        </a:p>
      </dgm:t>
    </dgm:pt>
    <dgm:pt modelId="{CFA2FD8B-CC7A-479E-BD7C-8C84984460D9}" type="sibTrans" cxnId="{D4FB14EC-3623-449C-8A4B-A9645291D0E6}">
      <dgm:prSet/>
      <dgm:spPr/>
      <dgm:t>
        <a:bodyPr/>
        <a:lstStyle/>
        <a:p>
          <a:endParaRPr lang="en-US"/>
        </a:p>
      </dgm:t>
    </dgm:pt>
    <dgm:pt modelId="{8D40EFEC-B461-48AC-BF72-608CCCAEC12A}">
      <dgm:prSet/>
      <dgm:spPr/>
      <dgm:t>
        <a:bodyPr/>
        <a:lstStyle/>
        <a:p>
          <a:r>
            <a:rPr lang="uk-UA" b="1" dirty="0" smtClean="0"/>
            <a:t>Види готівкових грошових знаків</a:t>
          </a:r>
          <a:endParaRPr lang="en-US" b="1" dirty="0"/>
        </a:p>
      </dgm:t>
    </dgm:pt>
    <dgm:pt modelId="{5EC553E6-87D4-4F5E-81D3-D899DA5DE76A}" type="parTrans" cxnId="{159C1648-6A88-4EF5-9F4E-F80A2E5E8F1D}">
      <dgm:prSet/>
      <dgm:spPr/>
      <dgm:t>
        <a:bodyPr/>
        <a:lstStyle/>
        <a:p>
          <a:endParaRPr lang="en-US"/>
        </a:p>
      </dgm:t>
    </dgm:pt>
    <dgm:pt modelId="{45C571C3-9EAD-4C13-B4DC-C939AAB6F37F}" type="sibTrans" cxnId="{159C1648-6A88-4EF5-9F4E-F80A2E5E8F1D}">
      <dgm:prSet/>
      <dgm:spPr/>
      <dgm:t>
        <a:bodyPr/>
        <a:lstStyle/>
        <a:p>
          <a:endParaRPr lang="en-US"/>
        </a:p>
      </dgm:t>
    </dgm:pt>
    <dgm:pt modelId="{6F16BF0A-9F91-41B6-9997-7628A8144D60}">
      <dgm:prSet custT="1"/>
      <dgm:spPr/>
      <dgm:t>
        <a:bodyPr/>
        <a:lstStyle/>
        <a:p>
          <a:r>
            <a:rPr lang="ru-RU" sz="2000" dirty="0" err="1" smtClean="0"/>
            <a:t>співвідношення</a:t>
          </a:r>
          <a:r>
            <a:rPr lang="ru-RU" sz="2000" dirty="0" smtClean="0"/>
            <a:t> </a:t>
          </a:r>
          <a:r>
            <a:rPr lang="ru-RU" sz="2000" dirty="0" err="1" smtClean="0"/>
            <a:t>між</a:t>
          </a:r>
          <a:r>
            <a:rPr lang="ru-RU" sz="2000" dirty="0" smtClean="0"/>
            <a:t> </a:t>
          </a:r>
          <a:r>
            <a:rPr lang="ru-RU" sz="2000" dirty="0" err="1" smtClean="0"/>
            <a:t>грошовими</a:t>
          </a:r>
          <a:r>
            <a:rPr lang="ru-RU" sz="2000" dirty="0" smtClean="0"/>
            <a:t> </a:t>
          </a:r>
          <a:r>
            <a:rPr lang="ru-RU" sz="2000" dirty="0" err="1" smtClean="0"/>
            <a:t>одиницями</a:t>
          </a:r>
          <a:r>
            <a:rPr lang="ru-RU" sz="2000" dirty="0" smtClean="0"/>
            <a:t> (валютами) </a:t>
          </a:r>
          <a:r>
            <a:rPr lang="ru-RU" sz="2000" dirty="0" err="1" smtClean="0"/>
            <a:t>різних</a:t>
          </a:r>
          <a:r>
            <a:rPr lang="ru-RU" sz="2000" dirty="0" smtClean="0"/>
            <a:t> </a:t>
          </a:r>
          <a:r>
            <a:rPr lang="ru-RU" sz="2000" dirty="0" err="1" smtClean="0"/>
            <a:t>країн</a:t>
          </a:r>
          <a:endParaRPr lang="en-US" sz="2000" dirty="0"/>
        </a:p>
      </dgm:t>
    </dgm:pt>
    <dgm:pt modelId="{52A5F6E7-F823-42E4-8603-156BF423C1F7}" type="parTrans" cxnId="{2C7C4B67-42F2-4130-BCA2-9BA9201CBBFE}">
      <dgm:prSet/>
      <dgm:spPr/>
      <dgm:t>
        <a:bodyPr/>
        <a:lstStyle/>
        <a:p>
          <a:endParaRPr lang="en-US"/>
        </a:p>
      </dgm:t>
    </dgm:pt>
    <dgm:pt modelId="{BD8E2A25-D678-434B-8E25-88BCA20C81F6}" type="sibTrans" cxnId="{2C7C4B67-42F2-4130-BCA2-9BA9201CBBFE}">
      <dgm:prSet/>
      <dgm:spPr/>
      <dgm:t>
        <a:bodyPr/>
        <a:lstStyle/>
        <a:p>
          <a:endParaRPr lang="en-US"/>
        </a:p>
      </dgm:t>
    </dgm:pt>
    <dgm:pt modelId="{43402C78-39C9-49BB-AA9A-3FE864138C70}">
      <dgm:prSet custT="1"/>
      <dgm:spPr/>
      <dgm:t>
        <a:bodyPr/>
        <a:lstStyle/>
        <a:p>
          <a:r>
            <a:rPr lang="ru-RU" sz="2000" dirty="0" err="1" smtClean="0"/>
            <a:t>банківські</a:t>
          </a:r>
          <a:r>
            <a:rPr lang="ru-RU" sz="2000" dirty="0" smtClean="0"/>
            <a:t> </a:t>
          </a:r>
          <a:r>
            <a:rPr lang="ru-RU" sz="2000" dirty="0" err="1" smtClean="0"/>
            <a:t>білети</a:t>
          </a:r>
          <a:r>
            <a:rPr lang="ru-RU" sz="2000" dirty="0" smtClean="0"/>
            <a:t>, </a:t>
          </a:r>
          <a:r>
            <a:rPr lang="ru-RU" sz="2000" dirty="0" err="1" smtClean="0"/>
            <a:t>казначейські</a:t>
          </a:r>
          <a:r>
            <a:rPr lang="ru-RU" sz="2000" dirty="0" smtClean="0"/>
            <a:t> </a:t>
          </a:r>
          <a:r>
            <a:rPr lang="ru-RU" sz="2000" dirty="0" err="1" smtClean="0"/>
            <a:t>білети</a:t>
          </a:r>
          <a:r>
            <a:rPr lang="ru-RU" sz="2000" dirty="0" smtClean="0"/>
            <a:t> та </a:t>
          </a:r>
          <a:r>
            <a:rPr lang="ru-RU" sz="2000" dirty="0" err="1" smtClean="0"/>
            <a:t>розмінна</a:t>
          </a:r>
          <a:r>
            <a:rPr lang="ru-RU" sz="2000" dirty="0" smtClean="0"/>
            <a:t> монета</a:t>
          </a:r>
          <a:endParaRPr lang="en-US" sz="2000" dirty="0"/>
        </a:p>
      </dgm:t>
    </dgm:pt>
    <dgm:pt modelId="{1C9CD6BF-7B2F-4B37-9C54-DD9804DDCE1F}" type="parTrans" cxnId="{2246BB0E-050B-4A80-B066-042D4AB82372}">
      <dgm:prSet/>
      <dgm:spPr/>
      <dgm:t>
        <a:bodyPr/>
        <a:lstStyle/>
        <a:p>
          <a:endParaRPr lang="en-US"/>
        </a:p>
      </dgm:t>
    </dgm:pt>
    <dgm:pt modelId="{5AA884A3-FC6A-47CC-AB6C-7AE4DF24603A}" type="sibTrans" cxnId="{2246BB0E-050B-4A80-B066-042D4AB82372}">
      <dgm:prSet/>
      <dgm:spPr/>
      <dgm:t>
        <a:bodyPr/>
        <a:lstStyle/>
        <a:p>
          <a:endParaRPr lang="en-US"/>
        </a:p>
      </dgm:t>
    </dgm:pt>
    <dgm:pt modelId="{0E6009B5-D996-4636-B1AB-0B0C35300E7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b="1" dirty="0" smtClean="0"/>
            <a:t>Регламентація безготівкового обороту</a:t>
          </a:r>
          <a:endParaRPr lang="en-US" b="1" dirty="0"/>
        </a:p>
      </dgm:t>
    </dgm:pt>
    <dgm:pt modelId="{9FCF334D-7D8A-4832-8DF5-9CACC92367CC}" type="parTrans" cxnId="{A4D10946-1D32-47BB-95CE-745DCAAA7F1E}">
      <dgm:prSet/>
      <dgm:spPr/>
      <dgm:t>
        <a:bodyPr/>
        <a:lstStyle/>
        <a:p>
          <a:endParaRPr lang="en-US"/>
        </a:p>
      </dgm:t>
    </dgm:pt>
    <dgm:pt modelId="{28D1A288-ED23-4B09-AF9D-A25F802FA952}" type="sibTrans" cxnId="{A4D10946-1D32-47BB-95CE-745DCAAA7F1E}">
      <dgm:prSet/>
      <dgm:spPr/>
      <dgm:t>
        <a:bodyPr/>
        <a:lstStyle/>
        <a:p>
          <a:endParaRPr lang="en-US"/>
        </a:p>
      </dgm:t>
    </dgm:pt>
    <dgm:pt modelId="{13397EEC-60CA-4B1C-B5F3-00E1FABC1103}">
      <dgm:prSet custT="1"/>
      <dgm:spPr/>
      <dgm:t>
        <a:bodyPr/>
        <a:lstStyle/>
        <a:p>
          <a:r>
            <a:rPr lang="ru-RU" sz="1800" dirty="0" err="1" smtClean="0"/>
            <a:t>визначення</a:t>
          </a:r>
          <a:r>
            <a:rPr lang="ru-RU" sz="1800" dirty="0" smtClean="0"/>
            <a:t> сфер </a:t>
          </a:r>
          <a:r>
            <a:rPr lang="ru-RU" sz="1800" dirty="0" err="1" smtClean="0"/>
            <a:t>готівкових</a:t>
          </a:r>
          <a:r>
            <a:rPr lang="ru-RU" sz="1800" dirty="0" smtClean="0"/>
            <a:t> та </a:t>
          </a:r>
          <a:r>
            <a:rPr lang="ru-RU" sz="1800" dirty="0" err="1" smtClean="0"/>
            <a:t>безготівкових</a:t>
          </a:r>
          <a:r>
            <a:rPr lang="ru-RU" sz="1800" dirty="0" smtClean="0"/>
            <a:t> </a:t>
          </a:r>
          <a:r>
            <a:rPr lang="ru-RU" sz="1800" dirty="0" err="1" smtClean="0"/>
            <a:t>розрахунків</a:t>
          </a:r>
          <a:r>
            <a:rPr lang="ru-RU" sz="1800" dirty="0" smtClean="0"/>
            <a:t> </a:t>
          </a:r>
          <a:r>
            <a:rPr lang="ru-RU" sz="1800" dirty="0" err="1" smtClean="0"/>
            <a:t>і</a:t>
          </a:r>
          <a:r>
            <a:rPr lang="ru-RU" sz="1800" dirty="0" smtClean="0"/>
            <a:t> режиму </a:t>
          </a:r>
          <a:r>
            <a:rPr lang="ru-RU" sz="1800" dirty="0" err="1" smtClean="0"/>
            <a:t>використання</a:t>
          </a:r>
          <a:r>
            <a:rPr lang="ru-RU" sz="1800" dirty="0" smtClean="0"/>
            <a:t> грошей на </a:t>
          </a:r>
          <a:r>
            <a:rPr lang="ru-RU" sz="1800" dirty="0" err="1" smtClean="0"/>
            <a:t>рахунках</a:t>
          </a:r>
          <a:r>
            <a:rPr lang="ru-RU" sz="1800" dirty="0" smtClean="0"/>
            <a:t>, </a:t>
          </a:r>
          <a:r>
            <a:rPr lang="ru-RU" sz="1800" dirty="0" err="1" smtClean="0"/>
            <a:t>форми</a:t>
          </a:r>
          <a:r>
            <a:rPr lang="ru-RU" sz="1800" dirty="0" smtClean="0"/>
            <a:t> </a:t>
          </a:r>
          <a:r>
            <a:rPr lang="ru-RU" sz="1800" dirty="0" err="1" smtClean="0"/>
            <a:t>розрахунків</a:t>
          </a:r>
          <a:r>
            <a:rPr lang="ru-RU" sz="1800" dirty="0" smtClean="0"/>
            <a:t>, порядок </a:t>
          </a:r>
          <a:r>
            <a:rPr lang="ru-RU" sz="1800" dirty="0" err="1" smtClean="0"/>
            <a:t>платежів</a:t>
          </a:r>
          <a:r>
            <a:rPr lang="ru-RU" sz="1800" dirty="0" smtClean="0"/>
            <a:t> </a:t>
          </a:r>
          <a:endParaRPr lang="en-US" sz="1800" dirty="0"/>
        </a:p>
      </dgm:t>
    </dgm:pt>
    <dgm:pt modelId="{FF587FA5-8DBF-4A1B-9290-DDD42886596C}" type="parTrans" cxnId="{F9AA6CC7-F0B5-4C2D-BB12-D1FB3CC80689}">
      <dgm:prSet/>
      <dgm:spPr/>
      <dgm:t>
        <a:bodyPr/>
        <a:lstStyle/>
        <a:p>
          <a:endParaRPr lang="en-US"/>
        </a:p>
      </dgm:t>
    </dgm:pt>
    <dgm:pt modelId="{6C6ACC89-42E3-4B12-A1A9-7977E50E1F32}" type="sibTrans" cxnId="{F9AA6CC7-F0B5-4C2D-BB12-D1FB3CC80689}">
      <dgm:prSet/>
      <dgm:spPr/>
      <dgm:t>
        <a:bodyPr/>
        <a:lstStyle/>
        <a:p>
          <a:endParaRPr lang="en-US"/>
        </a:p>
      </dgm:t>
    </dgm:pt>
    <dgm:pt modelId="{44B8E31A-C21D-4269-AAB9-70382BCFC752}">
      <dgm:prSet/>
      <dgm:spPr/>
      <dgm:t>
        <a:bodyPr/>
        <a:lstStyle/>
        <a:p>
          <a:r>
            <a:rPr lang="uk-UA" b="1" dirty="0" smtClean="0"/>
            <a:t>Держапарат регулювання грошового обороту</a:t>
          </a:r>
          <a:endParaRPr lang="en-US" b="1" dirty="0"/>
        </a:p>
      </dgm:t>
    </dgm:pt>
    <dgm:pt modelId="{F89A683D-BC9A-4090-8557-B28F324EC060}" type="parTrans" cxnId="{2C774D7D-DBB1-4439-99D5-438AD66611C8}">
      <dgm:prSet/>
      <dgm:spPr/>
      <dgm:t>
        <a:bodyPr/>
        <a:lstStyle/>
        <a:p>
          <a:endParaRPr lang="en-US"/>
        </a:p>
      </dgm:t>
    </dgm:pt>
    <dgm:pt modelId="{BA3966AC-C560-45F4-92C1-17A51BD51DF5}" type="sibTrans" cxnId="{2C774D7D-DBB1-4439-99D5-438AD66611C8}">
      <dgm:prSet/>
      <dgm:spPr/>
      <dgm:t>
        <a:bodyPr/>
        <a:lstStyle/>
        <a:p>
          <a:endParaRPr lang="en-US"/>
        </a:p>
      </dgm:t>
    </dgm:pt>
    <dgm:pt modelId="{964DFD05-34FB-4B72-BA76-06C97BFB39D4}">
      <dgm:prSet custT="1"/>
      <dgm:spPr/>
      <dgm:t>
        <a:bodyPr/>
        <a:lstStyle/>
        <a:p>
          <a:r>
            <a:rPr lang="ru-RU" sz="2000" dirty="0" smtClean="0"/>
            <a:t>орган, </a:t>
          </a:r>
          <a:r>
            <a:rPr lang="ru-RU" sz="2000" dirty="0" err="1" smtClean="0"/>
            <a:t>який</a:t>
          </a:r>
          <a:r>
            <a:rPr lang="ru-RU" sz="2000" dirty="0" smtClean="0"/>
            <a:t> </a:t>
          </a:r>
          <a:r>
            <a:rPr lang="ru-RU" sz="2000" dirty="0" err="1" smtClean="0"/>
            <a:t>здійснює</a:t>
          </a:r>
          <a:r>
            <a:rPr lang="ru-RU" sz="2000" dirty="0" smtClean="0"/>
            <a:t> </a:t>
          </a:r>
          <a:r>
            <a:rPr lang="ru-RU" sz="2000" dirty="0" err="1" smtClean="0"/>
            <a:t>грошово-кредитне</a:t>
          </a:r>
          <a:r>
            <a:rPr lang="ru-RU" sz="2000" dirty="0" smtClean="0"/>
            <a:t> та </a:t>
          </a:r>
          <a:r>
            <a:rPr lang="ru-RU" sz="2000" dirty="0" err="1" smtClean="0"/>
            <a:t>валютне</a:t>
          </a:r>
          <a:r>
            <a:rPr lang="ru-RU" sz="2000" dirty="0" smtClean="0"/>
            <a:t> </a:t>
          </a:r>
          <a:r>
            <a:rPr lang="ru-RU" sz="2000" dirty="0" err="1" smtClean="0"/>
            <a:t>регулювання</a:t>
          </a:r>
          <a:r>
            <a:rPr lang="ru-RU" sz="2000" dirty="0" smtClean="0"/>
            <a:t> (</a:t>
          </a:r>
          <a:r>
            <a:rPr lang="ru-RU" sz="2000" dirty="0" err="1" smtClean="0"/>
            <a:t>центральний</a:t>
          </a:r>
          <a:r>
            <a:rPr lang="ru-RU" sz="2000" dirty="0" smtClean="0"/>
            <a:t> банк)</a:t>
          </a:r>
          <a:endParaRPr lang="en-US" sz="2000" dirty="0"/>
        </a:p>
      </dgm:t>
    </dgm:pt>
    <dgm:pt modelId="{B5584361-BC19-4A76-AA4B-B16FAAD9D466}" type="parTrans" cxnId="{73E78791-FD23-40CB-A6FF-25B9C3FC49A8}">
      <dgm:prSet/>
      <dgm:spPr/>
    </dgm:pt>
    <dgm:pt modelId="{4D0F713B-FE53-4117-A88C-D391A645982A}" type="sibTrans" cxnId="{73E78791-FD23-40CB-A6FF-25B9C3FC49A8}">
      <dgm:prSet/>
      <dgm:spPr/>
    </dgm:pt>
    <dgm:pt modelId="{F75315A3-051A-4E1F-B5C6-FDE9CF7C7FF2}" type="pres">
      <dgm:prSet presAssocID="{6477CF13-1A4F-487D-92F4-55E4459E32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2B6F84-8412-4AC9-9537-AA3F646FDDA6}" type="pres">
      <dgm:prSet presAssocID="{6B8C75A4-AEF1-4D3F-9BD1-6C18C1F9CCAF}" presName="linNode" presStyleCnt="0"/>
      <dgm:spPr/>
    </dgm:pt>
    <dgm:pt modelId="{96E11FDB-3C43-4A6F-944F-56C712778DB0}" type="pres">
      <dgm:prSet presAssocID="{6B8C75A4-AEF1-4D3F-9BD1-6C18C1F9CCAF}" presName="parent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26A78-E599-4A72-A440-1AFF4BEAA439}" type="pres">
      <dgm:prSet presAssocID="{6B8C75A4-AEF1-4D3F-9BD1-6C18C1F9CCAF}" presName="childShp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24AC2-78DC-4004-AA02-C8937EB84AA8}" type="pres">
      <dgm:prSet presAssocID="{AA8AA000-D916-4E55-9274-05EB6184A918}" presName="spacing" presStyleCnt="0"/>
      <dgm:spPr/>
    </dgm:pt>
    <dgm:pt modelId="{5D4B68A6-8F91-4C51-9278-2E732DCE884B}" type="pres">
      <dgm:prSet presAssocID="{A6A5B27A-FC78-483C-BA12-C84110023CE2}" presName="linNode" presStyleCnt="0"/>
      <dgm:spPr/>
    </dgm:pt>
    <dgm:pt modelId="{F6FE9484-7292-41B8-AAC3-567138E920B6}" type="pres">
      <dgm:prSet presAssocID="{A6A5B27A-FC78-483C-BA12-C84110023CE2}" presName="parent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FE608-FF29-4AB7-B47B-1A40312A9852}" type="pres">
      <dgm:prSet presAssocID="{A6A5B27A-FC78-483C-BA12-C84110023CE2}" presName="childShp" presStyleLbl="bgAccFollowNode1" presStyleIdx="1" presStyleCnt="6" custScaleY="182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1D891-4F8B-4E80-9682-CB9F4DB0A468}" type="pres">
      <dgm:prSet presAssocID="{A7959191-9F25-4356-97AA-17093515AACB}" presName="spacing" presStyleCnt="0"/>
      <dgm:spPr/>
    </dgm:pt>
    <dgm:pt modelId="{962B9119-D093-41DD-B139-2E1437C3D000}" type="pres">
      <dgm:prSet presAssocID="{16EBCB41-46FB-4423-A13F-BB2AAAFF35A3}" presName="linNode" presStyleCnt="0"/>
      <dgm:spPr/>
    </dgm:pt>
    <dgm:pt modelId="{953FE72E-6C24-412C-9809-AF57B277BACA}" type="pres">
      <dgm:prSet presAssocID="{16EBCB41-46FB-4423-A13F-BB2AAAFF35A3}" presName="parent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27466-D61E-4421-8D8B-80421ABEDB06}" type="pres">
      <dgm:prSet presAssocID="{16EBCB41-46FB-4423-A13F-BB2AAAFF35A3}" presName="childShp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6A2F5-141C-425B-9835-35436E6ED2E4}" type="pres">
      <dgm:prSet presAssocID="{CFA2FD8B-CC7A-479E-BD7C-8C84984460D9}" presName="spacing" presStyleCnt="0"/>
      <dgm:spPr/>
    </dgm:pt>
    <dgm:pt modelId="{86DE0A13-EB0F-4DB5-8CF2-E93A87B2E318}" type="pres">
      <dgm:prSet presAssocID="{8D40EFEC-B461-48AC-BF72-608CCCAEC12A}" presName="linNode" presStyleCnt="0"/>
      <dgm:spPr/>
    </dgm:pt>
    <dgm:pt modelId="{6C7AA6A7-635C-41F7-95DE-BDBCB6551718}" type="pres">
      <dgm:prSet presAssocID="{8D40EFEC-B461-48AC-BF72-608CCCAEC12A}" presName="parent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4CCD6-5591-4DD1-8D16-16292F0D5D1F}" type="pres">
      <dgm:prSet presAssocID="{8D40EFEC-B461-48AC-BF72-608CCCAEC12A}" presName="childShp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47391-E282-4960-B2AC-1E8C67582DAC}" type="pres">
      <dgm:prSet presAssocID="{45C571C3-9EAD-4C13-B4DC-C939AAB6F37F}" presName="spacing" presStyleCnt="0"/>
      <dgm:spPr/>
    </dgm:pt>
    <dgm:pt modelId="{7F6FE5DC-9C3D-467C-9230-939D995EC7CF}" type="pres">
      <dgm:prSet presAssocID="{0E6009B5-D996-4636-B1AB-0B0C35300E70}" presName="linNode" presStyleCnt="0"/>
      <dgm:spPr/>
    </dgm:pt>
    <dgm:pt modelId="{9D8EFECF-7F7B-4C56-AFE6-F3A15C563A15}" type="pres">
      <dgm:prSet presAssocID="{0E6009B5-D996-4636-B1AB-0B0C35300E70}" presName="parent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7D4A3-932D-4853-9669-C91DCFA53E61}" type="pres">
      <dgm:prSet presAssocID="{0E6009B5-D996-4636-B1AB-0B0C35300E70}" presName="childShp" presStyleLbl="bgAccFollowNode1" presStyleIdx="4" presStyleCnt="6" custScaleY="103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A9E93-56D7-4C77-8FF2-C13029E60A15}" type="pres">
      <dgm:prSet presAssocID="{28D1A288-ED23-4B09-AF9D-A25F802FA952}" presName="spacing" presStyleCnt="0"/>
      <dgm:spPr/>
    </dgm:pt>
    <dgm:pt modelId="{E48993ED-2D2B-485E-8829-0E18846A8843}" type="pres">
      <dgm:prSet presAssocID="{44B8E31A-C21D-4269-AAB9-70382BCFC752}" presName="linNode" presStyleCnt="0"/>
      <dgm:spPr/>
    </dgm:pt>
    <dgm:pt modelId="{836FB8D5-ADE3-4CAA-9101-6B4AA1B10788}" type="pres">
      <dgm:prSet presAssocID="{44B8E31A-C21D-4269-AAB9-70382BCFC752}" presName="parentShp" presStyleLbl="node1" presStyleIdx="5" presStyleCnt="6">
        <dgm:presLayoutVars>
          <dgm:bulletEnabled val="1"/>
        </dgm:presLayoutVars>
      </dgm:prSet>
      <dgm:spPr/>
    </dgm:pt>
    <dgm:pt modelId="{6AD2BE5A-35E2-446B-8E41-BF0E83C0B1AE}" type="pres">
      <dgm:prSet presAssocID="{44B8E31A-C21D-4269-AAB9-70382BCFC752}" presName="childShp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EA1A56-C9A7-457F-9CBD-274DBACF0C05}" type="presOf" srcId="{A6A5B27A-FC78-483C-BA12-C84110023CE2}" destId="{F6FE9484-7292-41B8-AAC3-567138E920B6}" srcOrd="0" destOrd="0" presId="urn:microsoft.com/office/officeart/2005/8/layout/vList6"/>
    <dgm:cxn modelId="{CFBA4B6D-8039-4247-A0A0-3FC71545A363}" srcId="{6477CF13-1A4F-487D-92F4-55E4459E3286}" destId="{6B8C75A4-AEF1-4D3F-9BD1-6C18C1F9CCAF}" srcOrd="0" destOrd="0" parTransId="{D5ED5AE5-559B-4B3E-BE6E-2EC38AB20C93}" sibTransId="{AA8AA000-D916-4E55-9274-05EB6184A918}"/>
    <dgm:cxn modelId="{2C774D7D-DBB1-4439-99D5-438AD66611C8}" srcId="{6477CF13-1A4F-487D-92F4-55E4459E3286}" destId="{44B8E31A-C21D-4269-AAB9-70382BCFC752}" srcOrd="5" destOrd="0" parTransId="{F89A683D-BC9A-4090-8557-B28F324EC060}" sibTransId="{BA3966AC-C560-45F4-92C1-17A51BD51DF5}"/>
    <dgm:cxn modelId="{F9AA6CC7-F0B5-4C2D-BB12-D1FB3CC80689}" srcId="{0E6009B5-D996-4636-B1AB-0B0C35300E70}" destId="{13397EEC-60CA-4B1C-B5F3-00E1FABC1103}" srcOrd="0" destOrd="0" parTransId="{FF587FA5-8DBF-4A1B-9290-DDD42886596C}" sibTransId="{6C6ACC89-42E3-4B12-A1A9-7977E50E1F32}"/>
    <dgm:cxn modelId="{B7A99FB2-7647-4E74-9AAB-EAE6D4C016E4}" type="presOf" srcId="{8D40EFEC-B461-48AC-BF72-608CCCAEC12A}" destId="{6C7AA6A7-635C-41F7-95DE-BDBCB6551718}" srcOrd="0" destOrd="0" presId="urn:microsoft.com/office/officeart/2005/8/layout/vList6"/>
    <dgm:cxn modelId="{D4FB14EC-3623-449C-8A4B-A9645291D0E6}" srcId="{6477CF13-1A4F-487D-92F4-55E4459E3286}" destId="{16EBCB41-46FB-4423-A13F-BB2AAAFF35A3}" srcOrd="2" destOrd="0" parTransId="{FA615318-9A1E-44E5-8BC3-F4067C628FA0}" sibTransId="{CFA2FD8B-CC7A-479E-BD7C-8C84984460D9}"/>
    <dgm:cxn modelId="{189FD0D5-3115-4976-A783-0ED17518C316}" type="presOf" srcId="{3B6875C0-514D-4B76-A96A-B05EFB41E9A0}" destId="{B8DFE608-FF29-4AB7-B47B-1A40312A9852}" srcOrd="0" destOrd="0" presId="urn:microsoft.com/office/officeart/2005/8/layout/vList6"/>
    <dgm:cxn modelId="{2246BB0E-050B-4A80-B066-042D4AB82372}" srcId="{8D40EFEC-B461-48AC-BF72-608CCCAEC12A}" destId="{43402C78-39C9-49BB-AA9A-3FE864138C70}" srcOrd="0" destOrd="0" parTransId="{1C9CD6BF-7B2F-4B37-9C54-DD9804DDCE1F}" sibTransId="{5AA884A3-FC6A-47CC-AB6C-7AE4DF24603A}"/>
    <dgm:cxn modelId="{7CDE5414-96F7-4DEA-9704-51DB955E3BDD}" type="presOf" srcId="{6477CF13-1A4F-487D-92F4-55E4459E3286}" destId="{F75315A3-051A-4E1F-B5C6-FDE9CF7C7FF2}" srcOrd="0" destOrd="0" presId="urn:microsoft.com/office/officeart/2005/8/layout/vList6"/>
    <dgm:cxn modelId="{712E88CC-6A57-43CF-A8B3-651889AA8FC9}" type="presOf" srcId="{44B8E31A-C21D-4269-AAB9-70382BCFC752}" destId="{836FB8D5-ADE3-4CAA-9101-6B4AA1B10788}" srcOrd="0" destOrd="0" presId="urn:microsoft.com/office/officeart/2005/8/layout/vList6"/>
    <dgm:cxn modelId="{A4D10946-1D32-47BB-95CE-745DCAAA7F1E}" srcId="{6477CF13-1A4F-487D-92F4-55E4459E3286}" destId="{0E6009B5-D996-4636-B1AB-0B0C35300E70}" srcOrd="4" destOrd="0" parTransId="{9FCF334D-7D8A-4832-8DF5-9CACC92367CC}" sibTransId="{28D1A288-ED23-4B09-AF9D-A25F802FA952}"/>
    <dgm:cxn modelId="{F0143D32-88BD-432A-85AA-21138F7425A7}" type="presOf" srcId="{12528066-62EA-40F9-8E0A-41D8B82E2638}" destId="{9F826A78-E599-4A72-A440-1AFF4BEAA439}" srcOrd="0" destOrd="0" presId="urn:microsoft.com/office/officeart/2005/8/layout/vList6"/>
    <dgm:cxn modelId="{460ACCB5-DC69-4FF2-A425-CB27DDFE5BB3}" type="presOf" srcId="{6F16BF0A-9F91-41B6-9997-7628A8144D60}" destId="{4AA27466-D61E-4421-8D8B-80421ABEDB06}" srcOrd="0" destOrd="0" presId="urn:microsoft.com/office/officeart/2005/8/layout/vList6"/>
    <dgm:cxn modelId="{73E78791-FD23-40CB-A6FF-25B9C3FC49A8}" srcId="{44B8E31A-C21D-4269-AAB9-70382BCFC752}" destId="{964DFD05-34FB-4B72-BA76-06C97BFB39D4}" srcOrd="0" destOrd="0" parTransId="{B5584361-BC19-4A76-AA4B-B16FAAD9D466}" sibTransId="{4D0F713B-FE53-4117-A88C-D391A645982A}"/>
    <dgm:cxn modelId="{D467CCC7-EDB7-4A79-A958-357793F39801}" type="presOf" srcId="{0E6009B5-D996-4636-B1AB-0B0C35300E70}" destId="{9D8EFECF-7F7B-4C56-AFE6-F3A15C563A15}" srcOrd="0" destOrd="0" presId="urn:microsoft.com/office/officeart/2005/8/layout/vList6"/>
    <dgm:cxn modelId="{321DFA23-41B8-4876-83F6-08D42BF979B6}" type="presOf" srcId="{6B8C75A4-AEF1-4D3F-9BD1-6C18C1F9CCAF}" destId="{96E11FDB-3C43-4A6F-944F-56C712778DB0}" srcOrd="0" destOrd="0" presId="urn:microsoft.com/office/officeart/2005/8/layout/vList6"/>
    <dgm:cxn modelId="{B1C9D650-670A-4F4F-BEE9-6D4AF9A22388}" type="presOf" srcId="{43402C78-39C9-49BB-AA9A-3FE864138C70}" destId="{D0B4CCD6-5591-4DD1-8D16-16292F0D5D1F}" srcOrd="0" destOrd="0" presId="urn:microsoft.com/office/officeart/2005/8/layout/vList6"/>
    <dgm:cxn modelId="{6C92646B-D5C3-44C6-8EEB-1B075F602EF9}" srcId="{6B8C75A4-AEF1-4D3F-9BD1-6C18C1F9CCAF}" destId="{12528066-62EA-40F9-8E0A-41D8B82E2638}" srcOrd="0" destOrd="0" parTransId="{43736A74-6095-4962-8B7D-814CCFC59378}" sibTransId="{422B6E3A-665C-41C7-8566-12CB704009E8}"/>
    <dgm:cxn modelId="{0D638DE8-C2A8-4EB5-A358-5AACAE86168C}" srcId="{6477CF13-1A4F-487D-92F4-55E4459E3286}" destId="{A6A5B27A-FC78-483C-BA12-C84110023CE2}" srcOrd="1" destOrd="0" parTransId="{5E8AC175-2398-467B-BCAE-C626980165EE}" sibTransId="{A7959191-9F25-4356-97AA-17093515AACB}"/>
    <dgm:cxn modelId="{F7E8CF09-251D-4FB8-89FB-54AF6AAAD0D4}" type="presOf" srcId="{964DFD05-34FB-4B72-BA76-06C97BFB39D4}" destId="{6AD2BE5A-35E2-446B-8E41-BF0E83C0B1AE}" srcOrd="0" destOrd="0" presId="urn:microsoft.com/office/officeart/2005/8/layout/vList6"/>
    <dgm:cxn modelId="{159C1648-6A88-4EF5-9F4E-F80A2E5E8F1D}" srcId="{6477CF13-1A4F-487D-92F4-55E4459E3286}" destId="{8D40EFEC-B461-48AC-BF72-608CCCAEC12A}" srcOrd="3" destOrd="0" parTransId="{5EC553E6-87D4-4F5E-81D3-D899DA5DE76A}" sibTransId="{45C571C3-9EAD-4C13-B4DC-C939AAB6F37F}"/>
    <dgm:cxn modelId="{61A82106-D46D-4CC3-8E8B-58F9206E4DC8}" srcId="{A6A5B27A-FC78-483C-BA12-C84110023CE2}" destId="{3B6875C0-514D-4B76-A96A-B05EFB41E9A0}" srcOrd="0" destOrd="0" parTransId="{311CBED1-C579-4915-AC06-CDF70D93A362}" sibTransId="{C9A7D506-30A0-45B6-8ACC-637FF3520047}"/>
    <dgm:cxn modelId="{B8A547F1-1F3F-477B-A5A2-DEAC3A5C6259}" type="presOf" srcId="{16EBCB41-46FB-4423-A13F-BB2AAAFF35A3}" destId="{953FE72E-6C24-412C-9809-AF57B277BACA}" srcOrd="0" destOrd="0" presId="urn:microsoft.com/office/officeart/2005/8/layout/vList6"/>
    <dgm:cxn modelId="{2C7C4B67-42F2-4130-BCA2-9BA9201CBBFE}" srcId="{16EBCB41-46FB-4423-A13F-BB2AAAFF35A3}" destId="{6F16BF0A-9F91-41B6-9997-7628A8144D60}" srcOrd="0" destOrd="0" parTransId="{52A5F6E7-F823-42E4-8603-156BF423C1F7}" sibTransId="{BD8E2A25-D678-434B-8E25-88BCA20C81F6}"/>
    <dgm:cxn modelId="{7A981660-5E8D-4DE7-95E7-9EAC6E6A806C}" type="presOf" srcId="{13397EEC-60CA-4B1C-B5F3-00E1FABC1103}" destId="{9757D4A3-932D-4853-9669-C91DCFA53E61}" srcOrd="0" destOrd="0" presId="urn:microsoft.com/office/officeart/2005/8/layout/vList6"/>
    <dgm:cxn modelId="{EC227128-C973-4777-97D1-88E7A3FF6A3B}" type="presParOf" srcId="{F75315A3-051A-4E1F-B5C6-FDE9CF7C7FF2}" destId="{5F2B6F84-8412-4AC9-9537-AA3F646FDDA6}" srcOrd="0" destOrd="0" presId="urn:microsoft.com/office/officeart/2005/8/layout/vList6"/>
    <dgm:cxn modelId="{7673BFCD-7D45-4BBA-A76B-3E2158DFC88D}" type="presParOf" srcId="{5F2B6F84-8412-4AC9-9537-AA3F646FDDA6}" destId="{96E11FDB-3C43-4A6F-944F-56C712778DB0}" srcOrd="0" destOrd="0" presId="urn:microsoft.com/office/officeart/2005/8/layout/vList6"/>
    <dgm:cxn modelId="{479029C6-CB38-4228-951B-EE84D3052AF3}" type="presParOf" srcId="{5F2B6F84-8412-4AC9-9537-AA3F646FDDA6}" destId="{9F826A78-E599-4A72-A440-1AFF4BEAA439}" srcOrd="1" destOrd="0" presId="urn:microsoft.com/office/officeart/2005/8/layout/vList6"/>
    <dgm:cxn modelId="{00F0ED89-20BB-4E15-95FB-D1F59F8B99C8}" type="presParOf" srcId="{F75315A3-051A-4E1F-B5C6-FDE9CF7C7FF2}" destId="{3C924AC2-78DC-4004-AA02-C8937EB84AA8}" srcOrd="1" destOrd="0" presId="urn:microsoft.com/office/officeart/2005/8/layout/vList6"/>
    <dgm:cxn modelId="{BA01D0C2-73A2-4B37-91D5-CBFF69F6FF75}" type="presParOf" srcId="{F75315A3-051A-4E1F-B5C6-FDE9CF7C7FF2}" destId="{5D4B68A6-8F91-4C51-9278-2E732DCE884B}" srcOrd="2" destOrd="0" presId="urn:microsoft.com/office/officeart/2005/8/layout/vList6"/>
    <dgm:cxn modelId="{D04AF37C-1972-4AE0-93E6-A796CF7CEA5E}" type="presParOf" srcId="{5D4B68A6-8F91-4C51-9278-2E732DCE884B}" destId="{F6FE9484-7292-41B8-AAC3-567138E920B6}" srcOrd="0" destOrd="0" presId="urn:microsoft.com/office/officeart/2005/8/layout/vList6"/>
    <dgm:cxn modelId="{C3234A3B-F06F-4443-99D9-0803EF088C06}" type="presParOf" srcId="{5D4B68A6-8F91-4C51-9278-2E732DCE884B}" destId="{B8DFE608-FF29-4AB7-B47B-1A40312A9852}" srcOrd="1" destOrd="0" presId="urn:microsoft.com/office/officeart/2005/8/layout/vList6"/>
    <dgm:cxn modelId="{C72FFDCF-B3E8-4D7E-A02F-D4E5C2B16DE3}" type="presParOf" srcId="{F75315A3-051A-4E1F-B5C6-FDE9CF7C7FF2}" destId="{BA91D891-4F8B-4E80-9682-CB9F4DB0A468}" srcOrd="3" destOrd="0" presId="urn:microsoft.com/office/officeart/2005/8/layout/vList6"/>
    <dgm:cxn modelId="{51D07F30-7472-46AD-8AAF-34B34CB39550}" type="presParOf" srcId="{F75315A3-051A-4E1F-B5C6-FDE9CF7C7FF2}" destId="{962B9119-D093-41DD-B139-2E1437C3D000}" srcOrd="4" destOrd="0" presId="urn:microsoft.com/office/officeart/2005/8/layout/vList6"/>
    <dgm:cxn modelId="{9E1A6895-47BD-453E-A771-3955ADA70413}" type="presParOf" srcId="{962B9119-D093-41DD-B139-2E1437C3D000}" destId="{953FE72E-6C24-412C-9809-AF57B277BACA}" srcOrd="0" destOrd="0" presId="urn:microsoft.com/office/officeart/2005/8/layout/vList6"/>
    <dgm:cxn modelId="{16A9FA5F-A38D-4BAF-B008-A733E046CE43}" type="presParOf" srcId="{962B9119-D093-41DD-B139-2E1437C3D000}" destId="{4AA27466-D61E-4421-8D8B-80421ABEDB06}" srcOrd="1" destOrd="0" presId="urn:microsoft.com/office/officeart/2005/8/layout/vList6"/>
    <dgm:cxn modelId="{4D586BDA-5A02-49C9-85BA-C8365346E181}" type="presParOf" srcId="{F75315A3-051A-4E1F-B5C6-FDE9CF7C7FF2}" destId="{B1F6A2F5-141C-425B-9835-35436E6ED2E4}" srcOrd="5" destOrd="0" presId="urn:microsoft.com/office/officeart/2005/8/layout/vList6"/>
    <dgm:cxn modelId="{95C63799-6378-4949-AFC0-729FAA1FEE24}" type="presParOf" srcId="{F75315A3-051A-4E1F-B5C6-FDE9CF7C7FF2}" destId="{86DE0A13-EB0F-4DB5-8CF2-E93A87B2E318}" srcOrd="6" destOrd="0" presId="urn:microsoft.com/office/officeart/2005/8/layout/vList6"/>
    <dgm:cxn modelId="{2FF4898C-C23E-4B8A-8A6C-B13B70A12165}" type="presParOf" srcId="{86DE0A13-EB0F-4DB5-8CF2-E93A87B2E318}" destId="{6C7AA6A7-635C-41F7-95DE-BDBCB6551718}" srcOrd="0" destOrd="0" presId="urn:microsoft.com/office/officeart/2005/8/layout/vList6"/>
    <dgm:cxn modelId="{9FC46D9C-82E1-44F6-BB97-69AEFA44DF92}" type="presParOf" srcId="{86DE0A13-EB0F-4DB5-8CF2-E93A87B2E318}" destId="{D0B4CCD6-5591-4DD1-8D16-16292F0D5D1F}" srcOrd="1" destOrd="0" presId="urn:microsoft.com/office/officeart/2005/8/layout/vList6"/>
    <dgm:cxn modelId="{C4955DAF-4450-4424-9B57-2566C1E51A99}" type="presParOf" srcId="{F75315A3-051A-4E1F-B5C6-FDE9CF7C7FF2}" destId="{73D47391-E282-4960-B2AC-1E8C67582DAC}" srcOrd="7" destOrd="0" presId="urn:microsoft.com/office/officeart/2005/8/layout/vList6"/>
    <dgm:cxn modelId="{2DC706A5-9ADF-42CD-A6FD-409A94EFAB1F}" type="presParOf" srcId="{F75315A3-051A-4E1F-B5C6-FDE9CF7C7FF2}" destId="{7F6FE5DC-9C3D-467C-9230-939D995EC7CF}" srcOrd="8" destOrd="0" presId="urn:microsoft.com/office/officeart/2005/8/layout/vList6"/>
    <dgm:cxn modelId="{869BBE09-F06F-46E7-BDE6-41476BEBD202}" type="presParOf" srcId="{7F6FE5DC-9C3D-467C-9230-939D995EC7CF}" destId="{9D8EFECF-7F7B-4C56-AFE6-F3A15C563A15}" srcOrd="0" destOrd="0" presId="urn:microsoft.com/office/officeart/2005/8/layout/vList6"/>
    <dgm:cxn modelId="{F061E218-A936-427A-A616-3370DE4C6C3B}" type="presParOf" srcId="{7F6FE5DC-9C3D-467C-9230-939D995EC7CF}" destId="{9757D4A3-932D-4853-9669-C91DCFA53E61}" srcOrd="1" destOrd="0" presId="urn:microsoft.com/office/officeart/2005/8/layout/vList6"/>
    <dgm:cxn modelId="{837915A4-57CC-46B7-BBF1-41D37BCFBD70}" type="presParOf" srcId="{F75315A3-051A-4E1F-B5C6-FDE9CF7C7FF2}" destId="{66BA9E93-56D7-4C77-8FF2-C13029E60A15}" srcOrd="9" destOrd="0" presId="urn:microsoft.com/office/officeart/2005/8/layout/vList6"/>
    <dgm:cxn modelId="{B7FAF182-5555-48FD-B26B-82BC25882985}" type="presParOf" srcId="{F75315A3-051A-4E1F-B5C6-FDE9CF7C7FF2}" destId="{E48993ED-2D2B-485E-8829-0E18846A8843}" srcOrd="10" destOrd="0" presId="urn:microsoft.com/office/officeart/2005/8/layout/vList6"/>
    <dgm:cxn modelId="{51913962-B668-4997-8F4F-D785D1B519CF}" type="presParOf" srcId="{E48993ED-2D2B-485E-8829-0E18846A8843}" destId="{836FB8D5-ADE3-4CAA-9101-6B4AA1B10788}" srcOrd="0" destOrd="0" presId="urn:microsoft.com/office/officeart/2005/8/layout/vList6"/>
    <dgm:cxn modelId="{1CD5B91C-1EFE-4E3E-B437-B8BE8E40831F}" type="presParOf" srcId="{E48993ED-2D2B-485E-8829-0E18846A8843}" destId="{6AD2BE5A-35E2-446B-8E41-BF0E83C0B1AE}" srcOrd="1" destOrd="0" presId="urn:microsoft.com/office/officeart/2005/8/layout/v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5D1910-65A8-43B7-B04E-A27BCEA7235E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709DAF-6CB9-4651-9BA0-709551EA559A}">
      <dgm:prSet phldrT="[Текст]"/>
      <dgm:spPr/>
      <dgm:t>
        <a:bodyPr/>
        <a:lstStyle/>
        <a:p>
          <a:r>
            <a:rPr lang="uk-UA" dirty="0" smtClean="0"/>
            <a:t>1</a:t>
          </a:r>
          <a:endParaRPr lang="en-US" dirty="0"/>
        </a:p>
      </dgm:t>
    </dgm:pt>
    <dgm:pt modelId="{EB2B4AAB-C8FD-4C96-8BF8-FE9C11010089}" type="parTrans" cxnId="{94E46446-92CD-4065-A652-791EEF73131B}">
      <dgm:prSet/>
      <dgm:spPr/>
      <dgm:t>
        <a:bodyPr/>
        <a:lstStyle/>
        <a:p>
          <a:endParaRPr lang="en-US"/>
        </a:p>
      </dgm:t>
    </dgm:pt>
    <dgm:pt modelId="{A1607D7D-5328-4C3F-8416-FD817E6F2DE8}" type="sibTrans" cxnId="{94E46446-92CD-4065-A652-791EEF73131B}">
      <dgm:prSet/>
      <dgm:spPr/>
      <dgm:t>
        <a:bodyPr/>
        <a:lstStyle/>
        <a:p>
          <a:endParaRPr lang="en-US"/>
        </a:p>
      </dgm:t>
    </dgm:pt>
    <dgm:pt modelId="{2BB89DE3-E9D1-41F1-80C7-552635FFE641}">
      <dgm:prSet phldrT="[Текст]"/>
      <dgm:spPr/>
      <dgm:t>
        <a:bodyPr/>
        <a:lstStyle/>
        <a:p>
          <a:r>
            <a:rPr lang="ru-RU" dirty="0" err="1" smtClean="0"/>
            <a:t>відміна</a:t>
          </a:r>
          <a:r>
            <a:rPr lang="ru-RU" dirty="0" smtClean="0"/>
            <a:t> </a:t>
          </a:r>
          <a:r>
            <a:rPr lang="ru-RU" dirty="0" err="1" smtClean="0"/>
            <a:t>офіційного</a:t>
          </a:r>
          <a:r>
            <a:rPr lang="ru-RU" dirty="0" smtClean="0"/>
            <a:t> золотого </a:t>
          </a:r>
          <a:r>
            <a:rPr lang="ru-RU" dirty="0" err="1" smtClean="0"/>
            <a:t>вмісту</a:t>
          </a:r>
          <a:r>
            <a:rPr lang="ru-RU" dirty="0" smtClean="0"/>
            <a:t> </a:t>
          </a:r>
          <a:r>
            <a:rPr lang="ru-RU" dirty="0" err="1" smtClean="0"/>
            <a:t>грошових</a:t>
          </a:r>
          <a:r>
            <a:rPr lang="ru-RU" dirty="0" smtClean="0"/>
            <a:t> </a:t>
          </a:r>
          <a:r>
            <a:rPr lang="ru-RU" dirty="0" err="1" smtClean="0"/>
            <a:t>одиниць</a:t>
          </a:r>
          <a:r>
            <a:rPr lang="ru-RU" dirty="0" smtClean="0"/>
            <a:t>, </a:t>
          </a:r>
          <a:r>
            <a:rPr lang="ru-RU" dirty="0" err="1" smtClean="0"/>
            <a:t>демонетизацією</a:t>
          </a:r>
          <a:r>
            <a:rPr lang="ru-RU" dirty="0" smtClean="0"/>
            <a:t> золота</a:t>
          </a:r>
          <a:endParaRPr lang="en-US" dirty="0"/>
        </a:p>
      </dgm:t>
    </dgm:pt>
    <dgm:pt modelId="{A53464DB-8CCA-4197-A6A2-3D8F79E85C50}" type="parTrans" cxnId="{1BD1871D-82C3-4949-B653-FA3A2DA16939}">
      <dgm:prSet/>
      <dgm:spPr/>
      <dgm:t>
        <a:bodyPr/>
        <a:lstStyle/>
        <a:p>
          <a:endParaRPr lang="en-US"/>
        </a:p>
      </dgm:t>
    </dgm:pt>
    <dgm:pt modelId="{57F74A13-8626-45D0-AEF7-5EB79AF48AA9}" type="sibTrans" cxnId="{1BD1871D-82C3-4949-B653-FA3A2DA16939}">
      <dgm:prSet/>
      <dgm:spPr/>
      <dgm:t>
        <a:bodyPr/>
        <a:lstStyle/>
        <a:p>
          <a:endParaRPr lang="en-US"/>
        </a:p>
      </dgm:t>
    </dgm:pt>
    <dgm:pt modelId="{054E57B0-6D02-4299-BB47-1D352F660C6F}">
      <dgm:prSet phldrT="[Текст]"/>
      <dgm:spPr/>
      <dgm:t>
        <a:bodyPr/>
        <a:lstStyle/>
        <a:p>
          <a:r>
            <a:rPr lang="uk-UA" dirty="0" smtClean="0"/>
            <a:t>2</a:t>
          </a:r>
          <a:endParaRPr lang="en-US" dirty="0"/>
        </a:p>
      </dgm:t>
    </dgm:pt>
    <dgm:pt modelId="{A6F694A2-1E63-4903-AEC8-BE3BE73F8C99}" type="parTrans" cxnId="{493C7C0B-61F9-4CBB-A20D-DF33843BE687}">
      <dgm:prSet/>
      <dgm:spPr/>
      <dgm:t>
        <a:bodyPr/>
        <a:lstStyle/>
        <a:p>
          <a:endParaRPr lang="en-US"/>
        </a:p>
      </dgm:t>
    </dgm:pt>
    <dgm:pt modelId="{AF31F275-64CD-4CFD-9CFB-5A7F68DBB1AD}" type="sibTrans" cxnId="{493C7C0B-61F9-4CBB-A20D-DF33843BE687}">
      <dgm:prSet/>
      <dgm:spPr/>
      <dgm:t>
        <a:bodyPr/>
        <a:lstStyle/>
        <a:p>
          <a:endParaRPr lang="en-US"/>
        </a:p>
      </dgm:t>
    </dgm:pt>
    <dgm:pt modelId="{73C77541-795B-4275-80B6-BD5196712155}">
      <dgm:prSet phldrT="[Текст]"/>
      <dgm:spPr/>
      <dgm:t>
        <a:bodyPr/>
        <a:lstStyle/>
        <a:p>
          <a:r>
            <a:rPr lang="ru-RU" dirty="0" err="1" smtClean="0"/>
            <a:t>перехід</a:t>
          </a:r>
          <a:r>
            <a:rPr lang="ru-RU" dirty="0" smtClean="0"/>
            <a:t>  до </a:t>
          </a:r>
          <a:r>
            <a:rPr lang="ru-RU" dirty="0" err="1" smtClean="0"/>
            <a:t>нерозмінних</a:t>
          </a:r>
          <a:r>
            <a:rPr lang="ru-RU" dirty="0" smtClean="0"/>
            <a:t> на золото </a:t>
          </a:r>
          <a:r>
            <a:rPr lang="ru-RU" dirty="0" err="1" smtClean="0"/>
            <a:t>кредитних</a:t>
          </a:r>
          <a:r>
            <a:rPr lang="ru-RU" dirty="0" smtClean="0"/>
            <a:t> грошей, </a:t>
          </a:r>
          <a:r>
            <a:rPr lang="ru-RU" dirty="0" err="1" smtClean="0"/>
            <a:t>які</a:t>
          </a:r>
          <a:r>
            <a:rPr lang="ru-RU" dirty="0" smtClean="0"/>
            <a:t> за </a:t>
          </a:r>
          <a:r>
            <a:rPr lang="ru-RU" dirty="0" err="1" smtClean="0"/>
            <a:t>своєю</a:t>
          </a:r>
          <a:r>
            <a:rPr lang="ru-RU" dirty="0" smtClean="0"/>
            <a:t> природою </a:t>
          </a:r>
          <a:r>
            <a:rPr lang="ru-RU" dirty="0" err="1" smtClean="0"/>
            <a:t>небагато</a:t>
          </a:r>
          <a:r>
            <a:rPr lang="ru-RU" dirty="0" smtClean="0"/>
            <a:t> </a:t>
          </a:r>
          <a:r>
            <a:rPr lang="ru-RU" dirty="0" err="1" smtClean="0"/>
            <a:t>чим</a:t>
          </a:r>
          <a:r>
            <a:rPr lang="ru-RU" dirty="0" smtClean="0"/>
            <a:t> </a:t>
          </a:r>
          <a:r>
            <a:rPr lang="ru-RU" dirty="0" err="1" smtClean="0"/>
            <a:t>відрізняються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паперових</a:t>
          </a:r>
          <a:r>
            <a:rPr lang="ru-RU" dirty="0" smtClean="0"/>
            <a:t> грошей</a:t>
          </a:r>
          <a:endParaRPr lang="en-US" dirty="0"/>
        </a:p>
      </dgm:t>
    </dgm:pt>
    <dgm:pt modelId="{7E9F290B-6A0E-42CE-A439-17CF2E043137}" type="parTrans" cxnId="{51529A87-6ECF-4D15-A97E-9B326B638C4B}">
      <dgm:prSet/>
      <dgm:spPr/>
      <dgm:t>
        <a:bodyPr/>
        <a:lstStyle/>
        <a:p>
          <a:endParaRPr lang="en-US"/>
        </a:p>
      </dgm:t>
    </dgm:pt>
    <dgm:pt modelId="{A85C186A-2A40-4862-9793-D4FA11887CB3}" type="sibTrans" cxnId="{51529A87-6ECF-4D15-A97E-9B326B638C4B}">
      <dgm:prSet/>
      <dgm:spPr/>
      <dgm:t>
        <a:bodyPr/>
        <a:lstStyle/>
        <a:p>
          <a:endParaRPr lang="en-US"/>
        </a:p>
      </dgm:t>
    </dgm:pt>
    <dgm:pt modelId="{08DD4936-DC51-488D-B7BA-FFFA0EA37D3B}">
      <dgm:prSet phldrT="[Текст]"/>
      <dgm:spPr/>
      <dgm:t>
        <a:bodyPr/>
        <a:lstStyle/>
        <a:p>
          <a:r>
            <a:rPr lang="uk-UA" dirty="0" smtClean="0"/>
            <a:t>3</a:t>
          </a:r>
          <a:endParaRPr lang="en-US" dirty="0"/>
        </a:p>
      </dgm:t>
    </dgm:pt>
    <dgm:pt modelId="{7B9E6004-0053-4279-B6C2-F7C0E7FFECC3}" type="parTrans" cxnId="{5843DB86-3722-4EF8-8AD4-DD6C0278596D}">
      <dgm:prSet/>
      <dgm:spPr/>
      <dgm:t>
        <a:bodyPr/>
        <a:lstStyle/>
        <a:p>
          <a:endParaRPr lang="en-US"/>
        </a:p>
      </dgm:t>
    </dgm:pt>
    <dgm:pt modelId="{352DDC09-1402-4A9C-A2F0-DE85070B056A}" type="sibTrans" cxnId="{5843DB86-3722-4EF8-8AD4-DD6C0278596D}">
      <dgm:prSet/>
      <dgm:spPr/>
      <dgm:t>
        <a:bodyPr/>
        <a:lstStyle/>
        <a:p>
          <a:endParaRPr lang="en-US"/>
        </a:p>
      </dgm:t>
    </dgm:pt>
    <dgm:pt modelId="{8B102FAB-F76B-4662-AEC4-D3443AC08AA1}">
      <dgm:prSet phldrT="[Текст]"/>
      <dgm:spPr/>
      <dgm:t>
        <a:bodyPr/>
        <a:lstStyle/>
        <a:p>
          <a:r>
            <a:rPr lang="ru-RU" dirty="0" err="1" smtClean="0"/>
            <a:t>збереження</a:t>
          </a:r>
          <a:r>
            <a:rPr lang="ru-RU" dirty="0" smtClean="0"/>
            <a:t> у грошовому </a:t>
          </a:r>
          <a:r>
            <a:rPr lang="ru-RU" dirty="0" err="1" smtClean="0"/>
            <a:t>обігу</a:t>
          </a:r>
          <a:r>
            <a:rPr lang="ru-RU" dirty="0" smtClean="0"/>
            <a:t> </a:t>
          </a:r>
          <a:r>
            <a:rPr lang="ru-RU" dirty="0" err="1" smtClean="0"/>
            <a:t>поряд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кредитними</a:t>
          </a:r>
          <a:r>
            <a:rPr lang="ru-RU" dirty="0" smtClean="0"/>
            <a:t> </a:t>
          </a:r>
          <a:r>
            <a:rPr lang="ru-RU" dirty="0" err="1" smtClean="0"/>
            <a:t>грошима</a:t>
          </a:r>
          <a:r>
            <a:rPr lang="ru-RU" dirty="0" smtClean="0"/>
            <a:t> </a:t>
          </a:r>
          <a:r>
            <a:rPr lang="ru-RU" dirty="0" err="1" smtClean="0"/>
            <a:t>паперових</a:t>
          </a:r>
          <a:r>
            <a:rPr lang="ru-RU" dirty="0" smtClean="0"/>
            <a:t> грошей у </a:t>
          </a:r>
          <a:r>
            <a:rPr lang="ru-RU" dirty="0" err="1" smtClean="0"/>
            <a:t>формі</a:t>
          </a:r>
          <a:r>
            <a:rPr lang="ru-RU" dirty="0" smtClean="0"/>
            <a:t> </a:t>
          </a:r>
          <a:r>
            <a:rPr lang="ru-RU" dirty="0" err="1" smtClean="0"/>
            <a:t>казначейських</a:t>
          </a:r>
          <a:r>
            <a:rPr lang="ru-RU" dirty="0" smtClean="0"/>
            <a:t> </a:t>
          </a:r>
          <a:r>
            <a:rPr lang="ru-RU" dirty="0" err="1" smtClean="0"/>
            <a:t>білетів</a:t>
          </a:r>
          <a:endParaRPr lang="en-US" dirty="0"/>
        </a:p>
      </dgm:t>
    </dgm:pt>
    <dgm:pt modelId="{9172891B-CEEE-4A98-9B22-A06705B07938}" type="parTrans" cxnId="{12425430-6578-4541-8C31-E4C936ED69B3}">
      <dgm:prSet/>
      <dgm:spPr/>
      <dgm:t>
        <a:bodyPr/>
        <a:lstStyle/>
        <a:p>
          <a:endParaRPr lang="en-US"/>
        </a:p>
      </dgm:t>
    </dgm:pt>
    <dgm:pt modelId="{4A9DE9F3-5112-48FD-9607-A413A296B5E6}" type="sibTrans" cxnId="{12425430-6578-4541-8C31-E4C936ED69B3}">
      <dgm:prSet/>
      <dgm:spPr/>
      <dgm:t>
        <a:bodyPr/>
        <a:lstStyle/>
        <a:p>
          <a:endParaRPr lang="en-US"/>
        </a:p>
      </dgm:t>
    </dgm:pt>
    <dgm:pt modelId="{FA56F09E-485A-487E-AC34-5D9AC6D081B0}">
      <dgm:prSet/>
      <dgm:spPr/>
      <dgm:t>
        <a:bodyPr/>
        <a:lstStyle/>
        <a:p>
          <a:r>
            <a:rPr lang="uk-UA" dirty="0" smtClean="0"/>
            <a:t>4</a:t>
          </a:r>
          <a:endParaRPr lang="en-US" dirty="0"/>
        </a:p>
      </dgm:t>
    </dgm:pt>
    <dgm:pt modelId="{8D3CC45F-166B-4DBA-A6DC-39B74C33756D}" type="parTrans" cxnId="{597A4AAC-C1AE-4BC8-84DA-B0A26D3547F7}">
      <dgm:prSet/>
      <dgm:spPr/>
      <dgm:t>
        <a:bodyPr/>
        <a:lstStyle/>
        <a:p>
          <a:endParaRPr lang="en-US"/>
        </a:p>
      </dgm:t>
    </dgm:pt>
    <dgm:pt modelId="{3DD83ABC-999D-488C-89D6-7101E2179FA7}" type="sibTrans" cxnId="{597A4AAC-C1AE-4BC8-84DA-B0A26D3547F7}">
      <dgm:prSet/>
      <dgm:spPr/>
      <dgm:t>
        <a:bodyPr/>
        <a:lstStyle/>
        <a:p>
          <a:endParaRPr lang="en-US"/>
        </a:p>
      </dgm:t>
    </dgm:pt>
    <dgm:pt modelId="{6AB0D420-B161-4AD8-80E1-3C1F131C93E1}">
      <dgm:prSet/>
      <dgm:spPr/>
      <dgm:t>
        <a:bodyPr/>
        <a:lstStyle/>
        <a:p>
          <a:r>
            <a:rPr lang="uk-UA" dirty="0" smtClean="0"/>
            <a:t>5</a:t>
          </a:r>
          <a:endParaRPr lang="en-US" dirty="0"/>
        </a:p>
      </dgm:t>
    </dgm:pt>
    <dgm:pt modelId="{0DE89F18-0BFA-4A25-B34D-ECE6AE5E5F17}" type="parTrans" cxnId="{111FF60E-9C46-4B46-880C-B053BF6BD308}">
      <dgm:prSet/>
      <dgm:spPr/>
      <dgm:t>
        <a:bodyPr/>
        <a:lstStyle/>
        <a:p>
          <a:endParaRPr lang="en-US"/>
        </a:p>
      </dgm:t>
    </dgm:pt>
    <dgm:pt modelId="{76C0CCA7-32E7-404D-8C61-10E92704E2DD}" type="sibTrans" cxnId="{111FF60E-9C46-4B46-880C-B053BF6BD308}">
      <dgm:prSet/>
      <dgm:spPr/>
      <dgm:t>
        <a:bodyPr/>
        <a:lstStyle/>
        <a:p>
          <a:endParaRPr lang="en-US"/>
        </a:p>
      </dgm:t>
    </dgm:pt>
    <dgm:pt modelId="{D0A7745A-FF52-41B0-8AF5-49C5A8E5389B}">
      <dgm:prSet/>
      <dgm:spPr/>
      <dgm:t>
        <a:bodyPr/>
        <a:lstStyle/>
        <a:p>
          <a:r>
            <a:rPr lang="uk-UA" dirty="0" smtClean="0"/>
            <a:t>6</a:t>
          </a:r>
          <a:endParaRPr lang="en-US" dirty="0"/>
        </a:p>
      </dgm:t>
    </dgm:pt>
    <dgm:pt modelId="{A62AA53E-8300-4997-9648-BDC9C28ACC67}" type="parTrans" cxnId="{CA4CB0B1-0545-481C-9851-22317DAB0F0C}">
      <dgm:prSet/>
      <dgm:spPr/>
      <dgm:t>
        <a:bodyPr/>
        <a:lstStyle/>
        <a:p>
          <a:endParaRPr lang="en-US"/>
        </a:p>
      </dgm:t>
    </dgm:pt>
    <dgm:pt modelId="{BE8A0688-D6C4-4E16-AC0B-E2775AD9B375}" type="sibTrans" cxnId="{CA4CB0B1-0545-481C-9851-22317DAB0F0C}">
      <dgm:prSet/>
      <dgm:spPr/>
      <dgm:t>
        <a:bodyPr/>
        <a:lstStyle/>
        <a:p>
          <a:endParaRPr lang="en-US"/>
        </a:p>
      </dgm:t>
    </dgm:pt>
    <dgm:pt modelId="{9410F890-5742-4791-9133-B01AAB83804B}">
      <dgm:prSet/>
      <dgm:spPr/>
      <dgm:t>
        <a:bodyPr/>
        <a:lstStyle/>
        <a:p>
          <a:r>
            <a:rPr lang="ru-RU" dirty="0" err="1" smtClean="0"/>
            <a:t>випуск</a:t>
          </a:r>
          <a:r>
            <a:rPr lang="ru-RU" dirty="0" smtClean="0"/>
            <a:t> банкнот в </a:t>
          </a:r>
          <a:r>
            <a:rPr lang="ru-RU" dirty="0" err="1" smtClean="0"/>
            <a:t>обіг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метою </a:t>
          </a:r>
          <a:r>
            <a:rPr lang="ru-RU" dirty="0" err="1" smtClean="0"/>
            <a:t>кредитування</a:t>
          </a:r>
          <a:r>
            <a:rPr lang="ru-RU" dirty="0" smtClean="0"/>
            <a:t> </a:t>
          </a:r>
          <a:r>
            <a:rPr lang="ru-RU" dirty="0" err="1" smtClean="0"/>
            <a:t>господарства</a:t>
          </a:r>
          <a:r>
            <a:rPr lang="ru-RU" dirty="0" smtClean="0"/>
            <a:t>, </a:t>
          </a:r>
          <a:r>
            <a:rPr lang="ru-RU" dirty="0" err="1" smtClean="0"/>
            <a:t>держави</a:t>
          </a:r>
          <a:r>
            <a:rPr lang="ru-RU" dirty="0" smtClean="0"/>
            <a:t>, а </a:t>
          </a:r>
          <a:r>
            <a:rPr lang="ru-RU" dirty="0" err="1" smtClean="0"/>
            <a:t>також</a:t>
          </a:r>
          <a:r>
            <a:rPr lang="ru-RU" dirty="0" smtClean="0"/>
            <a:t> </a:t>
          </a:r>
          <a:r>
            <a:rPr lang="ru-RU" dirty="0" err="1" smtClean="0"/>
            <a:t>приріст</a:t>
          </a:r>
          <a:r>
            <a:rPr lang="ru-RU" dirty="0" smtClean="0"/>
            <a:t> </a:t>
          </a:r>
          <a:r>
            <a:rPr lang="ru-RU" dirty="0" err="1" smtClean="0"/>
            <a:t>офіційних</a:t>
          </a:r>
          <a:r>
            <a:rPr lang="ru-RU" dirty="0" smtClean="0"/>
            <a:t> </a:t>
          </a:r>
          <a:r>
            <a:rPr lang="ru-RU" dirty="0" err="1" smtClean="0"/>
            <a:t>золотих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валютних</a:t>
          </a:r>
          <a:r>
            <a:rPr lang="ru-RU" dirty="0" smtClean="0"/>
            <a:t> </a:t>
          </a:r>
          <a:r>
            <a:rPr lang="ru-RU" dirty="0" err="1" smtClean="0"/>
            <a:t>резервів</a:t>
          </a:r>
          <a:endParaRPr lang="en-US" dirty="0"/>
        </a:p>
      </dgm:t>
    </dgm:pt>
    <dgm:pt modelId="{DD67FB19-F4A2-4539-AA6B-429CECBC91FA}" type="parTrans" cxnId="{CCF86FE1-3104-4406-897D-FE902317E855}">
      <dgm:prSet/>
      <dgm:spPr/>
      <dgm:t>
        <a:bodyPr/>
        <a:lstStyle/>
        <a:p>
          <a:endParaRPr lang="en-US"/>
        </a:p>
      </dgm:t>
    </dgm:pt>
    <dgm:pt modelId="{4ACDA94A-B2FF-4D9B-AC9F-4D3117FF7BBC}" type="sibTrans" cxnId="{CCF86FE1-3104-4406-897D-FE902317E855}">
      <dgm:prSet/>
      <dgm:spPr/>
      <dgm:t>
        <a:bodyPr/>
        <a:lstStyle/>
        <a:p>
          <a:endParaRPr lang="en-US"/>
        </a:p>
      </dgm:t>
    </dgm:pt>
    <dgm:pt modelId="{12EE7D8B-5837-4510-8359-85885D681581}">
      <dgm:prSet/>
      <dgm:spPr/>
      <dgm:t>
        <a:bodyPr/>
        <a:lstStyle/>
        <a:p>
          <a:r>
            <a:rPr lang="ru-RU" dirty="0" err="1" smtClean="0"/>
            <a:t>розвиток</a:t>
          </a:r>
          <a:r>
            <a:rPr lang="ru-RU" dirty="0" smtClean="0"/>
            <a:t> та </a:t>
          </a:r>
          <a:r>
            <a:rPr lang="ru-RU" dirty="0" err="1" smtClean="0"/>
            <a:t>розширення</a:t>
          </a:r>
          <a:r>
            <a:rPr lang="ru-RU" dirty="0" smtClean="0"/>
            <a:t> у грошовому </a:t>
          </a:r>
          <a:r>
            <a:rPr lang="ru-RU" dirty="0" err="1" smtClean="0"/>
            <a:t>обороті</a:t>
          </a:r>
          <a:r>
            <a:rPr lang="ru-RU" dirty="0" smtClean="0"/>
            <a:t> </a:t>
          </a:r>
          <a:r>
            <a:rPr lang="ru-RU" dirty="0" err="1" smtClean="0"/>
            <a:t>безготівкових</a:t>
          </a:r>
          <a:r>
            <a:rPr lang="ru-RU" dirty="0" smtClean="0"/>
            <a:t> </a:t>
          </a:r>
          <a:r>
            <a:rPr lang="ru-RU" dirty="0" err="1" smtClean="0"/>
            <a:t>розрахунків</a:t>
          </a:r>
          <a:r>
            <a:rPr lang="ru-RU" dirty="0" smtClean="0"/>
            <a:t> при </a:t>
          </a:r>
          <a:r>
            <a:rPr lang="ru-RU" dirty="0" err="1" smtClean="0"/>
            <a:t>одночасному</a:t>
          </a:r>
          <a:r>
            <a:rPr lang="ru-RU" dirty="0" smtClean="0"/>
            <a:t> </a:t>
          </a:r>
          <a:r>
            <a:rPr lang="ru-RU" dirty="0" err="1" smtClean="0"/>
            <a:t>скороченні</a:t>
          </a:r>
          <a:r>
            <a:rPr lang="ru-RU" dirty="0" smtClean="0"/>
            <a:t> </a:t>
          </a:r>
          <a:r>
            <a:rPr lang="ru-RU" dirty="0" err="1" smtClean="0"/>
            <a:t>готівкових</a:t>
          </a:r>
          <a:endParaRPr lang="en-US" dirty="0"/>
        </a:p>
      </dgm:t>
    </dgm:pt>
    <dgm:pt modelId="{A580866C-013D-448A-A3E4-EF538870C1E4}" type="parTrans" cxnId="{60FBBF83-B8D3-4A0C-86E2-D50BF3DA1B93}">
      <dgm:prSet/>
      <dgm:spPr/>
      <dgm:t>
        <a:bodyPr/>
        <a:lstStyle/>
        <a:p>
          <a:endParaRPr lang="en-US"/>
        </a:p>
      </dgm:t>
    </dgm:pt>
    <dgm:pt modelId="{C52B9F7B-2E6E-48B6-AA79-637D7CAF6817}" type="sibTrans" cxnId="{60FBBF83-B8D3-4A0C-86E2-D50BF3DA1B93}">
      <dgm:prSet/>
      <dgm:spPr/>
      <dgm:t>
        <a:bodyPr/>
        <a:lstStyle/>
        <a:p>
          <a:endParaRPr lang="en-US"/>
        </a:p>
      </dgm:t>
    </dgm:pt>
    <dgm:pt modelId="{5A80DDE9-6BD6-4ADC-9204-0E9B3BAC2E1A}">
      <dgm:prSet custT="1"/>
      <dgm:spPr/>
      <dgm:t>
        <a:bodyPr/>
        <a:lstStyle/>
        <a:p>
          <a:r>
            <a:rPr lang="ru-RU" sz="1600" dirty="0" smtClean="0"/>
            <a:t> </a:t>
          </a:r>
          <a:r>
            <a:rPr lang="ru-RU" sz="2000" dirty="0" err="1" smtClean="0"/>
            <a:t>посиленням</a:t>
          </a:r>
          <a:r>
            <a:rPr lang="ru-RU" sz="2000" dirty="0" smtClean="0"/>
            <a:t> державного </a:t>
          </a:r>
          <a:r>
            <a:rPr lang="ru-RU" sz="2000" dirty="0" err="1" smtClean="0"/>
            <a:t>регулювання</a:t>
          </a:r>
          <a:r>
            <a:rPr lang="ru-RU" sz="2000" dirty="0" smtClean="0"/>
            <a:t> грошового обороту в </a:t>
          </a:r>
          <a:r>
            <a:rPr lang="ru-RU" sz="2000" dirty="0" err="1" smtClean="0"/>
            <a:t>зв’язку</a:t>
          </a:r>
          <a:r>
            <a:rPr lang="ru-RU" sz="2000" dirty="0" smtClean="0"/>
            <a:t> </a:t>
          </a:r>
          <a:r>
            <a:rPr lang="ru-RU" sz="2000" dirty="0" err="1" smtClean="0"/>
            <a:t>з</a:t>
          </a:r>
          <a:r>
            <a:rPr lang="ru-RU" sz="2000" dirty="0" smtClean="0"/>
            <a:t> </a:t>
          </a:r>
          <a:r>
            <a:rPr lang="ru-RU" sz="2000" dirty="0" err="1" smtClean="0"/>
            <a:t>постійним</a:t>
          </a:r>
          <a:r>
            <a:rPr lang="ru-RU" sz="2000" dirty="0" smtClean="0"/>
            <a:t> </a:t>
          </a:r>
          <a:r>
            <a:rPr lang="ru-RU" sz="2000" dirty="0" err="1" smtClean="0"/>
            <a:t>порушенням</a:t>
          </a:r>
          <a:r>
            <a:rPr lang="ru-RU" sz="2000" dirty="0" smtClean="0"/>
            <a:t> базового принципу </a:t>
          </a:r>
          <a:r>
            <a:rPr lang="ru-RU" sz="2000" dirty="0" err="1" smtClean="0"/>
            <a:t>грошової</a:t>
          </a:r>
          <a:r>
            <a:rPr lang="ru-RU" sz="2000" dirty="0" smtClean="0"/>
            <a:t> </a:t>
          </a:r>
          <a:r>
            <a:rPr lang="ru-RU" sz="2000" dirty="0" err="1" smtClean="0"/>
            <a:t>системи</a:t>
          </a:r>
          <a:r>
            <a:rPr lang="ru-RU" sz="2000" dirty="0" smtClean="0"/>
            <a:t> — </a:t>
          </a:r>
          <a:r>
            <a:rPr lang="ru-RU" sz="2000" dirty="0" err="1" smtClean="0"/>
            <a:t>відповідності</a:t>
          </a:r>
          <a:r>
            <a:rPr lang="ru-RU" sz="2000" dirty="0" smtClean="0"/>
            <a:t> </a:t>
          </a:r>
          <a:r>
            <a:rPr lang="ru-RU" sz="2000" dirty="0" err="1" smtClean="0"/>
            <a:t>кількості</a:t>
          </a:r>
          <a:r>
            <a:rPr lang="ru-RU" sz="2000" dirty="0" smtClean="0"/>
            <a:t> грошей </a:t>
          </a:r>
          <a:r>
            <a:rPr lang="ru-RU" sz="2000" dirty="0" err="1" smtClean="0"/>
            <a:t>об’єктивним</a:t>
          </a:r>
          <a:r>
            <a:rPr lang="ru-RU" sz="2000" dirty="0" smtClean="0"/>
            <a:t> потребам </a:t>
          </a:r>
          <a:r>
            <a:rPr lang="ru-RU" sz="2000" dirty="0" err="1" smtClean="0"/>
            <a:t>економічного</a:t>
          </a:r>
          <a:r>
            <a:rPr lang="ru-RU" sz="2000" dirty="0" smtClean="0"/>
            <a:t> обороту, </a:t>
          </a:r>
          <a:r>
            <a:rPr lang="ru-RU" sz="2000" dirty="0" err="1" smtClean="0"/>
            <a:t>що</a:t>
          </a:r>
          <a:r>
            <a:rPr lang="ru-RU" sz="2000" dirty="0" smtClean="0"/>
            <a:t> </a:t>
          </a:r>
          <a:r>
            <a:rPr lang="ru-RU" sz="2000" dirty="0" err="1" smtClean="0"/>
            <a:t>веде</a:t>
          </a:r>
          <a:r>
            <a:rPr lang="ru-RU" sz="2000" dirty="0" smtClean="0"/>
            <a:t> до </a:t>
          </a:r>
          <a:r>
            <a:rPr lang="ru-RU" sz="2000" dirty="0" err="1" smtClean="0"/>
            <a:t>інфляційного</a:t>
          </a:r>
          <a:r>
            <a:rPr lang="ru-RU" sz="2000" dirty="0" smtClean="0"/>
            <a:t> </a:t>
          </a:r>
          <a:r>
            <a:rPr lang="ru-RU" sz="2000" dirty="0" err="1" smtClean="0"/>
            <a:t>процесу</a:t>
          </a:r>
          <a:endParaRPr lang="en-US" sz="2000" dirty="0"/>
        </a:p>
      </dgm:t>
    </dgm:pt>
    <dgm:pt modelId="{338C3130-56BD-4852-A434-9B490E7B7548}" type="parTrans" cxnId="{CDE3B2F4-A223-4188-B2CF-46898D4C3C06}">
      <dgm:prSet/>
      <dgm:spPr/>
      <dgm:t>
        <a:bodyPr/>
        <a:lstStyle/>
        <a:p>
          <a:endParaRPr lang="en-US"/>
        </a:p>
      </dgm:t>
    </dgm:pt>
    <dgm:pt modelId="{C06C74A0-ED33-47A5-A1BC-51F2E82E6861}" type="sibTrans" cxnId="{CDE3B2F4-A223-4188-B2CF-46898D4C3C06}">
      <dgm:prSet/>
      <dgm:spPr/>
      <dgm:t>
        <a:bodyPr/>
        <a:lstStyle/>
        <a:p>
          <a:endParaRPr lang="en-US"/>
        </a:p>
      </dgm:t>
    </dgm:pt>
    <dgm:pt modelId="{968C34C8-DE07-443F-B8BD-C35D1DA4041B}" type="pres">
      <dgm:prSet presAssocID="{265D1910-65A8-43B7-B04E-A27BCEA723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9D26DD-7FCE-4B62-9DE1-32D6D91449C3}" type="pres">
      <dgm:prSet presAssocID="{EF709DAF-6CB9-4651-9BA0-709551EA559A}" presName="composite" presStyleCnt="0"/>
      <dgm:spPr/>
    </dgm:pt>
    <dgm:pt modelId="{68FA3814-0303-479B-B1E1-53169ABF1C68}" type="pres">
      <dgm:prSet presAssocID="{EF709DAF-6CB9-4651-9BA0-709551EA559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A8B9D-A2F3-4942-A269-EF3914309A70}" type="pres">
      <dgm:prSet presAssocID="{EF709DAF-6CB9-4651-9BA0-709551EA559A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F9FCC-71EB-42A8-AC44-FCDF579DF007}" type="pres">
      <dgm:prSet presAssocID="{A1607D7D-5328-4C3F-8416-FD817E6F2DE8}" presName="sp" presStyleCnt="0"/>
      <dgm:spPr/>
    </dgm:pt>
    <dgm:pt modelId="{3693EE71-62E9-4B45-8BDB-5FE639E8FF6A}" type="pres">
      <dgm:prSet presAssocID="{054E57B0-6D02-4299-BB47-1D352F660C6F}" presName="composite" presStyleCnt="0"/>
      <dgm:spPr/>
    </dgm:pt>
    <dgm:pt modelId="{193C63F7-0746-4BCD-B47F-53C16CA63F56}" type="pres">
      <dgm:prSet presAssocID="{054E57B0-6D02-4299-BB47-1D352F660C6F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E1AFA-95B0-4CD0-BCB2-1A87E58E5723}" type="pres">
      <dgm:prSet presAssocID="{054E57B0-6D02-4299-BB47-1D352F660C6F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AEFD2-3BCB-4D53-8BDE-3EF92BC84B53}" type="pres">
      <dgm:prSet presAssocID="{AF31F275-64CD-4CFD-9CFB-5A7F68DBB1AD}" presName="sp" presStyleCnt="0"/>
      <dgm:spPr/>
    </dgm:pt>
    <dgm:pt modelId="{6919A8C8-885F-4564-928E-0BDCB4686BC0}" type="pres">
      <dgm:prSet presAssocID="{08DD4936-DC51-488D-B7BA-FFFA0EA37D3B}" presName="composite" presStyleCnt="0"/>
      <dgm:spPr/>
    </dgm:pt>
    <dgm:pt modelId="{7B1D83AF-48EF-434E-A06E-EECD3A79D887}" type="pres">
      <dgm:prSet presAssocID="{08DD4936-DC51-488D-B7BA-FFFA0EA37D3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D31032-C479-4281-A34F-F54EE7E6B0C7}" type="pres">
      <dgm:prSet presAssocID="{08DD4936-DC51-488D-B7BA-FFFA0EA37D3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D3DF8-B6F8-44BE-A60E-2CF52F5361B6}" type="pres">
      <dgm:prSet presAssocID="{352DDC09-1402-4A9C-A2F0-DE85070B056A}" presName="sp" presStyleCnt="0"/>
      <dgm:spPr/>
    </dgm:pt>
    <dgm:pt modelId="{0903BE60-D92A-46C2-9C94-5E91AB07EEE8}" type="pres">
      <dgm:prSet presAssocID="{FA56F09E-485A-487E-AC34-5D9AC6D081B0}" presName="composite" presStyleCnt="0"/>
      <dgm:spPr/>
    </dgm:pt>
    <dgm:pt modelId="{968FCE09-C9BC-4801-9C94-0EEE91D2C13F}" type="pres">
      <dgm:prSet presAssocID="{FA56F09E-485A-487E-AC34-5D9AC6D081B0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F5244-1A60-4D5C-A4E3-64E8C27783F6}" type="pres">
      <dgm:prSet presAssocID="{FA56F09E-485A-487E-AC34-5D9AC6D081B0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6978A-DA89-4D67-9BE1-EFB7CE378B6A}" type="pres">
      <dgm:prSet presAssocID="{3DD83ABC-999D-488C-89D6-7101E2179FA7}" presName="sp" presStyleCnt="0"/>
      <dgm:spPr/>
    </dgm:pt>
    <dgm:pt modelId="{9228CCC0-4779-49B6-A834-98F7AC66B19C}" type="pres">
      <dgm:prSet presAssocID="{6AB0D420-B161-4AD8-80E1-3C1F131C93E1}" presName="composite" presStyleCnt="0"/>
      <dgm:spPr/>
    </dgm:pt>
    <dgm:pt modelId="{0ED70944-BAE3-4ACC-B9CE-41FEF21AA468}" type="pres">
      <dgm:prSet presAssocID="{6AB0D420-B161-4AD8-80E1-3C1F131C93E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B4BA6-ECD6-4E3E-B477-DDFEBFFC79D4}" type="pres">
      <dgm:prSet presAssocID="{6AB0D420-B161-4AD8-80E1-3C1F131C93E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C1018-3EBD-4609-9ECD-2D4EC9F55884}" type="pres">
      <dgm:prSet presAssocID="{76C0CCA7-32E7-404D-8C61-10E92704E2DD}" presName="sp" presStyleCnt="0"/>
      <dgm:spPr/>
    </dgm:pt>
    <dgm:pt modelId="{91CEE653-3E8B-4413-B19F-1A651BE40393}" type="pres">
      <dgm:prSet presAssocID="{D0A7745A-FF52-41B0-8AF5-49C5A8E5389B}" presName="composite" presStyleCnt="0"/>
      <dgm:spPr/>
    </dgm:pt>
    <dgm:pt modelId="{FDF86D9E-FDC6-4630-89E6-9830B733AE6C}" type="pres">
      <dgm:prSet presAssocID="{D0A7745A-FF52-41B0-8AF5-49C5A8E5389B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AD0CB-BD8F-4786-B7D9-2E30AB29AF03}" type="pres">
      <dgm:prSet presAssocID="{D0A7745A-FF52-41B0-8AF5-49C5A8E5389B}" presName="descendantText" presStyleLbl="alignAcc1" presStyleIdx="5" presStyleCnt="6" custScaleY="181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D2FA21-EACF-4C77-A529-1C6D531889E9}" type="presOf" srcId="{2BB89DE3-E9D1-41F1-80C7-552635FFE641}" destId="{312A8B9D-A2F3-4942-A269-EF3914309A70}" srcOrd="0" destOrd="0" presId="urn:microsoft.com/office/officeart/2005/8/layout/chevron2"/>
    <dgm:cxn modelId="{90A6669A-6515-40CC-8676-8574968BFA52}" type="presOf" srcId="{265D1910-65A8-43B7-B04E-A27BCEA7235E}" destId="{968C34C8-DE07-443F-B8BD-C35D1DA4041B}" srcOrd="0" destOrd="0" presId="urn:microsoft.com/office/officeart/2005/8/layout/chevron2"/>
    <dgm:cxn modelId="{CDE3B2F4-A223-4188-B2CF-46898D4C3C06}" srcId="{D0A7745A-FF52-41B0-8AF5-49C5A8E5389B}" destId="{5A80DDE9-6BD6-4ADC-9204-0E9B3BAC2E1A}" srcOrd="0" destOrd="0" parTransId="{338C3130-56BD-4852-A434-9B490E7B7548}" sibTransId="{C06C74A0-ED33-47A5-A1BC-51F2E82E6861}"/>
    <dgm:cxn modelId="{12CEE580-DF9C-4FFD-BCCC-A8C50383A730}" type="presOf" srcId="{73C77541-795B-4275-80B6-BD5196712155}" destId="{A1AE1AFA-95B0-4CD0-BCB2-1A87E58E5723}" srcOrd="0" destOrd="0" presId="urn:microsoft.com/office/officeart/2005/8/layout/chevron2"/>
    <dgm:cxn modelId="{A4B965C7-EF4B-4CDD-8BA1-13650F5E7680}" type="presOf" srcId="{9410F890-5742-4791-9133-B01AAB83804B}" destId="{1F8F5244-1A60-4D5C-A4E3-64E8C27783F6}" srcOrd="0" destOrd="0" presId="urn:microsoft.com/office/officeart/2005/8/layout/chevron2"/>
    <dgm:cxn modelId="{1BD1871D-82C3-4949-B653-FA3A2DA16939}" srcId="{EF709DAF-6CB9-4651-9BA0-709551EA559A}" destId="{2BB89DE3-E9D1-41F1-80C7-552635FFE641}" srcOrd="0" destOrd="0" parTransId="{A53464DB-8CCA-4197-A6A2-3D8F79E85C50}" sibTransId="{57F74A13-8626-45D0-AEF7-5EB79AF48AA9}"/>
    <dgm:cxn modelId="{5C72A56C-777A-4F6F-AF6C-8098397F96D6}" type="presOf" srcId="{D0A7745A-FF52-41B0-8AF5-49C5A8E5389B}" destId="{FDF86D9E-FDC6-4630-89E6-9830B733AE6C}" srcOrd="0" destOrd="0" presId="urn:microsoft.com/office/officeart/2005/8/layout/chevron2"/>
    <dgm:cxn modelId="{F345DE7B-2C88-4A70-A371-C62880868999}" type="presOf" srcId="{054E57B0-6D02-4299-BB47-1D352F660C6F}" destId="{193C63F7-0746-4BCD-B47F-53C16CA63F56}" srcOrd="0" destOrd="0" presId="urn:microsoft.com/office/officeart/2005/8/layout/chevron2"/>
    <dgm:cxn modelId="{493C7C0B-61F9-4CBB-A20D-DF33843BE687}" srcId="{265D1910-65A8-43B7-B04E-A27BCEA7235E}" destId="{054E57B0-6D02-4299-BB47-1D352F660C6F}" srcOrd="1" destOrd="0" parTransId="{A6F694A2-1E63-4903-AEC8-BE3BE73F8C99}" sibTransId="{AF31F275-64CD-4CFD-9CFB-5A7F68DBB1AD}"/>
    <dgm:cxn modelId="{1D1F44E7-A125-41ED-BD81-394174D90BA2}" type="presOf" srcId="{6AB0D420-B161-4AD8-80E1-3C1F131C93E1}" destId="{0ED70944-BAE3-4ACC-B9CE-41FEF21AA468}" srcOrd="0" destOrd="0" presId="urn:microsoft.com/office/officeart/2005/8/layout/chevron2"/>
    <dgm:cxn modelId="{BA36E5C2-6BBF-4FDE-AD1F-DD759568F88C}" type="presOf" srcId="{8B102FAB-F76B-4662-AEC4-D3443AC08AA1}" destId="{7FD31032-C479-4281-A34F-F54EE7E6B0C7}" srcOrd="0" destOrd="0" presId="urn:microsoft.com/office/officeart/2005/8/layout/chevron2"/>
    <dgm:cxn modelId="{FE2BD8B1-49A6-418D-9FD9-8CB94F03E384}" type="presOf" srcId="{08DD4936-DC51-488D-B7BA-FFFA0EA37D3B}" destId="{7B1D83AF-48EF-434E-A06E-EECD3A79D887}" srcOrd="0" destOrd="0" presId="urn:microsoft.com/office/officeart/2005/8/layout/chevron2"/>
    <dgm:cxn modelId="{12425430-6578-4541-8C31-E4C936ED69B3}" srcId="{08DD4936-DC51-488D-B7BA-FFFA0EA37D3B}" destId="{8B102FAB-F76B-4662-AEC4-D3443AC08AA1}" srcOrd="0" destOrd="0" parTransId="{9172891B-CEEE-4A98-9B22-A06705B07938}" sibTransId="{4A9DE9F3-5112-48FD-9607-A413A296B5E6}"/>
    <dgm:cxn modelId="{51529A87-6ECF-4D15-A97E-9B326B638C4B}" srcId="{054E57B0-6D02-4299-BB47-1D352F660C6F}" destId="{73C77541-795B-4275-80B6-BD5196712155}" srcOrd="0" destOrd="0" parTransId="{7E9F290B-6A0E-42CE-A439-17CF2E043137}" sibTransId="{A85C186A-2A40-4862-9793-D4FA11887CB3}"/>
    <dgm:cxn modelId="{63DC2EDC-8324-4921-BC0E-51BD44645D83}" type="presOf" srcId="{5A80DDE9-6BD6-4ADC-9204-0E9B3BAC2E1A}" destId="{FEEAD0CB-BD8F-4786-B7D9-2E30AB29AF03}" srcOrd="0" destOrd="0" presId="urn:microsoft.com/office/officeart/2005/8/layout/chevron2"/>
    <dgm:cxn modelId="{60FBBF83-B8D3-4A0C-86E2-D50BF3DA1B93}" srcId="{6AB0D420-B161-4AD8-80E1-3C1F131C93E1}" destId="{12EE7D8B-5837-4510-8359-85885D681581}" srcOrd="0" destOrd="0" parTransId="{A580866C-013D-448A-A3E4-EF538870C1E4}" sibTransId="{C52B9F7B-2E6E-48B6-AA79-637D7CAF6817}"/>
    <dgm:cxn modelId="{94E46446-92CD-4065-A652-791EEF73131B}" srcId="{265D1910-65A8-43B7-B04E-A27BCEA7235E}" destId="{EF709DAF-6CB9-4651-9BA0-709551EA559A}" srcOrd="0" destOrd="0" parTransId="{EB2B4AAB-C8FD-4C96-8BF8-FE9C11010089}" sibTransId="{A1607D7D-5328-4C3F-8416-FD817E6F2DE8}"/>
    <dgm:cxn modelId="{CA4CB0B1-0545-481C-9851-22317DAB0F0C}" srcId="{265D1910-65A8-43B7-B04E-A27BCEA7235E}" destId="{D0A7745A-FF52-41B0-8AF5-49C5A8E5389B}" srcOrd="5" destOrd="0" parTransId="{A62AA53E-8300-4997-9648-BDC9C28ACC67}" sibTransId="{BE8A0688-D6C4-4E16-AC0B-E2775AD9B375}"/>
    <dgm:cxn modelId="{432451CE-C277-488A-B89F-768DE6B03D7C}" type="presOf" srcId="{EF709DAF-6CB9-4651-9BA0-709551EA559A}" destId="{68FA3814-0303-479B-B1E1-53169ABF1C68}" srcOrd="0" destOrd="0" presId="urn:microsoft.com/office/officeart/2005/8/layout/chevron2"/>
    <dgm:cxn modelId="{CCF86FE1-3104-4406-897D-FE902317E855}" srcId="{FA56F09E-485A-487E-AC34-5D9AC6D081B0}" destId="{9410F890-5742-4791-9133-B01AAB83804B}" srcOrd="0" destOrd="0" parTransId="{DD67FB19-F4A2-4539-AA6B-429CECBC91FA}" sibTransId="{4ACDA94A-B2FF-4D9B-AC9F-4D3117FF7BBC}"/>
    <dgm:cxn modelId="{A488CE29-DDA9-491E-ABC7-B55A9AAFB2F7}" type="presOf" srcId="{FA56F09E-485A-487E-AC34-5D9AC6D081B0}" destId="{968FCE09-C9BC-4801-9C94-0EEE91D2C13F}" srcOrd="0" destOrd="0" presId="urn:microsoft.com/office/officeart/2005/8/layout/chevron2"/>
    <dgm:cxn modelId="{111FF60E-9C46-4B46-880C-B053BF6BD308}" srcId="{265D1910-65A8-43B7-B04E-A27BCEA7235E}" destId="{6AB0D420-B161-4AD8-80E1-3C1F131C93E1}" srcOrd="4" destOrd="0" parTransId="{0DE89F18-0BFA-4A25-B34D-ECE6AE5E5F17}" sibTransId="{76C0CCA7-32E7-404D-8C61-10E92704E2DD}"/>
    <dgm:cxn modelId="{597A4AAC-C1AE-4BC8-84DA-B0A26D3547F7}" srcId="{265D1910-65A8-43B7-B04E-A27BCEA7235E}" destId="{FA56F09E-485A-487E-AC34-5D9AC6D081B0}" srcOrd="3" destOrd="0" parTransId="{8D3CC45F-166B-4DBA-A6DC-39B74C33756D}" sibTransId="{3DD83ABC-999D-488C-89D6-7101E2179FA7}"/>
    <dgm:cxn modelId="{5843DB86-3722-4EF8-8AD4-DD6C0278596D}" srcId="{265D1910-65A8-43B7-B04E-A27BCEA7235E}" destId="{08DD4936-DC51-488D-B7BA-FFFA0EA37D3B}" srcOrd="2" destOrd="0" parTransId="{7B9E6004-0053-4279-B6C2-F7C0E7FFECC3}" sibTransId="{352DDC09-1402-4A9C-A2F0-DE85070B056A}"/>
    <dgm:cxn modelId="{A8CCF122-AC29-4678-9BEA-1ED2C8D6810C}" type="presOf" srcId="{12EE7D8B-5837-4510-8359-85885D681581}" destId="{F88B4BA6-ECD6-4E3E-B477-DDFEBFFC79D4}" srcOrd="0" destOrd="0" presId="urn:microsoft.com/office/officeart/2005/8/layout/chevron2"/>
    <dgm:cxn modelId="{AA792D89-1A14-476F-AD1E-D22F5AAF2F75}" type="presParOf" srcId="{968C34C8-DE07-443F-B8BD-C35D1DA4041B}" destId="{CC9D26DD-7FCE-4B62-9DE1-32D6D91449C3}" srcOrd="0" destOrd="0" presId="urn:microsoft.com/office/officeart/2005/8/layout/chevron2"/>
    <dgm:cxn modelId="{37BF1330-4AE5-40F3-8DFB-0DE8DDFAF4E0}" type="presParOf" srcId="{CC9D26DD-7FCE-4B62-9DE1-32D6D91449C3}" destId="{68FA3814-0303-479B-B1E1-53169ABF1C68}" srcOrd="0" destOrd="0" presId="urn:microsoft.com/office/officeart/2005/8/layout/chevron2"/>
    <dgm:cxn modelId="{FF67D819-91AA-43A9-974E-5F3D26283257}" type="presParOf" srcId="{CC9D26DD-7FCE-4B62-9DE1-32D6D91449C3}" destId="{312A8B9D-A2F3-4942-A269-EF3914309A70}" srcOrd="1" destOrd="0" presId="urn:microsoft.com/office/officeart/2005/8/layout/chevron2"/>
    <dgm:cxn modelId="{D2E62C6F-74B6-4612-A491-871F4CE18BD4}" type="presParOf" srcId="{968C34C8-DE07-443F-B8BD-C35D1DA4041B}" destId="{720F9FCC-71EB-42A8-AC44-FCDF579DF007}" srcOrd="1" destOrd="0" presId="urn:microsoft.com/office/officeart/2005/8/layout/chevron2"/>
    <dgm:cxn modelId="{0BEEC983-3722-41C3-ADFC-491241FF4FC4}" type="presParOf" srcId="{968C34C8-DE07-443F-B8BD-C35D1DA4041B}" destId="{3693EE71-62E9-4B45-8BDB-5FE639E8FF6A}" srcOrd="2" destOrd="0" presId="urn:microsoft.com/office/officeart/2005/8/layout/chevron2"/>
    <dgm:cxn modelId="{97B1DF7B-409F-48CA-95CD-D9D78A8733AB}" type="presParOf" srcId="{3693EE71-62E9-4B45-8BDB-5FE639E8FF6A}" destId="{193C63F7-0746-4BCD-B47F-53C16CA63F56}" srcOrd="0" destOrd="0" presId="urn:microsoft.com/office/officeart/2005/8/layout/chevron2"/>
    <dgm:cxn modelId="{7A403A9A-7155-421E-A6F4-EAB54B1C56CB}" type="presParOf" srcId="{3693EE71-62E9-4B45-8BDB-5FE639E8FF6A}" destId="{A1AE1AFA-95B0-4CD0-BCB2-1A87E58E5723}" srcOrd="1" destOrd="0" presId="urn:microsoft.com/office/officeart/2005/8/layout/chevron2"/>
    <dgm:cxn modelId="{3D816A1D-82E9-46EB-8084-F74224B2A086}" type="presParOf" srcId="{968C34C8-DE07-443F-B8BD-C35D1DA4041B}" destId="{6C5AEFD2-3BCB-4D53-8BDE-3EF92BC84B53}" srcOrd="3" destOrd="0" presId="urn:microsoft.com/office/officeart/2005/8/layout/chevron2"/>
    <dgm:cxn modelId="{3A71D568-AEC6-4A3A-8F3A-16FAF34E6EBA}" type="presParOf" srcId="{968C34C8-DE07-443F-B8BD-C35D1DA4041B}" destId="{6919A8C8-885F-4564-928E-0BDCB4686BC0}" srcOrd="4" destOrd="0" presId="urn:microsoft.com/office/officeart/2005/8/layout/chevron2"/>
    <dgm:cxn modelId="{E2BEE081-59BF-4B87-9BD8-293C4EE00EA3}" type="presParOf" srcId="{6919A8C8-885F-4564-928E-0BDCB4686BC0}" destId="{7B1D83AF-48EF-434E-A06E-EECD3A79D887}" srcOrd="0" destOrd="0" presId="urn:microsoft.com/office/officeart/2005/8/layout/chevron2"/>
    <dgm:cxn modelId="{73FE21D1-57FC-4664-A525-08E5EC80EDF7}" type="presParOf" srcId="{6919A8C8-885F-4564-928E-0BDCB4686BC0}" destId="{7FD31032-C479-4281-A34F-F54EE7E6B0C7}" srcOrd="1" destOrd="0" presId="urn:microsoft.com/office/officeart/2005/8/layout/chevron2"/>
    <dgm:cxn modelId="{C289BA55-674D-4819-B448-93E0A92DB7C5}" type="presParOf" srcId="{968C34C8-DE07-443F-B8BD-C35D1DA4041B}" destId="{422D3DF8-B6F8-44BE-A60E-2CF52F5361B6}" srcOrd="5" destOrd="0" presId="urn:microsoft.com/office/officeart/2005/8/layout/chevron2"/>
    <dgm:cxn modelId="{55C36410-BBAD-40E6-BDBB-24B421EDFF4D}" type="presParOf" srcId="{968C34C8-DE07-443F-B8BD-C35D1DA4041B}" destId="{0903BE60-D92A-46C2-9C94-5E91AB07EEE8}" srcOrd="6" destOrd="0" presId="urn:microsoft.com/office/officeart/2005/8/layout/chevron2"/>
    <dgm:cxn modelId="{49D55EEA-53EC-4FB3-9787-2623BD0E07EE}" type="presParOf" srcId="{0903BE60-D92A-46C2-9C94-5E91AB07EEE8}" destId="{968FCE09-C9BC-4801-9C94-0EEE91D2C13F}" srcOrd="0" destOrd="0" presId="urn:microsoft.com/office/officeart/2005/8/layout/chevron2"/>
    <dgm:cxn modelId="{09869EE3-C71B-45EF-87EB-ABDAB483BBB4}" type="presParOf" srcId="{0903BE60-D92A-46C2-9C94-5E91AB07EEE8}" destId="{1F8F5244-1A60-4D5C-A4E3-64E8C27783F6}" srcOrd="1" destOrd="0" presId="urn:microsoft.com/office/officeart/2005/8/layout/chevron2"/>
    <dgm:cxn modelId="{FC8DD2C0-B938-4553-A20D-EF096E936C2D}" type="presParOf" srcId="{968C34C8-DE07-443F-B8BD-C35D1DA4041B}" destId="{F516978A-DA89-4D67-9BE1-EFB7CE378B6A}" srcOrd="7" destOrd="0" presId="urn:microsoft.com/office/officeart/2005/8/layout/chevron2"/>
    <dgm:cxn modelId="{897C9BE3-AB5C-43C1-B102-B55CC89CE0C0}" type="presParOf" srcId="{968C34C8-DE07-443F-B8BD-C35D1DA4041B}" destId="{9228CCC0-4779-49B6-A834-98F7AC66B19C}" srcOrd="8" destOrd="0" presId="urn:microsoft.com/office/officeart/2005/8/layout/chevron2"/>
    <dgm:cxn modelId="{DCC7C72A-C26A-46B3-A4ED-1FAB61DCF59E}" type="presParOf" srcId="{9228CCC0-4779-49B6-A834-98F7AC66B19C}" destId="{0ED70944-BAE3-4ACC-B9CE-41FEF21AA468}" srcOrd="0" destOrd="0" presId="urn:microsoft.com/office/officeart/2005/8/layout/chevron2"/>
    <dgm:cxn modelId="{C143B2FE-097C-4D6B-A97E-E6E1147B4F5A}" type="presParOf" srcId="{9228CCC0-4779-49B6-A834-98F7AC66B19C}" destId="{F88B4BA6-ECD6-4E3E-B477-DDFEBFFC79D4}" srcOrd="1" destOrd="0" presId="urn:microsoft.com/office/officeart/2005/8/layout/chevron2"/>
    <dgm:cxn modelId="{3A64416A-8633-4AE5-BC69-A20C7BDA34A8}" type="presParOf" srcId="{968C34C8-DE07-443F-B8BD-C35D1DA4041B}" destId="{D26C1018-3EBD-4609-9ECD-2D4EC9F55884}" srcOrd="9" destOrd="0" presId="urn:microsoft.com/office/officeart/2005/8/layout/chevron2"/>
    <dgm:cxn modelId="{593585A3-28FF-4C1A-B2A4-AED571AB741E}" type="presParOf" srcId="{968C34C8-DE07-443F-B8BD-C35D1DA4041B}" destId="{91CEE653-3E8B-4413-B19F-1A651BE40393}" srcOrd="10" destOrd="0" presId="urn:microsoft.com/office/officeart/2005/8/layout/chevron2"/>
    <dgm:cxn modelId="{FBC0AA92-B544-48C0-BF6A-374FCCBFDD1E}" type="presParOf" srcId="{91CEE653-3E8B-4413-B19F-1A651BE40393}" destId="{FDF86D9E-FDC6-4630-89E6-9830B733AE6C}" srcOrd="0" destOrd="0" presId="urn:microsoft.com/office/officeart/2005/8/layout/chevron2"/>
    <dgm:cxn modelId="{4EA849E4-E6A6-41A9-8855-8B91E44A11E6}" type="presParOf" srcId="{91CEE653-3E8B-4413-B19F-1A651BE40393}" destId="{FEEAD0CB-BD8F-4786-B7D9-2E30AB29AF03}" srcOrd="1" destOrd="0" presId="urn:microsoft.com/office/officeart/2005/8/layout/chevron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0F5E5C-1BC8-4C24-8098-53ADD54C40B3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690AFF-9C79-4832-BFEA-5D81915C74ED}">
      <dgm:prSet phldrT="[Текст]"/>
      <dgm:spPr/>
      <dgm:t>
        <a:bodyPr/>
        <a:lstStyle/>
        <a:p>
          <a:r>
            <a:rPr lang="uk-UA" dirty="0" smtClean="0"/>
            <a:t>Неринкова грошова система</a:t>
          </a:r>
          <a:endParaRPr lang="en-US" dirty="0"/>
        </a:p>
      </dgm:t>
    </dgm:pt>
    <dgm:pt modelId="{A8A81725-CF4F-4D4C-A741-571E9A22D9B9}" type="parTrans" cxnId="{761AECD4-CE24-46B7-8183-DA6F785D631B}">
      <dgm:prSet/>
      <dgm:spPr/>
      <dgm:t>
        <a:bodyPr/>
        <a:lstStyle/>
        <a:p>
          <a:endParaRPr lang="en-US"/>
        </a:p>
      </dgm:t>
    </dgm:pt>
    <dgm:pt modelId="{89FB7B89-2305-4756-BC32-EE8EE20736A5}" type="sibTrans" cxnId="{761AECD4-CE24-46B7-8183-DA6F785D631B}">
      <dgm:prSet/>
      <dgm:spPr/>
      <dgm:t>
        <a:bodyPr/>
        <a:lstStyle/>
        <a:p>
          <a:endParaRPr lang="en-US"/>
        </a:p>
      </dgm:t>
    </dgm:pt>
    <dgm:pt modelId="{F93C94E0-E147-41DE-A702-5FB9722CD20D}">
      <dgm:prSet phldrT="[Текст]" custT="1"/>
      <dgm:spPr/>
      <dgm:t>
        <a:bodyPr/>
        <a:lstStyle/>
        <a:p>
          <a:r>
            <a:rPr lang="ru-RU" sz="1800" dirty="0" err="1" smtClean="0"/>
            <a:t>наявність</a:t>
          </a:r>
          <a:r>
            <a:rPr lang="ru-RU" sz="1800" dirty="0" smtClean="0"/>
            <a:t> </a:t>
          </a:r>
          <a:r>
            <a:rPr lang="ru-RU" sz="1800" dirty="0" err="1" smtClean="0"/>
            <a:t>значних</a:t>
          </a:r>
          <a:r>
            <a:rPr lang="ru-RU" sz="1800" dirty="0" smtClean="0"/>
            <a:t> </a:t>
          </a:r>
          <a:r>
            <a:rPr lang="ru-RU" sz="1800" dirty="0" err="1" smtClean="0"/>
            <a:t>обмежень</a:t>
          </a:r>
          <a:r>
            <a:rPr lang="ru-RU" sz="1800" dirty="0" smtClean="0"/>
            <a:t> </a:t>
          </a:r>
          <a:r>
            <a:rPr lang="ru-RU" sz="1800" dirty="0" err="1" smtClean="0"/>
            <a:t>щодо</a:t>
          </a:r>
          <a:r>
            <a:rPr lang="ru-RU" sz="1800" dirty="0" smtClean="0"/>
            <a:t> </a:t>
          </a:r>
          <a:r>
            <a:rPr lang="ru-RU" sz="1800" dirty="0" err="1" smtClean="0"/>
            <a:t>функціонування</a:t>
          </a:r>
          <a:r>
            <a:rPr lang="ru-RU" sz="1800" dirty="0" smtClean="0"/>
            <a:t> грошей (</a:t>
          </a:r>
          <a:r>
            <a:rPr lang="ru-RU" sz="1800" dirty="0" err="1" smtClean="0"/>
            <a:t>талони</a:t>
          </a:r>
          <a:r>
            <a:rPr lang="ru-RU" sz="1800" dirty="0" smtClean="0"/>
            <a:t>, </a:t>
          </a:r>
          <a:r>
            <a:rPr lang="ru-RU" sz="1800" dirty="0" err="1" smtClean="0"/>
            <a:t>карткові</a:t>
          </a:r>
          <a:r>
            <a:rPr lang="ru-RU" sz="1800" dirty="0" smtClean="0"/>
            <a:t> </a:t>
          </a:r>
          <a:r>
            <a:rPr lang="ru-RU" sz="1800" dirty="0" err="1" smtClean="0"/>
            <a:t>системи</a:t>
          </a:r>
          <a:r>
            <a:rPr lang="ru-RU" sz="1800" dirty="0" smtClean="0"/>
            <a:t> </a:t>
          </a:r>
          <a:r>
            <a:rPr lang="ru-RU" sz="1800" dirty="0" err="1" smtClean="0"/>
            <a:t>розподілу</a:t>
          </a:r>
          <a:r>
            <a:rPr lang="ru-RU" sz="1800" dirty="0" smtClean="0"/>
            <a:t> </a:t>
          </a:r>
          <a:r>
            <a:rPr lang="ru-RU" sz="1800" dirty="0" err="1" smtClean="0"/>
            <a:t>тощо</a:t>
          </a:r>
          <a:r>
            <a:rPr lang="ru-RU" sz="1800" dirty="0" smtClean="0"/>
            <a:t>), </a:t>
          </a:r>
          <a:endParaRPr lang="en-US" sz="1800" dirty="0"/>
        </a:p>
      </dgm:t>
    </dgm:pt>
    <dgm:pt modelId="{E241C34E-9847-4452-AA65-5E39A0D41531}" type="parTrans" cxnId="{B0264E74-802B-41E8-B625-AAB696371F81}">
      <dgm:prSet/>
      <dgm:spPr/>
      <dgm:t>
        <a:bodyPr/>
        <a:lstStyle/>
        <a:p>
          <a:endParaRPr lang="en-US"/>
        </a:p>
      </dgm:t>
    </dgm:pt>
    <dgm:pt modelId="{875CF578-446F-4012-A39C-F85441C99CF3}" type="sibTrans" cxnId="{B0264E74-802B-41E8-B625-AAB696371F81}">
      <dgm:prSet/>
      <dgm:spPr/>
      <dgm:t>
        <a:bodyPr/>
        <a:lstStyle/>
        <a:p>
          <a:endParaRPr lang="en-US"/>
        </a:p>
      </dgm:t>
    </dgm:pt>
    <dgm:pt modelId="{42C080FE-0332-476B-9203-426FBC614B71}">
      <dgm:prSet phldrT="[Текст]"/>
      <dgm:spPr/>
      <dgm:t>
        <a:bodyPr/>
        <a:lstStyle/>
        <a:p>
          <a:r>
            <a:rPr lang="uk-UA" dirty="0" smtClean="0"/>
            <a:t>Ринкова грошова система</a:t>
          </a:r>
          <a:endParaRPr lang="en-US" dirty="0"/>
        </a:p>
      </dgm:t>
    </dgm:pt>
    <dgm:pt modelId="{2025F03C-225B-49BD-997B-D4C69D8A8162}" type="parTrans" cxnId="{470CE18F-F202-4527-88D9-6BA232C9AA7D}">
      <dgm:prSet/>
      <dgm:spPr/>
      <dgm:t>
        <a:bodyPr/>
        <a:lstStyle/>
        <a:p>
          <a:endParaRPr lang="en-US"/>
        </a:p>
      </dgm:t>
    </dgm:pt>
    <dgm:pt modelId="{0996F0F5-1ADC-4730-90BB-0E3C6B3969F0}" type="sibTrans" cxnId="{470CE18F-F202-4527-88D9-6BA232C9AA7D}">
      <dgm:prSet/>
      <dgm:spPr/>
      <dgm:t>
        <a:bodyPr/>
        <a:lstStyle/>
        <a:p>
          <a:endParaRPr lang="en-US"/>
        </a:p>
      </dgm:t>
    </dgm:pt>
    <dgm:pt modelId="{C9458FCD-F622-4AF1-9F91-633181329B86}">
      <dgm:prSet phldrT="[Текст]" custT="1"/>
      <dgm:spPr/>
      <dgm:t>
        <a:bodyPr/>
        <a:lstStyle/>
        <a:p>
          <a:r>
            <a:rPr lang="ru-RU" sz="1800" dirty="0" err="1" smtClean="0"/>
            <a:t>вільне</a:t>
          </a:r>
          <a:r>
            <a:rPr lang="ru-RU" sz="1800" dirty="0" smtClean="0"/>
            <a:t> </a:t>
          </a:r>
          <a:r>
            <a:rPr lang="ru-RU" sz="1800" dirty="0" err="1" smtClean="0"/>
            <a:t>функціонування</a:t>
          </a:r>
          <a:r>
            <a:rPr lang="ru-RU" sz="1800" dirty="0" smtClean="0"/>
            <a:t> грошей,</a:t>
          </a:r>
          <a:endParaRPr lang="en-US" sz="1800" dirty="0"/>
        </a:p>
      </dgm:t>
    </dgm:pt>
    <dgm:pt modelId="{F0B1891C-B1B1-4A8C-AC7B-EDD958149398}" type="parTrans" cxnId="{E6DCF435-3313-42E3-A5F2-4E89E4DC44D3}">
      <dgm:prSet/>
      <dgm:spPr/>
      <dgm:t>
        <a:bodyPr/>
        <a:lstStyle/>
        <a:p>
          <a:endParaRPr lang="en-US"/>
        </a:p>
      </dgm:t>
    </dgm:pt>
    <dgm:pt modelId="{CC12FC8E-D673-44EE-AD78-A67EA38F4003}" type="sibTrans" cxnId="{E6DCF435-3313-42E3-A5F2-4E89E4DC44D3}">
      <dgm:prSet/>
      <dgm:spPr/>
      <dgm:t>
        <a:bodyPr/>
        <a:lstStyle/>
        <a:p>
          <a:endParaRPr lang="en-US"/>
        </a:p>
      </dgm:t>
    </dgm:pt>
    <dgm:pt modelId="{7685BA83-7A3F-4FF3-A9F6-AC24917276AF}">
      <dgm:prSet custT="1"/>
      <dgm:spPr/>
      <dgm:t>
        <a:bodyPr/>
        <a:lstStyle/>
        <a:p>
          <a:r>
            <a:rPr lang="ru-RU" sz="1800" dirty="0" err="1" smtClean="0"/>
            <a:t>заборона</a:t>
          </a:r>
          <a:r>
            <a:rPr lang="ru-RU" sz="1800" dirty="0" smtClean="0"/>
            <a:t> </a:t>
          </a:r>
          <a:r>
            <a:rPr lang="ru-RU" sz="1800" dirty="0" err="1" smtClean="0"/>
            <a:t>певних</a:t>
          </a:r>
          <a:r>
            <a:rPr lang="ru-RU" sz="1800" dirty="0" smtClean="0"/>
            <a:t> </a:t>
          </a:r>
          <a:r>
            <a:rPr lang="ru-RU" sz="1800" dirty="0" err="1" smtClean="0"/>
            <a:t>грошових</a:t>
          </a:r>
          <a:r>
            <a:rPr lang="ru-RU" sz="1800" dirty="0" smtClean="0"/>
            <a:t> </a:t>
          </a:r>
          <a:r>
            <a:rPr lang="ru-RU" sz="1800" dirty="0" err="1" smtClean="0"/>
            <a:t>операцій</a:t>
          </a:r>
          <a:r>
            <a:rPr lang="ru-RU" sz="1800" dirty="0" smtClean="0"/>
            <a:t>, </a:t>
          </a:r>
          <a:endParaRPr lang="en-US" sz="1800" dirty="0" err="1" smtClean="0"/>
        </a:p>
      </dgm:t>
    </dgm:pt>
    <dgm:pt modelId="{BB530F11-1E68-46F6-B000-95B998B29AA1}" type="parTrans" cxnId="{43D877E1-576A-4034-9687-38F7B43F771D}">
      <dgm:prSet/>
      <dgm:spPr/>
      <dgm:t>
        <a:bodyPr/>
        <a:lstStyle/>
        <a:p>
          <a:endParaRPr lang="en-US"/>
        </a:p>
      </dgm:t>
    </dgm:pt>
    <dgm:pt modelId="{E834AF67-0F5A-40CF-A9D2-30FC7A0B4D9C}" type="sibTrans" cxnId="{43D877E1-576A-4034-9687-38F7B43F771D}">
      <dgm:prSet/>
      <dgm:spPr/>
      <dgm:t>
        <a:bodyPr/>
        <a:lstStyle/>
        <a:p>
          <a:endParaRPr lang="en-US"/>
        </a:p>
      </dgm:t>
    </dgm:pt>
    <dgm:pt modelId="{9DDCADCE-9E82-487F-A1F4-CE1B1198DDD0}">
      <dgm:prSet phldrT="[Текст]" custT="1"/>
      <dgm:spPr/>
      <dgm:t>
        <a:bodyPr/>
        <a:lstStyle/>
        <a:p>
          <a:r>
            <a:rPr lang="ru-RU" sz="1800" dirty="0" err="1" smtClean="0"/>
            <a:t>використання</a:t>
          </a:r>
          <a:r>
            <a:rPr lang="ru-RU" sz="1800" dirty="0" smtClean="0"/>
            <a:t> </a:t>
          </a:r>
          <a:r>
            <a:rPr lang="ru-RU" sz="1800" dirty="0" err="1" smtClean="0"/>
            <a:t>адміністративних</a:t>
          </a:r>
          <a:r>
            <a:rPr lang="ru-RU" sz="1800" dirty="0" smtClean="0"/>
            <a:t> </a:t>
          </a:r>
          <a:r>
            <a:rPr lang="ru-RU" sz="1800" dirty="0" err="1" smtClean="0"/>
            <a:t>методів</a:t>
          </a:r>
          <a:r>
            <a:rPr lang="ru-RU" sz="1800" dirty="0" smtClean="0"/>
            <a:t> </a:t>
          </a:r>
          <a:r>
            <a:rPr lang="ru-RU" sz="1800" dirty="0" err="1" smtClean="0"/>
            <a:t>регулювання</a:t>
          </a:r>
          <a:r>
            <a:rPr lang="ru-RU" sz="1800" dirty="0" smtClean="0"/>
            <a:t> грошового </a:t>
          </a:r>
          <a:r>
            <a:rPr lang="ru-RU" sz="1800" dirty="0" err="1" smtClean="0"/>
            <a:t>обігу</a:t>
          </a:r>
          <a:r>
            <a:rPr lang="ru-RU" sz="1800" dirty="0" smtClean="0"/>
            <a:t> (</a:t>
          </a:r>
          <a:r>
            <a:rPr lang="ru-RU" sz="1800" dirty="0" err="1" smtClean="0"/>
            <a:t>раціонування</a:t>
          </a:r>
          <a:r>
            <a:rPr lang="ru-RU" sz="1800" dirty="0" smtClean="0"/>
            <a:t> </a:t>
          </a:r>
          <a:r>
            <a:rPr lang="ru-RU" sz="1800" dirty="0" err="1" smtClean="0"/>
            <a:t>видачі</a:t>
          </a:r>
          <a:r>
            <a:rPr lang="ru-RU" sz="1800" dirty="0" smtClean="0"/>
            <a:t> грошей, </a:t>
          </a:r>
          <a:r>
            <a:rPr lang="ru-RU" sz="1800" dirty="0" err="1" smtClean="0"/>
            <a:t>лімітування</a:t>
          </a:r>
          <a:r>
            <a:rPr lang="ru-RU" sz="1800" dirty="0" smtClean="0"/>
            <a:t> </a:t>
          </a:r>
          <a:r>
            <a:rPr lang="ru-RU" sz="1800" dirty="0" err="1" smtClean="0"/>
            <a:t>кредитів</a:t>
          </a:r>
          <a:r>
            <a:rPr lang="ru-RU" sz="1800" dirty="0" smtClean="0"/>
            <a:t> </a:t>
          </a:r>
          <a:r>
            <a:rPr lang="ru-RU" sz="1800" dirty="0" err="1" smtClean="0"/>
            <a:t>тощо</a:t>
          </a:r>
          <a:r>
            <a:rPr lang="ru-RU" sz="1800" dirty="0" smtClean="0"/>
            <a:t>), </a:t>
          </a:r>
          <a:endParaRPr lang="en-US" sz="1800" dirty="0"/>
        </a:p>
      </dgm:t>
    </dgm:pt>
    <dgm:pt modelId="{957FD8CA-9079-4AA9-BBC1-5BAACE4D7A2F}" type="parTrans" cxnId="{6FBE5D15-D2A8-4F33-9000-434FA0D61985}">
      <dgm:prSet/>
      <dgm:spPr/>
      <dgm:t>
        <a:bodyPr/>
        <a:lstStyle/>
        <a:p>
          <a:endParaRPr lang="en-US"/>
        </a:p>
      </dgm:t>
    </dgm:pt>
    <dgm:pt modelId="{5F013857-496A-46E6-AD27-546D2C966F3F}" type="sibTrans" cxnId="{6FBE5D15-D2A8-4F33-9000-434FA0D61985}">
      <dgm:prSet/>
      <dgm:spPr/>
      <dgm:t>
        <a:bodyPr/>
        <a:lstStyle/>
        <a:p>
          <a:endParaRPr lang="en-US"/>
        </a:p>
      </dgm:t>
    </dgm:pt>
    <dgm:pt modelId="{0AC0E2CD-49A6-49F9-A7DC-D57E82E3BCDD}">
      <dgm:prSet phldrT="[Текст]" custT="1"/>
      <dgm:spPr/>
      <dgm:t>
        <a:bodyPr/>
        <a:lstStyle/>
        <a:p>
          <a:r>
            <a:rPr lang="ru-RU" sz="1800" dirty="0" err="1" smtClean="0"/>
            <a:t>розмежування</a:t>
          </a:r>
          <a:r>
            <a:rPr lang="ru-RU" sz="1800" dirty="0" smtClean="0"/>
            <a:t> сфер </a:t>
          </a:r>
          <a:r>
            <a:rPr lang="ru-RU" sz="1800" dirty="0" err="1" smtClean="0"/>
            <a:t>готівкового</a:t>
          </a:r>
          <a:r>
            <a:rPr lang="ru-RU" sz="1800" dirty="0" smtClean="0"/>
            <a:t> та </a:t>
          </a:r>
          <a:r>
            <a:rPr lang="ru-RU" sz="1800" dirty="0" err="1" smtClean="0"/>
            <a:t>безготівкового</a:t>
          </a:r>
          <a:r>
            <a:rPr lang="ru-RU" sz="1800" dirty="0" smtClean="0"/>
            <a:t> </a:t>
          </a:r>
          <a:r>
            <a:rPr lang="ru-RU" sz="1800" dirty="0" err="1" smtClean="0"/>
            <a:t>обігу</a:t>
          </a:r>
          <a:r>
            <a:rPr lang="ru-RU" sz="1800" dirty="0" smtClean="0"/>
            <a:t>,</a:t>
          </a:r>
          <a:endParaRPr lang="en-US" sz="1800" dirty="0"/>
        </a:p>
      </dgm:t>
    </dgm:pt>
    <dgm:pt modelId="{5F8A1041-5A09-4DFE-9C29-1031C49EC7B8}" type="parTrans" cxnId="{C237EDD5-E41F-4B11-97DC-434699879D90}">
      <dgm:prSet/>
      <dgm:spPr/>
      <dgm:t>
        <a:bodyPr/>
        <a:lstStyle/>
        <a:p>
          <a:endParaRPr lang="en-US"/>
        </a:p>
      </dgm:t>
    </dgm:pt>
    <dgm:pt modelId="{C86946C5-400A-4396-9A20-71C4CA78D2C6}" type="sibTrans" cxnId="{C237EDD5-E41F-4B11-97DC-434699879D90}">
      <dgm:prSet/>
      <dgm:spPr/>
      <dgm:t>
        <a:bodyPr/>
        <a:lstStyle/>
        <a:p>
          <a:endParaRPr lang="en-US"/>
        </a:p>
      </dgm:t>
    </dgm:pt>
    <dgm:pt modelId="{46F738FC-E0BD-4732-AB1A-532210DA0182}">
      <dgm:prSet custT="1"/>
      <dgm:spPr/>
      <dgm:t>
        <a:bodyPr/>
        <a:lstStyle/>
        <a:p>
          <a:r>
            <a:rPr lang="ru-RU" sz="1800" dirty="0" err="1" smtClean="0"/>
            <a:t>здійснення</a:t>
          </a:r>
          <a:r>
            <a:rPr lang="ru-RU" sz="1800" dirty="0" smtClean="0"/>
            <a:t> контролю за </a:t>
          </a:r>
          <a:r>
            <a:rPr lang="ru-RU" sz="1800" dirty="0" err="1" smtClean="0"/>
            <a:t>грошовими</a:t>
          </a:r>
          <a:r>
            <a:rPr lang="ru-RU" sz="1800" dirty="0" smtClean="0"/>
            <a:t> </a:t>
          </a:r>
          <a:r>
            <a:rPr lang="ru-RU" sz="1800" dirty="0" err="1" smtClean="0"/>
            <a:t>операціями</a:t>
          </a:r>
          <a:r>
            <a:rPr lang="ru-RU" sz="1800" dirty="0" smtClean="0"/>
            <a:t> </a:t>
          </a:r>
          <a:r>
            <a:rPr lang="ru-RU" sz="1800" dirty="0" err="1" smtClean="0"/>
            <a:t>юридичних</a:t>
          </a:r>
          <a:r>
            <a:rPr lang="ru-RU" sz="1800" dirty="0" smtClean="0"/>
            <a:t> </a:t>
          </a:r>
          <a:r>
            <a:rPr lang="ru-RU" sz="1800" dirty="0" err="1" smtClean="0"/>
            <a:t>осіб</a:t>
          </a:r>
          <a:r>
            <a:rPr lang="ru-RU" sz="1800" dirty="0" smtClean="0"/>
            <a:t> та </a:t>
          </a:r>
          <a:r>
            <a:rPr lang="ru-RU" sz="1800" dirty="0" err="1" smtClean="0"/>
            <a:t>громадян</a:t>
          </a:r>
          <a:endParaRPr lang="en-US" sz="1800" dirty="0" err="1" smtClean="0"/>
        </a:p>
      </dgm:t>
    </dgm:pt>
    <dgm:pt modelId="{E5711E0A-F3F8-476F-BB63-E2ECE8E82B7D}" type="parTrans" cxnId="{0574846C-B1E0-49A2-8DE5-A814E6000159}">
      <dgm:prSet/>
      <dgm:spPr/>
      <dgm:t>
        <a:bodyPr/>
        <a:lstStyle/>
        <a:p>
          <a:endParaRPr lang="en-US"/>
        </a:p>
      </dgm:t>
    </dgm:pt>
    <dgm:pt modelId="{B66F2763-54D7-4D5C-A5A9-38794ACFA110}" type="sibTrans" cxnId="{0574846C-B1E0-49A2-8DE5-A814E6000159}">
      <dgm:prSet/>
      <dgm:spPr/>
      <dgm:t>
        <a:bodyPr/>
        <a:lstStyle/>
        <a:p>
          <a:endParaRPr lang="en-US"/>
        </a:p>
      </dgm:t>
    </dgm:pt>
    <dgm:pt modelId="{2A9B4E1F-774F-49D9-A5B9-9F30FDFBE7AF}">
      <dgm:prSet phldrT="[Текст]" custT="1"/>
      <dgm:spPr/>
      <dgm:t>
        <a:bodyPr/>
        <a:lstStyle/>
        <a:p>
          <a:r>
            <a:rPr lang="ru-RU" sz="1800" dirty="0" err="1" smtClean="0"/>
            <a:t>зберігаються</a:t>
          </a:r>
          <a:r>
            <a:rPr lang="ru-RU" sz="1800" dirty="0" smtClean="0"/>
            <a:t> </a:t>
          </a:r>
          <a:r>
            <a:rPr lang="ru-RU" sz="1800" dirty="0" err="1" smtClean="0"/>
            <a:t>лише</a:t>
          </a:r>
          <a:r>
            <a:rPr lang="ru-RU" sz="1800" dirty="0" smtClean="0"/>
            <a:t> </a:t>
          </a:r>
          <a:r>
            <a:rPr lang="ru-RU" sz="1800" dirty="0" err="1" smtClean="0"/>
            <a:t>певні</a:t>
          </a:r>
          <a:r>
            <a:rPr lang="ru-RU" sz="1800" dirty="0" smtClean="0"/>
            <a:t> </a:t>
          </a:r>
          <a:r>
            <a:rPr lang="ru-RU" sz="1800" dirty="0" err="1" smtClean="0"/>
            <a:t>обмеження</a:t>
          </a:r>
          <a:r>
            <a:rPr lang="ru-RU" sz="1800" dirty="0" smtClean="0"/>
            <a:t> </a:t>
          </a:r>
          <a:r>
            <a:rPr lang="ru-RU" sz="1800" dirty="0" err="1" smtClean="0"/>
            <a:t>щодо</a:t>
          </a:r>
          <a:r>
            <a:rPr lang="ru-RU" sz="1800" dirty="0" smtClean="0"/>
            <a:t> </a:t>
          </a:r>
          <a:r>
            <a:rPr lang="ru-RU" sz="1800" dirty="0" err="1" smtClean="0"/>
            <a:t>проведення</a:t>
          </a:r>
          <a:r>
            <a:rPr lang="ru-RU" sz="1800" dirty="0" smtClean="0"/>
            <a:t> </a:t>
          </a:r>
          <a:r>
            <a:rPr lang="ru-RU" sz="1800" dirty="0" err="1" smtClean="0"/>
            <a:t>грошових</a:t>
          </a:r>
          <a:r>
            <a:rPr lang="ru-RU" sz="1800" dirty="0" smtClean="0"/>
            <a:t> </a:t>
          </a:r>
          <a:r>
            <a:rPr lang="ru-RU" sz="1800" dirty="0" err="1" smtClean="0"/>
            <a:t>операцій</a:t>
          </a:r>
          <a:r>
            <a:rPr lang="ru-RU" sz="1800" dirty="0" smtClean="0"/>
            <a:t> на </a:t>
          </a:r>
          <a:r>
            <a:rPr lang="ru-RU" sz="1800" dirty="0" err="1" smtClean="0"/>
            <a:t>рівні</a:t>
          </a:r>
          <a:r>
            <a:rPr lang="ru-RU" sz="1800" dirty="0" smtClean="0"/>
            <a:t> </a:t>
          </a:r>
          <a:r>
            <a:rPr lang="ru-RU" sz="1800" dirty="0" err="1" smtClean="0"/>
            <a:t>банків</a:t>
          </a:r>
          <a:r>
            <a:rPr lang="ru-RU" sz="1800" dirty="0" smtClean="0"/>
            <a:t> як </a:t>
          </a:r>
          <a:r>
            <a:rPr lang="ru-RU" sz="1800" dirty="0" err="1" smtClean="0"/>
            <a:t>елемента</a:t>
          </a:r>
          <a:r>
            <a:rPr lang="ru-RU" sz="1800" dirty="0" smtClean="0"/>
            <a:t> </a:t>
          </a:r>
          <a:r>
            <a:rPr lang="ru-RU" sz="1800" dirty="0" err="1" smtClean="0"/>
            <a:t>грошової</a:t>
          </a:r>
          <a:r>
            <a:rPr lang="ru-RU" sz="1800" dirty="0" smtClean="0"/>
            <a:t> </a:t>
          </a:r>
          <a:r>
            <a:rPr lang="ru-RU" sz="1800" dirty="0" err="1" smtClean="0"/>
            <a:t>системи</a:t>
          </a:r>
          <a:r>
            <a:rPr lang="ru-RU" sz="1800" dirty="0" smtClean="0"/>
            <a:t> </a:t>
          </a:r>
          <a:r>
            <a:rPr lang="ru-RU" sz="1800" dirty="0" err="1" smtClean="0"/>
            <a:t>країни</a:t>
          </a:r>
          <a:endParaRPr lang="en-US" sz="1800" dirty="0"/>
        </a:p>
      </dgm:t>
    </dgm:pt>
    <dgm:pt modelId="{A66C8D97-CF08-402D-AE5A-CEA54CFA1710}" type="parTrans" cxnId="{E8333ED4-E7AD-4146-BC74-233578544347}">
      <dgm:prSet/>
      <dgm:spPr/>
      <dgm:t>
        <a:bodyPr/>
        <a:lstStyle/>
        <a:p>
          <a:endParaRPr lang="en-US"/>
        </a:p>
      </dgm:t>
    </dgm:pt>
    <dgm:pt modelId="{26BAE075-8A9A-417E-BE86-7DEAF4795250}" type="sibTrans" cxnId="{E8333ED4-E7AD-4146-BC74-233578544347}">
      <dgm:prSet/>
      <dgm:spPr/>
      <dgm:t>
        <a:bodyPr/>
        <a:lstStyle/>
        <a:p>
          <a:endParaRPr lang="en-US"/>
        </a:p>
      </dgm:t>
    </dgm:pt>
    <dgm:pt modelId="{0F956B5A-448E-4AA4-BF7C-0B79BD78AEE5}" type="pres">
      <dgm:prSet presAssocID="{6F0F5E5C-1BC8-4C24-8098-53ADD54C40B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AAC4988-AF8F-471D-AB62-2CEBEC05CE35}" type="pres">
      <dgm:prSet presAssocID="{40690AFF-9C79-4832-BFEA-5D81915C74ED}" presName="linNode" presStyleCnt="0"/>
      <dgm:spPr/>
    </dgm:pt>
    <dgm:pt modelId="{8D1124B0-D574-4C17-870F-9C6CF6AFD7A1}" type="pres">
      <dgm:prSet presAssocID="{40690AFF-9C79-4832-BFEA-5D81915C74ED}" presName="parentShp" presStyleLbl="node1" presStyleIdx="0" presStyleCnt="2" custScaleX="81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B9E9D-BEE4-4EAD-AD29-7F5600E5D90B}" type="pres">
      <dgm:prSet presAssocID="{40690AFF-9C79-4832-BFEA-5D81915C74ED}" presName="childShp" presStyleLbl="bgAccFollowNode1" presStyleIdx="0" presStyleCnt="2" custScaleX="117741" custScaleY="1667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DD4EE-1D44-4E83-8091-47A4AB7C24DD}" type="pres">
      <dgm:prSet presAssocID="{89FB7B89-2305-4756-BC32-EE8EE20736A5}" presName="spacing" presStyleCnt="0"/>
      <dgm:spPr/>
    </dgm:pt>
    <dgm:pt modelId="{29518DE0-019A-459F-A2A7-93ABF911DEDD}" type="pres">
      <dgm:prSet presAssocID="{42C080FE-0332-476B-9203-426FBC614B71}" presName="linNode" presStyleCnt="0"/>
      <dgm:spPr/>
    </dgm:pt>
    <dgm:pt modelId="{56BE2F50-27B0-4251-93C3-0A6900D8BBEF}" type="pres">
      <dgm:prSet presAssocID="{42C080FE-0332-476B-9203-426FBC614B71}" presName="parentShp" presStyleLbl="node1" presStyleIdx="1" presStyleCnt="2" custScaleX="814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8A194-7A16-4998-8841-FF41DD759AD3}" type="pres">
      <dgm:prSet presAssocID="{42C080FE-0332-476B-9203-426FBC614B71}" presName="childShp" presStyleLbl="bgAccFollowNode1" presStyleIdx="1" presStyleCnt="2" custScaleX="112365" custScaleY="74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DCF435-3313-42E3-A5F2-4E89E4DC44D3}" srcId="{42C080FE-0332-476B-9203-426FBC614B71}" destId="{C9458FCD-F622-4AF1-9F91-633181329B86}" srcOrd="0" destOrd="0" parTransId="{F0B1891C-B1B1-4A8C-AC7B-EDD958149398}" sibTransId="{CC12FC8E-D673-44EE-AD78-A67EA38F4003}"/>
    <dgm:cxn modelId="{6FBE5D15-D2A8-4F33-9000-434FA0D61985}" srcId="{40690AFF-9C79-4832-BFEA-5D81915C74ED}" destId="{9DDCADCE-9E82-487F-A1F4-CE1B1198DDD0}" srcOrd="1" destOrd="0" parTransId="{957FD8CA-9079-4AA9-BBC1-5BAACE4D7A2F}" sibTransId="{5F013857-496A-46E6-AD27-546D2C966F3F}"/>
    <dgm:cxn modelId="{E5636D4E-9882-4E81-9449-B3EBD710348D}" type="presOf" srcId="{C9458FCD-F622-4AF1-9F91-633181329B86}" destId="{A648A194-7A16-4998-8841-FF41DD759AD3}" srcOrd="0" destOrd="0" presId="urn:microsoft.com/office/officeart/2005/8/layout/vList6"/>
    <dgm:cxn modelId="{A122E02B-D786-4908-B053-1D127F6AB6C3}" type="presOf" srcId="{7685BA83-7A3F-4FF3-A9F6-AC24917276AF}" destId="{6B4B9E9D-BEE4-4EAD-AD29-7F5600E5D90B}" srcOrd="0" destOrd="3" presId="urn:microsoft.com/office/officeart/2005/8/layout/vList6"/>
    <dgm:cxn modelId="{761AECD4-CE24-46B7-8183-DA6F785D631B}" srcId="{6F0F5E5C-1BC8-4C24-8098-53ADD54C40B3}" destId="{40690AFF-9C79-4832-BFEA-5D81915C74ED}" srcOrd="0" destOrd="0" parTransId="{A8A81725-CF4F-4D4C-A741-571E9A22D9B9}" sibTransId="{89FB7B89-2305-4756-BC32-EE8EE20736A5}"/>
    <dgm:cxn modelId="{0574846C-B1E0-49A2-8DE5-A814E6000159}" srcId="{40690AFF-9C79-4832-BFEA-5D81915C74ED}" destId="{46F738FC-E0BD-4732-AB1A-532210DA0182}" srcOrd="4" destOrd="0" parTransId="{E5711E0A-F3F8-476F-BB63-E2ECE8E82B7D}" sibTransId="{B66F2763-54D7-4D5C-A5A9-38794ACFA110}"/>
    <dgm:cxn modelId="{9093548D-0109-434D-B5C3-8D73218433E3}" type="presOf" srcId="{40690AFF-9C79-4832-BFEA-5D81915C74ED}" destId="{8D1124B0-D574-4C17-870F-9C6CF6AFD7A1}" srcOrd="0" destOrd="0" presId="urn:microsoft.com/office/officeart/2005/8/layout/vList6"/>
    <dgm:cxn modelId="{470CE18F-F202-4527-88D9-6BA232C9AA7D}" srcId="{6F0F5E5C-1BC8-4C24-8098-53ADD54C40B3}" destId="{42C080FE-0332-476B-9203-426FBC614B71}" srcOrd="1" destOrd="0" parTransId="{2025F03C-225B-49BD-997B-D4C69D8A8162}" sibTransId="{0996F0F5-1ADC-4730-90BB-0E3C6B3969F0}"/>
    <dgm:cxn modelId="{017BA560-7BCB-42AB-BB4A-FFA51C0565CB}" type="presOf" srcId="{42C080FE-0332-476B-9203-426FBC614B71}" destId="{56BE2F50-27B0-4251-93C3-0A6900D8BBEF}" srcOrd="0" destOrd="0" presId="urn:microsoft.com/office/officeart/2005/8/layout/vList6"/>
    <dgm:cxn modelId="{E8333ED4-E7AD-4146-BC74-233578544347}" srcId="{42C080FE-0332-476B-9203-426FBC614B71}" destId="{2A9B4E1F-774F-49D9-A5B9-9F30FDFBE7AF}" srcOrd="1" destOrd="0" parTransId="{A66C8D97-CF08-402D-AE5A-CEA54CFA1710}" sibTransId="{26BAE075-8A9A-417E-BE86-7DEAF4795250}"/>
    <dgm:cxn modelId="{43D877E1-576A-4034-9687-38F7B43F771D}" srcId="{40690AFF-9C79-4832-BFEA-5D81915C74ED}" destId="{7685BA83-7A3F-4FF3-A9F6-AC24917276AF}" srcOrd="3" destOrd="0" parTransId="{BB530F11-1E68-46F6-B000-95B998B29AA1}" sibTransId="{E834AF67-0F5A-40CF-A9D2-30FC7A0B4D9C}"/>
    <dgm:cxn modelId="{B0264E74-802B-41E8-B625-AAB696371F81}" srcId="{40690AFF-9C79-4832-BFEA-5D81915C74ED}" destId="{F93C94E0-E147-41DE-A702-5FB9722CD20D}" srcOrd="0" destOrd="0" parTransId="{E241C34E-9847-4452-AA65-5E39A0D41531}" sibTransId="{875CF578-446F-4012-A39C-F85441C99CF3}"/>
    <dgm:cxn modelId="{C237EDD5-E41F-4B11-97DC-434699879D90}" srcId="{40690AFF-9C79-4832-BFEA-5D81915C74ED}" destId="{0AC0E2CD-49A6-49F9-A7DC-D57E82E3BCDD}" srcOrd="2" destOrd="0" parTransId="{5F8A1041-5A09-4DFE-9C29-1031C49EC7B8}" sibTransId="{C86946C5-400A-4396-9A20-71C4CA78D2C6}"/>
    <dgm:cxn modelId="{EB3A3413-B4F2-4B1D-A7D9-55B039D871C2}" type="presOf" srcId="{9DDCADCE-9E82-487F-A1F4-CE1B1198DDD0}" destId="{6B4B9E9D-BEE4-4EAD-AD29-7F5600E5D90B}" srcOrd="0" destOrd="1" presId="urn:microsoft.com/office/officeart/2005/8/layout/vList6"/>
    <dgm:cxn modelId="{21520EA8-5B25-4653-98B0-398D8D985BFD}" type="presOf" srcId="{2A9B4E1F-774F-49D9-A5B9-9F30FDFBE7AF}" destId="{A648A194-7A16-4998-8841-FF41DD759AD3}" srcOrd="0" destOrd="1" presId="urn:microsoft.com/office/officeart/2005/8/layout/vList6"/>
    <dgm:cxn modelId="{837D1236-3055-4BEA-B692-4E339F0A5C9A}" type="presOf" srcId="{6F0F5E5C-1BC8-4C24-8098-53ADD54C40B3}" destId="{0F956B5A-448E-4AA4-BF7C-0B79BD78AEE5}" srcOrd="0" destOrd="0" presId="urn:microsoft.com/office/officeart/2005/8/layout/vList6"/>
    <dgm:cxn modelId="{17A5FF6C-B31D-416D-8D3E-4ADD970119A5}" type="presOf" srcId="{46F738FC-E0BD-4732-AB1A-532210DA0182}" destId="{6B4B9E9D-BEE4-4EAD-AD29-7F5600E5D90B}" srcOrd="0" destOrd="4" presId="urn:microsoft.com/office/officeart/2005/8/layout/vList6"/>
    <dgm:cxn modelId="{986E5179-7703-424B-9D09-1D633CCF76D3}" type="presOf" srcId="{0AC0E2CD-49A6-49F9-A7DC-D57E82E3BCDD}" destId="{6B4B9E9D-BEE4-4EAD-AD29-7F5600E5D90B}" srcOrd="0" destOrd="2" presId="urn:microsoft.com/office/officeart/2005/8/layout/vList6"/>
    <dgm:cxn modelId="{7DC83839-34AE-4979-9E9F-1BB999771D69}" type="presOf" srcId="{F93C94E0-E147-41DE-A702-5FB9722CD20D}" destId="{6B4B9E9D-BEE4-4EAD-AD29-7F5600E5D90B}" srcOrd="0" destOrd="0" presId="urn:microsoft.com/office/officeart/2005/8/layout/vList6"/>
    <dgm:cxn modelId="{0586BB82-2A8C-4183-8AAB-FCEB6B008B8F}" type="presParOf" srcId="{0F956B5A-448E-4AA4-BF7C-0B79BD78AEE5}" destId="{EAAC4988-AF8F-471D-AB62-2CEBEC05CE35}" srcOrd="0" destOrd="0" presId="urn:microsoft.com/office/officeart/2005/8/layout/vList6"/>
    <dgm:cxn modelId="{B654C3CC-EDDC-4346-8234-00CF494CDC55}" type="presParOf" srcId="{EAAC4988-AF8F-471D-AB62-2CEBEC05CE35}" destId="{8D1124B0-D574-4C17-870F-9C6CF6AFD7A1}" srcOrd="0" destOrd="0" presId="urn:microsoft.com/office/officeart/2005/8/layout/vList6"/>
    <dgm:cxn modelId="{EA7A2FEB-F1FE-4DB3-AB44-A4F08A390FA8}" type="presParOf" srcId="{EAAC4988-AF8F-471D-AB62-2CEBEC05CE35}" destId="{6B4B9E9D-BEE4-4EAD-AD29-7F5600E5D90B}" srcOrd="1" destOrd="0" presId="urn:microsoft.com/office/officeart/2005/8/layout/vList6"/>
    <dgm:cxn modelId="{3AB114C2-BB44-4124-B451-75A756D2FD2F}" type="presParOf" srcId="{0F956B5A-448E-4AA4-BF7C-0B79BD78AEE5}" destId="{117DD4EE-1D44-4E83-8091-47A4AB7C24DD}" srcOrd="1" destOrd="0" presId="urn:microsoft.com/office/officeart/2005/8/layout/vList6"/>
    <dgm:cxn modelId="{55826960-A7E1-4B74-9720-8EA981F4F4E0}" type="presParOf" srcId="{0F956B5A-448E-4AA4-BF7C-0B79BD78AEE5}" destId="{29518DE0-019A-459F-A2A7-93ABF911DEDD}" srcOrd="2" destOrd="0" presId="urn:microsoft.com/office/officeart/2005/8/layout/vList6"/>
    <dgm:cxn modelId="{648B8C7E-9F31-4DA0-90AB-7CDC35435D8E}" type="presParOf" srcId="{29518DE0-019A-459F-A2A7-93ABF911DEDD}" destId="{56BE2F50-27B0-4251-93C3-0A6900D8BBEF}" srcOrd="0" destOrd="0" presId="urn:microsoft.com/office/officeart/2005/8/layout/vList6"/>
    <dgm:cxn modelId="{C0BBF4AA-893F-492E-8A4D-A8725F16F282}" type="presParOf" srcId="{29518DE0-019A-459F-A2A7-93ABF911DEDD}" destId="{A648A194-7A16-4998-8841-FF41DD759AD3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7E32-2046-4CF4-8041-35D40E6A93F3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37CF-EE69-4079-BA33-8DBB550FE2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715436" cy="1224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Тема </a:t>
            </a:r>
            <a:r>
              <a:rPr lang="uk-UA" sz="3600" b="1" dirty="0" smtClean="0"/>
              <a:t>3. </a:t>
            </a:r>
            <a:r>
              <a:rPr lang="ru-RU" sz="3600" b="1" dirty="0" err="1" smtClean="0">
                <a:solidFill>
                  <a:srgbClr val="0070C0"/>
                </a:solidFill>
              </a:rPr>
              <a:t>Грошовий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ринок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Тема 4.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Г</a:t>
            </a:r>
            <a:r>
              <a:rPr lang="ru-RU" sz="3600" b="1" dirty="0" err="1" smtClean="0">
                <a:solidFill>
                  <a:srgbClr val="0070C0"/>
                </a:solidFill>
              </a:rPr>
              <a:t>рошові</a:t>
            </a:r>
            <a:r>
              <a:rPr lang="ru-RU" sz="3600" b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err="1" smtClean="0">
                <a:solidFill>
                  <a:srgbClr val="0070C0"/>
                </a:solidFill>
              </a:rPr>
              <a:t>системи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214554"/>
            <a:ext cx="8715436" cy="4357718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План</a:t>
            </a:r>
            <a:r>
              <a:rPr lang="uk-UA" b="1" dirty="0" smtClean="0">
                <a:solidFill>
                  <a:srgbClr val="FF0000"/>
                </a:solidFill>
              </a:rPr>
              <a:t>: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Сутність і структура грошового ринку та механізм його функціонування.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Попит і пропозиція грошей. Грошово-кредитний мультиплікатор.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Поняття та елементи грошової системи.</a:t>
            </a:r>
            <a:endParaRPr lang="uk-UA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</a:rPr>
              <a:t>Еволюція грошових систем.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6215082"/>
            <a:ext cx="8786874" cy="511156"/>
          </a:xfrm>
        </p:spPr>
        <p:txBody>
          <a:bodyPr>
            <a:noAutofit/>
          </a:bodyPr>
          <a:lstStyle/>
          <a:p>
            <a:r>
              <a:rPr lang="uk-UA" sz="2400" dirty="0" smtClean="0"/>
              <a:t>Рис. 2. </a:t>
            </a:r>
            <a:r>
              <a:rPr lang="uk-UA" sz="2400" dirty="0" smtClean="0"/>
              <a:t>Формування пропозиції грошей на </a:t>
            </a:r>
            <a:r>
              <a:rPr lang="uk-UA" sz="2400" dirty="0" err="1" smtClean="0"/>
              <a:t>макро-</a:t>
            </a:r>
            <a:r>
              <a:rPr lang="uk-UA" sz="2400" dirty="0" smtClean="0"/>
              <a:t> і </a:t>
            </a:r>
            <a:r>
              <a:rPr lang="uk-UA" sz="2400" dirty="0" err="1" smtClean="0"/>
              <a:t>мікрорівнях</a:t>
            </a:r>
            <a:endParaRPr lang="en-US" sz="2400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6715172" cy="621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Грошово-кредитний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мультиплікатор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депозитів</a:t>
            </a:r>
            <a:r>
              <a:rPr lang="ru-RU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безготівкових</a:t>
            </a:r>
            <a:r>
              <a:rPr lang="ru-RU" sz="2800" dirty="0" smtClean="0"/>
              <a:t> грошей) при </a:t>
            </a:r>
            <a:r>
              <a:rPr lang="ru-RU" sz="2800" dirty="0" err="1" smtClean="0"/>
              <a:t>кредитуванні</a:t>
            </a:r>
            <a:r>
              <a:rPr lang="ru-RU" sz="2800" dirty="0" smtClean="0"/>
              <a:t> банками </a:t>
            </a:r>
            <a:r>
              <a:rPr lang="ru-RU" sz="2800" dirty="0" err="1" smtClean="0"/>
              <a:t>клієнтури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додаткових</a:t>
            </a:r>
            <a:r>
              <a:rPr lang="ru-RU" sz="2800" dirty="0" smtClean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вільних</a:t>
            </a:r>
            <a:r>
              <a:rPr lang="ru-RU" sz="2800" dirty="0" smtClean="0"/>
              <a:t>) </a:t>
            </a:r>
            <a:r>
              <a:rPr lang="ru-RU" sz="2800" dirty="0" err="1" smtClean="0"/>
              <a:t>резервів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надійшли</a:t>
            </a:r>
            <a:r>
              <a:rPr lang="ru-RU" sz="2800" dirty="0" smtClean="0"/>
              <a:t> до банку </a:t>
            </a:r>
            <a:r>
              <a:rPr lang="ru-RU" sz="2800" dirty="0" err="1" smtClean="0"/>
              <a:t>ззовні</a:t>
            </a:r>
            <a:r>
              <a:rPr lang="ru-RU" sz="28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pPr>
              <a:spcBef>
                <a:spcPts val="0"/>
              </a:spcBef>
              <a:buNone/>
            </a:pPr>
            <a:r>
              <a:rPr lang="ru-RU" sz="2800" dirty="0" err="1" smtClean="0"/>
              <a:t>Обчислюється</a:t>
            </a:r>
            <a:r>
              <a:rPr lang="ru-RU" sz="2800" dirty="0" smtClean="0"/>
              <a:t> за формулою:</a:t>
            </a:r>
          </a:p>
          <a:p>
            <a:pPr>
              <a:spcBef>
                <a:spcPts val="0"/>
              </a:spcBef>
              <a:buNone/>
            </a:pPr>
            <a:endParaRPr lang="ru-RU" sz="28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2800" b="1" i="1" dirty="0" smtClean="0"/>
              <a:t>m</a:t>
            </a:r>
            <a:r>
              <a:rPr lang="en-US" sz="2800" b="1" i="1" dirty="0" smtClean="0"/>
              <a:t> = 1 / MR * 100</a:t>
            </a:r>
            <a:r>
              <a:rPr lang="uk-UA" sz="2800" b="1" i="1" dirty="0" smtClean="0"/>
              <a:t>,</a:t>
            </a:r>
            <a:r>
              <a:rPr lang="en-US" sz="2800" b="1" i="1" dirty="0" smtClean="0"/>
              <a:t> %</a:t>
            </a:r>
            <a:endParaRPr lang="ru-RU" sz="2800" b="1" i="1" dirty="0" smtClean="0"/>
          </a:p>
          <a:p>
            <a:pPr>
              <a:spcBef>
                <a:spcPts val="0"/>
              </a:spcBef>
              <a:buNone/>
            </a:pPr>
            <a:endParaRPr lang="ru-RU" sz="2800" i="1" dirty="0" smtClean="0"/>
          </a:p>
          <a:p>
            <a:pPr>
              <a:spcBef>
                <a:spcPts val="0"/>
              </a:spcBef>
              <a:buNone/>
            </a:pPr>
            <a:r>
              <a:rPr lang="ru-RU" sz="2800" i="1" dirty="0" smtClean="0"/>
              <a:t>де: </a:t>
            </a:r>
            <a:r>
              <a:rPr lang="en-US" sz="2800" i="1" dirty="0" smtClean="0"/>
              <a:t>MR</a:t>
            </a:r>
            <a:r>
              <a:rPr lang="uk-UA" sz="2800" i="1" dirty="0" smtClean="0"/>
              <a:t> – норма </a:t>
            </a:r>
            <a:r>
              <a:rPr lang="uk-UA" sz="2800" i="1" dirty="0" err="1" smtClean="0"/>
              <a:t>обов</a:t>
            </a:r>
            <a:r>
              <a:rPr lang="en-US" sz="2800" i="1" dirty="0" smtClean="0"/>
              <a:t>’</a:t>
            </a:r>
            <a:r>
              <a:rPr lang="uk-UA" sz="2800" i="1" dirty="0" err="1" smtClean="0"/>
              <a:t>язкових</a:t>
            </a:r>
            <a:r>
              <a:rPr lang="uk-UA" sz="2800" i="1" dirty="0" smtClean="0"/>
              <a:t> резервів, %.</a:t>
            </a:r>
          </a:p>
          <a:p>
            <a:pPr>
              <a:spcBef>
                <a:spcPts val="0"/>
              </a:spcBef>
              <a:buNone/>
            </a:pPr>
            <a:endParaRPr lang="uk-UA" sz="2800" i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err="1" smtClean="0">
                <a:solidFill>
                  <a:srgbClr val="00B050"/>
                </a:solidFill>
              </a:rPr>
              <a:t>Обов’язкові</a:t>
            </a: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b="1" i="1" dirty="0" err="1" smtClean="0">
                <a:solidFill>
                  <a:srgbClr val="00B050"/>
                </a:solidFill>
              </a:rPr>
              <a:t>резерви</a:t>
            </a:r>
            <a:r>
              <a:rPr lang="ru-RU" sz="2800" b="1" i="1" dirty="0" smtClean="0">
                <a:solidFill>
                  <a:srgbClr val="00B050"/>
                </a:solidFill>
              </a:rPr>
              <a:t> </a:t>
            </a:r>
            <a:r>
              <a:rPr lang="ru-RU" sz="2800" dirty="0" smtClean="0"/>
              <a:t>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частка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депозитів</a:t>
            </a:r>
            <a:r>
              <a:rPr lang="ru-RU" sz="2800" dirty="0" smtClean="0"/>
              <a:t>, яка,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діючих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нормативних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законодавчих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актів</a:t>
            </a:r>
            <a:r>
              <a:rPr lang="ru-RU" sz="2800" dirty="0" smtClean="0"/>
              <a:t>,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зберігатись</a:t>
            </a:r>
            <a:r>
              <a:rPr lang="ru-RU" sz="2800" dirty="0" smtClean="0"/>
              <a:t> у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 </a:t>
            </a:r>
            <a:r>
              <a:rPr lang="ru-RU" sz="2800" dirty="0" err="1" smtClean="0"/>
              <a:t>касової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готівки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комерційних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їхніх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депозитів</a:t>
            </a:r>
            <a:r>
              <a:rPr lang="ru-RU" sz="2800" dirty="0" smtClean="0"/>
              <a:t> </a:t>
            </a:r>
            <a:r>
              <a:rPr lang="ru-RU" sz="2800" dirty="0" smtClean="0"/>
              <a:t>у центральному </a:t>
            </a:r>
            <a:r>
              <a:rPr lang="ru-RU" sz="2800" dirty="0" smtClean="0"/>
              <a:t>банку.</a:t>
            </a:r>
            <a:endParaRPr lang="ru-RU" sz="2800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800" dirty="0" err="1" smtClean="0"/>
              <a:t>Якщо</a:t>
            </a:r>
            <a:r>
              <a:rPr lang="ru-RU" sz="2800" dirty="0" smtClean="0"/>
              <a:t> банк </a:t>
            </a:r>
            <a:r>
              <a:rPr lang="ru-RU" sz="2800" dirty="0" err="1" smtClean="0"/>
              <a:t>вважає</a:t>
            </a:r>
            <a:r>
              <a:rPr lang="ru-RU" sz="2800" dirty="0" smtClean="0"/>
              <a:t> за </a:t>
            </a:r>
            <a:r>
              <a:rPr lang="ru-RU" sz="2800" dirty="0" err="1" smtClean="0"/>
              <a:t>необхідне</a:t>
            </a:r>
            <a:r>
              <a:rPr lang="ru-RU" sz="2800" dirty="0" smtClean="0"/>
              <a:t> </a:t>
            </a:r>
            <a:r>
              <a:rPr lang="ru-RU" sz="2800" dirty="0" err="1" smtClean="0"/>
              <a:t>утримувати</a:t>
            </a:r>
            <a:r>
              <a:rPr lang="ru-RU" sz="2800" dirty="0" smtClean="0"/>
              <a:t> на резервному </a:t>
            </a:r>
            <a:r>
              <a:rPr lang="ru-RU" sz="2800" dirty="0" err="1" smtClean="0"/>
              <a:t>рахунку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понад</a:t>
            </a:r>
            <a:r>
              <a:rPr lang="ru-RU" sz="2800" dirty="0" smtClean="0"/>
              <a:t> </a:t>
            </a:r>
            <a:r>
              <a:rPr lang="ru-RU" sz="2800" dirty="0" err="1" smtClean="0"/>
              <a:t>цю</a:t>
            </a:r>
            <a:r>
              <a:rPr lang="ru-RU" sz="2800" dirty="0" smtClean="0"/>
              <a:t> </a:t>
            </a:r>
            <a:r>
              <a:rPr lang="ru-RU" sz="2800" dirty="0" smtClean="0"/>
              <a:t>суму, то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кошти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ru-RU" sz="2800" b="1" i="1" dirty="0" err="1" smtClean="0">
                <a:solidFill>
                  <a:srgbClr val="0070C0"/>
                </a:solidFill>
              </a:rPr>
              <a:t>надлишковим</a:t>
            </a:r>
            <a:r>
              <a:rPr lang="ru-RU" sz="2800" b="1" i="1" dirty="0" smtClean="0">
                <a:solidFill>
                  <a:srgbClr val="0070C0"/>
                </a:solidFill>
              </a:rPr>
              <a:t> резервом</a:t>
            </a:r>
            <a:r>
              <a:rPr lang="ru-RU" sz="2800" b="1" i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3</a:t>
            </a:r>
            <a:r>
              <a:rPr lang="ru-RU" sz="3200" b="1" dirty="0" smtClean="0"/>
              <a:t>. </a:t>
            </a:r>
            <a:r>
              <a:rPr lang="ru-RU" sz="3600" b="1" dirty="0" err="1" smtClean="0"/>
              <a:t>Поняття</a:t>
            </a:r>
            <a:r>
              <a:rPr lang="ru-RU" sz="3600" b="1" dirty="0" smtClean="0"/>
              <a:t> та </a:t>
            </a:r>
            <a:r>
              <a:rPr lang="ru-RU" sz="3600" b="1" dirty="0" err="1" smtClean="0"/>
              <a:t>елементи</a:t>
            </a:r>
            <a:r>
              <a:rPr lang="ru-RU" sz="3200" b="1" dirty="0" smtClean="0"/>
              <a:t> </a:t>
            </a:r>
            <a:r>
              <a:rPr lang="ru-RU" sz="3600" b="1" dirty="0" err="1" smtClean="0"/>
              <a:t>г</a:t>
            </a:r>
            <a:r>
              <a:rPr lang="ru-RU" sz="3600" b="1" dirty="0" err="1" smtClean="0"/>
              <a:t>рошової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системи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Грошова</a:t>
            </a:r>
            <a:r>
              <a:rPr lang="ru-RU" sz="4000" b="1" dirty="0" smtClean="0">
                <a:solidFill>
                  <a:srgbClr val="FF0000"/>
                </a:solidFill>
              </a:rPr>
              <a:t> система </a:t>
            </a:r>
            <a:r>
              <a:rPr lang="ru-RU" sz="4000" dirty="0" smtClean="0"/>
              <a:t>—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законодавчо</a:t>
            </a:r>
            <a:r>
              <a:rPr lang="ru-RU" sz="4000" dirty="0" smtClean="0"/>
              <a:t> </a:t>
            </a:r>
            <a:r>
              <a:rPr lang="ru-RU" sz="4000" dirty="0" err="1" smtClean="0"/>
              <a:t>встановлена</a:t>
            </a:r>
            <a:r>
              <a:rPr lang="ru-RU" sz="4000" dirty="0" smtClean="0"/>
              <a:t> форма </a:t>
            </a:r>
            <a:r>
              <a:rPr lang="ru-RU" sz="4000" dirty="0" err="1" smtClean="0"/>
              <a:t>організації</a:t>
            </a:r>
            <a:r>
              <a:rPr lang="ru-RU" sz="4000" dirty="0" smtClean="0"/>
              <a:t> грошового </a:t>
            </a:r>
            <a:r>
              <a:rPr lang="ru-RU" sz="4000" dirty="0" smtClean="0"/>
              <a:t>обороту </a:t>
            </a:r>
            <a:r>
              <a:rPr lang="ru-RU" sz="4000" dirty="0" smtClean="0"/>
              <a:t>в </a:t>
            </a:r>
            <a:r>
              <a:rPr lang="ru-RU" sz="4000" dirty="0" err="1" smtClean="0"/>
              <a:t>країні</a:t>
            </a:r>
            <a:r>
              <a:rPr lang="ru-RU" sz="4000" dirty="0" smtClean="0"/>
              <a:t>. </a:t>
            </a:r>
            <a:endParaRPr lang="ru-RU" sz="4000" dirty="0" smtClean="0"/>
          </a:p>
          <a:p>
            <a:pPr algn="ctr">
              <a:spcBef>
                <a:spcPts val="0"/>
              </a:spcBef>
              <a:buNone/>
            </a:pPr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Вона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складовим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законами, </a:t>
            </a:r>
            <a:r>
              <a:rPr lang="ru-RU" dirty="0" err="1" smtClean="0"/>
              <a:t>встановленими</a:t>
            </a:r>
            <a:r>
              <a:rPr lang="ru-RU" dirty="0" smtClean="0"/>
              <a:t> державою.</a:t>
            </a:r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3400" u="sng" dirty="0" err="1" smtClean="0">
                <a:solidFill>
                  <a:srgbClr val="0070C0"/>
                </a:solidFill>
              </a:rPr>
              <a:t>Грошова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smtClean="0">
                <a:solidFill>
                  <a:srgbClr val="0070C0"/>
                </a:solidFill>
              </a:rPr>
              <a:t>система </a:t>
            </a:r>
            <a:r>
              <a:rPr lang="ru-RU" sz="3400" u="sng" dirty="0" err="1" smtClean="0">
                <a:solidFill>
                  <a:srgbClr val="0070C0"/>
                </a:solidFill>
              </a:rPr>
              <a:t>країни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err="1" smtClean="0">
                <a:solidFill>
                  <a:srgbClr val="0070C0"/>
                </a:solidFill>
              </a:rPr>
              <a:t>формується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err="1" smtClean="0">
                <a:solidFill>
                  <a:srgbClr val="0070C0"/>
                </a:solidFill>
              </a:rPr>
              <a:t>історично</a:t>
            </a:r>
            <a:r>
              <a:rPr lang="ru-RU" sz="3400" u="sng" dirty="0" smtClean="0">
                <a:solidFill>
                  <a:srgbClr val="0070C0"/>
                </a:solidFill>
              </a:rPr>
              <a:t>, </a:t>
            </a:r>
            <a:r>
              <a:rPr lang="ru-RU" sz="3400" u="sng" dirty="0" err="1" smtClean="0">
                <a:solidFill>
                  <a:srgbClr val="0070C0"/>
                </a:solidFill>
              </a:rPr>
              <a:t>що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err="1" smtClean="0">
                <a:solidFill>
                  <a:srgbClr val="0070C0"/>
                </a:solidFill>
              </a:rPr>
              <a:t>позначається</a:t>
            </a:r>
            <a:r>
              <a:rPr lang="ru-RU" sz="3400" u="sng" dirty="0" smtClean="0">
                <a:solidFill>
                  <a:srgbClr val="0070C0"/>
                </a:solidFill>
              </a:rPr>
              <a:t> на </a:t>
            </a:r>
            <a:r>
              <a:rPr lang="ru-RU" sz="3400" u="sng" dirty="0" err="1" smtClean="0">
                <a:solidFill>
                  <a:srgbClr val="0070C0"/>
                </a:solidFill>
              </a:rPr>
              <a:t>структурі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smtClean="0">
                <a:solidFill>
                  <a:srgbClr val="0070C0"/>
                </a:solidFill>
              </a:rPr>
              <a:t>та </a:t>
            </a:r>
            <a:r>
              <a:rPr lang="ru-RU" sz="3400" u="sng" dirty="0" err="1" smtClean="0">
                <a:solidFill>
                  <a:srgbClr val="0070C0"/>
                </a:solidFill>
              </a:rPr>
              <a:t>змісті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err="1" smtClean="0">
                <a:solidFill>
                  <a:srgbClr val="0070C0"/>
                </a:solidFill>
              </a:rPr>
              <a:t>її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err="1" smtClean="0">
                <a:solidFill>
                  <a:srgbClr val="0070C0"/>
                </a:solidFill>
              </a:rPr>
              <a:t>елементів</a:t>
            </a:r>
            <a:r>
              <a:rPr lang="ru-RU" sz="3400" u="sng" dirty="0" smtClean="0">
                <a:solidFill>
                  <a:srgbClr val="0070C0"/>
                </a:solidFill>
              </a:rPr>
              <a:t>. </a:t>
            </a:r>
            <a:r>
              <a:rPr lang="ru-RU" sz="3400" u="sng" dirty="0" err="1" smtClean="0">
                <a:solidFill>
                  <a:srgbClr val="0070C0"/>
                </a:solidFill>
              </a:rPr>
              <a:t>Основні</a:t>
            </a:r>
            <a:r>
              <a:rPr lang="ru-RU" sz="3400" u="sng" dirty="0" smtClean="0">
                <a:solidFill>
                  <a:srgbClr val="0070C0"/>
                </a:solidFill>
              </a:rPr>
              <a:t> </a:t>
            </a:r>
            <a:r>
              <a:rPr lang="ru-RU" sz="3400" u="sng" dirty="0" err="1" smtClean="0">
                <a:solidFill>
                  <a:srgbClr val="0070C0"/>
                </a:solidFill>
              </a:rPr>
              <a:t>з</a:t>
            </a:r>
            <a:r>
              <a:rPr lang="ru-RU" sz="3400" u="sng" dirty="0" smtClean="0">
                <a:solidFill>
                  <a:srgbClr val="0070C0"/>
                </a:solidFill>
              </a:rPr>
              <a:t> них</a:t>
            </a:r>
            <a:r>
              <a:rPr lang="ru-RU" sz="3400" u="sng" dirty="0" smtClean="0">
                <a:solidFill>
                  <a:srgbClr val="0070C0"/>
                </a:solidFill>
              </a:rPr>
              <a:t>:</a:t>
            </a:r>
          </a:p>
          <a:p>
            <a:pPr algn="ctr">
              <a:spcBef>
                <a:spcPts val="0"/>
              </a:spcBef>
              <a:buNone/>
            </a:pPr>
            <a:endParaRPr lang="ru-RU" sz="3400" u="sng" dirty="0" smtClean="0"/>
          </a:p>
          <a:p>
            <a:pPr>
              <a:spcBef>
                <a:spcPts val="0"/>
              </a:spcBef>
              <a:buNone/>
            </a:pPr>
            <a:r>
              <a:rPr lang="ru-RU" sz="3400" dirty="0" smtClean="0"/>
              <a:t>1) </a:t>
            </a:r>
            <a:r>
              <a:rPr lang="ru-RU" sz="3400" dirty="0" err="1" smtClean="0"/>
              <a:t>найменування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грошової</a:t>
            </a:r>
            <a:r>
              <a:rPr lang="ru-RU" sz="3400" dirty="0" smtClean="0"/>
              <a:t> </a:t>
            </a:r>
            <a:r>
              <a:rPr lang="ru-RU" sz="3400" dirty="0" err="1" smtClean="0"/>
              <a:t>одиниці</a:t>
            </a:r>
            <a:r>
              <a:rPr lang="ru-RU" sz="34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3400" dirty="0" smtClean="0"/>
              <a:t>2) масштаб </a:t>
            </a:r>
            <a:r>
              <a:rPr lang="ru-RU" sz="3400" dirty="0" err="1" smtClean="0"/>
              <a:t>цін</a:t>
            </a:r>
            <a:r>
              <a:rPr lang="ru-RU" sz="3400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3400" dirty="0" smtClean="0"/>
              <a:t>3) </a:t>
            </a:r>
            <a:r>
              <a:rPr lang="ru-RU" sz="3400" dirty="0" err="1" smtClean="0"/>
              <a:t>валютний</a:t>
            </a:r>
            <a:r>
              <a:rPr lang="ru-RU" sz="3400" dirty="0" smtClean="0"/>
              <a:t> курс;</a:t>
            </a:r>
          </a:p>
          <a:p>
            <a:pPr>
              <a:spcBef>
                <a:spcPts val="0"/>
              </a:spcBef>
              <a:buNone/>
            </a:pPr>
            <a:r>
              <a:rPr lang="ru-RU" sz="3400" dirty="0" smtClean="0"/>
              <a:t>4) </a:t>
            </a:r>
            <a:r>
              <a:rPr lang="ru-RU" sz="3400" dirty="0" err="1" smtClean="0"/>
              <a:t>види</a:t>
            </a:r>
            <a:r>
              <a:rPr lang="ru-RU" sz="3400" dirty="0" smtClean="0"/>
              <a:t> </a:t>
            </a:r>
            <a:r>
              <a:rPr lang="ru-RU" sz="3400" dirty="0" err="1" smtClean="0"/>
              <a:t>готівкових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грошових</a:t>
            </a:r>
            <a:r>
              <a:rPr lang="ru-RU" sz="3400" dirty="0" smtClean="0"/>
              <a:t> </a:t>
            </a:r>
            <a:r>
              <a:rPr lang="ru-RU" sz="3400" dirty="0" err="1" smtClean="0"/>
              <a:t>знаків</a:t>
            </a:r>
            <a:r>
              <a:rPr lang="ru-RU" sz="3400" dirty="0" smtClean="0"/>
              <a:t>, </a:t>
            </a:r>
            <a:r>
              <a:rPr lang="ru-RU" sz="3400" dirty="0" err="1" smtClean="0"/>
              <a:t>які</a:t>
            </a:r>
            <a:r>
              <a:rPr lang="ru-RU" sz="3400" dirty="0" smtClean="0"/>
              <a:t> </a:t>
            </a:r>
            <a:r>
              <a:rPr lang="ru-RU" sz="3400" dirty="0" err="1" smtClean="0"/>
              <a:t>мають</a:t>
            </a:r>
            <a:r>
              <a:rPr lang="ru-RU" sz="3400" dirty="0" smtClean="0"/>
              <a:t> </a:t>
            </a:r>
            <a:r>
              <a:rPr lang="ru-RU" sz="3400" dirty="0" err="1" smtClean="0"/>
              <a:t>законну</a:t>
            </a:r>
            <a:r>
              <a:rPr lang="ru-RU" sz="3400" dirty="0" smtClean="0"/>
              <a:t> </a:t>
            </a:r>
            <a:r>
              <a:rPr lang="ru-RU" sz="3400" dirty="0" err="1" smtClean="0"/>
              <a:t>платіжну</a:t>
            </a:r>
            <a:r>
              <a:rPr lang="ru-RU" sz="3400" dirty="0" smtClean="0"/>
              <a:t> силу;</a:t>
            </a:r>
          </a:p>
          <a:p>
            <a:pPr>
              <a:spcBef>
                <a:spcPts val="0"/>
              </a:spcBef>
              <a:buNone/>
            </a:pPr>
            <a:r>
              <a:rPr lang="ru-RU" sz="3400" dirty="0" smtClean="0"/>
              <a:t>5) </a:t>
            </a:r>
            <a:r>
              <a:rPr lang="ru-RU" sz="3400" dirty="0" err="1" smtClean="0"/>
              <a:t>регламентація</a:t>
            </a:r>
            <a:r>
              <a:rPr lang="ru-RU" sz="3400" dirty="0" smtClean="0"/>
              <a:t> </a:t>
            </a:r>
            <a:r>
              <a:rPr lang="ru-RU" sz="3400" dirty="0" err="1" smtClean="0"/>
              <a:t>безготівкового</a:t>
            </a:r>
            <a:r>
              <a:rPr lang="ru-RU" sz="3400" dirty="0" smtClean="0"/>
              <a:t> обороту;</a:t>
            </a:r>
          </a:p>
          <a:p>
            <a:pPr>
              <a:spcBef>
                <a:spcPts val="0"/>
              </a:spcBef>
              <a:buNone/>
            </a:pPr>
            <a:r>
              <a:rPr lang="ru-RU" sz="3400" dirty="0" smtClean="0"/>
              <a:t>6) </a:t>
            </a:r>
            <a:r>
              <a:rPr lang="ru-RU" sz="3400" dirty="0" err="1" smtClean="0"/>
              <a:t>державний</a:t>
            </a:r>
            <a:r>
              <a:rPr lang="ru-RU" sz="3400" dirty="0" smtClean="0"/>
              <a:t> </a:t>
            </a:r>
            <a:r>
              <a:rPr lang="ru-RU" sz="3400" dirty="0" err="1" smtClean="0"/>
              <a:t>апарат</a:t>
            </a:r>
            <a:r>
              <a:rPr lang="ru-RU" sz="3400" dirty="0" smtClean="0"/>
              <a:t>, </a:t>
            </a:r>
            <a:r>
              <a:rPr lang="ru-RU" sz="3400" dirty="0" err="1" smtClean="0"/>
              <a:t>який</a:t>
            </a:r>
            <a:r>
              <a:rPr lang="ru-RU" sz="3400" dirty="0" smtClean="0"/>
              <a:t> </a:t>
            </a:r>
            <a:r>
              <a:rPr lang="ru-RU" sz="3400" dirty="0" err="1" smtClean="0"/>
              <a:t>здійснює</a:t>
            </a:r>
            <a:r>
              <a:rPr lang="ru-RU" sz="3400" dirty="0" smtClean="0"/>
              <a:t> </a:t>
            </a:r>
            <a:r>
              <a:rPr lang="ru-RU" sz="3400" dirty="0" err="1" smtClean="0"/>
              <a:t>регулювання</a:t>
            </a:r>
            <a:r>
              <a:rPr lang="ru-RU" sz="3400" dirty="0" smtClean="0"/>
              <a:t> грошового обороту.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14290"/>
          <a:ext cx="91440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857256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00B050"/>
                </a:solidFill>
              </a:rPr>
              <a:t>Загальні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риси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сучасної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грошової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системи</a:t>
            </a:r>
            <a:r>
              <a:rPr lang="ru-RU" sz="3600" b="1" dirty="0" smtClean="0">
                <a:solidFill>
                  <a:srgbClr val="00B050"/>
                </a:solidFill>
              </a:rPr>
              <a:t>:</a:t>
            </a:r>
            <a:endParaRPr lang="en-US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5" y="1000108"/>
          <a:ext cx="8858312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dirty="0" smtClean="0"/>
              <a:t>4</a:t>
            </a:r>
            <a:r>
              <a:rPr lang="ru-RU" sz="3200" b="1" dirty="0" smtClean="0"/>
              <a:t>. </a:t>
            </a:r>
            <a:r>
              <a:rPr lang="ru-RU" sz="3600" b="1" dirty="0" err="1" smtClean="0"/>
              <a:t>Еволюція</a:t>
            </a:r>
            <a:r>
              <a:rPr lang="ru-RU" sz="3200" b="1" dirty="0" smtClean="0"/>
              <a:t> </a:t>
            </a:r>
            <a:r>
              <a:rPr lang="ru-RU" sz="3600" b="1" dirty="0" err="1" smtClean="0"/>
              <a:t>г</a:t>
            </a:r>
            <a:r>
              <a:rPr lang="ru-RU" sz="3600" b="1" dirty="0" err="1" smtClean="0"/>
              <a:t>рошових</a:t>
            </a:r>
            <a:r>
              <a:rPr lang="ru-RU" sz="3600" b="1" dirty="0" smtClean="0"/>
              <a:t> систем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1435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i="1" dirty="0" err="1" smtClean="0"/>
              <a:t>Грошові</a:t>
            </a:r>
            <a:r>
              <a:rPr lang="ru-RU" i="1" dirty="0" smtClean="0"/>
              <a:t> </a:t>
            </a:r>
            <a:r>
              <a:rPr lang="ru-RU" i="1" dirty="0" err="1" smtClean="0"/>
              <a:t>системи</a:t>
            </a:r>
            <a:r>
              <a:rPr lang="ru-RU" i="1" dirty="0" smtClean="0"/>
              <a:t> </a:t>
            </a:r>
            <a:r>
              <a:rPr lang="ru-RU" i="1" dirty="0" err="1" smtClean="0"/>
              <a:t>сформувалися</a:t>
            </a:r>
            <a:r>
              <a:rPr lang="ru-RU" i="1" dirty="0" smtClean="0"/>
              <a:t> в XVI–XVII ст.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появою</a:t>
            </a:r>
            <a:r>
              <a:rPr lang="ru-RU" i="1" dirty="0" smtClean="0"/>
              <a:t> та </a:t>
            </a:r>
            <a:r>
              <a:rPr lang="ru-RU" i="1" dirty="0" err="1" smtClean="0"/>
              <a:t>затвердженням</a:t>
            </a:r>
            <a:r>
              <a:rPr lang="ru-RU" i="1" dirty="0" smtClean="0"/>
              <a:t> </a:t>
            </a:r>
            <a:r>
              <a:rPr lang="ru-RU" i="1" dirty="0" err="1" smtClean="0"/>
              <a:t>капіталістичного</a:t>
            </a:r>
            <a:r>
              <a:rPr lang="ru-RU" i="1" dirty="0" smtClean="0"/>
              <a:t> </a:t>
            </a:r>
            <a:r>
              <a:rPr lang="ru-RU" i="1" dirty="0" smtClean="0"/>
              <a:t>способу </a:t>
            </a:r>
            <a:r>
              <a:rPr lang="ru-RU" i="1" dirty="0" err="1" smtClean="0"/>
              <a:t>виробництва</a:t>
            </a:r>
            <a:r>
              <a:rPr lang="ru-RU" i="1" dirty="0" smtClean="0"/>
              <a:t>, </a:t>
            </a:r>
            <a:r>
              <a:rPr lang="ru-RU" i="1" dirty="0" err="1" smtClean="0"/>
              <a:t>хоча</a:t>
            </a:r>
            <a:r>
              <a:rPr lang="ru-RU" i="1" dirty="0" smtClean="0"/>
              <a:t> </a:t>
            </a:r>
            <a:r>
              <a:rPr lang="ru-RU" i="1" dirty="0" err="1" smtClean="0"/>
              <a:t>окремі</a:t>
            </a:r>
            <a:r>
              <a:rPr lang="ru-RU" i="1" dirty="0" smtClean="0"/>
              <a:t> </a:t>
            </a:r>
            <a:r>
              <a:rPr lang="ru-RU" i="1" dirty="0" err="1" smtClean="0"/>
              <a:t>елементи</a:t>
            </a:r>
            <a:r>
              <a:rPr lang="ru-RU" i="1" dirty="0" smtClean="0"/>
              <a:t> </a:t>
            </a:r>
            <a:r>
              <a:rPr lang="ru-RU" i="1" dirty="0" err="1" smtClean="0"/>
              <a:t>з’явилися</a:t>
            </a:r>
            <a:r>
              <a:rPr lang="ru-RU" i="1" dirty="0" smtClean="0"/>
              <a:t> </a:t>
            </a:r>
            <a:r>
              <a:rPr lang="ru-RU" i="1" dirty="0" err="1" smtClean="0"/>
              <a:t>раніше</a:t>
            </a:r>
            <a:r>
              <a:rPr lang="ru-RU" i="1" dirty="0" smtClean="0"/>
              <a:t>.</a:t>
            </a:r>
            <a:endParaRPr lang="ru-RU" i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0070C0"/>
                </a:solidFill>
              </a:rPr>
              <a:t>З </a:t>
            </a:r>
            <a:r>
              <a:rPr lang="ru-RU" dirty="0" err="1" smtClean="0">
                <a:solidFill>
                  <a:srgbClr val="0070C0"/>
                </a:solidFill>
              </a:rPr>
              <a:t>розвитком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товарно-грошових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відносин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та </a:t>
            </a:r>
            <a:r>
              <a:rPr lang="ru-RU" dirty="0" err="1" smtClean="0">
                <a:solidFill>
                  <a:srgbClr val="0070C0"/>
                </a:solidFill>
              </a:rPr>
              <a:t>капіталістичного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способу </a:t>
            </a:r>
            <a:r>
              <a:rPr lang="ru-RU" dirty="0" err="1" smtClean="0">
                <a:solidFill>
                  <a:srgbClr val="0070C0"/>
                </a:solidFill>
              </a:rPr>
              <a:t>виробництва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відбуваються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суттєві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зміни</a:t>
            </a:r>
            <a:r>
              <a:rPr lang="ru-RU" dirty="0" smtClean="0">
                <a:solidFill>
                  <a:srgbClr val="0070C0"/>
                </a:solidFill>
              </a:rPr>
              <a:t> в </a:t>
            </a:r>
            <a:r>
              <a:rPr lang="ru-RU" dirty="0" err="1" smtClean="0">
                <a:solidFill>
                  <a:srgbClr val="0070C0"/>
                </a:solidFill>
              </a:rPr>
              <a:t>грошовій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системі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Тип </a:t>
            </a:r>
            <a:r>
              <a:rPr lang="ru-RU" b="1" i="1" dirty="0" err="1" smtClean="0">
                <a:solidFill>
                  <a:srgbClr val="00B050"/>
                </a:solidFill>
              </a:rPr>
              <a:t>грошової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системи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i="1" dirty="0" smtClean="0"/>
              <a:t>-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та </a:t>
            </a:r>
            <a:r>
              <a:rPr lang="ru-RU" dirty="0" err="1" smtClean="0"/>
              <a:t>їхньою</a:t>
            </a:r>
            <a:r>
              <a:rPr lang="ru-RU" dirty="0" smtClean="0"/>
              <a:t> </a:t>
            </a:r>
            <a:r>
              <a:rPr lang="ru-RU" dirty="0" err="1" smtClean="0"/>
              <a:t>взаємодією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зумовлюють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та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грошової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Як </a:t>
            </a:r>
            <a:r>
              <a:rPr lang="ru-RU" sz="2800" dirty="0" err="1" smtClean="0">
                <a:solidFill>
                  <a:srgbClr val="7030A0"/>
                </a:solidFill>
              </a:rPr>
              <a:t>елемент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господарського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механізму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країни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грошова</a:t>
            </a:r>
            <a:r>
              <a:rPr lang="ru-RU" sz="2800" dirty="0" smtClean="0">
                <a:solidFill>
                  <a:srgbClr val="7030A0"/>
                </a:solidFill>
              </a:rPr>
              <a:t> система </a:t>
            </a:r>
            <a:r>
              <a:rPr lang="ru-RU" sz="2800" dirty="0" err="1" smtClean="0">
                <a:solidFill>
                  <a:srgbClr val="7030A0"/>
                </a:solidFill>
              </a:rPr>
              <a:t>відображає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властиву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йому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сукупність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економічних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відносин</a:t>
            </a:r>
            <a:r>
              <a:rPr lang="ru-RU" sz="2800" dirty="0" smtClean="0">
                <a:solidFill>
                  <a:srgbClr val="7030A0"/>
                </a:solidFill>
              </a:rPr>
              <a:t>, у </a:t>
            </a:r>
            <a:r>
              <a:rPr lang="ru-RU" sz="2800" dirty="0" err="1" smtClean="0">
                <a:solidFill>
                  <a:srgbClr val="7030A0"/>
                </a:solidFill>
              </a:rPr>
              <a:t>зв’язку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з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чим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набувають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характеру </a:t>
            </a:r>
            <a:r>
              <a:rPr lang="ru-RU" sz="2800" dirty="0" err="1" smtClean="0">
                <a:solidFill>
                  <a:srgbClr val="7030A0"/>
                </a:solidFill>
              </a:rPr>
              <a:t>системи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ринкового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чи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err="1" smtClean="0">
                <a:solidFill>
                  <a:srgbClr val="7030A0"/>
                </a:solidFill>
              </a:rPr>
              <a:t>неринкового</a:t>
            </a:r>
            <a:r>
              <a:rPr lang="ru-RU" sz="2800" dirty="0" smtClean="0">
                <a:solidFill>
                  <a:srgbClr val="7030A0"/>
                </a:solidFill>
              </a:rPr>
              <a:t> типу.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</a:rPr>
              <a:t>Типи грошових систем: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857232"/>
            <a:ext cx="6858047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52"/>
          <a:ext cx="8858312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4352956" cy="6572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900" b="1" dirty="0" err="1" smtClean="0">
                <a:solidFill>
                  <a:srgbClr val="7030A0"/>
                </a:solidFill>
              </a:rPr>
              <a:t>Біметалізм</a:t>
            </a:r>
            <a:r>
              <a:rPr lang="ru-RU" sz="3900" b="1" dirty="0" smtClean="0">
                <a:solidFill>
                  <a:srgbClr val="7030A0"/>
                </a:solidFill>
              </a:rPr>
              <a:t>:</a:t>
            </a:r>
            <a:endParaRPr lang="ru-RU" sz="3900" b="1" dirty="0" smtClean="0">
              <a:solidFill>
                <a:srgbClr val="7030A0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ru-RU" b="1" dirty="0" smtClean="0"/>
          </a:p>
          <a:p>
            <a:r>
              <a:rPr lang="ru-RU" i="1" dirty="0" smtClean="0"/>
              <a:t>роль </a:t>
            </a:r>
            <a:r>
              <a:rPr lang="ru-RU" i="1" dirty="0" err="1" smtClean="0"/>
              <a:t>загального</a:t>
            </a:r>
            <a:r>
              <a:rPr lang="ru-RU" i="1" dirty="0" smtClean="0"/>
              <a:t> </a:t>
            </a:r>
            <a:r>
              <a:rPr lang="ru-RU" i="1" dirty="0" err="1" smtClean="0"/>
              <a:t>еквівалента</a:t>
            </a:r>
            <a:r>
              <a:rPr lang="ru-RU" i="1" dirty="0" smtClean="0"/>
              <a:t> </a:t>
            </a:r>
            <a:r>
              <a:rPr lang="ru-RU" i="1" dirty="0" err="1" smtClean="0"/>
              <a:t>законодавчо</a:t>
            </a:r>
            <a:r>
              <a:rPr lang="ru-RU" i="1" dirty="0" smtClean="0"/>
              <a:t> </a:t>
            </a:r>
            <a:r>
              <a:rPr lang="ru-RU" i="1" dirty="0" err="1" smtClean="0"/>
              <a:t>закріплювалася</a:t>
            </a:r>
            <a:r>
              <a:rPr lang="ru-RU" i="1" dirty="0" smtClean="0"/>
              <a:t> </a:t>
            </a:r>
            <a:r>
              <a:rPr lang="ru-RU" i="1" dirty="0" smtClean="0"/>
              <a:t>за </a:t>
            </a:r>
            <a:r>
              <a:rPr lang="ru-RU" i="1" dirty="0" err="1" smtClean="0"/>
              <a:t>двома</a:t>
            </a:r>
            <a:r>
              <a:rPr lang="ru-RU" i="1" dirty="0" smtClean="0"/>
              <a:t> </a:t>
            </a:r>
            <a:r>
              <a:rPr lang="ru-RU" i="1" dirty="0" err="1" smtClean="0"/>
              <a:t>металами</a:t>
            </a:r>
            <a:r>
              <a:rPr lang="ru-RU" i="1" dirty="0" smtClean="0"/>
              <a:t> </a:t>
            </a:r>
            <a:r>
              <a:rPr lang="ru-RU" i="1" dirty="0" smtClean="0"/>
              <a:t>— золотом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сріблом</a:t>
            </a:r>
            <a:endParaRPr lang="ru-RU" i="1" dirty="0" smtClean="0"/>
          </a:p>
          <a:p>
            <a:r>
              <a:rPr lang="ru-RU" i="1" dirty="0" err="1" smtClean="0"/>
              <a:t>в</a:t>
            </a:r>
            <a:r>
              <a:rPr lang="ru-RU" i="1" dirty="0" err="1" smtClean="0"/>
              <a:t>ідповідно</a:t>
            </a:r>
            <a:r>
              <a:rPr lang="ru-RU" i="1" dirty="0" smtClean="0"/>
              <a:t> </a:t>
            </a:r>
            <a:r>
              <a:rPr lang="ru-RU" i="1" dirty="0" smtClean="0"/>
              <a:t>до </a:t>
            </a:r>
            <a:r>
              <a:rPr lang="ru-RU" i="1" dirty="0" err="1" smtClean="0"/>
              <a:t>принципів</a:t>
            </a:r>
            <a:r>
              <a:rPr lang="ru-RU" i="1" dirty="0" smtClean="0"/>
              <a:t> </a:t>
            </a:r>
            <a:r>
              <a:rPr lang="ru-RU" i="1" dirty="0" err="1" smtClean="0"/>
              <a:t>регулювання</a:t>
            </a:r>
            <a:r>
              <a:rPr lang="ru-RU" i="1" dirty="0" smtClean="0"/>
              <a:t> </a:t>
            </a:r>
            <a:r>
              <a:rPr lang="ru-RU" i="1" dirty="0" err="1" smtClean="0"/>
              <a:t>співвідношення</a:t>
            </a:r>
            <a:r>
              <a:rPr lang="ru-RU" i="1" dirty="0" smtClean="0"/>
              <a:t> </a:t>
            </a:r>
            <a:r>
              <a:rPr lang="ru-RU" i="1" dirty="0" err="1" smtClean="0"/>
              <a:t>між</a:t>
            </a:r>
            <a:r>
              <a:rPr lang="ru-RU" i="1" dirty="0" smtClean="0"/>
              <a:t> </a:t>
            </a:r>
            <a:r>
              <a:rPr lang="ru-RU" i="1" dirty="0" err="1" smtClean="0"/>
              <a:t>золотими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срібними</a:t>
            </a:r>
            <a:r>
              <a:rPr lang="ru-RU" i="1" dirty="0" smtClean="0"/>
              <a:t> монетами </a:t>
            </a:r>
            <a:r>
              <a:rPr lang="ru-RU" i="1" dirty="0" err="1" smtClean="0"/>
              <a:t>виділяють</a:t>
            </a:r>
            <a:r>
              <a:rPr lang="ru-RU" i="1" dirty="0" smtClean="0"/>
              <a:t> </a:t>
            </a:r>
            <a:r>
              <a:rPr lang="ru-RU" i="1" dirty="0" smtClean="0"/>
              <a:t>три </a:t>
            </a:r>
            <a:r>
              <a:rPr lang="ru-RU" i="1" dirty="0" err="1" smtClean="0"/>
              <a:t>різновиди</a:t>
            </a:r>
            <a:r>
              <a:rPr lang="ru-RU" i="1" dirty="0" smtClean="0"/>
              <a:t> </a:t>
            </a:r>
            <a:r>
              <a:rPr lang="ru-RU" i="1" dirty="0" err="1" smtClean="0"/>
              <a:t>біметалізму</a:t>
            </a:r>
            <a:r>
              <a:rPr lang="ru-RU" i="1" dirty="0" smtClean="0"/>
              <a:t>: </a:t>
            </a:r>
          </a:p>
          <a:p>
            <a:pPr>
              <a:buFontTx/>
              <a:buChar char="-"/>
            </a:pPr>
            <a:r>
              <a:rPr lang="ru-RU" i="1" dirty="0" err="1" smtClean="0"/>
              <a:t>подвійної</a:t>
            </a:r>
            <a:r>
              <a:rPr lang="ru-RU" i="1" dirty="0" smtClean="0"/>
              <a:t> </a:t>
            </a:r>
            <a:r>
              <a:rPr lang="ru-RU" i="1" dirty="0" err="1" smtClean="0"/>
              <a:t>валюти</a:t>
            </a:r>
            <a:r>
              <a:rPr lang="ru-RU" i="1" dirty="0" smtClean="0"/>
              <a:t>,</a:t>
            </a:r>
          </a:p>
          <a:p>
            <a:pPr>
              <a:buFontTx/>
              <a:buChar char="-"/>
            </a:pPr>
            <a:r>
              <a:rPr lang="ru-RU" i="1" dirty="0" smtClean="0"/>
              <a:t>«</a:t>
            </a:r>
            <a:r>
              <a:rPr lang="ru-RU" i="1" dirty="0" err="1" smtClean="0"/>
              <a:t>кульгаючою</a:t>
            </a:r>
            <a:r>
              <a:rPr lang="ru-RU" i="1" dirty="0" smtClean="0"/>
              <a:t>» </a:t>
            </a:r>
            <a:r>
              <a:rPr lang="ru-RU" i="1" dirty="0" err="1" smtClean="0"/>
              <a:t>валюти</a:t>
            </a:r>
            <a:r>
              <a:rPr lang="ru-RU" i="1" dirty="0" smtClean="0"/>
              <a:t>,</a:t>
            </a:r>
          </a:p>
          <a:p>
            <a:pPr>
              <a:buFontTx/>
              <a:buChar char="-"/>
            </a:pPr>
            <a:r>
              <a:rPr lang="ru-RU" i="1" dirty="0" smtClean="0"/>
              <a:t>«</a:t>
            </a:r>
            <a:r>
              <a:rPr lang="ru-RU" i="1" dirty="0" err="1" smtClean="0"/>
              <a:t>паралельної</a:t>
            </a:r>
            <a:r>
              <a:rPr lang="ru-RU" i="1" dirty="0" smtClean="0"/>
              <a:t>» </a:t>
            </a:r>
            <a:r>
              <a:rPr lang="ru-RU" i="1" dirty="0" err="1" smtClean="0"/>
              <a:t>валюти</a:t>
            </a:r>
            <a:endParaRPr lang="en-US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42852"/>
            <a:ext cx="4352956" cy="6572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900" b="1" dirty="0" err="1" smtClean="0">
                <a:solidFill>
                  <a:srgbClr val="00B050"/>
                </a:solidFill>
              </a:rPr>
              <a:t>Монометалізм</a:t>
            </a:r>
            <a:r>
              <a:rPr lang="ru-RU" sz="3900" b="1" dirty="0" smtClean="0">
                <a:solidFill>
                  <a:srgbClr val="00B050"/>
                </a:solidFill>
              </a:rPr>
              <a:t>:</a:t>
            </a:r>
            <a:endParaRPr lang="ru-RU" sz="3900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 smtClean="0"/>
          </a:p>
          <a:p>
            <a:r>
              <a:rPr lang="ru-RU" i="1" dirty="0" err="1" smtClean="0"/>
              <a:t>грошова</a:t>
            </a:r>
            <a:r>
              <a:rPr lang="ru-RU" i="1" dirty="0" smtClean="0"/>
              <a:t> система, за </a:t>
            </a:r>
            <a:r>
              <a:rPr lang="ru-RU" i="1" dirty="0" err="1" smtClean="0"/>
              <a:t>якої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один вид </a:t>
            </a:r>
            <a:r>
              <a:rPr lang="ru-RU" i="1" dirty="0" err="1" smtClean="0"/>
              <a:t>металу</a:t>
            </a:r>
            <a:r>
              <a:rPr lang="ru-RU" i="1" dirty="0" smtClean="0"/>
              <a:t> </a:t>
            </a:r>
            <a:r>
              <a:rPr lang="ru-RU" i="1" dirty="0" err="1" smtClean="0"/>
              <a:t>виконує</a:t>
            </a:r>
            <a:r>
              <a:rPr lang="ru-RU" i="1" dirty="0" smtClean="0"/>
              <a:t> роль грошей</a:t>
            </a:r>
          </a:p>
          <a:p>
            <a:r>
              <a:rPr lang="ru-RU" i="1" dirty="0" err="1" smtClean="0"/>
              <a:t>найпоширенішим</a:t>
            </a:r>
            <a:r>
              <a:rPr lang="ru-RU" i="1" dirty="0" smtClean="0"/>
              <a:t> </a:t>
            </a:r>
            <a:r>
              <a:rPr lang="ru-RU" i="1" dirty="0" smtClean="0"/>
              <a:t>в </a:t>
            </a:r>
            <a:r>
              <a:rPr lang="ru-RU" i="1" dirty="0" err="1" smtClean="0"/>
              <a:t>історії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золотий</a:t>
            </a:r>
            <a:r>
              <a:rPr lang="ru-RU" i="1" dirty="0" smtClean="0"/>
              <a:t> </a:t>
            </a:r>
            <a:r>
              <a:rPr lang="ru-RU" i="1" dirty="0" err="1" smtClean="0"/>
              <a:t>монометалізм</a:t>
            </a:r>
            <a:endParaRPr lang="ru-RU" i="1" dirty="0" smtClean="0"/>
          </a:p>
          <a:p>
            <a:r>
              <a:rPr lang="ru-RU" i="1" dirty="0" err="1" smtClean="0"/>
              <a:t>й</a:t>
            </a:r>
            <a:r>
              <a:rPr lang="ru-RU" i="1" dirty="0" err="1" smtClean="0"/>
              <a:t>ого</a:t>
            </a:r>
            <a:r>
              <a:rPr lang="ru-RU" i="1" dirty="0" smtClean="0"/>
              <a:t> </a:t>
            </a:r>
            <a:r>
              <a:rPr lang="ru-RU" i="1" dirty="0" err="1" smtClean="0"/>
              <a:t>найпослідовнішою</a:t>
            </a:r>
            <a:r>
              <a:rPr lang="ru-RU" i="1" dirty="0" smtClean="0"/>
              <a:t> </a:t>
            </a:r>
            <a:r>
              <a:rPr lang="ru-RU" i="1" dirty="0" smtClean="0"/>
              <a:t>формою </a:t>
            </a:r>
            <a:r>
              <a:rPr lang="ru-RU" i="1" dirty="0" err="1" smtClean="0"/>
              <a:t>виступав</a:t>
            </a:r>
            <a:r>
              <a:rPr lang="ru-RU" i="1" dirty="0" smtClean="0"/>
              <a:t> </a:t>
            </a:r>
            <a:r>
              <a:rPr lang="ru-RU" i="1" dirty="0" err="1" smtClean="0"/>
              <a:t>золотомонетний</a:t>
            </a:r>
            <a:r>
              <a:rPr lang="ru-RU" i="1" dirty="0" smtClean="0"/>
              <a:t> стандарт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b="1" dirty="0" smtClean="0"/>
              <a:t>1</a:t>
            </a:r>
            <a:r>
              <a:rPr lang="ru-RU" sz="3200" b="1" dirty="0" smtClean="0"/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Сутність і структура грошового ринку та механізм його функціонування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8641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FF0000"/>
                </a:solidFill>
              </a:rPr>
              <a:t>Грошовий </a:t>
            </a:r>
            <a:r>
              <a:rPr lang="uk-UA" sz="2400" b="1" i="1" dirty="0" smtClean="0">
                <a:solidFill>
                  <a:srgbClr val="FF0000"/>
                </a:solidFill>
              </a:rPr>
              <a:t>(монетарний) ринок </a:t>
            </a:r>
            <a:r>
              <a:rPr lang="uk-UA" sz="2400" dirty="0" smtClean="0"/>
              <a:t>– </a:t>
            </a:r>
            <a:r>
              <a:rPr lang="ru-RU" sz="2400" i="1" dirty="0" err="1" smtClean="0"/>
              <a:t>сукупність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усіх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грошових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ресурсів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країни,що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постійно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переміщуються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розподіляються</a:t>
            </a:r>
            <a:r>
              <a:rPr lang="ru-RU" sz="2400" i="1" dirty="0" smtClean="0"/>
              <a:t> </a:t>
            </a:r>
            <a:r>
              <a:rPr lang="ru-RU" sz="2400" i="1" dirty="0" smtClean="0"/>
              <a:t>та </a:t>
            </a:r>
            <a:r>
              <a:rPr lang="ru-RU" sz="2400" i="1" dirty="0" err="1" smtClean="0"/>
              <a:t>перерозподіляються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під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впливом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попиту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пропозиції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боку </a:t>
            </a:r>
            <a:r>
              <a:rPr lang="ru-RU" sz="2400" i="1" dirty="0" err="1" smtClean="0"/>
              <a:t>різних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суб’єктів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економіки</a:t>
            </a:r>
            <a:r>
              <a:rPr lang="ru-RU" sz="2400" i="1" dirty="0" smtClean="0"/>
              <a:t>.</a:t>
            </a:r>
            <a:endParaRPr lang="ru-RU" sz="800" i="1" u="sng" dirty="0" smtClean="0"/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b="1" dirty="0" err="1" smtClean="0">
                <a:solidFill>
                  <a:srgbClr val="0070C0"/>
                </a:solidFill>
              </a:rPr>
              <a:t>Об’єктивною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передумовою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функціонування</a:t>
            </a:r>
            <a:r>
              <a:rPr lang="ru-RU" sz="2000" b="1" i="1" dirty="0" smtClean="0">
                <a:solidFill>
                  <a:srgbClr val="0070C0"/>
                </a:solidFill>
              </a:rPr>
              <a:t> грошового ринку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є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незбіг</a:t>
            </a:r>
            <a:r>
              <a:rPr lang="ru-RU" sz="2000" b="1" i="1" dirty="0" smtClean="0">
                <a:solidFill>
                  <a:srgbClr val="0070C0"/>
                </a:solidFill>
              </a:rPr>
              <a:t> потреби </a:t>
            </a:r>
            <a:r>
              <a:rPr lang="ru-RU" sz="2000" b="1" i="1" dirty="0" smtClean="0">
                <a:solidFill>
                  <a:srgbClr val="0070C0"/>
                </a:solidFill>
              </a:rPr>
              <a:t>у </a:t>
            </a:r>
            <a:r>
              <a:rPr lang="ru-RU" sz="2000" b="1" dirty="0" err="1" smtClean="0">
                <a:solidFill>
                  <a:srgbClr val="0070C0"/>
                </a:solidFill>
              </a:rPr>
              <a:t>фінансових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ресурсах </a:t>
            </a:r>
            <a:r>
              <a:rPr lang="ru-RU" sz="2000" b="1" dirty="0" err="1" smtClean="0">
                <a:solidFill>
                  <a:srgbClr val="0070C0"/>
                </a:solidFill>
              </a:rPr>
              <a:t>з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джерелами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її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err="1" smtClean="0">
                <a:solidFill>
                  <a:srgbClr val="0070C0"/>
                </a:solidFill>
              </a:rPr>
              <a:t>задоволення</a:t>
            </a:r>
            <a:r>
              <a:rPr lang="ru-RU" sz="2000" b="1" dirty="0" smtClean="0">
                <a:solidFill>
                  <a:srgbClr val="0070C0"/>
                </a:solidFill>
              </a:rPr>
              <a:t>.</a:t>
            </a:r>
            <a:endParaRPr lang="ru-RU" sz="2000" b="1" i="1" u="sng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ru-RU" sz="2000" b="1" i="1" u="sng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sz="2400" b="1" i="1" u="sng" dirty="0" smtClean="0">
                <a:solidFill>
                  <a:srgbClr val="00B050"/>
                </a:solidFill>
              </a:rPr>
              <a:t>Об</a:t>
            </a:r>
            <a:r>
              <a:rPr lang="en-US" sz="2400" b="1" i="1" u="sng" dirty="0" smtClean="0">
                <a:solidFill>
                  <a:srgbClr val="00B050"/>
                </a:solidFill>
              </a:rPr>
              <a:t>’</a:t>
            </a:r>
            <a:r>
              <a:rPr lang="uk-UA" sz="2400" b="1" i="1" u="sng" dirty="0" err="1" smtClean="0">
                <a:solidFill>
                  <a:srgbClr val="00B050"/>
                </a:solidFill>
              </a:rPr>
              <a:t>єкти</a:t>
            </a:r>
            <a:r>
              <a:rPr lang="uk-UA" sz="2400" b="1" i="1" u="sng" dirty="0" smtClean="0">
                <a:solidFill>
                  <a:srgbClr val="00B050"/>
                </a:solidFill>
              </a:rPr>
              <a:t> грошового ринку: </a:t>
            </a:r>
            <a:r>
              <a:rPr lang="ru-RU" sz="2400" dirty="0" err="1" smtClean="0"/>
              <a:t>грошово-кредитні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ресурси</a:t>
            </a:r>
            <a:r>
              <a:rPr lang="ru-RU" sz="2400" dirty="0" smtClean="0"/>
              <a:t>, </a:t>
            </a:r>
            <a:r>
              <a:rPr lang="ru-RU" sz="2400" dirty="0" err="1" smtClean="0"/>
              <a:t>цінні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папери</a:t>
            </a:r>
            <a:r>
              <a:rPr lang="ru-RU" sz="2400" dirty="0" smtClean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позичкові</a:t>
            </a:r>
            <a:r>
              <a:rPr lang="ru-RU" sz="2400" dirty="0" smtClean="0"/>
              <a:t> </a:t>
            </a:r>
            <a:r>
              <a:rPr lang="ru-RU" sz="2400" dirty="0" smtClean="0"/>
              <a:t>угоди.</a:t>
            </a:r>
            <a:endParaRPr lang="ru-RU" sz="2400" b="1" i="1" u="sng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endParaRPr lang="ru-RU" sz="2400" b="1" i="1" u="sng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sz="2400" b="1" i="1" u="sng" dirty="0" err="1" smtClean="0">
                <a:solidFill>
                  <a:srgbClr val="00B050"/>
                </a:solidFill>
              </a:rPr>
              <a:t>Суб’єкти</a:t>
            </a:r>
            <a:r>
              <a:rPr lang="ru-RU" sz="2400" b="1" i="1" u="sng" dirty="0" smtClean="0">
                <a:solidFill>
                  <a:srgbClr val="00B050"/>
                </a:solidFill>
              </a:rPr>
              <a:t> </a:t>
            </a:r>
            <a:r>
              <a:rPr lang="ru-RU" sz="2400" b="1" i="1" u="sng" dirty="0" smtClean="0">
                <a:solidFill>
                  <a:srgbClr val="00B050"/>
                </a:solidFill>
              </a:rPr>
              <a:t>грошового обороту</a:t>
            </a:r>
            <a:r>
              <a:rPr lang="ru-RU" sz="2400" b="1" i="1" u="sng" dirty="0" smtClean="0">
                <a:solidFill>
                  <a:srgbClr val="00B050"/>
                </a:solidFill>
              </a:rPr>
              <a:t>: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smtClean="0"/>
              <a:t>форм </a:t>
            </a:r>
            <a:r>
              <a:rPr lang="ru-RU" sz="2400" dirty="0" err="1" smtClean="0"/>
              <a:t>власності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громадяни</a:t>
            </a:r>
            <a:r>
              <a:rPr lang="ru-RU" sz="2400" dirty="0" smtClean="0"/>
              <a:t>.</a:t>
            </a:r>
            <a:endParaRPr lang="ru-RU" sz="2400" b="1" i="1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582594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Функції грошового ринку: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715436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00100" y="6215082"/>
            <a:ext cx="7658096" cy="511156"/>
          </a:xfrm>
        </p:spPr>
        <p:txBody>
          <a:bodyPr>
            <a:noAutofit/>
          </a:bodyPr>
          <a:lstStyle/>
          <a:p>
            <a:r>
              <a:rPr lang="uk-UA" sz="2800" dirty="0" smtClean="0"/>
              <a:t>Рис. 1. </a:t>
            </a:r>
            <a:r>
              <a:rPr lang="uk-UA" sz="2800" dirty="0" smtClean="0"/>
              <a:t>Структура </a:t>
            </a:r>
            <a:r>
              <a:rPr lang="uk-UA" sz="2800" dirty="0" smtClean="0"/>
              <a:t>грошового </a:t>
            </a:r>
            <a:r>
              <a:rPr lang="uk-UA" sz="2800" dirty="0" smtClean="0"/>
              <a:t>ринку</a:t>
            </a:r>
            <a:endParaRPr lang="en-US" sz="2800" dirty="0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42853"/>
            <a:ext cx="578647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600" u="sng" dirty="0" err="1" smtClean="0">
                <a:solidFill>
                  <a:srgbClr val="7030A0"/>
                </a:solidFill>
              </a:rPr>
              <a:t>Залежно</a:t>
            </a:r>
            <a:r>
              <a:rPr lang="ru-RU" sz="3600" u="sng" dirty="0" smtClean="0">
                <a:solidFill>
                  <a:srgbClr val="7030A0"/>
                </a:solidFill>
              </a:rPr>
              <a:t>  </a:t>
            </a:r>
            <a:r>
              <a:rPr lang="ru-RU" sz="3600" u="sng" dirty="0" err="1" smtClean="0">
                <a:solidFill>
                  <a:srgbClr val="7030A0"/>
                </a:solidFill>
              </a:rPr>
              <a:t>від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r>
              <a:rPr lang="ru-RU" sz="3600" u="sng" dirty="0" err="1" smtClean="0">
                <a:solidFill>
                  <a:srgbClr val="7030A0"/>
                </a:solidFill>
              </a:rPr>
              <a:t>форми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r>
              <a:rPr lang="ru-RU" sz="3600" u="sng" dirty="0" err="1" smtClean="0">
                <a:solidFill>
                  <a:srgbClr val="7030A0"/>
                </a:solidFill>
              </a:rPr>
              <a:t>функціонування</a:t>
            </a:r>
            <a:r>
              <a:rPr lang="ru-RU" sz="3600" u="sng" dirty="0" smtClean="0">
                <a:solidFill>
                  <a:srgbClr val="7030A0"/>
                </a:solidFill>
              </a:rPr>
              <a:t> грошей в </a:t>
            </a:r>
            <a:r>
              <a:rPr lang="ru-RU" sz="3600" u="sng" dirty="0" err="1" smtClean="0">
                <a:solidFill>
                  <a:srgbClr val="7030A0"/>
                </a:solidFill>
              </a:rPr>
              <a:t>обороті</a:t>
            </a:r>
            <a:r>
              <a:rPr lang="ru-RU" sz="3600" u="sng" dirty="0" smtClean="0">
                <a:solidFill>
                  <a:srgbClr val="7030A0"/>
                </a:solidFill>
              </a:rPr>
              <a:t>, </a:t>
            </a:r>
            <a:r>
              <a:rPr lang="ru-RU" sz="3600" u="sng" dirty="0" err="1" smtClean="0">
                <a:solidFill>
                  <a:srgbClr val="7030A0"/>
                </a:solidFill>
              </a:rPr>
              <a:t>виділяють</a:t>
            </a:r>
            <a:r>
              <a:rPr lang="ru-RU" sz="3600" u="sng" dirty="0" smtClean="0">
                <a:solidFill>
                  <a:srgbClr val="7030A0"/>
                </a:solidFill>
              </a:rPr>
              <a:t>:</a:t>
            </a:r>
            <a:endParaRPr lang="en-US" sz="3600" u="sng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500188"/>
          <a:ext cx="8858250" cy="521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71543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b="1" dirty="0" smtClean="0"/>
              <a:t>2</a:t>
            </a:r>
            <a:r>
              <a:rPr lang="ru-RU" sz="3200" b="1" dirty="0" smtClean="0"/>
              <a:t>. </a:t>
            </a:r>
            <a:r>
              <a:rPr lang="uk-UA" sz="3600" b="1" dirty="0" smtClean="0">
                <a:solidFill>
                  <a:schemeClr val="tx1"/>
                </a:solidFill>
              </a:rPr>
              <a:t>Попит і пропозиція грошей. Грошово-кредитний </a:t>
            </a:r>
            <a:r>
              <a:rPr lang="uk-UA" sz="3600" b="1" dirty="0" smtClean="0">
                <a:solidFill>
                  <a:schemeClr val="tx1"/>
                </a:solidFill>
              </a:rPr>
              <a:t>мультиплікатор.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135732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Попит на </a:t>
            </a:r>
            <a:r>
              <a:rPr lang="ru-RU" sz="2000" b="1" dirty="0" err="1" smtClean="0">
                <a:solidFill>
                  <a:srgbClr val="FF0000"/>
                </a:solidFill>
              </a:rPr>
              <a:t>гроші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— </a:t>
            </a:r>
            <a:r>
              <a:rPr lang="ru-RU" sz="2000" i="1" dirty="0" smtClean="0"/>
              <a:t>запас грошей, </a:t>
            </a:r>
            <a:r>
              <a:rPr lang="ru-RU" sz="2000" i="1" dirty="0" err="1" smtClean="0"/>
              <a:t>який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прагнуть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мати</a:t>
            </a:r>
            <a:r>
              <a:rPr lang="ru-RU" sz="2000" i="1" dirty="0" smtClean="0"/>
              <a:t> у </a:t>
            </a:r>
            <a:r>
              <a:rPr lang="ru-RU" sz="2000" i="1" dirty="0" err="1" smtClean="0"/>
              <a:t>своєму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розпо</a:t>
            </a:r>
            <a:r>
              <a:rPr lang="ru-RU" sz="2000" i="1" dirty="0" smtClean="0"/>
              <a:t>-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i="1" dirty="0" err="1" smtClean="0"/>
              <a:t>рядженні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економічні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суб’єкти</a:t>
            </a:r>
            <a:r>
              <a:rPr lang="ru-RU" sz="2000" i="1" dirty="0" smtClean="0"/>
              <a:t> на </a:t>
            </a:r>
            <a:r>
              <a:rPr lang="ru-RU" sz="2000" i="1" dirty="0" err="1" smtClean="0"/>
              <a:t>певний</a:t>
            </a:r>
            <a:r>
              <a:rPr lang="ru-RU" sz="2000" i="1" dirty="0" smtClean="0"/>
              <a:t> момент часу. </a:t>
            </a:r>
            <a:endParaRPr lang="ru-RU" sz="2000" i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i="1" dirty="0" smtClean="0"/>
              <a:t>(</a:t>
            </a:r>
            <a:r>
              <a:rPr lang="ru-RU" sz="2000" i="1" dirty="0" err="1" smtClean="0"/>
              <a:t>Це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бажання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економічного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суб’єкта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мати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певну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частину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свого</a:t>
            </a:r>
            <a:r>
              <a:rPr lang="ru-RU" sz="2000" i="1" dirty="0" smtClean="0"/>
              <a:t> портфеля </a:t>
            </a:r>
            <a:r>
              <a:rPr lang="ru-RU" sz="2000" i="1" dirty="0" err="1" smtClean="0"/>
              <a:t>активів</a:t>
            </a:r>
            <a:r>
              <a:rPr lang="ru-RU" sz="2000" i="1" dirty="0" smtClean="0"/>
              <a:t> </a:t>
            </a:r>
            <a:r>
              <a:rPr lang="ru-RU" sz="2000" i="1" dirty="0" smtClean="0"/>
              <a:t>- </a:t>
            </a:r>
            <a:r>
              <a:rPr lang="ru-RU" sz="2000" i="1" dirty="0" err="1" smtClean="0"/>
              <a:t>багатства</a:t>
            </a:r>
            <a:r>
              <a:rPr lang="ru-RU" sz="2000" i="1" dirty="0" smtClean="0"/>
              <a:t> </a:t>
            </a:r>
            <a:r>
              <a:rPr lang="ru-RU" sz="2000" i="1" dirty="0" smtClean="0"/>
              <a:t>— в </a:t>
            </a:r>
            <a:r>
              <a:rPr lang="ru-RU" sz="2000" i="1" dirty="0" err="1" smtClean="0"/>
              <a:t>ліквідній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формі</a:t>
            </a:r>
            <a:r>
              <a:rPr lang="ru-RU" sz="2000" i="1" dirty="0" smtClean="0"/>
              <a:t>)</a:t>
            </a:r>
            <a:r>
              <a:rPr lang="ru-RU" sz="2000" b="1" i="1" dirty="0" smtClean="0"/>
              <a:t>.</a:t>
            </a:r>
            <a:endParaRPr lang="ru-RU" sz="2000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2928934"/>
            <a:ext cx="8715436" cy="571504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Попит на </a:t>
            </a:r>
            <a:r>
              <a:rPr lang="ru-RU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гроші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формується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із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 таких </a:t>
            </a:r>
            <a:r>
              <a:rPr lang="ru-RU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складових</a:t>
            </a: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kumimoji="0" lang="ru-RU" sz="2400" b="1" i="0" u="sng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3571876"/>
          <a:ext cx="8715436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solidFill>
                  <a:srgbClr val="7030A0"/>
                </a:solidFill>
              </a:rPr>
              <a:t>В </a:t>
            </a:r>
            <a:r>
              <a:rPr lang="ru-RU" sz="3600" u="sng" dirty="0" err="1" smtClean="0">
                <a:solidFill>
                  <a:srgbClr val="7030A0"/>
                </a:solidFill>
              </a:rPr>
              <a:t>цілому</a:t>
            </a:r>
            <a:r>
              <a:rPr lang="ru-RU" sz="3600" u="sng" dirty="0" smtClean="0">
                <a:solidFill>
                  <a:srgbClr val="7030A0"/>
                </a:solidFill>
              </a:rPr>
              <a:t> попит на </a:t>
            </a:r>
            <a:r>
              <a:rPr lang="ru-RU" sz="3600" u="sng" dirty="0" err="1" smtClean="0">
                <a:solidFill>
                  <a:srgbClr val="7030A0"/>
                </a:solidFill>
              </a:rPr>
              <a:t>гроші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r>
              <a:rPr lang="ru-RU" sz="3600" u="sng" dirty="0" err="1" smtClean="0">
                <a:solidFill>
                  <a:srgbClr val="7030A0"/>
                </a:solidFill>
              </a:rPr>
              <a:t>формується</a:t>
            </a:r>
            <a:r>
              <a:rPr lang="ru-RU" sz="3600" u="sng" dirty="0" smtClean="0">
                <a:solidFill>
                  <a:srgbClr val="7030A0"/>
                </a:solidFill>
              </a:rPr>
              <a:t> як:</a:t>
            </a:r>
            <a:endParaRPr lang="en-US" sz="3600" u="sng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500188"/>
          <a:ext cx="8858250" cy="5214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err="1" smtClean="0">
                <a:solidFill>
                  <a:srgbClr val="FF0000"/>
                </a:solidFill>
              </a:rPr>
              <a:t>Пропозиція</a:t>
            </a:r>
            <a:r>
              <a:rPr lang="ru-RU" sz="2800" b="1" dirty="0" smtClean="0">
                <a:solidFill>
                  <a:srgbClr val="FF0000"/>
                </a:solidFill>
              </a:rPr>
              <a:t> грошей </a:t>
            </a:r>
            <a:r>
              <a:rPr lang="ru-RU" sz="2800" dirty="0" smtClean="0"/>
              <a:t>- </a:t>
            </a:r>
            <a:r>
              <a:rPr lang="ru-RU" sz="2800" i="1" dirty="0" smtClean="0"/>
              <a:t>та </a:t>
            </a:r>
            <a:r>
              <a:rPr lang="ru-RU" sz="2800" i="1" dirty="0" err="1" smtClean="0"/>
              <a:t>кількість</a:t>
            </a:r>
            <a:r>
              <a:rPr lang="ru-RU" sz="2800" i="1" dirty="0" smtClean="0"/>
              <a:t> грошей,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знаходиться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розпорядженні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економічних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суб’єктів</a:t>
            </a:r>
            <a:r>
              <a:rPr lang="ru-RU" sz="2800" i="1" dirty="0" smtClean="0"/>
              <a:t>, яку вони </a:t>
            </a:r>
            <a:r>
              <a:rPr lang="ru-RU" sz="2800" i="1" dirty="0" err="1" smtClean="0"/>
              <a:t>можуть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спрямувати</a:t>
            </a:r>
            <a:r>
              <a:rPr lang="ru-RU" sz="2800" i="1" dirty="0" smtClean="0"/>
              <a:t> в оборот за </a:t>
            </a:r>
            <a:r>
              <a:rPr lang="ru-RU" sz="2800" i="1" dirty="0" err="1" smtClean="0"/>
              <a:t>сприятливих</a:t>
            </a:r>
            <a:r>
              <a:rPr lang="ru-RU" sz="2800" i="1" dirty="0" smtClean="0"/>
              <a:t> </a:t>
            </a:r>
            <a:r>
              <a:rPr lang="ru-RU" sz="2800" i="1" dirty="0" smtClean="0"/>
              <a:t>умов (</a:t>
            </a:r>
            <a:r>
              <a:rPr lang="ru-RU" sz="2800" i="1" dirty="0" err="1" smtClean="0"/>
              <a:t>загальна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кількість</a:t>
            </a:r>
            <a:r>
              <a:rPr lang="ru-RU" sz="2800" i="1" dirty="0" smtClean="0"/>
              <a:t> грошей,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перебувають</a:t>
            </a:r>
            <a:r>
              <a:rPr lang="ru-RU" sz="2800" i="1" dirty="0" smtClean="0"/>
              <a:t> </a:t>
            </a:r>
            <a:r>
              <a:rPr lang="ru-RU" sz="2800" i="1" dirty="0" smtClean="0"/>
              <a:t>в </a:t>
            </a:r>
            <a:r>
              <a:rPr lang="ru-RU" sz="2800" i="1" dirty="0" err="1" smtClean="0"/>
              <a:t>обігу</a:t>
            </a:r>
            <a:r>
              <a:rPr lang="ru-RU" sz="2800" i="1" dirty="0" smtClean="0"/>
              <a:t>; вона </a:t>
            </a:r>
            <a:r>
              <a:rPr lang="ru-RU" sz="2800" i="1" dirty="0" err="1" smtClean="0"/>
              <a:t>складається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із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агрегатів</a:t>
            </a:r>
            <a:r>
              <a:rPr lang="ru-RU" sz="2800" i="1" dirty="0" smtClean="0"/>
              <a:t> М0, М1, М2, </a:t>
            </a:r>
            <a:r>
              <a:rPr lang="ru-RU" sz="2800" i="1" dirty="0" smtClean="0"/>
              <a:t>М3).</a:t>
            </a:r>
            <a:endParaRPr lang="ru-RU" sz="2800" dirty="0" smtClean="0"/>
          </a:p>
          <a:p>
            <a:pPr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i="1" dirty="0" err="1" smtClean="0"/>
              <a:t>Найкраща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макроекономічна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політика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полягає</a:t>
            </a:r>
            <a:r>
              <a:rPr lang="ru-RU" sz="2400" i="1" dirty="0" smtClean="0"/>
              <a:t> у </a:t>
            </a:r>
            <a:r>
              <a:rPr lang="ru-RU" sz="2400" i="1" dirty="0" err="1" smtClean="0"/>
              <a:t>збільшенні</a:t>
            </a:r>
            <a:r>
              <a:rPr lang="ru-RU" sz="2400" i="1" dirty="0" smtClean="0"/>
              <a:t> грошей </a:t>
            </a:r>
            <a:r>
              <a:rPr lang="ru-RU" sz="2400" i="1" dirty="0" err="1" smtClean="0"/>
              <a:t>сталим</a:t>
            </a:r>
            <a:r>
              <a:rPr lang="ru-RU" sz="2400" i="1" dirty="0" smtClean="0"/>
              <a:t> </a:t>
            </a:r>
            <a:r>
              <a:rPr lang="ru-RU" sz="2400" i="1" dirty="0" smtClean="0"/>
              <a:t>темпом</a:t>
            </a:r>
            <a:r>
              <a:rPr lang="ru-RU" sz="2400" i="1" dirty="0" smtClean="0"/>
              <a:t>. </a:t>
            </a:r>
            <a:endParaRPr lang="ru-RU" sz="2400" i="1" dirty="0" smtClean="0"/>
          </a:p>
          <a:p>
            <a:pPr algn="ctr">
              <a:buNone/>
            </a:pPr>
            <a:r>
              <a:rPr lang="ru-RU" sz="2400" i="1" dirty="0" err="1" smtClean="0"/>
              <a:t>Він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має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відповідати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щорічному</a:t>
            </a:r>
            <a:r>
              <a:rPr lang="ru-RU" sz="2400" i="1" dirty="0" smtClean="0"/>
              <a:t> темпу </a:t>
            </a:r>
            <a:r>
              <a:rPr lang="ru-RU" sz="2400" i="1" dirty="0" err="1" smtClean="0"/>
              <a:t>потенційного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зростання</a:t>
            </a:r>
            <a:r>
              <a:rPr lang="ru-RU" sz="2400" i="1" dirty="0" smtClean="0"/>
              <a:t> </a:t>
            </a:r>
            <a:r>
              <a:rPr lang="ru-RU" sz="2400" i="1" dirty="0" smtClean="0"/>
              <a:t>реального ВВП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тобто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пропозиція</a:t>
            </a:r>
            <a:r>
              <a:rPr lang="ru-RU" sz="2400" i="1" dirty="0" smtClean="0"/>
              <a:t> грошей </a:t>
            </a:r>
            <a:r>
              <a:rPr lang="ru-RU" sz="2400" i="1" dirty="0" err="1" smtClean="0"/>
              <a:t>має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стійко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зростати</a:t>
            </a:r>
            <a:r>
              <a:rPr lang="ru-RU" sz="2400" i="1" dirty="0" smtClean="0"/>
              <a:t> на 3–5 % за </a:t>
            </a:r>
            <a:r>
              <a:rPr lang="ru-RU" sz="2400" i="1" dirty="0" err="1" smtClean="0"/>
              <a:t>рік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b="1" i="1" dirty="0" smtClean="0">
                <a:solidFill>
                  <a:srgbClr val="00B050"/>
                </a:solidFill>
              </a:rPr>
              <a:t>«</a:t>
            </a:r>
            <a:r>
              <a:rPr lang="ru-RU" sz="2400" b="1" i="1" dirty="0" err="1" smtClean="0">
                <a:solidFill>
                  <a:srgbClr val="00B050"/>
                </a:solidFill>
              </a:rPr>
              <a:t>монетарне</a:t>
            </a:r>
            <a:r>
              <a:rPr lang="ru-RU" sz="2400" b="1" i="1" dirty="0" smtClean="0">
                <a:solidFill>
                  <a:srgbClr val="00B050"/>
                </a:solidFill>
              </a:rPr>
              <a:t> </a:t>
            </a:r>
            <a:r>
              <a:rPr lang="ru-RU" sz="2400" b="1" i="1" dirty="0" smtClean="0">
                <a:solidFill>
                  <a:srgbClr val="00B050"/>
                </a:solidFill>
              </a:rPr>
              <a:t>правило»</a:t>
            </a:r>
            <a:r>
              <a:rPr lang="ru-RU" sz="2400" i="1" dirty="0" smtClean="0">
                <a:solidFill>
                  <a:schemeClr val="tx1"/>
                </a:solidFill>
              </a:rPr>
              <a:t>).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r>
              <a:rPr lang="ru-RU" sz="2400" i="1" dirty="0" err="1" smtClean="0"/>
              <a:t>Згідно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твердженням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монетаристів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дотримання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цього</a:t>
            </a:r>
            <a:r>
              <a:rPr lang="ru-RU" sz="2400" i="1" dirty="0" smtClean="0"/>
              <a:t> </a:t>
            </a:r>
            <a:r>
              <a:rPr lang="ru-RU" sz="2400" i="1" dirty="0" smtClean="0"/>
              <a:t>правила </a:t>
            </a:r>
            <a:r>
              <a:rPr lang="ru-RU" sz="2400" i="1" dirty="0" err="1" smtClean="0"/>
              <a:t>усуває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головну</a:t>
            </a:r>
            <a:r>
              <a:rPr lang="ru-RU" sz="2400" i="1" dirty="0" smtClean="0"/>
              <a:t> причину </a:t>
            </a:r>
            <a:r>
              <a:rPr lang="ru-RU" sz="2400" i="1" dirty="0" err="1" smtClean="0"/>
              <a:t>нестабільності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економіки</a:t>
            </a:r>
            <a:r>
              <a:rPr lang="ru-RU" sz="2400" i="1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1239</Words>
  <Application>Microsoft Office PowerPoint</Application>
  <PresentationFormat>Экран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Тема 3. Грошовий ринок. Тема 4. Грошові системи.</vt:lpstr>
      <vt:lpstr>1. Сутність і структура грошового ринку та механізм його функціонування</vt:lpstr>
      <vt:lpstr>Функції грошового ринку:</vt:lpstr>
      <vt:lpstr>Рис. 1. Структура грошового ринку</vt:lpstr>
      <vt:lpstr>Залежно  від форми функціонування грошей в обороті, виділяють:</vt:lpstr>
      <vt:lpstr>Слайд 6</vt:lpstr>
      <vt:lpstr>2. Попит і пропозиція грошей. Грошово-кредитний мультиплікатор.</vt:lpstr>
      <vt:lpstr>В цілому попит на гроші формується як:</vt:lpstr>
      <vt:lpstr>Слайд 9</vt:lpstr>
      <vt:lpstr>Рис. 2. Формування пропозиції грошей на макро- і мікрорівнях</vt:lpstr>
      <vt:lpstr>Слайд 11</vt:lpstr>
      <vt:lpstr>3. Поняття та елементи грошової системи</vt:lpstr>
      <vt:lpstr>Слайд 13</vt:lpstr>
      <vt:lpstr>Загальні риси сучасної грошової системи:</vt:lpstr>
      <vt:lpstr>4. Еволюція грошових систем</vt:lpstr>
      <vt:lpstr>Типи грошових систем: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Танюшка</dc:creator>
  <cp:lastModifiedBy>www</cp:lastModifiedBy>
  <cp:revision>250</cp:revision>
  <dcterms:created xsi:type="dcterms:W3CDTF">2017-09-12T13:55:54Z</dcterms:created>
  <dcterms:modified xsi:type="dcterms:W3CDTF">2021-09-15T18:37:50Z</dcterms:modified>
</cp:coreProperties>
</file>