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325" r:id="rId4"/>
    <p:sldId id="309" r:id="rId5"/>
    <p:sldId id="308" r:id="rId6"/>
    <p:sldId id="326" r:id="rId7"/>
    <p:sldId id="327" r:id="rId8"/>
    <p:sldId id="328" r:id="rId9"/>
    <p:sldId id="307" r:id="rId10"/>
    <p:sldId id="329" r:id="rId11"/>
    <p:sldId id="330" r:id="rId12"/>
    <p:sldId id="313" r:id="rId13"/>
    <p:sldId id="311" r:id="rId14"/>
    <p:sldId id="331" r:id="rId15"/>
    <p:sldId id="332" r:id="rId16"/>
    <p:sldId id="333" r:id="rId17"/>
    <p:sldId id="30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2" y="-2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DF34E4-E698-4FA6-B622-0DDB489E4140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5A5A065-A913-41CB-A299-32FF0C9CD94A}">
      <dgm:prSet phldrT="[Текст]" custT="1"/>
      <dgm:spPr/>
      <dgm:t>
        <a:bodyPr/>
        <a:lstStyle/>
        <a:p>
          <a:r>
            <a:rPr lang="uk-UA" sz="2700" dirty="0" smtClean="0"/>
            <a:t>Натуралістична</a:t>
          </a:r>
        </a:p>
        <a:p>
          <a:r>
            <a:rPr lang="uk-UA" sz="2000" dirty="0" smtClean="0"/>
            <a:t>А.Сміт (1723-1790)</a:t>
          </a:r>
        </a:p>
        <a:p>
          <a:r>
            <a:rPr lang="uk-UA" sz="2000" dirty="0" smtClean="0"/>
            <a:t>Д.Рікардо (1772-1823)</a:t>
          </a:r>
          <a:endParaRPr lang="en-US" sz="2000" dirty="0"/>
        </a:p>
      </dgm:t>
    </dgm:pt>
    <dgm:pt modelId="{29400CE9-405E-4447-87C2-071E9730CE85}" type="parTrans" cxnId="{220F3ECB-F4E1-4747-B671-7FC5D8C06E3B}">
      <dgm:prSet/>
      <dgm:spPr/>
      <dgm:t>
        <a:bodyPr/>
        <a:lstStyle/>
        <a:p>
          <a:endParaRPr lang="en-US"/>
        </a:p>
      </dgm:t>
    </dgm:pt>
    <dgm:pt modelId="{47FCD03A-9C79-46CA-9BCA-9178D6E18530}" type="sibTrans" cxnId="{220F3ECB-F4E1-4747-B671-7FC5D8C06E3B}">
      <dgm:prSet/>
      <dgm:spPr/>
      <dgm:t>
        <a:bodyPr/>
        <a:lstStyle/>
        <a:p>
          <a:endParaRPr lang="en-US"/>
        </a:p>
      </dgm:t>
    </dgm:pt>
    <dgm:pt modelId="{9CFC2C37-B9E8-410C-B65B-CD2FA3A53CB7}">
      <dgm:prSet phldrT="[Текст]" custT="1"/>
      <dgm:spPr/>
      <dgm:t>
        <a:bodyPr/>
        <a:lstStyle/>
        <a:p>
          <a:r>
            <a:rPr lang="uk-UA" sz="1600" dirty="0" smtClean="0"/>
            <a:t>об</a:t>
          </a:r>
          <a:r>
            <a:rPr lang="en-US" sz="1600" dirty="0" smtClean="0"/>
            <a:t>’</a:t>
          </a:r>
          <a:r>
            <a:rPr lang="uk-UA" sz="1600" dirty="0" err="1" smtClean="0"/>
            <a:t>єктом</a:t>
          </a:r>
          <a:r>
            <a:rPr lang="uk-UA" sz="1600" dirty="0" smtClean="0"/>
            <a:t> кредиту є натуральні товари</a:t>
          </a:r>
          <a:endParaRPr lang="en-US" sz="1600" dirty="0"/>
        </a:p>
      </dgm:t>
    </dgm:pt>
    <dgm:pt modelId="{8B99C0B1-E7B3-4F77-98B9-A9F68418436D}" type="parTrans" cxnId="{0860DEDD-40BA-4003-A6A7-A9A2F39C6648}">
      <dgm:prSet/>
      <dgm:spPr/>
      <dgm:t>
        <a:bodyPr/>
        <a:lstStyle/>
        <a:p>
          <a:endParaRPr lang="en-US"/>
        </a:p>
      </dgm:t>
    </dgm:pt>
    <dgm:pt modelId="{B4469403-7DA9-4015-B543-8B5DC1DFC3BB}" type="sibTrans" cxnId="{0860DEDD-40BA-4003-A6A7-A9A2F39C6648}">
      <dgm:prSet/>
      <dgm:spPr/>
      <dgm:t>
        <a:bodyPr/>
        <a:lstStyle/>
        <a:p>
          <a:endParaRPr lang="en-US"/>
        </a:p>
      </dgm:t>
    </dgm:pt>
    <dgm:pt modelId="{B4897731-5415-4B1B-935D-4B0490EE94D8}">
      <dgm:prSet phldrT="[Текст]" custT="1"/>
      <dgm:spPr/>
      <dgm:t>
        <a:bodyPr/>
        <a:lstStyle/>
        <a:p>
          <a:r>
            <a:rPr lang="uk-UA" sz="1600" dirty="0" smtClean="0"/>
            <a:t>позиковий капітал ототожнюється з реальним капіталом</a:t>
          </a:r>
          <a:endParaRPr lang="en-US" sz="1600" dirty="0"/>
        </a:p>
      </dgm:t>
    </dgm:pt>
    <dgm:pt modelId="{6BD454BC-82CB-4F53-BE22-FB828F4C9B73}" type="parTrans" cxnId="{E65C1F89-F608-46B2-9714-BE36BC65B230}">
      <dgm:prSet/>
      <dgm:spPr/>
      <dgm:t>
        <a:bodyPr/>
        <a:lstStyle/>
        <a:p>
          <a:endParaRPr lang="en-US"/>
        </a:p>
      </dgm:t>
    </dgm:pt>
    <dgm:pt modelId="{39EF979B-6488-43CE-B933-579B426455E2}" type="sibTrans" cxnId="{E65C1F89-F608-46B2-9714-BE36BC65B230}">
      <dgm:prSet/>
      <dgm:spPr/>
      <dgm:t>
        <a:bodyPr/>
        <a:lstStyle/>
        <a:p>
          <a:endParaRPr lang="en-US"/>
        </a:p>
      </dgm:t>
    </dgm:pt>
    <dgm:pt modelId="{0E035E34-1717-4135-A7C1-3ABBBBF72CED}">
      <dgm:prSet phldrT="[Текст]" custT="1"/>
      <dgm:spPr/>
      <dgm:t>
        <a:bodyPr/>
        <a:lstStyle/>
        <a:p>
          <a:r>
            <a:rPr lang="uk-UA" sz="3000" dirty="0" err="1" smtClean="0"/>
            <a:t>Капіталотворча</a:t>
          </a:r>
          <a:r>
            <a:rPr lang="uk-UA" sz="3000" dirty="0" smtClean="0"/>
            <a:t> </a:t>
          </a:r>
        </a:p>
        <a:p>
          <a:r>
            <a:rPr lang="uk-UA" sz="2000" dirty="0" smtClean="0"/>
            <a:t>Дж. </a:t>
          </a:r>
          <a:r>
            <a:rPr lang="uk-UA" sz="2000" dirty="0" err="1" smtClean="0"/>
            <a:t>Ло</a:t>
          </a:r>
          <a:r>
            <a:rPr lang="uk-UA" sz="2000" dirty="0" smtClean="0"/>
            <a:t> (1671-1729)</a:t>
          </a:r>
          <a:endParaRPr lang="en-US" sz="2000" dirty="0"/>
        </a:p>
      </dgm:t>
    </dgm:pt>
    <dgm:pt modelId="{A954CE4A-98ED-42BA-9C87-C681839535EB}" type="parTrans" cxnId="{31E97FA6-ACD2-40BC-8A74-F1ADF1EC2BFD}">
      <dgm:prSet/>
      <dgm:spPr/>
      <dgm:t>
        <a:bodyPr/>
        <a:lstStyle/>
        <a:p>
          <a:endParaRPr lang="en-US"/>
        </a:p>
      </dgm:t>
    </dgm:pt>
    <dgm:pt modelId="{2364C9C5-9AEF-464B-8640-4E6D468C54AA}" type="sibTrans" cxnId="{31E97FA6-ACD2-40BC-8A74-F1ADF1EC2BFD}">
      <dgm:prSet/>
      <dgm:spPr/>
      <dgm:t>
        <a:bodyPr/>
        <a:lstStyle/>
        <a:p>
          <a:endParaRPr lang="en-US"/>
        </a:p>
      </dgm:t>
    </dgm:pt>
    <dgm:pt modelId="{FE6D46CB-2BDD-43AC-B8F4-55BA35486272}">
      <dgm:prSet phldrT="[Текст]" custT="1"/>
      <dgm:spPr/>
      <dgm:t>
        <a:bodyPr/>
        <a:lstStyle/>
        <a:p>
          <a:r>
            <a:rPr lang="uk-UA" sz="1600" dirty="0" smtClean="0"/>
            <a:t>кредит займає становище незалежне від процесу відтворення</a:t>
          </a:r>
          <a:endParaRPr lang="en-US" sz="1600" dirty="0"/>
        </a:p>
      </dgm:t>
    </dgm:pt>
    <dgm:pt modelId="{B166EFC3-780D-4691-92A9-F4D0E4A6EB3E}" type="parTrans" cxnId="{1D57AF43-34CE-44E7-9B58-074A1E48DD35}">
      <dgm:prSet/>
      <dgm:spPr/>
      <dgm:t>
        <a:bodyPr/>
        <a:lstStyle/>
        <a:p>
          <a:endParaRPr lang="en-US"/>
        </a:p>
      </dgm:t>
    </dgm:pt>
    <dgm:pt modelId="{E8DF3CBC-C5D3-4A63-82DE-C8471A6237EB}" type="sibTrans" cxnId="{1D57AF43-34CE-44E7-9B58-074A1E48DD35}">
      <dgm:prSet/>
      <dgm:spPr/>
      <dgm:t>
        <a:bodyPr/>
        <a:lstStyle/>
        <a:p>
          <a:endParaRPr lang="en-US"/>
        </a:p>
      </dgm:t>
    </dgm:pt>
    <dgm:pt modelId="{C884D770-9F0D-4AF7-8BF4-06933358E024}">
      <dgm:prSet phldrT="[Текст]" custT="1"/>
      <dgm:spPr/>
      <dgm:t>
        <a:bodyPr/>
        <a:lstStyle/>
        <a:p>
          <a:r>
            <a:rPr lang="uk-UA" sz="1600" dirty="0" smtClean="0"/>
            <a:t>кредит виконує пасивну роль, а банки – прості посередники</a:t>
          </a:r>
          <a:endParaRPr lang="en-US" sz="1600" dirty="0"/>
        </a:p>
      </dgm:t>
    </dgm:pt>
    <dgm:pt modelId="{241B526E-7DE9-4EA5-883D-AD7009F430DE}" type="parTrans" cxnId="{5CD74F27-934D-44C6-82DB-DBBA6E174F96}">
      <dgm:prSet/>
      <dgm:spPr/>
    </dgm:pt>
    <dgm:pt modelId="{BDDAC44A-C135-418A-BF65-473EF28200AB}" type="sibTrans" cxnId="{5CD74F27-934D-44C6-82DB-DBBA6E174F96}">
      <dgm:prSet/>
      <dgm:spPr/>
    </dgm:pt>
    <dgm:pt modelId="{9079B6B4-B8BE-4BBD-9A45-844F036E5556}">
      <dgm:prSet phldrT="[Текст]" custT="1"/>
      <dgm:spPr/>
      <dgm:t>
        <a:bodyPr/>
        <a:lstStyle/>
        <a:p>
          <a:r>
            <a:rPr lang="uk-UA" sz="1600" dirty="0" smtClean="0"/>
            <a:t>кредит не створює реального капіталу</a:t>
          </a:r>
          <a:endParaRPr lang="en-US" sz="1600" dirty="0"/>
        </a:p>
      </dgm:t>
    </dgm:pt>
    <dgm:pt modelId="{0AD41F89-13B0-4CCF-A908-CA797EA9B05D}" type="parTrans" cxnId="{A96FBBA5-3641-4B39-9171-54844EFBBF18}">
      <dgm:prSet/>
      <dgm:spPr/>
    </dgm:pt>
    <dgm:pt modelId="{FA511A09-AB07-48A6-A3AE-60672F55AF49}" type="sibTrans" cxnId="{A96FBBA5-3641-4B39-9171-54844EFBBF18}">
      <dgm:prSet/>
      <dgm:spPr/>
    </dgm:pt>
    <dgm:pt modelId="{A646214F-1730-4F59-8470-EC78DB6F01EB}">
      <dgm:prSet phldrT="[Текст]" custT="1"/>
      <dgm:spPr/>
      <dgm:t>
        <a:bodyPr/>
        <a:lstStyle/>
        <a:p>
          <a:r>
            <a:rPr lang="uk-UA" sz="1600" dirty="0" smtClean="0"/>
            <a:t>кредит залежить від виробництва</a:t>
          </a:r>
          <a:endParaRPr lang="en-US" sz="1600" dirty="0"/>
        </a:p>
      </dgm:t>
    </dgm:pt>
    <dgm:pt modelId="{ADF0C221-8B3A-4708-A816-C3BA9411B5FA}" type="parTrans" cxnId="{EE08EC58-FFED-4926-AFCA-AB24CAF099EC}">
      <dgm:prSet/>
      <dgm:spPr/>
    </dgm:pt>
    <dgm:pt modelId="{0033782B-248B-4FD3-BDF5-C114E8621116}" type="sibTrans" cxnId="{EE08EC58-FFED-4926-AFCA-AB24CAF099EC}">
      <dgm:prSet/>
      <dgm:spPr/>
    </dgm:pt>
    <dgm:pt modelId="{1B961EB1-5345-491F-9A0E-A4EA887EADD8}">
      <dgm:prSet phldrT="[Текст]" custT="1"/>
      <dgm:spPr/>
      <dgm:t>
        <a:bodyPr/>
        <a:lstStyle/>
        <a:p>
          <a:r>
            <a:rPr lang="uk-UA" sz="1600" dirty="0" smtClean="0"/>
            <a:t>кредит залежить від позикового відсотка, коливань і динаміки прибутку</a:t>
          </a:r>
          <a:endParaRPr lang="en-US" sz="1600" dirty="0"/>
        </a:p>
      </dgm:t>
    </dgm:pt>
    <dgm:pt modelId="{8C4B29E2-1C71-4179-892E-71CF849C45B9}" type="parTrans" cxnId="{26B51478-5A1E-461D-966C-08860ACA95E0}">
      <dgm:prSet/>
      <dgm:spPr/>
    </dgm:pt>
    <dgm:pt modelId="{228A6783-379F-472F-B0DB-22BCA0A6113C}" type="sibTrans" cxnId="{26B51478-5A1E-461D-966C-08860ACA95E0}">
      <dgm:prSet/>
      <dgm:spPr/>
    </dgm:pt>
    <dgm:pt modelId="{302F85CE-BA0F-428F-8329-E648E420A8AA}">
      <dgm:prSet phldrT="[Текст]" custT="1"/>
      <dgm:spPr/>
      <dgm:t>
        <a:bodyPr/>
        <a:lstStyle/>
        <a:p>
          <a:r>
            <a:rPr lang="uk-UA" sz="1600" dirty="0" smtClean="0"/>
            <a:t>кредит має вирішальну роль у розвитку економіки</a:t>
          </a:r>
          <a:endParaRPr lang="en-US" sz="1600" dirty="0"/>
        </a:p>
      </dgm:t>
    </dgm:pt>
    <dgm:pt modelId="{4AF04F87-4D19-43EC-B1EF-3C9097981D05}" type="parTrans" cxnId="{7FF5E116-A3F2-4B16-BFC4-DACC525E7B8E}">
      <dgm:prSet/>
      <dgm:spPr/>
    </dgm:pt>
    <dgm:pt modelId="{083A10F2-4444-4CBE-8CA8-68C37C4E9B3A}" type="sibTrans" cxnId="{7FF5E116-A3F2-4B16-BFC4-DACC525E7B8E}">
      <dgm:prSet/>
      <dgm:spPr/>
    </dgm:pt>
    <dgm:pt modelId="{77B9B2F8-1671-414B-BE92-2DD997A7F91C}">
      <dgm:prSet phldrT="[Текст]" custT="1"/>
      <dgm:spPr/>
      <dgm:t>
        <a:bodyPr/>
        <a:lstStyle/>
        <a:p>
          <a:r>
            <a:rPr lang="uk-UA" sz="1600" dirty="0" smtClean="0"/>
            <a:t>кредит ототожнюється з грошима і багатством</a:t>
          </a:r>
          <a:endParaRPr lang="en-US" sz="1600" dirty="0"/>
        </a:p>
      </dgm:t>
    </dgm:pt>
    <dgm:pt modelId="{FB459A7F-94D9-41D7-9573-6A33B37BF042}" type="parTrans" cxnId="{83D2F823-D1C8-4FFB-8611-0943841199E0}">
      <dgm:prSet/>
      <dgm:spPr/>
    </dgm:pt>
    <dgm:pt modelId="{0575C346-4AB1-427F-B8FE-D32BDC33BE56}" type="sibTrans" cxnId="{83D2F823-D1C8-4FFB-8611-0943841199E0}">
      <dgm:prSet/>
      <dgm:spPr/>
    </dgm:pt>
    <dgm:pt modelId="{85FA7DF3-4581-44D5-BDED-FF58D83748E8}">
      <dgm:prSet phldrT="[Текст]" custT="1"/>
      <dgm:spPr/>
      <dgm:t>
        <a:bodyPr/>
        <a:lstStyle/>
        <a:p>
          <a:r>
            <a:rPr lang="uk-UA" sz="1600" dirty="0" smtClean="0"/>
            <a:t>кредит може створювати багатство і капітал, а банки є творцями капіталу, а не посередниками</a:t>
          </a:r>
          <a:endParaRPr lang="en-US" sz="1600" dirty="0"/>
        </a:p>
      </dgm:t>
    </dgm:pt>
    <dgm:pt modelId="{DD662C02-CB1C-4041-9F0C-AF6691183113}" type="parTrans" cxnId="{8415FA8F-C11B-467D-A4A1-227D3329B7F1}">
      <dgm:prSet/>
      <dgm:spPr/>
    </dgm:pt>
    <dgm:pt modelId="{C0C67479-687D-4137-889B-F5FA9DD846A4}" type="sibTrans" cxnId="{8415FA8F-C11B-467D-A4A1-227D3329B7F1}">
      <dgm:prSet/>
      <dgm:spPr/>
    </dgm:pt>
    <dgm:pt modelId="{32B88301-E6C2-4F87-A9E2-469D2598A7C6}">
      <dgm:prSet phldrT="[Текст]" custT="1"/>
      <dgm:spPr/>
      <dgm:t>
        <a:bodyPr/>
        <a:lstStyle/>
        <a:p>
          <a:r>
            <a:rPr lang="uk-UA" sz="1600" dirty="0" smtClean="0"/>
            <a:t>обґрунтовано принципи кредитного регулювання економіки через зниження норми позикового % та розширення інвестицій</a:t>
          </a:r>
          <a:endParaRPr lang="en-US" sz="1600" dirty="0"/>
        </a:p>
      </dgm:t>
    </dgm:pt>
    <dgm:pt modelId="{B33E004A-43B6-4624-B40E-E24982F3E87E}" type="parTrans" cxnId="{938B52B8-76BE-4059-8654-6DA475E2E719}">
      <dgm:prSet/>
      <dgm:spPr/>
    </dgm:pt>
    <dgm:pt modelId="{B10F1BB8-A266-44F4-BAA6-DE7A53D63EBF}" type="sibTrans" cxnId="{938B52B8-76BE-4059-8654-6DA475E2E719}">
      <dgm:prSet/>
      <dgm:spPr/>
    </dgm:pt>
    <dgm:pt modelId="{28DBF7E6-D1B0-436C-9601-1586B7F697AD}" type="pres">
      <dgm:prSet presAssocID="{4DDF34E4-E698-4FA6-B622-0DDB489E4140}" presName="Name0" presStyleCnt="0">
        <dgm:presLayoutVars>
          <dgm:dir/>
          <dgm:animLvl val="lvl"/>
          <dgm:resizeHandles val="exact"/>
        </dgm:presLayoutVars>
      </dgm:prSet>
      <dgm:spPr/>
    </dgm:pt>
    <dgm:pt modelId="{D81CB09A-FAE4-4094-9274-0CAC4E27C333}" type="pres">
      <dgm:prSet presAssocID="{D5A5A065-A913-41CB-A299-32FF0C9CD94A}" presName="linNode" presStyleCnt="0"/>
      <dgm:spPr/>
    </dgm:pt>
    <dgm:pt modelId="{64E171F5-F76C-4843-984A-D386F5781B44}" type="pres">
      <dgm:prSet presAssocID="{D5A5A065-A913-41CB-A299-32FF0C9CD94A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03F9FF-D567-420B-8EF1-C1F2516671AE}" type="pres">
      <dgm:prSet presAssocID="{D5A5A065-A913-41CB-A299-32FF0C9CD94A}" presName="descendantText" presStyleLbl="alignAccFollowNode1" presStyleIdx="0" presStyleCnt="2" custScaleY="1109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D9C8E5-9D30-47E5-A500-185BFF7B7A12}" type="pres">
      <dgm:prSet presAssocID="{47FCD03A-9C79-46CA-9BCA-9178D6E18530}" presName="sp" presStyleCnt="0"/>
      <dgm:spPr/>
    </dgm:pt>
    <dgm:pt modelId="{E3EBA846-B600-4FDC-8120-D1AE9BC842FC}" type="pres">
      <dgm:prSet presAssocID="{0E035E34-1717-4135-A7C1-3ABBBBF72CED}" presName="linNode" presStyleCnt="0"/>
      <dgm:spPr/>
    </dgm:pt>
    <dgm:pt modelId="{4DE784B6-B2F5-4D88-BAAB-FB17C7ED1754}" type="pres">
      <dgm:prSet presAssocID="{0E035E34-1717-4135-A7C1-3ABBBBF72CED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E1B24937-DF6D-4C55-BDCA-9CB3CAF83E12}" type="pres">
      <dgm:prSet presAssocID="{0E035E34-1717-4135-A7C1-3ABBBBF72CED}" presName="descendantText" presStyleLbl="alignAccFollowNode1" presStyleIdx="1" presStyleCnt="2" custScaleY="1136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60DEDD-40BA-4003-A6A7-A9A2F39C6648}" srcId="{D5A5A065-A913-41CB-A299-32FF0C9CD94A}" destId="{9CFC2C37-B9E8-410C-B65B-CD2FA3A53CB7}" srcOrd="0" destOrd="0" parTransId="{8B99C0B1-E7B3-4F77-98B9-A9F68418436D}" sibTransId="{B4469403-7DA9-4015-B543-8B5DC1DFC3BB}"/>
    <dgm:cxn modelId="{938B52B8-76BE-4059-8654-6DA475E2E719}" srcId="{0E035E34-1717-4135-A7C1-3ABBBBF72CED}" destId="{32B88301-E6C2-4F87-A9E2-469D2598A7C6}" srcOrd="4" destOrd="0" parTransId="{B33E004A-43B6-4624-B40E-E24982F3E87E}" sibTransId="{B10F1BB8-A266-44F4-BAA6-DE7A53D63EBF}"/>
    <dgm:cxn modelId="{1D57AF43-34CE-44E7-9B58-074A1E48DD35}" srcId="{0E035E34-1717-4135-A7C1-3ABBBBF72CED}" destId="{FE6D46CB-2BDD-43AC-B8F4-55BA35486272}" srcOrd="0" destOrd="0" parTransId="{B166EFC3-780D-4691-92A9-F4D0E4A6EB3E}" sibTransId="{E8DF3CBC-C5D3-4A63-82DE-C8471A6237EB}"/>
    <dgm:cxn modelId="{390A031B-E8C1-4CA5-BBA0-BFEB6EA8069B}" type="presOf" srcId="{77B9B2F8-1671-414B-BE92-2DD997A7F91C}" destId="{E1B24937-DF6D-4C55-BDCA-9CB3CAF83E12}" srcOrd="0" destOrd="2" presId="urn:microsoft.com/office/officeart/2005/8/layout/vList5"/>
    <dgm:cxn modelId="{220F3ECB-F4E1-4747-B671-7FC5D8C06E3B}" srcId="{4DDF34E4-E698-4FA6-B622-0DDB489E4140}" destId="{D5A5A065-A913-41CB-A299-32FF0C9CD94A}" srcOrd="0" destOrd="0" parTransId="{29400CE9-405E-4447-87C2-071E9730CE85}" sibTransId="{47FCD03A-9C79-46CA-9BCA-9178D6E18530}"/>
    <dgm:cxn modelId="{B1D28E56-FFA5-426F-9073-636317B11AF3}" type="presOf" srcId="{A646214F-1730-4F59-8470-EC78DB6F01EB}" destId="{2C03F9FF-D567-420B-8EF1-C1F2516671AE}" srcOrd="0" destOrd="4" presId="urn:microsoft.com/office/officeart/2005/8/layout/vList5"/>
    <dgm:cxn modelId="{7FF5E116-A3F2-4B16-BFC4-DACC525E7B8E}" srcId="{0E035E34-1717-4135-A7C1-3ABBBBF72CED}" destId="{302F85CE-BA0F-428F-8329-E648E420A8AA}" srcOrd="1" destOrd="0" parTransId="{4AF04F87-4D19-43EC-B1EF-3C9097981D05}" sibTransId="{083A10F2-4444-4CBE-8CA8-68C37C4E9B3A}"/>
    <dgm:cxn modelId="{E9A4EDD9-AF1B-42D5-9BA3-CE8A28A8706C}" type="presOf" srcId="{C884D770-9F0D-4AF7-8BF4-06933358E024}" destId="{2C03F9FF-D567-420B-8EF1-C1F2516671AE}" srcOrd="0" destOrd="2" presId="urn:microsoft.com/office/officeart/2005/8/layout/vList5"/>
    <dgm:cxn modelId="{AF501D3A-495A-4CA5-B7DF-4BF2AEEF3FA2}" type="presOf" srcId="{9CFC2C37-B9E8-410C-B65B-CD2FA3A53CB7}" destId="{2C03F9FF-D567-420B-8EF1-C1F2516671AE}" srcOrd="0" destOrd="0" presId="urn:microsoft.com/office/officeart/2005/8/layout/vList5"/>
    <dgm:cxn modelId="{5CD74F27-934D-44C6-82DB-DBBA6E174F96}" srcId="{D5A5A065-A913-41CB-A299-32FF0C9CD94A}" destId="{C884D770-9F0D-4AF7-8BF4-06933358E024}" srcOrd="2" destOrd="0" parTransId="{241B526E-7DE9-4EA5-883D-AD7009F430DE}" sibTransId="{BDDAC44A-C135-418A-BF65-473EF28200AB}"/>
    <dgm:cxn modelId="{8415FA8F-C11B-467D-A4A1-227D3329B7F1}" srcId="{0E035E34-1717-4135-A7C1-3ABBBBF72CED}" destId="{85FA7DF3-4581-44D5-BDED-FF58D83748E8}" srcOrd="3" destOrd="0" parTransId="{DD662C02-CB1C-4041-9F0C-AF6691183113}" sibTransId="{C0C67479-687D-4137-889B-F5FA9DD846A4}"/>
    <dgm:cxn modelId="{26B51478-5A1E-461D-966C-08860ACA95E0}" srcId="{D5A5A065-A913-41CB-A299-32FF0C9CD94A}" destId="{1B961EB1-5345-491F-9A0E-A4EA887EADD8}" srcOrd="5" destOrd="0" parTransId="{8C4B29E2-1C71-4179-892E-71CF849C45B9}" sibTransId="{228A6783-379F-472F-B0DB-22BCA0A6113C}"/>
    <dgm:cxn modelId="{EE08EC58-FFED-4926-AFCA-AB24CAF099EC}" srcId="{D5A5A065-A913-41CB-A299-32FF0C9CD94A}" destId="{A646214F-1730-4F59-8470-EC78DB6F01EB}" srcOrd="4" destOrd="0" parTransId="{ADF0C221-8B3A-4708-A816-C3BA9411B5FA}" sibTransId="{0033782B-248B-4FD3-BDF5-C114E8621116}"/>
    <dgm:cxn modelId="{83D2F823-D1C8-4FFB-8611-0943841199E0}" srcId="{0E035E34-1717-4135-A7C1-3ABBBBF72CED}" destId="{77B9B2F8-1671-414B-BE92-2DD997A7F91C}" srcOrd="2" destOrd="0" parTransId="{FB459A7F-94D9-41D7-9573-6A33B37BF042}" sibTransId="{0575C346-4AB1-427F-B8FE-D32BDC33BE56}"/>
    <dgm:cxn modelId="{31E97FA6-ACD2-40BC-8A74-F1ADF1EC2BFD}" srcId="{4DDF34E4-E698-4FA6-B622-0DDB489E4140}" destId="{0E035E34-1717-4135-A7C1-3ABBBBF72CED}" srcOrd="1" destOrd="0" parTransId="{A954CE4A-98ED-42BA-9C87-C681839535EB}" sibTransId="{2364C9C5-9AEF-464B-8640-4E6D468C54AA}"/>
    <dgm:cxn modelId="{0388BACB-5084-4CD0-88CA-8B1F8494422D}" type="presOf" srcId="{1B961EB1-5345-491F-9A0E-A4EA887EADD8}" destId="{2C03F9FF-D567-420B-8EF1-C1F2516671AE}" srcOrd="0" destOrd="5" presId="urn:microsoft.com/office/officeart/2005/8/layout/vList5"/>
    <dgm:cxn modelId="{466ECBB6-D816-4AA0-9608-8DC6636A8AD4}" type="presOf" srcId="{85FA7DF3-4581-44D5-BDED-FF58D83748E8}" destId="{E1B24937-DF6D-4C55-BDCA-9CB3CAF83E12}" srcOrd="0" destOrd="3" presId="urn:microsoft.com/office/officeart/2005/8/layout/vList5"/>
    <dgm:cxn modelId="{67489B48-3133-4B58-9639-CAA60517BF84}" type="presOf" srcId="{302F85CE-BA0F-428F-8329-E648E420A8AA}" destId="{E1B24937-DF6D-4C55-BDCA-9CB3CAF83E12}" srcOrd="0" destOrd="1" presId="urn:microsoft.com/office/officeart/2005/8/layout/vList5"/>
    <dgm:cxn modelId="{A96FBBA5-3641-4B39-9171-54844EFBBF18}" srcId="{D5A5A065-A913-41CB-A299-32FF0C9CD94A}" destId="{9079B6B4-B8BE-4BBD-9A45-844F036E5556}" srcOrd="3" destOrd="0" parTransId="{0AD41F89-13B0-4CCF-A908-CA797EA9B05D}" sibTransId="{FA511A09-AB07-48A6-A3AE-60672F55AF49}"/>
    <dgm:cxn modelId="{E65C1F89-F608-46B2-9714-BE36BC65B230}" srcId="{D5A5A065-A913-41CB-A299-32FF0C9CD94A}" destId="{B4897731-5415-4B1B-935D-4B0490EE94D8}" srcOrd="1" destOrd="0" parTransId="{6BD454BC-82CB-4F53-BE22-FB828F4C9B73}" sibTransId="{39EF979B-6488-43CE-B933-579B426455E2}"/>
    <dgm:cxn modelId="{6BAD415C-1F99-4D38-8DD6-8B31C6BE7068}" type="presOf" srcId="{0E035E34-1717-4135-A7C1-3ABBBBF72CED}" destId="{4DE784B6-B2F5-4D88-BAAB-FB17C7ED1754}" srcOrd="0" destOrd="0" presId="urn:microsoft.com/office/officeart/2005/8/layout/vList5"/>
    <dgm:cxn modelId="{2402E73E-41E0-4303-8208-C0EEE243B519}" type="presOf" srcId="{32B88301-E6C2-4F87-A9E2-469D2598A7C6}" destId="{E1B24937-DF6D-4C55-BDCA-9CB3CAF83E12}" srcOrd="0" destOrd="4" presId="urn:microsoft.com/office/officeart/2005/8/layout/vList5"/>
    <dgm:cxn modelId="{CA65CD2E-9E62-487E-B834-FA5764D3A315}" type="presOf" srcId="{D5A5A065-A913-41CB-A299-32FF0C9CD94A}" destId="{64E171F5-F76C-4843-984A-D386F5781B44}" srcOrd="0" destOrd="0" presId="urn:microsoft.com/office/officeart/2005/8/layout/vList5"/>
    <dgm:cxn modelId="{0C4ACEBA-C00B-4341-87E6-6764B3A45460}" type="presOf" srcId="{4DDF34E4-E698-4FA6-B622-0DDB489E4140}" destId="{28DBF7E6-D1B0-436C-9601-1586B7F697AD}" srcOrd="0" destOrd="0" presId="urn:microsoft.com/office/officeart/2005/8/layout/vList5"/>
    <dgm:cxn modelId="{7CF35635-2733-4C63-AFEF-D2705EC4631B}" type="presOf" srcId="{B4897731-5415-4B1B-935D-4B0490EE94D8}" destId="{2C03F9FF-D567-420B-8EF1-C1F2516671AE}" srcOrd="0" destOrd="1" presId="urn:microsoft.com/office/officeart/2005/8/layout/vList5"/>
    <dgm:cxn modelId="{751AC7EE-F219-438D-A63F-71350E6A446D}" type="presOf" srcId="{9079B6B4-B8BE-4BBD-9A45-844F036E5556}" destId="{2C03F9FF-D567-420B-8EF1-C1F2516671AE}" srcOrd="0" destOrd="3" presId="urn:microsoft.com/office/officeart/2005/8/layout/vList5"/>
    <dgm:cxn modelId="{134B90C1-261B-47F1-AEE3-4CE7EA52B0DB}" type="presOf" srcId="{FE6D46CB-2BDD-43AC-B8F4-55BA35486272}" destId="{E1B24937-DF6D-4C55-BDCA-9CB3CAF83E12}" srcOrd="0" destOrd="0" presId="urn:microsoft.com/office/officeart/2005/8/layout/vList5"/>
    <dgm:cxn modelId="{A0DED0BD-06BD-4850-A20A-778B340EFF51}" type="presParOf" srcId="{28DBF7E6-D1B0-436C-9601-1586B7F697AD}" destId="{D81CB09A-FAE4-4094-9274-0CAC4E27C333}" srcOrd="0" destOrd="0" presId="urn:microsoft.com/office/officeart/2005/8/layout/vList5"/>
    <dgm:cxn modelId="{5393A4BA-B6B8-4FD5-BFEB-DE4E02F38800}" type="presParOf" srcId="{D81CB09A-FAE4-4094-9274-0CAC4E27C333}" destId="{64E171F5-F76C-4843-984A-D386F5781B44}" srcOrd="0" destOrd="0" presId="urn:microsoft.com/office/officeart/2005/8/layout/vList5"/>
    <dgm:cxn modelId="{EB3598F5-18D2-4539-8EC7-BBD06F3534E1}" type="presParOf" srcId="{D81CB09A-FAE4-4094-9274-0CAC4E27C333}" destId="{2C03F9FF-D567-420B-8EF1-C1F2516671AE}" srcOrd="1" destOrd="0" presId="urn:microsoft.com/office/officeart/2005/8/layout/vList5"/>
    <dgm:cxn modelId="{00117FEE-23F4-46DA-970A-7E495DC5D3DA}" type="presParOf" srcId="{28DBF7E6-D1B0-436C-9601-1586B7F697AD}" destId="{D8D9C8E5-9D30-47E5-A500-185BFF7B7A12}" srcOrd="1" destOrd="0" presId="urn:microsoft.com/office/officeart/2005/8/layout/vList5"/>
    <dgm:cxn modelId="{1DDF7313-44FD-4743-BF46-D825B0D26895}" type="presParOf" srcId="{28DBF7E6-D1B0-436C-9601-1586B7F697AD}" destId="{E3EBA846-B600-4FDC-8120-D1AE9BC842FC}" srcOrd="2" destOrd="0" presId="urn:microsoft.com/office/officeart/2005/8/layout/vList5"/>
    <dgm:cxn modelId="{6706D0FF-4549-4B3B-B73D-DA1F96725D8E}" type="presParOf" srcId="{E3EBA846-B600-4FDC-8120-D1AE9BC842FC}" destId="{4DE784B6-B2F5-4D88-BAAB-FB17C7ED1754}" srcOrd="0" destOrd="0" presId="urn:microsoft.com/office/officeart/2005/8/layout/vList5"/>
    <dgm:cxn modelId="{AF34C406-9B14-4EEE-A492-64715E24ACA8}" type="presParOf" srcId="{E3EBA846-B600-4FDC-8120-D1AE9BC842FC}" destId="{E1B24937-DF6D-4C55-BDCA-9CB3CAF83E12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EF7D5C-577E-4AC3-953C-FB66DB430D46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AEFABE7-B746-4AE4-B509-38FC342917E0}">
      <dgm:prSet phldrT="[Текст]"/>
      <dgm:spPr/>
      <dgm:t>
        <a:bodyPr/>
        <a:lstStyle/>
        <a:p>
          <a:r>
            <a:rPr lang="uk-UA" b="1" i="1" dirty="0" smtClean="0"/>
            <a:t>кредит</a:t>
          </a:r>
          <a:endParaRPr lang="en-US" dirty="0"/>
        </a:p>
      </dgm:t>
    </dgm:pt>
    <dgm:pt modelId="{C0592B5A-7670-4311-AD2B-5CCE9041677B}" type="parTrans" cxnId="{F8C38EF7-5FB9-4EF7-9607-422723E75EF2}">
      <dgm:prSet/>
      <dgm:spPr/>
      <dgm:t>
        <a:bodyPr/>
        <a:lstStyle/>
        <a:p>
          <a:endParaRPr lang="en-US"/>
        </a:p>
      </dgm:t>
    </dgm:pt>
    <dgm:pt modelId="{F3A2EA0F-2324-4850-BB44-EAD7A53288DA}" type="sibTrans" cxnId="{F8C38EF7-5FB9-4EF7-9607-422723E75EF2}">
      <dgm:prSet/>
      <dgm:spPr/>
      <dgm:t>
        <a:bodyPr/>
        <a:lstStyle/>
        <a:p>
          <a:endParaRPr lang="en-US"/>
        </a:p>
      </dgm:t>
    </dgm:pt>
    <dgm:pt modelId="{8FE90639-5887-47EF-919F-6482DE5B017F}">
      <dgm:prSet phldrT="[Текст]" custT="1"/>
      <dgm:spPr/>
      <dgm:t>
        <a:bodyPr/>
        <a:lstStyle/>
        <a:p>
          <a:r>
            <a:rPr lang="ru-RU" sz="2000" dirty="0" err="1" smtClean="0"/>
            <a:t>це</a:t>
          </a:r>
          <a:r>
            <a:rPr lang="ru-RU" sz="2000" dirty="0" smtClean="0"/>
            <a:t> </a:t>
          </a:r>
          <a:r>
            <a:rPr lang="ru-RU" sz="2000" dirty="0" err="1" smtClean="0"/>
            <a:t>суспільні</a:t>
          </a:r>
          <a:r>
            <a:rPr lang="ru-RU" sz="2000" dirty="0" smtClean="0"/>
            <a:t> </a:t>
          </a:r>
          <a:r>
            <a:rPr lang="ru-RU" sz="2000" dirty="0" err="1" smtClean="0"/>
            <a:t>відносини</a:t>
          </a:r>
          <a:r>
            <a:rPr lang="ru-RU" sz="2000" dirty="0" smtClean="0"/>
            <a:t>, </a:t>
          </a:r>
          <a:r>
            <a:rPr lang="ru-RU" sz="2000" dirty="0" err="1" smtClean="0"/>
            <a:t>що</a:t>
          </a:r>
          <a:r>
            <a:rPr lang="ru-RU" sz="2000" dirty="0" smtClean="0"/>
            <a:t> </a:t>
          </a:r>
          <a:r>
            <a:rPr lang="ru-RU" sz="2000" dirty="0" err="1" smtClean="0"/>
            <a:t>виникають</a:t>
          </a:r>
          <a:r>
            <a:rPr lang="ru-RU" sz="2000" dirty="0" smtClean="0"/>
            <a:t> </a:t>
          </a:r>
          <a:r>
            <a:rPr lang="ru-RU" sz="2000" dirty="0" err="1" smtClean="0"/>
            <a:t>між</a:t>
          </a:r>
          <a:r>
            <a:rPr lang="ru-RU" sz="2000" dirty="0" smtClean="0"/>
            <a:t> </a:t>
          </a:r>
          <a:r>
            <a:rPr lang="ru-RU" sz="2000" dirty="0" err="1" smtClean="0"/>
            <a:t>економічними</a:t>
          </a:r>
          <a:r>
            <a:rPr lang="ru-RU" sz="2000" dirty="0" smtClean="0"/>
            <a:t> </a:t>
          </a:r>
          <a:r>
            <a:rPr lang="ru-RU" sz="2000" dirty="0" err="1" smtClean="0"/>
            <a:t>суб’єктами</a:t>
          </a:r>
          <a:r>
            <a:rPr lang="ru-RU" sz="2000" dirty="0" smtClean="0"/>
            <a:t> у </a:t>
          </a:r>
          <a:r>
            <a:rPr lang="ru-RU" sz="2000" dirty="0" err="1" smtClean="0"/>
            <a:t>зв’язку</a:t>
          </a:r>
          <a:r>
            <a:rPr lang="ru-RU" sz="2000" dirty="0" smtClean="0"/>
            <a:t> </a:t>
          </a:r>
          <a:r>
            <a:rPr lang="ru-RU" sz="2000" dirty="0" err="1" smtClean="0"/>
            <a:t>з</a:t>
          </a:r>
          <a:r>
            <a:rPr lang="ru-RU" sz="2000" dirty="0" smtClean="0"/>
            <a:t> передачею один одному в </a:t>
          </a:r>
          <a:r>
            <a:rPr lang="ru-RU" sz="2000" dirty="0" err="1" smtClean="0"/>
            <a:t>тимчасове</a:t>
          </a:r>
          <a:r>
            <a:rPr lang="ru-RU" sz="2000" dirty="0" smtClean="0"/>
            <a:t> </a:t>
          </a:r>
          <a:r>
            <a:rPr lang="ru-RU" sz="2000" dirty="0" err="1" smtClean="0"/>
            <a:t>користування</a:t>
          </a:r>
          <a:r>
            <a:rPr lang="ru-RU" sz="2000" dirty="0" smtClean="0"/>
            <a:t> </a:t>
          </a:r>
          <a:r>
            <a:rPr lang="ru-RU" sz="2000" dirty="0" err="1" smtClean="0"/>
            <a:t>вільних</a:t>
          </a:r>
          <a:r>
            <a:rPr lang="ru-RU" sz="2000" dirty="0" smtClean="0"/>
            <a:t> </a:t>
          </a:r>
          <a:r>
            <a:rPr lang="ru-RU" sz="2000" dirty="0" err="1" smtClean="0"/>
            <a:t>коштів</a:t>
          </a:r>
          <a:r>
            <a:rPr lang="ru-RU" sz="2000" dirty="0" smtClean="0"/>
            <a:t> (</a:t>
          </a:r>
          <a:r>
            <a:rPr lang="ru-RU" sz="2000" dirty="0" err="1" smtClean="0"/>
            <a:t>вартості</a:t>
          </a:r>
          <a:r>
            <a:rPr lang="ru-RU" sz="2000" dirty="0" smtClean="0"/>
            <a:t>) на засадах </a:t>
          </a:r>
          <a:r>
            <a:rPr lang="ru-RU" sz="2000" dirty="0" err="1" smtClean="0"/>
            <a:t>зворотності</a:t>
          </a:r>
          <a:r>
            <a:rPr lang="ru-RU" sz="2000" dirty="0" smtClean="0"/>
            <a:t>, </a:t>
          </a:r>
          <a:r>
            <a:rPr lang="ru-RU" sz="2000" dirty="0" err="1" smtClean="0"/>
            <a:t>платності</a:t>
          </a:r>
          <a:r>
            <a:rPr lang="ru-RU" sz="2000" dirty="0" smtClean="0"/>
            <a:t> та </a:t>
          </a:r>
          <a:r>
            <a:rPr lang="ru-RU" sz="2000" dirty="0" err="1" smtClean="0"/>
            <a:t>добровільності</a:t>
          </a:r>
          <a:endParaRPr lang="en-US" sz="2000" dirty="0"/>
        </a:p>
      </dgm:t>
    </dgm:pt>
    <dgm:pt modelId="{3C3C7401-7B14-44B3-8F1B-50BB1C21ABBB}" type="parTrans" cxnId="{4E67E6FF-8FB2-4DD8-BC65-C414CAA9A48E}">
      <dgm:prSet/>
      <dgm:spPr/>
      <dgm:t>
        <a:bodyPr/>
        <a:lstStyle/>
        <a:p>
          <a:endParaRPr lang="en-US"/>
        </a:p>
      </dgm:t>
    </dgm:pt>
    <dgm:pt modelId="{FC3FEEA7-3DA1-42DA-9560-F7A677BDE5F6}" type="sibTrans" cxnId="{4E67E6FF-8FB2-4DD8-BC65-C414CAA9A48E}">
      <dgm:prSet/>
      <dgm:spPr/>
      <dgm:t>
        <a:bodyPr/>
        <a:lstStyle/>
        <a:p>
          <a:endParaRPr lang="en-US"/>
        </a:p>
      </dgm:t>
    </dgm:pt>
    <dgm:pt modelId="{3D51D272-9110-4DE8-8C23-90EC0012C0B4}">
      <dgm:prSet phldrT="[Текст]"/>
      <dgm:spPr/>
      <dgm:t>
        <a:bodyPr/>
        <a:lstStyle/>
        <a:p>
          <a:r>
            <a:rPr lang="uk-UA" b="1" i="1" dirty="0" smtClean="0"/>
            <a:t>кредитори</a:t>
          </a:r>
          <a:endParaRPr lang="en-US" dirty="0"/>
        </a:p>
      </dgm:t>
    </dgm:pt>
    <dgm:pt modelId="{D22FDFDE-D8BC-492D-A021-9D1A4A371221}" type="parTrans" cxnId="{A7A8E715-C13C-4DEA-82BA-B82A375EA4BB}">
      <dgm:prSet/>
      <dgm:spPr/>
      <dgm:t>
        <a:bodyPr/>
        <a:lstStyle/>
        <a:p>
          <a:endParaRPr lang="en-US"/>
        </a:p>
      </dgm:t>
    </dgm:pt>
    <dgm:pt modelId="{67EE782D-EF0E-4C1A-B553-3F4668B2972B}" type="sibTrans" cxnId="{A7A8E715-C13C-4DEA-82BA-B82A375EA4BB}">
      <dgm:prSet/>
      <dgm:spPr/>
      <dgm:t>
        <a:bodyPr/>
        <a:lstStyle/>
        <a:p>
          <a:endParaRPr lang="en-US"/>
        </a:p>
      </dgm:t>
    </dgm:pt>
    <dgm:pt modelId="{CA39E8E7-061C-4829-89BE-31717F62457B}">
      <dgm:prSet phldrT="[Текст]" custT="1"/>
      <dgm:spPr/>
      <dgm:t>
        <a:bodyPr/>
        <a:lstStyle/>
        <a:p>
          <a:r>
            <a:rPr lang="ru-RU" sz="2000" dirty="0" err="1" smtClean="0"/>
            <a:t>це</a:t>
          </a:r>
          <a:r>
            <a:rPr lang="ru-RU" sz="2000" dirty="0" smtClean="0"/>
            <a:t> </a:t>
          </a:r>
          <a:r>
            <a:rPr lang="ru-RU" sz="2000" dirty="0" err="1" smtClean="0"/>
            <a:t>учасники</a:t>
          </a:r>
          <a:r>
            <a:rPr lang="ru-RU" sz="2000" dirty="0" smtClean="0"/>
            <a:t> </a:t>
          </a:r>
          <a:r>
            <a:rPr lang="ru-RU" sz="2000" dirty="0" err="1" smtClean="0"/>
            <a:t>кредитних</a:t>
          </a:r>
          <a:r>
            <a:rPr lang="ru-RU" sz="2000" dirty="0" smtClean="0"/>
            <a:t> </a:t>
          </a:r>
          <a:r>
            <a:rPr lang="ru-RU" sz="2000" dirty="0" err="1" smtClean="0"/>
            <a:t>відносин</a:t>
          </a:r>
          <a:r>
            <a:rPr lang="ru-RU" sz="2000" dirty="0" smtClean="0"/>
            <a:t>, </a:t>
          </a:r>
          <a:r>
            <a:rPr lang="ru-RU" sz="2000" dirty="0" err="1" smtClean="0"/>
            <a:t>які</a:t>
          </a:r>
          <a:r>
            <a:rPr lang="ru-RU" sz="2000" dirty="0" smtClean="0"/>
            <a:t> </a:t>
          </a:r>
          <a:r>
            <a:rPr lang="ru-RU" sz="2000" dirty="0" err="1" smtClean="0"/>
            <a:t>мають</a:t>
          </a:r>
          <a:r>
            <a:rPr lang="ru-RU" sz="2000" dirty="0" smtClean="0"/>
            <a:t> у </a:t>
          </a:r>
          <a:r>
            <a:rPr lang="ru-RU" sz="2000" dirty="0" err="1" smtClean="0"/>
            <a:t>своїй</a:t>
          </a:r>
          <a:r>
            <a:rPr lang="ru-RU" sz="2000" dirty="0" smtClean="0"/>
            <a:t> </a:t>
          </a:r>
          <a:r>
            <a:rPr lang="ru-RU" sz="2000" dirty="0" err="1" smtClean="0"/>
            <a:t>власності</a:t>
          </a:r>
          <a:r>
            <a:rPr lang="ru-RU" sz="2000" dirty="0" smtClean="0"/>
            <a:t> </a:t>
          </a:r>
          <a:r>
            <a:rPr lang="ru-RU" sz="2000" dirty="0" err="1" smtClean="0"/>
            <a:t>вільні</a:t>
          </a:r>
          <a:r>
            <a:rPr lang="ru-RU" sz="2000" dirty="0" smtClean="0"/>
            <a:t> </a:t>
          </a:r>
          <a:r>
            <a:rPr lang="ru-RU" sz="2000" dirty="0" err="1" smtClean="0"/>
            <a:t>кошти</a:t>
          </a:r>
          <a:r>
            <a:rPr lang="ru-RU" sz="2000" dirty="0" smtClean="0"/>
            <a:t> </a:t>
          </a:r>
          <a:r>
            <a:rPr lang="ru-RU" sz="2000" dirty="0" err="1" smtClean="0"/>
            <a:t>і</a:t>
          </a:r>
          <a:r>
            <a:rPr lang="ru-RU" sz="2000" dirty="0" smtClean="0"/>
            <a:t> </a:t>
          </a:r>
          <a:r>
            <a:rPr lang="ru-RU" sz="2000" dirty="0" err="1" smtClean="0"/>
            <a:t>передають</a:t>
          </a:r>
          <a:r>
            <a:rPr lang="ru-RU" sz="2000" dirty="0" smtClean="0"/>
            <a:t> </a:t>
          </a:r>
          <a:r>
            <a:rPr lang="ru-RU" sz="2000" dirty="0" err="1" smtClean="0"/>
            <a:t>їх</a:t>
          </a:r>
          <a:r>
            <a:rPr lang="ru-RU" sz="2000" dirty="0" smtClean="0"/>
            <a:t> </a:t>
          </a:r>
          <a:r>
            <a:rPr lang="ru-RU" sz="2000" dirty="0" err="1" smtClean="0"/>
            <a:t>у</a:t>
          </a:r>
          <a:r>
            <a:rPr lang="ru-RU" sz="2000" dirty="0" smtClean="0"/>
            <a:t> </a:t>
          </a:r>
          <a:r>
            <a:rPr lang="ru-RU" sz="2000" dirty="0" err="1" smtClean="0"/>
            <a:t>тимчасове</a:t>
          </a:r>
          <a:r>
            <a:rPr lang="ru-RU" sz="2000" dirty="0" smtClean="0"/>
            <a:t> </a:t>
          </a:r>
          <a:r>
            <a:rPr lang="ru-RU" sz="2000" dirty="0" err="1" smtClean="0"/>
            <a:t>користування</a:t>
          </a:r>
          <a:r>
            <a:rPr lang="ru-RU" sz="2000" dirty="0" smtClean="0"/>
            <a:t> </a:t>
          </a:r>
          <a:r>
            <a:rPr lang="ru-RU" sz="2000" dirty="0" err="1" smtClean="0"/>
            <a:t>іншим</a:t>
          </a:r>
          <a:r>
            <a:rPr lang="ru-RU" sz="2000" dirty="0" smtClean="0"/>
            <a:t> </a:t>
          </a:r>
          <a:r>
            <a:rPr lang="ru-RU" sz="2000" dirty="0" err="1" smtClean="0"/>
            <a:t>суб’єктам</a:t>
          </a:r>
          <a:endParaRPr lang="en-US" sz="2000" dirty="0"/>
        </a:p>
      </dgm:t>
    </dgm:pt>
    <dgm:pt modelId="{97B78D99-748F-4DEC-8F44-5AD722B71AA9}" type="parTrans" cxnId="{B0B1E147-F2F8-445D-A35C-7FBB64E43CF2}">
      <dgm:prSet/>
      <dgm:spPr/>
      <dgm:t>
        <a:bodyPr/>
        <a:lstStyle/>
        <a:p>
          <a:endParaRPr lang="en-US"/>
        </a:p>
      </dgm:t>
    </dgm:pt>
    <dgm:pt modelId="{7920912F-6961-45EE-ACEE-D4D228CB457A}" type="sibTrans" cxnId="{B0B1E147-F2F8-445D-A35C-7FBB64E43CF2}">
      <dgm:prSet/>
      <dgm:spPr/>
      <dgm:t>
        <a:bodyPr/>
        <a:lstStyle/>
        <a:p>
          <a:endParaRPr lang="en-US"/>
        </a:p>
      </dgm:t>
    </dgm:pt>
    <dgm:pt modelId="{36D7108D-C288-4D30-8B6F-0EDB5530FA84}">
      <dgm:prSet phldrT="[Текст]"/>
      <dgm:spPr/>
      <dgm:t>
        <a:bodyPr/>
        <a:lstStyle/>
        <a:p>
          <a:r>
            <a:rPr lang="uk-UA" b="1" i="1" dirty="0" smtClean="0"/>
            <a:t>позичальники</a:t>
          </a:r>
          <a:endParaRPr lang="en-US" dirty="0"/>
        </a:p>
      </dgm:t>
    </dgm:pt>
    <dgm:pt modelId="{93A6B0AF-AEE4-4F1D-BD33-CC7F8C99AAB0}" type="parTrans" cxnId="{07DD9905-00C9-4F3F-A979-2895840B3CB1}">
      <dgm:prSet/>
      <dgm:spPr/>
      <dgm:t>
        <a:bodyPr/>
        <a:lstStyle/>
        <a:p>
          <a:endParaRPr lang="en-US"/>
        </a:p>
      </dgm:t>
    </dgm:pt>
    <dgm:pt modelId="{63FA9958-6637-42D8-8B0F-5027A7E22775}" type="sibTrans" cxnId="{07DD9905-00C9-4F3F-A979-2895840B3CB1}">
      <dgm:prSet/>
      <dgm:spPr/>
      <dgm:t>
        <a:bodyPr/>
        <a:lstStyle/>
        <a:p>
          <a:endParaRPr lang="en-US"/>
        </a:p>
      </dgm:t>
    </dgm:pt>
    <dgm:pt modelId="{D8B1DF72-BB86-461D-B582-98DCFA9FFDE8}">
      <dgm:prSet phldrT="[Текст]" custT="1"/>
      <dgm:spPr/>
      <dgm:t>
        <a:bodyPr/>
        <a:lstStyle/>
        <a:p>
          <a:r>
            <a:rPr lang="ru-RU" sz="2000" dirty="0" err="1" smtClean="0"/>
            <a:t>це</a:t>
          </a:r>
          <a:r>
            <a:rPr lang="ru-RU" sz="2000" dirty="0" smtClean="0"/>
            <a:t> </a:t>
          </a:r>
          <a:r>
            <a:rPr lang="ru-RU" sz="2000" dirty="0" err="1" smtClean="0"/>
            <a:t>учасники</a:t>
          </a:r>
          <a:r>
            <a:rPr lang="ru-RU" sz="2000" dirty="0" smtClean="0"/>
            <a:t> </a:t>
          </a:r>
          <a:r>
            <a:rPr lang="ru-RU" sz="2000" dirty="0" err="1" smtClean="0"/>
            <a:t>кредитних</a:t>
          </a:r>
          <a:r>
            <a:rPr lang="ru-RU" sz="2000" dirty="0" smtClean="0"/>
            <a:t> </a:t>
          </a:r>
          <a:r>
            <a:rPr lang="ru-RU" sz="2000" dirty="0" err="1" smtClean="0"/>
            <a:t>відносин</a:t>
          </a:r>
          <a:r>
            <a:rPr lang="ru-RU" sz="2000" dirty="0" smtClean="0"/>
            <a:t>, </a:t>
          </a:r>
          <a:r>
            <a:rPr lang="ru-RU" sz="2000" dirty="0" err="1" smtClean="0"/>
            <a:t>які</a:t>
          </a:r>
          <a:r>
            <a:rPr lang="ru-RU" sz="2000" dirty="0" smtClean="0"/>
            <a:t> </a:t>
          </a:r>
          <a:r>
            <a:rPr lang="ru-RU" sz="2000" dirty="0" err="1" smtClean="0"/>
            <a:t>мають</a:t>
          </a:r>
          <a:r>
            <a:rPr lang="ru-RU" sz="2000" dirty="0" smtClean="0"/>
            <a:t> потребу в </a:t>
          </a:r>
          <a:r>
            <a:rPr lang="ru-RU" sz="2000" dirty="0" err="1" smtClean="0"/>
            <a:t>додаткових</a:t>
          </a:r>
          <a:r>
            <a:rPr lang="ru-RU" sz="2000" dirty="0" smtClean="0"/>
            <a:t> коштах </a:t>
          </a:r>
          <a:r>
            <a:rPr lang="ru-RU" sz="2000" dirty="0" err="1" smtClean="0"/>
            <a:t>і</a:t>
          </a:r>
          <a:r>
            <a:rPr lang="ru-RU" sz="2000" dirty="0" smtClean="0"/>
            <a:t> </a:t>
          </a:r>
          <a:r>
            <a:rPr lang="ru-RU" sz="2000" dirty="0" err="1" smtClean="0"/>
            <a:t>одержують</a:t>
          </a:r>
          <a:r>
            <a:rPr lang="ru-RU" sz="2000" dirty="0" smtClean="0"/>
            <a:t> </a:t>
          </a:r>
          <a:r>
            <a:rPr lang="ru-RU" sz="2000" dirty="0" err="1" smtClean="0"/>
            <a:t>їх</a:t>
          </a:r>
          <a:r>
            <a:rPr lang="ru-RU" sz="2000" dirty="0" smtClean="0"/>
            <a:t> у </a:t>
          </a:r>
          <a:r>
            <a:rPr lang="ru-RU" sz="2000" dirty="0" err="1" smtClean="0"/>
            <a:t>позику</a:t>
          </a:r>
          <a:r>
            <a:rPr lang="ru-RU" sz="2000" dirty="0" smtClean="0"/>
            <a:t> </a:t>
          </a:r>
          <a:r>
            <a:rPr lang="ru-RU" sz="2000" dirty="0" err="1" smtClean="0"/>
            <a:t>від</a:t>
          </a:r>
          <a:r>
            <a:rPr lang="ru-RU" sz="2000" dirty="0" smtClean="0"/>
            <a:t> </a:t>
          </a:r>
          <a:r>
            <a:rPr lang="ru-RU" sz="2000" dirty="0" err="1" smtClean="0"/>
            <a:t>кредиторів</a:t>
          </a:r>
          <a:endParaRPr lang="en-US" sz="2000" dirty="0"/>
        </a:p>
      </dgm:t>
    </dgm:pt>
    <dgm:pt modelId="{864E11A1-441B-4FC6-92B6-13764E8E0F23}" type="parTrans" cxnId="{D18FCCEF-048F-40CC-B61A-140BD273168C}">
      <dgm:prSet/>
      <dgm:spPr/>
      <dgm:t>
        <a:bodyPr/>
        <a:lstStyle/>
        <a:p>
          <a:endParaRPr lang="en-US"/>
        </a:p>
      </dgm:t>
    </dgm:pt>
    <dgm:pt modelId="{216B2675-C271-45D1-8537-C1ECC7C78C84}" type="sibTrans" cxnId="{D18FCCEF-048F-40CC-B61A-140BD273168C}">
      <dgm:prSet/>
      <dgm:spPr/>
      <dgm:t>
        <a:bodyPr/>
        <a:lstStyle/>
        <a:p>
          <a:endParaRPr lang="en-US"/>
        </a:p>
      </dgm:t>
    </dgm:pt>
    <dgm:pt modelId="{2942929D-F359-4616-80B7-C6A4DA5C9CE9}">
      <dgm:prSet phldrT="[Текст]" custT="1"/>
      <dgm:spPr/>
      <dgm:t>
        <a:bodyPr/>
        <a:lstStyle/>
        <a:p>
          <a:r>
            <a:rPr lang="ru-RU" sz="2000" dirty="0" smtClean="0"/>
            <a:t>кредиторами </a:t>
          </a:r>
          <a:r>
            <a:rPr lang="ru-RU" sz="2000" dirty="0" err="1" smtClean="0"/>
            <a:t>можуть</a:t>
          </a:r>
          <a:r>
            <a:rPr lang="ru-RU" sz="2000" dirty="0" smtClean="0"/>
            <a:t> бути </a:t>
          </a:r>
          <a:r>
            <a:rPr lang="ru-RU" sz="2000" dirty="0" err="1" smtClean="0"/>
            <a:t>фізичні</a:t>
          </a:r>
          <a:r>
            <a:rPr lang="ru-RU" sz="2000" dirty="0" smtClean="0"/>
            <a:t> особи, </a:t>
          </a:r>
          <a:r>
            <a:rPr lang="ru-RU" sz="2000" dirty="0" err="1" smtClean="0"/>
            <a:t>юридичні</a:t>
          </a:r>
          <a:r>
            <a:rPr lang="ru-RU" sz="2000" dirty="0" smtClean="0"/>
            <a:t> особи (</a:t>
          </a:r>
          <a:r>
            <a:rPr lang="ru-RU" sz="2000" dirty="0" err="1" smtClean="0"/>
            <a:t>підприємства</a:t>
          </a:r>
          <a:r>
            <a:rPr lang="ru-RU" sz="2000" dirty="0" smtClean="0"/>
            <a:t> , </a:t>
          </a:r>
          <a:r>
            <a:rPr lang="ru-RU" sz="2000" dirty="0" err="1" smtClean="0"/>
            <a:t>організації</a:t>
          </a:r>
          <a:r>
            <a:rPr lang="ru-RU" sz="2000" dirty="0" smtClean="0"/>
            <a:t>, установи), держава, банки</a:t>
          </a:r>
          <a:endParaRPr lang="en-US" sz="2000" dirty="0"/>
        </a:p>
      </dgm:t>
    </dgm:pt>
    <dgm:pt modelId="{510C444A-D946-4575-92C7-8D8CEFE243CE}" type="parTrans" cxnId="{54A4D9D2-A232-4A79-87EA-A729949C7A4D}">
      <dgm:prSet/>
      <dgm:spPr/>
    </dgm:pt>
    <dgm:pt modelId="{F68610C2-6B25-41DE-AA3F-F2560E54EA3D}" type="sibTrans" cxnId="{54A4D9D2-A232-4A79-87EA-A729949C7A4D}">
      <dgm:prSet/>
      <dgm:spPr/>
    </dgm:pt>
    <dgm:pt modelId="{BA1107C7-4989-4956-832A-A871CDCE87D2}">
      <dgm:prSet phldrT="[Текст]" custT="1"/>
      <dgm:spPr/>
      <dgm:t>
        <a:bodyPr/>
        <a:lstStyle/>
        <a:p>
          <a:r>
            <a:rPr lang="ru-RU" sz="2000" dirty="0" err="1" smtClean="0"/>
            <a:t>позичальниками</a:t>
          </a:r>
          <a:r>
            <a:rPr lang="ru-RU" sz="2000" dirty="0" smtClean="0"/>
            <a:t> </a:t>
          </a:r>
          <a:r>
            <a:rPr lang="ru-RU" sz="2000" dirty="0" err="1" smtClean="0"/>
            <a:t>можуть</a:t>
          </a:r>
          <a:r>
            <a:rPr lang="ru-RU" sz="2000" dirty="0" smtClean="0"/>
            <a:t> бути </a:t>
          </a:r>
          <a:r>
            <a:rPr lang="ru-RU" sz="2000" dirty="0" err="1" smtClean="0"/>
            <a:t>всі</a:t>
          </a:r>
          <a:r>
            <a:rPr lang="ru-RU" sz="2000" dirty="0" smtClean="0"/>
            <a:t> </a:t>
          </a:r>
          <a:r>
            <a:rPr lang="ru-RU" sz="2000" dirty="0" err="1" smtClean="0"/>
            <a:t>ті</a:t>
          </a:r>
          <a:r>
            <a:rPr lang="ru-RU" sz="2000" dirty="0" smtClean="0"/>
            <a:t> особи, </a:t>
          </a:r>
          <a:r>
            <a:rPr lang="ru-RU" sz="2000" dirty="0" err="1" smtClean="0"/>
            <a:t>що</a:t>
          </a:r>
          <a:r>
            <a:rPr lang="ru-RU" sz="2000" dirty="0" smtClean="0"/>
            <a:t> </a:t>
          </a:r>
          <a:r>
            <a:rPr lang="ru-RU" sz="2000" dirty="0" err="1" smtClean="0"/>
            <a:t>й</a:t>
          </a:r>
          <a:r>
            <a:rPr lang="ru-RU" sz="2000" dirty="0" smtClean="0"/>
            <a:t> кредиторами</a:t>
          </a:r>
          <a:endParaRPr lang="en-US" sz="2000" dirty="0"/>
        </a:p>
      </dgm:t>
    </dgm:pt>
    <dgm:pt modelId="{38645876-6228-4AA3-8967-0B1D3166C669}" type="parTrans" cxnId="{60612C64-D675-465B-B92B-AF2150878E19}">
      <dgm:prSet/>
      <dgm:spPr/>
    </dgm:pt>
    <dgm:pt modelId="{C60107C1-1318-49F2-874C-15689E1F5B81}" type="sibTrans" cxnId="{60612C64-D675-465B-B92B-AF2150878E19}">
      <dgm:prSet/>
      <dgm:spPr/>
    </dgm:pt>
    <dgm:pt modelId="{0F39C2FB-FC2E-4EF0-8192-EE693B0B4D5A}" type="pres">
      <dgm:prSet presAssocID="{52EF7D5C-577E-4AC3-953C-FB66DB430D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38BDD1-81F1-4BF6-AA7E-05DC4667CB7A}" type="pres">
      <dgm:prSet presAssocID="{6AEFABE7-B746-4AE4-B509-38FC342917E0}" presName="linNode" presStyleCnt="0"/>
      <dgm:spPr/>
    </dgm:pt>
    <dgm:pt modelId="{12EF5782-7880-49A3-9ACB-97C67D54C51D}" type="pres">
      <dgm:prSet presAssocID="{6AEFABE7-B746-4AE4-B509-38FC342917E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A39A20-7770-4E9D-AD70-1954B4827792}" type="pres">
      <dgm:prSet presAssocID="{6AEFABE7-B746-4AE4-B509-38FC342917E0}" presName="descendantText" presStyleLbl="alignAccFollowNode1" presStyleIdx="0" presStyleCnt="3" custScaleY="1073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4956F-A8A2-40FF-969E-5D7BFA595219}" type="pres">
      <dgm:prSet presAssocID="{F3A2EA0F-2324-4850-BB44-EAD7A53288DA}" presName="sp" presStyleCnt="0"/>
      <dgm:spPr/>
    </dgm:pt>
    <dgm:pt modelId="{086ED1E9-56F7-4701-8F76-6F2443455490}" type="pres">
      <dgm:prSet presAssocID="{3D51D272-9110-4DE8-8C23-90EC0012C0B4}" presName="linNode" presStyleCnt="0"/>
      <dgm:spPr/>
    </dgm:pt>
    <dgm:pt modelId="{4C93EDDA-640D-4E65-BB0F-E5BD3DD79E5F}" type="pres">
      <dgm:prSet presAssocID="{3D51D272-9110-4DE8-8C23-90EC0012C0B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CAE9C-01DB-4027-8347-52DF72579BEA}" type="pres">
      <dgm:prSet presAssocID="{3D51D272-9110-4DE8-8C23-90EC0012C0B4}" presName="descendantText" presStyleLbl="alignAccFollowNode1" presStyleIdx="1" presStyleCnt="3" custScaleY="1206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00571-F0E2-45F0-B72E-44C58B92F064}" type="pres">
      <dgm:prSet presAssocID="{67EE782D-EF0E-4C1A-B553-3F4668B2972B}" presName="sp" presStyleCnt="0"/>
      <dgm:spPr/>
    </dgm:pt>
    <dgm:pt modelId="{89EFB3D0-5022-4F87-A520-50A0EF571B22}" type="pres">
      <dgm:prSet presAssocID="{36D7108D-C288-4D30-8B6F-0EDB5530FA84}" presName="linNode" presStyleCnt="0"/>
      <dgm:spPr/>
    </dgm:pt>
    <dgm:pt modelId="{5D277D37-5538-4F1F-9FF3-0BAAC2407D32}" type="pres">
      <dgm:prSet presAssocID="{36D7108D-C288-4D30-8B6F-0EDB5530FA8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B767E0-96AB-426B-BFBE-1941EF844B5B}" type="pres">
      <dgm:prSet presAssocID="{36D7108D-C288-4D30-8B6F-0EDB5530FA8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C371EA-B46A-4C68-BD0E-5C47DADB750C}" type="presOf" srcId="{2942929D-F359-4616-80B7-C6A4DA5C9CE9}" destId="{F94CAE9C-01DB-4027-8347-52DF72579BEA}" srcOrd="0" destOrd="1" presId="urn:microsoft.com/office/officeart/2005/8/layout/vList5"/>
    <dgm:cxn modelId="{ED617781-9FA4-4C2C-937D-E6975296F9ED}" type="presOf" srcId="{3D51D272-9110-4DE8-8C23-90EC0012C0B4}" destId="{4C93EDDA-640D-4E65-BB0F-E5BD3DD79E5F}" srcOrd="0" destOrd="0" presId="urn:microsoft.com/office/officeart/2005/8/layout/vList5"/>
    <dgm:cxn modelId="{30A74D42-F643-4C08-AB92-75A1B4E573FB}" type="presOf" srcId="{BA1107C7-4989-4956-832A-A871CDCE87D2}" destId="{B5B767E0-96AB-426B-BFBE-1941EF844B5B}" srcOrd="0" destOrd="1" presId="urn:microsoft.com/office/officeart/2005/8/layout/vList5"/>
    <dgm:cxn modelId="{07DD9905-00C9-4F3F-A979-2895840B3CB1}" srcId="{52EF7D5C-577E-4AC3-953C-FB66DB430D46}" destId="{36D7108D-C288-4D30-8B6F-0EDB5530FA84}" srcOrd="2" destOrd="0" parTransId="{93A6B0AF-AEE4-4F1D-BD33-CC7F8C99AAB0}" sibTransId="{63FA9958-6637-42D8-8B0F-5027A7E22775}"/>
    <dgm:cxn modelId="{54A4D9D2-A232-4A79-87EA-A729949C7A4D}" srcId="{3D51D272-9110-4DE8-8C23-90EC0012C0B4}" destId="{2942929D-F359-4616-80B7-C6A4DA5C9CE9}" srcOrd="1" destOrd="0" parTransId="{510C444A-D946-4575-92C7-8D8CEFE243CE}" sibTransId="{F68610C2-6B25-41DE-AA3F-F2560E54EA3D}"/>
    <dgm:cxn modelId="{D5645A85-FD0E-4DEB-AAF6-6A98440EF973}" type="presOf" srcId="{CA39E8E7-061C-4829-89BE-31717F62457B}" destId="{F94CAE9C-01DB-4027-8347-52DF72579BEA}" srcOrd="0" destOrd="0" presId="urn:microsoft.com/office/officeart/2005/8/layout/vList5"/>
    <dgm:cxn modelId="{F8C38EF7-5FB9-4EF7-9607-422723E75EF2}" srcId="{52EF7D5C-577E-4AC3-953C-FB66DB430D46}" destId="{6AEFABE7-B746-4AE4-B509-38FC342917E0}" srcOrd="0" destOrd="0" parTransId="{C0592B5A-7670-4311-AD2B-5CCE9041677B}" sibTransId="{F3A2EA0F-2324-4850-BB44-EAD7A53288DA}"/>
    <dgm:cxn modelId="{78A81563-0160-45A5-A9E8-EC8102D71993}" type="presOf" srcId="{52EF7D5C-577E-4AC3-953C-FB66DB430D46}" destId="{0F39C2FB-FC2E-4EF0-8192-EE693B0B4D5A}" srcOrd="0" destOrd="0" presId="urn:microsoft.com/office/officeart/2005/8/layout/vList5"/>
    <dgm:cxn modelId="{D18FCCEF-048F-40CC-B61A-140BD273168C}" srcId="{36D7108D-C288-4D30-8B6F-0EDB5530FA84}" destId="{D8B1DF72-BB86-461D-B582-98DCFA9FFDE8}" srcOrd="0" destOrd="0" parTransId="{864E11A1-441B-4FC6-92B6-13764E8E0F23}" sibTransId="{216B2675-C271-45D1-8537-C1ECC7C78C84}"/>
    <dgm:cxn modelId="{28841CCA-97D9-4CDC-B930-A6A14BDCAF49}" type="presOf" srcId="{36D7108D-C288-4D30-8B6F-0EDB5530FA84}" destId="{5D277D37-5538-4F1F-9FF3-0BAAC2407D32}" srcOrd="0" destOrd="0" presId="urn:microsoft.com/office/officeart/2005/8/layout/vList5"/>
    <dgm:cxn modelId="{B0B1E147-F2F8-445D-A35C-7FBB64E43CF2}" srcId="{3D51D272-9110-4DE8-8C23-90EC0012C0B4}" destId="{CA39E8E7-061C-4829-89BE-31717F62457B}" srcOrd="0" destOrd="0" parTransId="{97B78D99-748F-4DEC-8F44-5AD722B71AA9}" sibTransId="{7920912F-6961-45EE-ACEE-D4D228CB457A}"/>
    <dgm:cxn modelId="{5D7F10C5-8850-4768-8807-277ACF5D70F3}" type="presOf" srcId="{D8B1DF72-BB86-461D-B582-98DCFA9FFDE8}" destId="{B5B767E0-96AB-426B-BFBE-1941EF844B5B}" srcOrd="0" destOrd="0" presId="urn:microsoft.com/office/officeart/2005/8/layout/vList5"/>
    <dgm:cxn modelId="{60612C64-D675-465B-B92B-AF2150878E19}" srcId="{36D7108D-C288-4D30-8B6F-0EDB5530FA84}" destId="{BA1107C7-4989-4956-832A-A871CDCE87D2}" srcOrd="1" destOrd="0" parTransId="{38645876-6228-4AA3-8967-0B1D3166C669}" sibTransId="{C60107C1-1318-49F2-874C-15689E1F5B81}"/>
    <dgm:cxn modelId="{4E67E6FF-8FB2-4DD8-BC65-C414CAA9A48E}" srcId="{6AEFABE7-B746-4AE4-B509-38FC342917E0}" destId="{8FE90639-5887-47EF-919F-6482DE5B017F}" srcOrd="0" destOrd="0" parTransId="{3C3C7401-7B14-44B3-8F1B-50BB1C21ABBB}" sibTransId="{FC3FEEA7-3DA1-42DA-9560-F7A677BDE5F6}"/>
    <dgm:cxn modelId="{A7A8E715-C13C-4DEA-82BA-B82A375EA4BB}" srcId="{52EF7D5C-577E-4AC3-953C-FB66DB430D46}" destId="{3D51D272-9110-4DE8-8C23-90EC0012C0B4}" srcOrd="1" destOrd="0" parTransId="{D22FDFDE-D8BC-492D-A021-9D1A4A371221}" sibTransId="{67EE782D-EF0E-4C1A-B553-3F4668B2972B}"/>
    <dgm:cxn modelId="{1DDF560E-4387-4335-8711-CC14A3597CD3}" type="presOf" srcId="{6AEFABE7-B746-4AE4-B509-38FC342917E0}" destId="{12EF5782-7880-49A3-9ACB-97C67D54C51D}" srcOrd="0" destOrd="0" presId="urn:microsoft.com/office/officeart/2005/8/layout/vList5"/>
    <dgm:cxn modelId="{28D242A5-C14A-4B45-AA1F-312012470D85}" type="presOf" srcId="{8FE90639-5887-47EF-919F-6482DE5B017F}" destId="{7FA39A20-7770-4E9D-AD70-1954B4827792}" srcOrd="0" destOrd="0" presId="urn:microsoft.com/office/officeart/2005/8/layout/vList5"/>
    <dgm:cxn modelId="{32B56F2F-1A10-41A5-A55F-4AA59EF576C2}" type="presParOf" srcId="{0F39C2FB-FC2E-4EF0-8192-EE693B0B4D5A}" destId="{0938BDD1-81F1-4BF6-AA7E-05DC4667CB7A}" srcOrd="0" destOrd="0" presId="urn:microsoft.com/office/officeart/2005/8/layout/vList5"/>
    <dgm:cxn modelId="{746F8549-8571-4064-8ACA-955996A250A9}" type="presParOf" srcId="{0938BDD1-81F1-4BF6-AA7E-05DC4667CB7A}" destId="{12EF5782-7880-49A3-9ACB-97C67D54C51D}" srcOrd="0" destOrd="0" presId="urn:microsoft.com/office/officeart/2005/8/layout/vList5"/>
    <dgm:cxn modelId="{A4591BB5-ABB5-472B-946D-0A8C146ADB57}" type="presParOf" srcId="{0938BDD1-81F1-4BF6-AA7E-05DC4667CB7A}" destId="{7FA39A20-7770-4E9D-AD70-1954B4827792}" srcOrd="1" destOrd="0" presId="urn:microsoft.com/office/officeart/2005/8/layout/vList5"/>
    <dgm:cxn modelId="{3D6B5607-974B-4A49-9922-48740E23E5BC}" type="presParOf" srcId="{0F39C2FB-FC2E-4EF0-8192-EE693B0B4D5A}" destId="{5014956F-A8A2-40FF-969E-5D7BFA595219}" srcOrd="1" destOrd="0" presId="urn:microsoft.com/office/officeart/2005/8/layout/vList5"/>
    <dgm:cxn modelId="{6905A65D-D9FE-4818-9424-561D45A3EAE2}" type="presParOf" srcId="{0F39C2FB-FC2E-4EF0-8192-EE693B0B4D5A}" destId="{086ED1E9-56F7-4701-8F76-6F2443455490}" srcOrd="2" destOrd="0" presId="urn:microsoft.com/office/officeart/2005/8/layout/vList5"/>
    <dgm:cxn modelId="{4E71D41A-8AFA-45B8-9D6B-4A3CE1C4B585}" type="presParOf" srcId="{086ED1E9-56F7-4701-8F76-6F2443455490}" destId="{4C93EDDA-640D-4E65-BB0F-E5BD3DD79E5F}" srcOrd="0" destOrd="0" presId="urn:microsoft.com/office/officeart/2005/8/layout/vList5"/>
    <dgm:cxn modelId="{71A915AD-BECA-41E8-8E90-C241A6115EBF}" type="presParOf" srcId="{086ED1E9-56F7-4701-8F76-6F2443455490}" destId="{F94CAE9C-01DB-4027-8347-52DF72579BEA}" srcOrd="1" destOrd="0" presId="urn:microsoft.com/office/officeart/2005/8/layout/vList5"/>
    <dgm:cxn modelId="{7C669F74-9484-4DE0-8298-CF9B02AA75A2}" type="presParOf" srcId="{0F39C2FB-FC2E-4EF0-8192-EE693B0B4D5A}" destId="{DDA00571-F0E2-45F0-B72E-44C58B92F064}" srcOrd="3" destOrd="0" presId="urn:microsoft.com/office/officeart/2005/8/layout/vList5"/>
    <dgm:cxn modelId="{0B3E6A28-B6DC-4E79-A884-0C715502A8CF}" type="presParOf" srcId="{0F39C2FB-FC2E-4EF0-8192-EE693B0B4D5A}" destId="{89EFB3D0-5022-4F87-A520-50A0EF571B22}" srcOrd="4" destOrd="0" presId="urn:microsoft.com/office/officeart/2005/8/layout/vList5"/>
    <dgm:cxn modelId="{8B8456A4-DD6D-4594-8CC0-4370271344AA}" type="presParOf" srcId="{89EFB3D0-5022-4F87-A520-50A0EF571B22}" destId="{5D277D37-5538-4F1F-9FF3-0BAAC2407D32}" srcOrd="0" destOrd="0" presId="urn:microsoft.com/office/officeart/2005/8/layout/vList5"/>
    <dgm:cxn modelId="{F4C6365E-A814-49FA-BA42-00CA6D2BBA69}" type="presParOf" srcId="{89EFB3D0-5022-4F87-A520-50A0EF571B22}" destId="{B5B767E0-96AB-426B-BFBE-1941EF844B5B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77CF13-1A4F-487D-92F4-55E4459E3286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B8C75A4-AEF1-4D3F-9BD1-6C18C1F9CCAF}">
      <dgm:prSet phldrT="[Текст]"/>
      <dgm:spPr/>
      <dgm:t>
        <a:bodyPr/>
        <a:lstStyle/>
        <a:p>
          <a:r>
            <a:rPr lang="uk-UA" b="1" dirty="0" smtClean="0"/>
            <a:t>Товарна</a:t>
          </a:r>
        </a:p>
        <a:p>
          <a:r>
            <a:rPr lang="uk-UA" b="1" dirty="0" smtClean="0"/>
            <a:t>(натурально-речова)</a:t>
          </a:r>
          <a:endParaRPr lang="en-US" dirty="0"/>
        </a:p>
      </dgm:t>
    </dgm:pt>
    <dgm:pt modelId="{D5ED5AE5-559B-4B3E-BE6E-2EC38AB20C93}" type="parTrans" cxnId="{CFBA4B6D-8039-4247-A0A0-3FC71545A363}">
      <dgm:prSet/>
      <dgm:spPr/>
      <dgm:t>
        <a:bodyPr/>
        <a:lstStyle/>
        <a:p>
          <a:endParaRPr lang="en-US"/>
        </a:p>
      </dgm:t>
    </dgm:pt>
    <dgm:pt modelId="{AA8AA000-D916-4E55-9274-05EB6184A918}" type="sibTrans" cxnId="{CFBA4B6D-8039-4247-A0A0-3FC71545A363}">
      <dgm:prSet/>
      <dgm:spPr/>
      <dgm:t>
        <a:bodyPr/>
        <a:lstStyle/>
        <a:p>
          <a:endParaRPr lang="en-US"/>
        </a:p>
      </dgm:t>
    </dgm:pt>
    <dgm:pt modelId="{12528066-62EA-40F9-8E0A-41D8B82E2638}">
      <dgm:prSet phldrT="[Текст]" custT="1"/>
      <dgm:spPr/>
      <dgm:t>
        <a:bodyPr/>
        <a:lstStyle/>
        <a:p>
          <a:r>
            <a:rPr lang="ru-RU" sz="2100" dirty="0" err="1" smtClean="0"/>
            <a:t>кредитні</a:t>
          </a:r>
          <a:r>
            <a:rPr lang="ru-RU" sz="2100" dirty="0" smtClean="0"/>
            <a:t> </a:t>
          </a:r>
          <a:r>
            <a:rPr lang="ru-RU" sz="2100" dirty="0" err="1" smtClean="0"/>
            <a:t>відносини</a:t>
          </a:r>
          <a:r>
            <a:rPr lang="ru-RU" sz="2100" dirty="0" smtClean="0"/>
            <a:t> </a:t>
          </a:r>
          <a:r>
            <a:rPr lang="ru-RU" sz="2100" dirty="0" err="1" smtClean="0"/>
            <a:t>між</a:t>
          </a:r>
          <a:r>
            <a:rPr lang="ru-RU" sz="2100" dirty="0" smtClean="0"/>
            <a:t> </a:t>
          </a:r>
          <a:r>
            <a:rPr lang="ru-RU" sz="2100" dirty="0" err="1" smtClean="0"/>
            <a:t>продавцем</a:t>
          </a:r>
          <a:r>
            <a:rPr lang="ru-RU" sz="2100" dirty="0" smtClean="0"/>
            <a:t> </a:t>
          </a:r>
          <a:r>
            <a:rPr lang="ru-RU" sz="2100" dirty="0" err="1" smtClean="0"/>
            <a:t>і</a:t>
          </a:r>
          <a:r>
            <a:rPr lang="ru-RU" sz="2100" dirty="0" smtClean="0"/>
            <a:t> </a:t>
          </a:r>
          <a:r>
            <a:rPr lang="ru-RU" sz="2100" dirty="0" err="1" smtClean="0"/>
            <a:t>покупцем</a:t>
          </a:r>
          <a:r>
            <a:rPr lang="ru-RU" sz="2100" dirty="0" smtClean="0"/>
            <a:t> </a:t>
          </a:r>
          <a:r>
            <a:rPr lang="ru-RU" sz="2100" dirty="0" err="1" smtClean="0"/>
            <a:t>виникають</a:t>
          </a:r>
          <a:r>
            <a:rPr lang="ru-RU" sz="2100" dirty="0" smtClean="0"/>
            <a:t> у </a:t>
          </a:r>
          <a:r>
            <a:rPr lang="ru-RU" sz="2100" dirty="0" err="1" smtClean="0"/>
            <a:t>випадку</a:t>
          </a:r>
          <a:r>
            <a:rPr lang="ru-RU" sz="2100" dirty="0" smtClean="0"/>
            <a:t>, коли </a:t>
          </a:r>
          <a:r>
            <a:rPr lang="ru-RU" sz="2100" dirty="0" err="1" smtClean="0"/>
            <a:t>останні</a:t>
          </a:r>
          <a:r>
            <a:rPr lang="ru-RU" sz="2100" dirty="0" smtClean="0"/>
            <a:t> </a:t>
          </a:r>
          <a:r>
            <a:rPr lang="ru-RU" sz="2100" dirty="0" err="1" smtClean="0"/>
            <a:t>одержують</a:t>
          </a:r>
          <a:r>
            <a:rPr lang="ru-RU" sz="2100" dirty="0" smtClean="0"/>
            <a:t> </a:t>
          </a:r>
          <a:r>
            <a:rPr lang="ru-RU" sz="2100" dirty="0" err="1" smtClean="0"/>
            <a:t>товари</a:t>
          </a:r>
          <a:r>
            <a:rPr lang="ru-RU" sz="2100" dirty="0" smtClean="0"/>
            <a:t> (</a:t>
          </a:r>
          <a:r>
            <a:rPr lang="ru-RU" sz="2100" dirty="0" err="1" smtClean="0"/>
            <a:t>послуги</a:t>
          </a:r>
          <a:r>
            <a:rPr lang="ru-RU" sz="2100" dirty="0" smtClean="0"/>
            <a:t>) </a:t>
          </a:r>
          <a:r>
            <a:rPr lang="ru-RU" sz="2100" dirty="0" err="1" smtClean="0"/>
            <a:t>з</a:t>
          </a:r>
          <a:r>
            <a:rPr lang="ru-RU" sz="2100" dirty="0" smtClean="0"/>
            <a:t> </a:t>
          </a:r>
          <a:r>
            <a:rPr lang="ru-RU" sz="2100" dirty="0" err="1" smtClean="0"/>
            <a:t>відстрочкою</a:t>
          </a:r>
          <a:r>
            <a:rPr lang="ru-RU" sz="2100" dirty="0" smtClean="0"/>
            <a:t> платежу (</a:t>
          </a:r>
          <a:r>
            <a:rPr lang="ru-RU" sz="2100" dirty="0" err="1" smtClean="0"/>
            <a:t>комерційний</a:t>
          </a:r>
          <a:r>
            <a:rPr lang="ru-RU" sz="2100" dirty="0" smtClean="0"/>
            <a:t> кредит, продаж товару </a:t>
          </a:r>
          <a:r>
            <a:rPr lang="ru-RU" sz="2100" dirty="0" err="1" smtClean="0"/>
            <a:t>і</a:t>
          </a:r>
          <a:r>
            <a:rPr lang="ru-RU" sz="2100" dirty="0" smtClean="0"/>
            <a:t> </a:t>
          </a:r>
          <a:r>
            <a:rPr lang="ru-RU" sz="2100" dirty="0" err="1" smtClean="0"/>
            <a:t>послуг</a:t>
          </a:r>
          <a:r>
            <a:rPr lang="ru-RU" sz="2100" dirty="0" smtClean="0"/>
            <a:t> </a:t>
          </a:r>
          <a:r>
            <a:rPr lang="ru-RU" sz="2100" dirty="0" err="1" smtClean="0"/>
            <a:t>населенню</a:t>
          </a:r>
          <a:r>
            <a:rPr lang="ru-RU" sz="2100" dirty="0" smtClean="0"/>
            <a:t> в кредит)</a:t>
          </a:r>
          <a:endParaRPr lang="en-US" sz="2100" dirty="0"/>
        </a:p>
      </dgm:t>
    </dgm:pt>
    <dgm:pt modelId="{43736A74-6095-4962-8B7D-814CCFC59378}" type="parTrans" cxnId="{6C92646B-D5C3-44C6-8EEB-1B075F602EF9}">
      <dgm:prSet/>
      <dgm:spPr/>
      <dgm:t>
        <a:bodyPr/>
        <a:lstStyle/>
        <a:p>
          <a:endParaRPr lang="en-US"/>
        </a:p>
      </dgm:t>
    </dgm:pt>
    <dgm:pt modelId="{422B6E3A-665C-41C7-8566-12CB704009E8}" type="sibTrans" cxnId="{6C92646B-D5C3-44C6-8EEB-1B075F602EF9}">
      <dgm:prSet/>
      <dgm:spPr/>
      <dgm:t>
        <a:bodyPr/>
        <a:lstStyle/>
        <a:p>
          <a:endParaRPr lang="en-US"/>
        </a:p>
      </dgm:t>
    </dgm:pt>
    <dgm:pt modelId="{A6A5B27A-FC78-483C-BA12-C84110023CE2}">
      <dgm:prSet phldrT="[Текст]"/>
      <dgm:spPr/>
      <dgm:t>
        <a:bodyPr/>
        <a:lstStyle/>
        <a:p>
          <a:r>
            <a:rPr lang="uk-UA" b="1" dirty="0" smtClean="0"/>
            <a:t>Грошова </a:t>
          </a:r>
          <a:endParaRPr lang="en-US" dirty="0"/>
        </a:p>
      </dgm:t>
    </dgm:pt>
    <dgm:pt modelId="{5E8AC175-2398-467B-BCAE-C626980165EE}" type="parTrans" cxnId="{0D638DE8-C2A8-4EB5-A358-5AACAE86168C}">
      <dgm:prSet/>
      <dgm:spPr/>
      <dgm:t>
        <a:bodyPr/>
        <a:lstStyle/>
        <a:p>
          <a:endParaRPr lang="en-US"/>
        </a:p>
      </dgm:t>
    </dgm:pt>
    <dgm:pt modelId="{A7959191-9F25-4356-97AA-17093515AACB}" type="sibTrans" cxnId="{0D638DE8-C2A8-4EB5-A358-5AACAE86168C}">
      <dgm:prSet/>
      <dgm:spPr/>
      <dgm:t>
        <a:bodyPr/>
        <a:lstStyle/>
        <a:p>
          <a:endParaRPr lang="en-US"/>
        </a:p>
      </dgm:t>
    </dgm:pt>
    <dgm:pt modelId="{3B6875C0-514D-4B76-A96A-B05EFB41E9A0}">
      <dgm:prSet phldrT="[Текст]"/>
      <dgm:spPr/>
      <dgm:t>
        <a:bodyPr/>
        <a:lstStyle/>
        <a:p>
          <a:r>
            <a:rPr lang="ru-RU" dirty="0" err="1" smtClean="0"/>
            <a:t>рух</a:t>
          </a:r>
          <a:r>
            <a:rPr lang="ru-RU" dirty="0" smtClean="0"/>
            <a:t> </a:t>
          </a:r>
          <a:r>
            <a:rPr lang="ru-RU" dirty="0" err="1" smtClean="0"/>
            <a:t>переважної</a:t>
          </a:r>
          <a:r>
            <a:rPr lang="ru-RU" dirty="0" smtClean="0"/>
            <a:t> </a:t>
          </a:r>
          <a:r>
            <a:rPr lang="ru-RU" dirty="0" err="1" smtClean="0"/>
            <a:t>частини</a:t>
          </a:r>
          <a:r>
            <a:rPr lang="ru-RU" dirty="0" smtClean="0"/>
            <a:t> </a:t>
          </a:r>
          <a:r>
            <a:rPr lang="ru-RU" dirty="0" err="1" smtClean="0"/>
            <a:t>позикового</a:t>
          </a:r>
          <a:r>
            <a:rPr lang="ru-RU" dirty="0" smtClean="0"/>
            <a:t> фонду </a:t>
          </a:r>
          <a:r>
            <a:rPr lang="ru-RU" dirty="0" err="1" smtClean="0"/>
            <a:t>країни</a:t>
          </a:r>
          <a:r>
            <a:rPr lang="ru-RU" dirty="0" smtClean="0"/>
            <a:t> </a:t>
          </a:r>
          <a:r>
            <a:rPr lang="ru-RU" dirty="0" err="1" smtClean="0"/>
            <a:t>здійснюється</a:t>
          </a:r>
          <a:r>
            <a:rPr lang="ru-RU" dirty="0" smtClean="0"/>
            <a:t> у </a:t>
          </a:r>
          <a:r>
            <a:rPr lang="ru-RU" dirty="0" err="1" smtClean="0"/>
            <a:t>грошовій</a:t>
          </a:r>
          <a:r>
            <a:rPr lang="ru-RU" dirty="0" smtClean="0"/>
            <a:t> </a:t>
          </a:r>
          <a:r>
            <a:rPr lang="ru-RU" dirty="0" err="1" smtClean="0"/>
            <a:t>формі</a:t>
          </a:r>
          <a:r>
            <a:rPr lang="ru-RU" dirty="0" smtClean="0"/>
            <a:t> (</a:t>
          </a:r>
          <a:r>
            <a:rPr lang="ru-RU" dirty="0" err="1" smtClean="0"/>
            <a:t>переважна</a:t>
          </a:r>
          <a:r>
            <a:rPr lang="ru-RU" dirty="0" smtClean="0"/>
            <a:t> </a:t>
          </a:r>
          <a:r>
            <a:rPr lang="ru-RU" dirty="0" err="1" smtClean="0"/>
            <a:t>більшість</a:t>
          </a:r>
          <a:r>
            <a:rPr lang="ru-RU" dirty="0" smtClean="0"/>
            <a:t> </a:t>
          </a:r>
          <a:r>
            <a:rPr lang="ru-RU" dirty="0" err="1" smtClean="0"/>
            <a:t>позик</a:t>
          </a:r>
          <a:r>
            <a:rPr lang="ru-RU" dirty="0" smtClean="0"/>
            <a:t> </a:t>
          </a:r>
          <a:r>
            <a:rPr lang="ru-RU" dirty="0" err="1" smtClean="0"/>
            <a:t>надається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погашається</a:t>
          </a:r>
          <a:r>
            <a:rPr lang="ru-RU" dirty="0" smtClean="0"/>
            <a:t> </a:t>
          </a:r>
          <a:r>
            <a:rPr lang="ru-RU" dirty="0" err="1" smtClean="0"/>
            <a:t>грошима</a:t>
          </a:r>
          <a:r>
            <a:rPr lang="ru-RU" dirty="0" smtClean="0"/>
            <a:t>)</a:t>
          </a:r>
          <a:endParaRPr lang="en-US" dirty="0"/>
        </a:p>
      </dgm:t>
    </dgm:pt>
    <dgm:pt modelId="{311CBED1-C579-4915-AC06-CDF70D93A362}" type="parTrans" cxnId="{61A82106-D46D-4CC3-8E8B-58F9206E4DC8}">
      <dgm:prSet/>
      <dgm:spPr/>
      <dgm:t>
        <a:bodyPr/>
        <a:lstStyle/>
        <a:p>
          <a:endParaRPr lang="en-US"/>
        </a:p>
      </dgm:t>
    </dgm:pt>
    <dgm:pt modelId="{C9A7D506-30A0-45B6-8ACC-637FF3520047}" type="sibTrans" cxnId="{61A82106-D46D-4CC3-8E8B-58F9206E4DC8}">
      <dgm:prSet/>
      <dgm:spPr/>
      <dgm:t>
        <a:bodyPr/>
        <a:lstStyle/>
        <a:p>
          <a:endParaRPr lang="en-US"/>
        </a:p>
      </dgm:t>
    </dgm:pt>
    <dgm:pt modelId="{F75315A3-051A-4E1F-B5C6-FDE9CF7C7FF2}" type="pres">
      <dgm:prSet presAssocID="{6477CF13-1A4F-487D-92F4-55E4459E328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F2B6F84-8412-4AC9-9537-AA3F646FDDA6}" type="pres">
      <dgm:prSet presAssocID="{6B8C75A4-AEF1-4D3F-9BD1-6C18C1F9CCAF}" presName="linNode" presStyleCnt="0"/>
      <dgm:spPr/>
    </dgm:pt>
    <dgm:pt modelId="{96E11FDB-3C43-4A6F-944F-56C712778DB0}" type="pres">
      <dgm:prSet presAssocID="{6B8C75A4-AEF1-4D3F-9BD1-6C18C1F9CCAF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26A78-E599-4A72-A440-1AFF4BEAA439}" type="pres">
      <dgm:prSet presAssocID="{6B8C75A4-AEF1-4D3F-9BD1-6C18C1F9CCAF}" presName="childShp" presStyleLbl="bgAccFollowNode1" presStyleIdx="0" presStyleCnt="2" custScaleY="1435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24AC2-78DC-4004-AA02-C8937EB84AA8}" type="pres">
      <dgm:prSet presAssocID="{AA8AA000-D916-4E55-9274-05EB6184A918}" presName="spacing" presStyleCnt="0"/>
      <dgm:spPr/>
    </dgm:pt>
    <dgm:pt modelId="{5D4B68A6-8F91-4C51-9278-2E732DCE884B}" type="pres">
      <dgm:prSet presAssocID="{A6A5B27A-FC78-483C-BA12-C84110023CE2}" presName="linNode" presStyleCnt="0"/>
      <dgm:spPr/>
    </dgm:pt>
    <dgm:pt modelId="{F6FE9484-7292-41B8-AAC3-567138E920B6}" type="pres">
      <dgm:prSet presAssocID="{A6A5B27A-FC78-483C-BA12-C84110023CE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FE608-FF29-4AB7-B47B-1A40312A9852}" type="pres">
      <dgm:prSet presAssocID="{A6A5B27A-FC78-483C-BA12-C84110023CE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A82106-D46D-4CC3-8E8B-58F9206E4DC8}" srcId="{A6A5B27A-FC78-483C-BA12-C84110023CE2}" destId="{3B6875C0-514D-4B76-A96A-B05EFB41E9A0}" srcOrd="0" destOrd="0" parTransId="{311CBED1-C579-4915-AC06-CDF70D93A362}" sibTransId="{C9A7D506-30A0-45B6-8ACC-637FF3520047}"/>
    <dgm:cxn modelId="{8618DCFA-B710-4F8B-83AC-21D35262B224}" type="presOf" srcId="{3B6875C0-514D-4B76-A96A-B05EFB41E9A0}" destId="{B8DFE608-FF29-4AB7-B47B-1A40312A9852}" srcOrd="0" destOrd="0" presId="urn:microsoft.com/office/officeart/2005/8/layout/vList6"/>
    <dgm:cxn modelId="{CFBA4B6D-8039-4247-A0A0-3FC71545A363}" srcId="{6477CF13-1A4F-487D-92F4-55E4459E3286}" destId="{6B8C75A4-AEF1-4D3F-9BD1-6C18C1F9CCAF}" srcOrd="0" destOrd="0" parTransId="{D5ED5AE5-559B-4B3E-BE6E-2EC38AB20C93}" sibTransId="{AA8AA000-D916-4E55-9274-05EB6184A918}"/>
    <dgm:cxn modelId="{7631B110-7603-459E-9867-16CF18B7F04D}" type="presOf" srcId="{6B8C75A4-AEF1-4D3F-9BD1-6C18C1F9CCAF}" destId="{96E11FDB-3C43-4A6F-944F-56C712778DB0}" srcOrd="0" destOrd="0" presId="urn:microsoft.com/office/officeart/2005/8/layout/vList6"/>
    <dgm:cxn modelId="{0D638DE8-C2A8-4EB5-A358-5AACAE86168C}" srcId="{6477CF13-1A4F-487D-92F4-55E4459E3286}" destId="{A6A5B27A-FC78-483C-BA12-C84110023CE2}" srcOrd="1" destOrd="0" parTransId="{5E8AC175-2398-467B-BCAE-C626980165EE}" sibTransId="{A7959191-9F25-4356-97AA-17093515AACB}"/>
    <dgm:cxn modelId="{839E99FD-3BF4-482C-8F6B-1C9EB62CE019}" type="presOf" srcId="{12528066-62EA-40F9-8E0A-41D8B82E2638}" destId="{9F826A78-E599-4A72-A440-1AFF4BEAA439}" srcOrd="0" destOrd="0" presId="urn:microsoft.com/office/officeart/2005/8/layout/vList6"/>
    <dgm:cxn modelId="{6C92646B-D5C3-44C6-8EEB-1B075F602EF9}" srcId="{6B8C75A4-AEF1-4D3F-9BD1-6C18C1F9CCAF}" destId="{12528066-62EA-40F9-8E0A-41D8B82E2638}" srcOrd="0" destOrd="0" parTransId="{43736A74-6095-4962-8B7D-814CCFC59378}" sibTransId="{422B6E3A-665C-41C7-8566-12CB704009E8}"/>
    <dgm:cxn modelId="{304BB228-1CDE-469E-A537-D0EEC687714C}" type="presOf" srcId="{A6A5B27A-FC78-483C-BA12-C84110023CE2}" destId="{F6FE9484-7292-41B8-AAC3-567138E920B6}" srcOrd="0" destOrd="0" presId="urn:microsoft.com/office/officeart/2005/8/layout/vList6"/>
    <dgm:cxn modelId="{CBD2CA88-FAE8-46A3-B27B-2480D08AF929}" type="presOf" srcId="{6477CF13-1A4F-487D-92F4-55E4459E3286}" destId="{F75315A3-051A-4E1F-B5C6-FDE9CF7C7FF2}" srcOrd="0" destOrd="0" presId="urn:microsoft.com/office/officeart/2005/8/layout/vList6"/>
    <dgm:cxn modelId="{6A63C6D3-EAC8-47C5-B0A3-B0B9D8FFF1EC}" type="presParOf" srcId="{F75315A3-051A-4E1F-B5C6-FDE9CF7C7FF2}" destId="{5F2B6F84-8412-4AC9-9537-AA3F646FDDA6}" srcOrd="0" destOrd="0" presId="urn:microsoft.com/office/officeart/2005/8/layout/vList6"/>
    <dgm:cxn modelId="{758775C1-E3B0-49FA-80A1-0DED473A7446}" type="presParOf" srcId="{5F2B6F84-8412-4AC9-9537-AA3F646FDDA6}" destId="{96E11FDB-3C43-4A6F-944F-56C712778DB0}" srcOrd="0" destOrd="0" presId="urn:microsoft.com/office/officeart/2005/8/layout/vList6"/>
    <dgm:cxn modelId="{1F087F5B-3FF4-493E-8EEF-D5C7A72638E1}" type="presParOf" srcId="{5F2B6F84-8412-4AC9-9537-AA3F646FDDA6}" destId="{9F826A78-E599-4A72-A440-1AFF4BEAA439}" srcOrd="1" destOrd="0" presId="urn:microsoft.com/office/officeart/2005/8/layout/vList6"/>
    <dgm:cxn modelId="{8F517C35-A41B-4886-B1E8-7DF114C90B62}" type="presParOf" srcId="{F75315A3-051A-4E1F-B5C6-FDE9CF7C7FF2}" destId="{3C924AC2-78DC-4004-AA02-C8937EB84AA8}" srcOrd="1" destOrd="0" presId="urn:microsoft.com/office/officeart/2005/8/layout/vList6"/>
    <dgm:cxn modelId="{C3198025-A7F8-43B3-9410-5AF79369C9CA}" type="presParOf" srcId="{F75315A3-051A-4E1F-B5C6-FDE9CF7C7FF2}" destId="{5D4B68A6-8F91-4C51-9278-2E732DCE884B}" srcOrd="2" destOrd="0" presId="urn:microsoft.com/office/officeart/2005/8/layout/vList6"/>
    <dgm:cxn modelId="{B6314A48-3925-48BA-B5FA-4715502AD2E7}" type="presParOf" srcId="{5D4B68A6-8F91-4C51-9278-2E732DCE884B}" destId="{F6FE9484-7292-41B8-AAC3-567138E920B6}" srcOrd="0" destOrd="0" presId="urn:microsoft.com/office/officeart/2005/8/layout/vList6"/>
    <dgm:cxn modelId="{7C2B677D-F2FA-4812-A39A-1FD81B4B101D}" type="presParOf" srcId="{5D4B68A6-8F91-4C51-9278-2E732DCE884B}" destId="{B8DFE608-FF29-4AB7-B47B-1A40312A9852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C3EC6E-6C4E-4F68-8DB0-5777E9B00399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22FA630-9F9A-4348-AAAE-228A2D0CA04B}">
      <dgm:prSet phldrT="[Текст]"/>
      <dgm:spPr/>
      <dgm:t>
        <a:bodyPr/>
        <a:lstStyle/>
        <a:p>
          <a:r>
            <a:rPr lang="uk-UA" dirty="0" smtClean="0"/>
            <a:t>споживчий</a:t>
          </a:r>
          <a:endParaRPr lang="en-US" dirty="0"/>
        </a:p>
      </dgm:t>
    </dgm:pt>
    <dgm:pt modelId="{3EC41D2F-2A36-4F92-98A6-88FBF83FDD06}" type="parTrans" cxnId="{73FDF97E-4D95-4FFF-9E86-A4CB8401B83F}">
      <dgm:prSet/>
      <dgm:spPr/>
      <dgm:t>
        <a:bodyPr/>
        <a:lstStyle/>
        <a:p>
          <a:endParaRPr lang="en-US"/>
        </a:p>
      </dgm:t>
    </dgm:pt>
    <dgm:pt modelId="{77AB809C-D935-4140-BC67-2730E5CD231E}" type="sibTrans" cxnId="{73FDF97E-4D95-4FFF-9E86-A4CB8401B83F}">
      <dgm:prSet/>
      <dgm:spPr/>
      <dgm:t>
        <a:bodyPr/>
        <a:lstStyle/>
        <a:p>
          <a:endParaRPr lang="en-US"/>
        </a:p>
      </dgm:t>
    </dgm:pt>
    <dgm:pt modelId="{D1F14195-4DF6-4CC5-A466-02502DD0AA0B}">
      <dgm:prSet phldrT="[Текст]" custT="1"/>
      <dgm:spPr/>
      <dgm:t>
        <a:bodyPr/>
        <a:lstStyle/>
        <a:p>
          <a:r>
            <a:rPr lang="ru-RU" sz="1800" dirty="0" err="1" smtClean="0"/>
            <a:t>надається</a:t>
          </a:r>
          <a:r>
            <a:rPr lang="ru-RU" sz="1800" dirty="0" smtClean="0"/>
            <a:t> </a:t>
          </a:r>
          <a:r>
            <a:rPr lang="ru-RU" sz="1800" dirty="0" err="1" smtClean="0"/>
            <a:t>населенню</a:t>
          </a:r>
          <a:r>
            <a:rPr lang="ru-RU" sz="1800" dirty="0" smtClean="0"/>
            <a:t> </a:t>
          </a:r>
          <a:r>
            <a:rPr lang="ru-RU" sz="1800" dirty="0" err="1" smtClean="0"/>
            <a:t>підприємствами</a:t>
          </a:r>
          <a:r>
            <a:rPr lang="ru-RU" sz="1800" dirty="0" smtClean="0"/>
            <a:t> </a:t>
          </a:r>
          <a:r>
            <a:rPr lang="ru-RU" sz="1800" dirty="0" err="1" smtClean="0"/>
            <a:t>торгівлі</a:t>
          </a:r>
          <a:r>
            <a:rPr lang="ru-RU" sz="1800" dirty="0" smtClean="0"/>
            <a:t>, банками та </a:t>
          </a:r>
          <a:r>
            <a:rPr lang="ru-RU" sz="1800" dirty="0" err="1" smtClean="0"/>
            <a:t>іншими</a:t>
          </a:r>
          <a:r>
            <a:rPr lang="ru-RU" sz="1800" dirty="0" smtClean="0"/>
            <a:t> </a:t>
          </a:r>
          <a:r>
            <a:rPr lang="ru-RU" sz="1800" dirty="0" err="1" smtClean="0"/>
            <a:t>фінансовими</a:t>
          </a:r>
          <a:r>
            <a:rPr lang="ru-RU" sz="1800" dirty="0" smtClean="0"/>
            <a:t> </a:t>
          </a:r>
          <a:r>
            <a:rPr lang="ru-RU" sz="1800" dirty="0" err="1" smtClean="0"/>
            <a:t>установами</a:t>
          </a:r>
          <a:r>
            <a:rPr lang="ru-RU" sz="1800" dirty="0" smtClean="0"/>
            <a:t>, </a:t>
          </a:r>
          <a:r>
            <a:rPr lang="ru-RU" sz="1800" dirty="0" err="1" smtClean="0"/>
            <a:t>юридичними</a:t>
          </a:r>
          <a:r>
            <a:rPr lang="ru-RU" sz="1800" dirty="0" smtClean="0"/>
            <a:t> </a:t>
          </a:r>
          <a:r>
            <a:rPr lang="ru-RU" sz="1800" dirty="0" err="1" smtClean="0"/>
            <a:t>та</a:t>
          </a:r>
          <a:r>
            <a:rPr lang="ru-RU" sz="1800" dirty="0" smtClean="0"/>
            <a:t> </a:t>
          </a:r>
          <a:r>
            <a:rPr lang="ru-RU" sz="1800" dirty="0" err="1" smtClean="0"/>
            <a:t>фізичними</a:t>
          </a:r>
          <a:r>
            <a:rPr lang="ru-RU" sz="1800" dirty="0" smtClean="0"/>
            <a:t> особами на </a:t>
          </a:r>
          <a:r>
            <a:rPr lang="ru-RU" sz="1800" dirty="0" err="1" smtClean="0"/>
            <a:t>придбання</a:t>
          </a:r>
          <a:r>
            <a:rPr lang="ru-RU" sz="1800" dirty="0" smtClean="0"/>
            <a:t> </a:t>
          </a:r>
          <a:r>
            <a:rPr lang="ru-RU" sz="1800" dirty="0" err="1" smtClean="0"/>
            <a:t>споживчих</a:t>
          </a:r>
          <a:r>
            <a:rPr lang="ru-RU" sz="1800" dirty="0" smtClean="0"/>
            <a:t> </a:t>
          </a:r>
          <a:r>
            <a:rPr lang="ru-RU" sz="1800" dirty="0" err="1" smtClean="0"/>
            <a:t>товарів</a:t>
          </a:r>
          <a:r>
            <a:rPr lang="ru-RU" sz="1800" dirty="0" smtClean="0"/>
            <a:t> </a:t>
          </a:r>
          <a:r>
            <a:rPr lang="ru-RU" sz="1800" dirty="0" err="1" smtClean="0"/>
            <a:t>тривалого</a:t>
          </a:r>
          <a:r>
            <a:rPr lang="ru-RU" sz="1800" dirty="0" smtClean="0"/>
            <a:t> </a:t>
          </a:r>
          <a:r>
            <a:rPr lang="ru-RU" sz="1800" dirty="0" err="1" smtClean="0"/>
            <a:t>користування</a:t>
          </a:r>
          <a:r>
            <a:rPr lang="ru-RU" sz="1800" dirty="0" smtClean="0"/>
            <a:t> та </a:t>
          </a:r>
          <a:r>
            <a:rPr lang="ru-RU" sz="1800" dirty="0" err="1" smtClean="0"/>
            <a:t>послуг</a:t>
          </a:r>
          <a:r>
            <a:rPr lang="ru-RU" sz="1800" dirty="0" smtClean="0"/>
            <a:t> </a:t>
          </a:r>
          <a:r>
            <a:rPr lang="ru-RU" sz="1800" dirty="0" err="1" smtClean="0"/>
            <a:t>і</a:t>
          </a:r>
          <a:r>
            <a:rPr lang="ru-RU" sz="1800" dirty="0" smtClean="0"/>
            <a:t> </a:t>
          </a:r>
          <a:r>
            <a:rPr lang="ru-RU" sz="1800" dirty="0" err="1" smtClean="0"/>
            <a:t>повертається</a:t>
          </a:r>
          <a:r>
            <a:rPr lang="ru-RU" sz="1800" dirty="0" smtClean="0"/>
            <a:t> в </a:t>
          </a:r>
          <a:r>
            <a:rPr lang="ru-RU" sz="1800" dirty="0" err="1" smtClean="0"/>
            <a:t>розстрочку</a:t>
          </a:r>
          <a:endParaRPr lang="en-US" sz="1800" dirty="0"/>
        </a:p>
      </dgm:t>
    </dgm:pt>
    <dgm:pt modelId="{CD306873-D6CC-4E7F-8B92-B854AAA13EC2}" type="parTrans" cxnId="{FC3F1061-0DDF-4EBA-AC1E-5D137C2227E4}">
      <dgm:prSet/>
      <dgm:spPr/>
      <dgm:t>
        <a:bodyPr/>
        <a:lstStyle/>
        <a:p>
          <a:endParaRPr lang="en-US"/>
        </a:p>
      </dgm:t>
    </dgm:pt>
    <dgm:pt modelId="{3BBE03BD-FCD2-4691-B524-8D9745A19108}" type="sibTrans" cxnId="{FC3F1061-0DDF-4EBA-AC1E-5D137C2227E4}">
      <dgm:prSet/>
      <dgm:spPr/>
      <dgm:t>
        <a:bodyPr/>
        <a:lstStyle/>
        <a:p>
          <a:endParaRPr lang="en-US"/>
        </a:p>
      </dgm:t>
    </dgm:pt>
    <dgm:pt modelId="{697C00F8-C8F6-4DEF-90D7-137985E36F6E}">
      <dgm:prSet phldrT="[Текст]"/>
      <dgm:spPr/>
      <dgm:t>
        <a:bodyPr/>
        <a:lstStyle/>
        <a:p>
          <a:r>
            <a:rPr lang="uk-UA" dirty="0" smtClean="0"/>
            <a:t>банківський</a:t>
          </a:r>
          <a:endParaRPr lang="en-US" dirty="0"/>
        </a:p>
      </dgm:t>
    </dgm:pt>
    <dgm:pt modelId="{446AC4BE-5500-4540-A2F9-D8B387F8807E}" type="parTrans" cxnId="{1F93CFB0-B539-42A7-9A84-24E5AF383B26}">
      <dgm:prSet/>
      <dgm:spPr/>
      <dgm:t>
        <a:bodyPr/>
        <a:lstStyle/>
        <a:p>
          <a:endParaRPr lang="en-US"/>
        </a:p>
      </dgm:t>
    </dgm:pt>
    <dgm:pt modelId="{B78D0077-5C16-4D7A-9B97-06514D48D695}" type="sibTrans" cxnId="{1F93CFB0-B539-42A7-9A84-24E5AF383B26}">
      <dgm:prSet/>
      <dgm:spPr/>
      <dgm:t>
        <a:bodyPr/>
        <a:lstStyle/>
        <a:p>
          <a:endParaRPr lang="en-US"/>
        </a:p>
      </dgm:t>
    </dgm:pt>
    <dgm:pt modelId="{E9B0B262-24AC-40C0-B6BA-D0C4ED4A7299}">
      <dgm:prSet phldrT="[Текст]" custT="1"/>
      <dgm:spPr/>
      <dgm:t>
        <a:bodyPr/>
        <a:lstStyle/>
        <a:p>
          <a:r>
            <a:rPr lang="ru-RU" sz="1800" dirty="0" err="1" smtClean="0"/>
            <a:t>надається</a:t>
          </a:r>
          <a:r>
            <a:rPr lang="ru-RU" sz="1800" dirty="0" smtClean="0"/>
            <a:t> банками, як правило, в </a:t>
          </a:r>
          <a:r>
            <a:rPr lang="ru-RU" sz="1800" dirty="0" err="1" smtClean="0"/>
            <a:t>грошовій</a:t>
          </a:r>
          <a:r>
            <a:rPr lang="ru-RU" sz="1800" dirty="0" smtClean="0"/>
            <a:t> </a:t>
          </a:r>
          <a:r>
            <a:rPr lang="ru-RU" sz="1800" dirty="0" err="1" smtClean="0"/>
            <a:t>формі</a:t>
          </a:r>
          <a:r>
            <a:rPr lang="ru-RU" sz="1800" dirty="0" smtClean="0"/>
            <a:t> </a:t>
          </a:r>
          <a:r>
            <a:rPr lang="ru-RU" sz="1800" dirty="0" err="1" smtClean="0"/>
            <a:t>фізичнним</a:t>
          </a:r>
          <a:r>
            <a:rPr lang="ru-RU" sz="1800" dirty="0" smtClean="0"/>
            <a:t> та </a:t>
          </a:r>
          <a:r>
            <a:rPr lang="ru-RU" sz="1800" dirty="0" err="1" smtClean="0"/>
            <a:t>юридичним</a:t>
          </a:r>
          <a:r>
            <a:rPr lang="ru-RU" sz="1800" dirty="0" smtClean="0"/>
            <a:t> особам</a:t>
          </a:r>
          <a:endParaRPr lang="en-US" sz="1800" dirty="0"/>
        </a:p>
      </dgm:t>
    </dgm:pt>
    <dgm:pt modelId="{C5238A31-50F8-444C-BED3-B8CDBAC5E005}" type="parTrans" cxnId="{F6114A1E-6F53-44C2-AF38-FE433E06486C}">
      <dgm:prSet/>
      <dgm:spPr/>
      <dgm:t>
        <a:bodyPr/>
        <a:lstStyle/>
        <a:p>
          <a:endParaRPr lang="en-US"/>
        </a:p>
      </dgm:t>
    </dgm:pt>
    <dgm:pt modelId="{7C4FDAAE-A7F4-4EA7-B773-B5FB3E7CA00C}" type="sibTrans" cxnId="{F6114A1E-6F53-44C2-AF38-FE433E06486C}">
      <dgm:prSet/>
      <dgm:spPr/>
      <dgm:t>
        <a:bodyPr/>
        <a:lstStyle/>
        <a:p>
          <a:endParaRPr lang="en-US"/>
        </a:p>
      </dgm:t>
    </dgm:pt>
    <dgm:pt modelId="{5173555C-E550-4E0F-948D-DECA6A75C530}">
      <dgm:prSet phldrT="[Текст]"/>
      <dgm:spPr/>
      <dgm:t>
        <a:bodyPr/>
        <a:lstStyle/>
        <a:p>
          <a:r>
            <a:rPr lang="uk-UA" dirty="0" smtClean="0"/>
            <a:t>іпотечний</a:t>
          </a:r>
          <a:endParaRPr lang="en-US" dirty="0"/>
        </a:p>
      </dgm:t>
    </dgm:pt>
    <dgm:pt modelId="{01DACCB4-A897-45FF-A730-759696AB2AC3}" type="parTrans" cxnId="{527DA58E-F26E-4A7C-B104-799D2350E80B}">
      <dgm:prSet/>
      <dgm:spPr/>
      <dgm:t>
        <a:bodyPr/>
        <a:lstStyle/>
        <a:p>
          <a:endParaRPr lang="en-US"/>
        </a:p>
      </dgm:t>
    </dgm:pt>
    <dgm:pt modelId="{3875A569-3E3B-481B-AC54-7F3CF9640486}" type="sibTrans" cxnId="{527DA58E-F26E-4A7C-B104-799D2350E80B}">
      <dgm:prSet/>
      <dgm:spPr/>
      <dgm:t>
        <a:bodyPr/>
        <a:lstStyle/>
        <a:p>
          <a:endParaRPr lang="en-US"/>
        </a:p>
      </dgm:t>
    </dgm:pt>
    <dgm:pt modelId="{B5023997-F23D-4331-8CC0-4359F1432F3D}">
      <dgm:prSet phldrT="[Текст]" custT="1"/>
      <dgm:spPr/>
      <dgm:t>
        <a:bodyPr/>
        <a:lstStyle/>
        <a:p>
          <a:r>
            <a:rPr lang="ru-RU" sz="1800" dirty="0" err="1" smtClean="0"/>
            <a:t>особливий</a:t>
          </a:r>
          <a:r>
            <a:rPr lang="ru-RU" sz="1800" dirty="0" smtClean="0"/>
            <a:t> вид </a:t>
          </a:r>
          <a:r>
            <a:rPr lang="ru-RU" sz="1800" dirty="0" err="1" smtClean="0"/>
            <a:t>економічних</a:t>
          </a:r>
          <a:r>
            <a:rPr lang="ru-RU" sz="1800" dirty="0" smtClean="0"/>
            <a:t> </a:t>
          </a:r>
          <a:r>
            <a:rPr lang="ru-RU" sz="1800" dirty="0" err="1" smtClean="0"/>
            <a:t>відносин</a:t>
          </a:r>
          <a:r>
            <a:rPr lang="ru-RU" sz="1800" dirty="0" smtClean="0"/>
            <a:t> </a:t>
          </a:r>
          <a:r>
            <a:rPr lang="ru-RU" sz="1800" dirty="0" err="1" smtClean="0"/>
            <a:t>з</a:t>
          </a:r>
          <a:r>
            <a:rPr lang="ru-RU" sz="1800" dirty="0" smtClean="0"/>
            <a:t> приводу </a:t>
          </a:r>
          <a:r>
            <a:rPr lang="ru-RU" sz="1800" dirty="0" err="1" smtClean="0"/>
            <a:t>надання</a:t>
          </a:r>
          <a:r>
            <a:rPr lang="ru-RU" sz="1800" dirty="0" smtClean="0"/>
            <a:t> </a:t>
          </a:r>
          <a:r>
            <a:rPr lang="ru-RU" sz="1800" dirty="0" err="1" smtClean="0"/>
            <a:t>кредитів</a:t>
          </a:r>
          <a:r>
            <a:rPr lang="ru-RU" sz="1800" dirty="0" smtClean="0"/>
            <a:t> </a:t>
          </a:r>
          <a:r>
            <a:rPr lang="ru-RU" sz="1800" dirty="0" err="1" smtClean="0"/>
            <a:t>під</a:t>
          </a:r>
          <a:r>
            <a:rPr lang="ru-RU" sz="1800" dirty="0" smtClean="0"/>
            <a:t> заставу </a:t>
          </a:r>
          <a:r>
            <a:rPr lang="ru-RU" sz="1800" dirty="0" err="1" smtClean="0"/>
            <a:t>виключно</a:t>
          </a:r>
          <a:r>
            <a:rPr lang="ru-RU" sz="1800" dirty="0" smtClean="0"/>
            <a:t> </a:t>
          </a:r>
          <a:r>
            <a:rPr lang="ru-RU" sz="1800" dirty="0" err="1" smtClean="0"/>
            <a:t>нерухомого</a:t>
          </a:r>
          <a:r>
            <a:rPr lang="ru-RU" sz="1800" dirty="0" smtClean="0"/>
            <a:t> майна</a:t>
          </a:r>
          <a:endParaRPr lang="en-US" sz="1800" dirty="0"/>
        </a:p>
      </dgm:t>
    </dgm:pt>
    <dgm:pt modelId="{68EF34CF-109B-4921-86E1-C5663CC01F0A}" type="parTrans" cxnId="{F84160E3-26E9-401D-8FB6-DDED0C6EC9BD}">
      <dgm:prSet/>
      <dgm:spPr/>
      <dgm:t>
        <a:bodyPr/>
        <a:lstStyle/>
        <a:p>
          <a:endParaRPr lang="en-US"/>
        </a:p>
      </dgm:t>
    </dgm:pt>
    <dgm:pt modelId="{2C0C5F71-C21D-4323-B21F-9DC19190242C}" type="sibTrans" cxnId="{F84160E3-26E9-401D-8FB6-DDED0C6EC9BD}">
      <dgm:prSet/>
      <dgm:spPr/>
      <dgm:t>
        <a:bodyPr/>
        <a:lstStyle/>
        <a:p>
          <a:endParaRPr lang="en-US"/>
        </a:p>
      </dgm:t>
    </dgm:pt>
    <dgm:pt modelId="{B0A408E7-F701-40BF-A89D-5C35D8D92812}">
      <dgm:prSet/>
      <dgm:spPr/>
      <dgm:t>
        <a:bodyPr/>
        <a:lstStyle/>
        <a:p>
          <a:r>
            <a:rPr lang="uk-UA" dirty="0" smtClean="0"/>
            <a:t>лізинговий</a:t>
          </a:r>
          <a:endParaRPr lang="en-US" dirty="0"/>
        </a:p>
      </dgm:t>
    </dgm:pt>
    <dgm:pt modelId="{4FBE3866-A2CB-449E-BC2E-F648D796808C}" type="parTrans" cxnId="{411A9E5F-7A85-4F54-929B-D618DB5E1553}">
      <dgm:prSet/>
      <dgm:spPr/>
      <dgm:t>
        <a:bodyPr/>
        <a:lstStyle/>
        <a:p>
          <a:endParaRPr lang="en-US"/>
        </a:p>
      </dgm:t>
    </dgm:pt>
    <dgm:pt modelId="{B4B3F060-CAE8-4831-BF28-2B63EC31D34D}" type="sibTrans" cxnId="{411A9E5F-7A85-4F54-929B-D618DB5E1553}">
      <dgm:prSet/>
      <dgm:spPr/>
      <dgm:t>
        <a:bodyPr/>
        <a:lstStyle/>
        <a:p>
          <a:endParaRPr lang="en-US"/>
        </a:p>
      </dgm:t>
    </dgm:pt>
    <dgm:pt modelId="{3971B8CD-888E-4521-8E2F-F31B7891560B}">
      <dgm:prSet custT="1"/>
      <dgm:spPr/>
      <dgm:t>
        <a:bodyPr/>
        <a:lstStyle/>
        <a:p>
          <a:r>
            <a:rPr lang="ru-RU" sz="1800" dirty="0" err="1" smtClean="0"/>
            <a:t>надається</a:t>
          </a:r>
          <a:r>
            <a:rPr lang="ru-RU" sz="1800" dirty="0" smtClean="0"/>
            <a:t> в </a:t>
          </a:r>
          <a:r>
            <a:rPr lang="ru-RU" sz="1800" dirty="0" err="1" smtClean="0"/>
            <a:t>товарній</a:t>
          </a:r>
          <a:r>
            <a:rPr lang="ru-RU" sz="1800" dirty="0" smtClean="0"/>
            <a:t> </a:t>
          </a:r>
          <a:r>
            <a:rPr lang="ru-RU" sz="1800" dirty="0" err="1" smtClean="0"/>
            <a:t>формі</a:t>
          </a:r>
          <a:r>
            <a:rPr lang="ru-RU" sz="1800" dirty="0" smtClean="0"/>
            <a:t> </a:t>
          </a:r>
          <a:r>
            <a:rPr lang="ru-RU" sz="1800" dirty="0" err="1" smtClean="0"/>
            <a:t>лізінгодавцем</a:t>
          </a:r>
          <a:r>
            <a:rPr lang="ru-RU" sz="1800" dirty="0" smtClean="0"/>
            <a:t> </a:t>
          </a:r>
          <a:r>
            <a:rPr lang="ru-RU" sz="1800" dirty="0" err="1" smtClean="0"/>
            <a:t>лізінгоодержувачу</a:t>
          </a:r>
          <a:endParaRPr lang="en-US" sz="1800" dirty="0"/>
        </a:p>
      </dgm:t>
    </dgm:pt>
    <dgm:pt modelId="{5CAC9BBE-96ED-4A9A-9C77-7555D5E833F8}" type="parTrans" cxnId="{F6C4C84A-080C-4634-8C3D-6048C37A598E}">
      <dgm:prSet/>
      <dgm:spPr/>
      <dgm:t>
        <a:bodyPr/>
        <a:lstStyle/>
        <a:p>
          <a:endParaRPr lang="en-US"/>
        </a:p>
      </dgm:t>
    </dgm:pt>
    <dgm:pt modelId="{1DABA3BD-89F3-4FB3-8979-E5EC2371B5CD}" type="sibTrans" cxnId="{F6C4C84A-080C-4634-8C3D-6048C37A598E}">
      <dgm:prSet/>
      <dgm:spPr/>
      <dgm:t>
        <a:bodyPr/>
        <a:lstStyle/>
        <a:p>
          <a:endParaRPr lang="en-US"/>
        </a:p>
      </dgm:t>
    </dgm:pt>
    <dgm:pt modelId="{4E7BF827-3010-47AD-A87D-3638A9452CEE}">
      <dgm:prSet phldrT="[Текст]" custT="1"/>
      <dgm:spPr/>
      <dgm:t>
        <a:bodyPr/>
        <a:lstStyle/>
        <a:p>
          <a:r>
            <a:rPr lang="ru-RU" sz="1800" dirty="0" smtClean="0"/>
            <a:t> банки </a:t>
          </a:r>
          <a:r>
            <a:rPr lang="ru-RU" sz="1800" dirty="0" err="1" smtClean="0"/>
            <a:t>можуть</a:t>
          </a:r>
          <a:r>
            <a:rPr lang="ru-RU" sz="1800" dirty="0" smtClean="0"/>
            <a:t> </a:t>
          </a:r>
          <a:r>
            <a:rPr lang="ru-RU" sz="1800" dirty="0" err="1" smtClean="0"/>
            <a:t>виступати</a:t>
          </a:r>
          <a:r>
            <a:rPr lang="ru-RU" sz="1800" dirty="0" smtClean="0"/>
            <a:t> не </a:t>
          </a:r>
          <a:r>
            <a:rPr lang="ru-RU" sz="1800" dirty="0" err="1" smtClean="0"/>
            <a:t>тільки</a:t>
          </a:r>
          <a:r>
            <a:rPr lang="ru-RU" sz="1800" dirty="0" smtClean="0"/>
            <a:t> кредиторами, а </a:t>
          </a:r>
          <a:r>
            <a:rPr lang="ru-RU" sz="1800" dirty="0" err="1" smtClean="0"/>
            <a:t>й</a:t>
          </a:r>
          <a:r>
            <a:rPr lang="ru-RU" sz="1800" dirty="0" smtClean="0"/>
            <a:t> </a:t>
          </a:r>
          <a:r>
            <a:rPr lang="ru-RU" sz="1800" dirty="0" err="1" smtClean="0"/>
            <a:t>позичальниками</a:t>
          </a:r>
          <a:endParaRPr lang="en-US" sz="1800" dirty="0"/>
        </a:p>
      </dgm:t>
    </dgm:pt>
    <dgm:pt modelId="{B2C39A6A-E3D4-41E1-B088-0999514A669B}" type="parTrans" cxnId="{6C7370CB-5648-4118-B262-95275D7F1EAA}">
      <dgm:prSet/>
      <dgm:spPr/>
    </dgm:pt>
    <dgm:pt modelId="{6218A915-D704-4D90-A70E-287D0B98B0FA}" type="sibTrans" cxnId="{6C7370CB-5648-4118-B262-95275D7F1EAA}">
      <dgm:prSet/>
      <dgm:spPr/>
    </dgm:pt>
    <dgm:pt modelId="{13B1CF41-03F6-4E26-8117-2314428279C2}">
      <dgm:prSet custT="1"/>
      <dgm:spPr/>
      <dgm:t>
        <a:bodyPr/>
        <a:lstStyle/>
        <a:p>
          <a:r>
            <a:rPr lang="ru-RU" sz="1800" dirty="0" err="1" smtClean="0"/>
            <a:t>суб’єктами</a:t>
          </a:r>
          <a:r>
            <a:rPr lang="ru-RU" sz="1800" dirty="0" smtClean="0"/>
            <a:t> </a:t>
          </a:r>
          <a:r>
            <a:rPr lang="ru-RU" sz="1800" dirty="0" err="1" smtClean="0"/>
            <a:t>кредитних</a:t>
          </a:r>
          <a:r>
            <a:rPr lang="ru-RU" sz="1800" dirty="0" smtClean="0"/>
            <a:t> </a:t>
          </a:r>
          <a:r>
            <a:rPr lang="ru-RU" sz="1800" dirty="0" err="1" smtClean="0"/>
            <a:t>відносин</a:t>
          </a:r>
          <a:r>
            <a:rPr lang="ru-RU" sz="1800" dirty="0" smtClean="0"/>
            <a:t> тут </a:t>
          </a:r>
          <a:r>
            <a:rPr lang="ru-RU" sz="1800" dirty="0" err="1" smtClean="0"/>
            <a:t>виступають</a:t>
          </a:r>
          <a:r>
            <a:rPr lang="ru-RU" sz="1800" dirty="0" smtClean="0"/>
            <a:t>: у </a:t>
          </a:r>
          <a:r>
            <a:rPr lang="ru-RU" sz="1800" dirty="0" err="1" smtClean="0"/>
            <a:t>ролі</a:t>
          </a:r>
          <a:r>
            <a:rPr lang="ru-RU" sz="1800" dirty="0" smtClean="0"/>
            <a:t> кредитора – </a:t>
          </a:r>
          <a:r>
            <a:rPr lang="ru-RU" sz="1800" dirty="0" err="1" smtClean="0"/>
            <a:t>лізінгодавець</a:t>
          </a:r>
          <a:r>
            <a:rPr lang="ru-RU" sz="1800" dirty="0" smtClean="0"/>
            <a:t>, </a:t>
          </a:r>
          <a:r>
            <a:rPr lang="ru-RU" sz="1800" dirty="0" err="1" smtClean="0"/>
            <a:t>позичальник</a:t>
          </a:r>
          <a:r>
            <a:rPr lang="ru-RU" sz="1800" dirty="0" smtClean="0"/>
            <a:t> – </a:t>
          </a:r>
          <a:r>
            <a:rPr lang="ru-RU" sz="1800" dirty="0" err="1" smtClean="0"/>
            <a:t>лізінгоодержувач</a:t>
          </a:r>
          <a:endParaRPr lang="en-US" sz="1800" dirty="0"/>
        </a:p>
      </dgm:t>
    </dgm:pt>
    <dgm:pt modelId="{716021BE-CA92-447B-846E-1FA99C1A17A3}" type="parTrans" cxnId="{4D6C987B-B463-4F69-97FE-4A7799342077}">
      <dgm:prSet/>
      <dgm:spPr/>
    </dgm:pt>
    <dgm:pt modelId="{B0283F4E-163E-4569-9D10-A6110A73159A}" type="sibTrans" cxnId="{4D6C987B-B463-4F69-97FE-4A7799342077}">
      <dgm:prSet/>
      <dgm:spPr/>
    </dgm:pt>
    <dgm:pt modelId="{4FBCCF78-3463-4827-8331-451E9CC684ED}" type="pres">
      <dgm:prSet presAssocID="{19C3EC6E-6C4E-4F68-8DB0-5777E9B00399}" presName="Name0" presStyleCnt="0">
        <dgm:presLayoutVars>
          <dgm:dir/>
          <dgm:animLvl val="lvl"/>
          <dgm:resizeHandles val="exact"/>
        </dgm:presLayoutVars>
      </dgm:prSet>
      <dgm:spPr/>
    </dgm:pt>
    <dgm:pt modelId="{43BE53F4-F188-4058-BE89-B1E0CFA4E756}" type="pres">
      <dgm:prSet presAssocID="{C22FA630-9F9A-4348-AAAE-228A2D0CA04B}" presName="linNode" presStyleCnt="0"/>
      <dgm:spPr/>
    </dgm:pt>
    <dgm:pt modelId="{1271A761-574E-4CBF-9F17-68D45CA40DDB}" type="pres">
      <dgm:prSet presAssocID="{C22FA630-9F9A-4348-AAAE-228A2D0CA04B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94A78E64-0D13-4B6B-A145-015B8B8F2DFB}" type="pres">
      <dgm:prSet presAssocID="{C22FA630-9F9A-4348-AAAE-228A2D0CA04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AFBF7E-A1ED-4380-B1EB-833EF46A6BA7}" type="pres">
      <dgm:prSet presAssocID="{77AB809C-D935-4140-BC67-2730E5CD231E}" presName="sp" presStyleCnt="0"/>
      <dgm:spPr/>
    </dgm:pt>
    <dgm:pt modelId="{59953878-1CE6-43E4-98B0-97F76C0E2B7D}" type="pres">
      <dgm:prSet presAssocID="{697C00F8-C8F6-4DEF-90D7-137985E36F6E}" presName="linNode" presStyleCnt="0"/>
      <dgm:spPr/>
    </dgm:pt>
    <dgm:pt modelId="{402BE114-30E0-4D5D-8A48-57119F6F174B}" type="pres">
      <dgm:prSet presAssocID="{697C00F8-C8F6-4DEF-90D7-137985E36F6E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B35AAAE3-5A90-4393-9EDA-B7643CD34FA5}" type="pres">
      <dgm:prSet presAssocID="{697C00F8-C8F6-4DEF-90D7-137985E36F6E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A14482-8BBB-465F-AB16-1451E7D06ED0}" type="pres">
      <dgm:prSet presAssocID="{B78D0077-5C16-4D7A-9B97-06514D48D695}" presName="sp" presStyleCnt="0"/>
      <dgm:spPr/>
    </dgm:pt>
    <dgm:pt modelId="{B9632EEF-3F18-45A7-A584-5D4B94D8C25A}" type="pres">
      <dgm:prSet presAssocID="{5173555C-E550-4E0F-948D-DECA6A75C530}" presName="linNode" presStyleCnt="0"/>
      <dgm:spPr/>
    </dgm:pt>
    <dgm:pt modelId="{FEA49E13-2B45-4DAC-9578-7D73F6273FF5}" type="pres">
      <dgm:prSet presAssocID="{5173555C-E550-4E0F-948D-DECA6A75C530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A66AE9C6-0224-4DAD-91FF-7F14A148225A}" type="pres">
      <dgm:prSet presAssocID="{5173555C-E550-4E0F-948D-DECA6A75C530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BF9186-70ED-4163-9E52-9663B8EB076C}" type="pres">
      <dgm:prSet presAssocID="{3875A569-3E3B-481B-AC54-7F3CF9640486}" presName="sp" presStyleCnt="0"/>
      <dgm:spPr/>
    </dgm:pt>
    <dgm:pt modelId="{FA196E21-3894-4BA3-B58E-D1B6CEC77CBD}" type="pres">
      <dgm:prSet presAssocID="{B0A408E7-F701-40BF-A89D-5C35D8D92812}" presName="linNode" presStyleCnt="0"/>
      <dgm:spPr/>
    </dgm:pt>
    <dgm:pt modelId="{9C3646DC-CAF6-41A9-8E37-CBE9B9ECA2E9}" type="pres">
      <dgm:prSet presAssocID="{B0A408E7-F701-40BF-A89D-5C35D8D92812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715C9558-E419-4AB7-8855-0AAB2F7D0EAA}" type="pres">
      <dgm:prSet presAssocID="{B0A408E7-F701-40BF-A89D-5C35D8D92812}" presName="descendantText" presStyleLbl="alignAccFollowNode1" presStyleIdx="3" presStyleCnt="4" custScaleY="1211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7370CB-5648-4118-B262-95275D7F1EAA}" srcId="{697C00F8-C8F6-4DEF-90D7-137985E36F6E}" destId="{4E7BF827-3010-47AD-A87D-3638A9452CEE}" srcOrd="1" destOrd="0" parTransId="{B2C39A6A-E3D4-41E1-B088-0999514A669B}" sibTransId="{6218A915-D704-4D90-A70E-287D0B98B0FA}"/>
    <dgm:cxn modelId="{F84160E3-26E9-401D-8FB6-DDED0C6EC9BD}" srcId="{5173555C-E550-4E0F-948D-DECA6A75C530}" destId="{B5023997-F23D-4331-8CC0-4359F1432F3D}" srcOrd="0" destOrd="0" parTransId="{68EF34CF-109B-4921-86E1-C5663CC01F0A}" sibTransId="{2C0C5F71-C21D-4323-B21F-9DC19190242C}"/>
    <dgm:cxn modelId="{13B3AD46-42AF-4DE5-A393-82A870C2D0D7}" type="presOf" srcId="{697C00F8-C8F6-4DEF-90D7-137985E36F6E}" destId="{402BE114-30E0-4D5D-8A48-57119F6F174B}" srcOrd="0" destOrd="0" presId="urn:microsoft.com/office/officeart/2005/8/layout/vList5"/>
    <dgm:cxn modelId="{6C91FC99-665D-4F35-BA92-4D0E629516CF}" type="presOf" srcId="{B5023997-F23D-4331-8CC0-4359F1432F3D}" destId="{A66AE9C6-0224-4DAD-91FF-7F14A148225A}" srcOrd="0" destOrd="0" presId="urn:microsoft.com/office/officeart/2005/8/layout/vList5"/>
    <dgm:cxn modelId="{FC3F1061-0DDF-4EBA-AC1E-5D137C2227E4}" srcId="{C22FA630-9F9A-4348-AAAE-228A2D0CA04B}" destId="{D1F14195-4DF6-4CC5-A466-02502DD0AA0B}" srcOrd="0" destOrd="0" parTransId="{CD306873-D6CC-4E7F-8B92-B854AAA13EC2}" sibTransId="{3BBE03BD-FCD2-4691-B524-8D9745A19108}"/>
    <dgm:cxn modelId="{0A952898-8EB8-4117-A1A3-2DA2E8B9FF72}" type="presOf" srcId="{5173555C-E550-4E0F-948D-DECA6A75C530}" destId="{FEA49E13-2B45-4DAC-9578-7D73F6273FF5}" srcOrd="0" destOrd="0" presId="urn:microsoft.com/office/officeart/2005/8/layout/vList5"/>
    <dgm:cxn modelId="{83EE3DC9-4B41-4B84-847F-AE2FCE7E49B5}" type="presOf" srcId="{E9B0B262-24AC-40C0-B6BA-D0C4ED4A7299}" destId="{B35AAAE3-5A90-4393-9EDA-B7643CD34FA5}" srcOrd="0" destOrd="0" presId="urn:microsoft.com/office/officeart/2005/8/layout/vList5"/>
    <dgm:cxn modelId="{F6114A1E-6F53-44C2-AF38-FE433E06486C}" srcId="{697C00F8-C8F6-4DEF-90D7-137985E36F6E}" destId="{E9B0B262-24AC-40C0-B6BA-D0C4ED4A7299}" srcOrd="0" destOrd="0" parTransId="{C5238A31-50F8-444C-BED3-B8CDBAC5E005}" sibTransId="{7C4FDAAE-A7F4-4EA7-B773-B5FB3E7CA00C}"/>
    <dgm:cxn modelId="{F6C4C84A-080C-4634-8C3D-6048C37A598E}" srcId="{B0A408E7-F701-40BF-A89D-5C35D8D92812}" destId="{3971B8CD-888E-4521-8E2F-F31B7891560B}" srcOrd="0" destOrd="0" parTransId="{5CAC9BBE-96ED-4A9A-9C77-7555D5E833F8}" sibTransId="{1DABA3BD-89F3-4FB3-8979-E5EC2371B5CD}"/>
    <dgm:cxn modelId="{FFAB9034-6F22-4C3D-8A61-D11C5B62F183}" type="presOf" srcId="{13B1CF41-03F6-4E26-8117-2314428279C2}" destId="{715C9558-E419-4AB7-8855-0AAB2F7D0EAA}" srcOrd="0" destOrd="1" presId="urn:microsoft.com/office/officeart/2005/8/layout/vList5"/>
    <dgm:cxn modelId="{1F93CFB0-B539-42A7-9A84-24E5AF383B26}" srcId="{19C3EC6E-6C4E-4F68-8DB0-5777E9B00399}" destId="{697C00F8-C8F6-4DEF-90D7-137985E36F6E}" srcOrd="1" destOrd="0" parTransId="{446AC4BE-5500-4540-A2F9-D8B387F8807E}" sibTransId="{B78D0077-5C16-4D7A-9B97-06514D48D695}"/>
    <dgm:cxn modelId="{2853B7CD-2EAC-4082-B713-61380777459F}" type="presOf" srcId="{4E7BF827-3010-47AD-A87D-3638A9452CEE}" destId="{B35AAAE3-5A90-4393-9EDA-B7643CD34FA5}" srcOrd="0" destOrd="1" presId="urn:microsoft.com/office/officeart/2005/8/layout/vList5"/>
    <dgm:cxn modelId="{4D6C987B-B463-4F69-97FE-4A7799342077}" srcId="{B0A408E7-F701-40BF-A89D-5C35D8D92812}" destId="{13B1CF41-03F6-4E26-8117-2314428279C2}" srcOrd="1" destOrd="0" parTransId="{716021BE-CA92-447B-846E-1FA99C1A17A3}" sibTransId="{B0283F4E-163E-4569-9D10-A6110A73159A}"/>
    <dgm:cxn modelId="{E19F70E7-0CA2-44BE-9A5E-DB53D87CA3E2}" type="presOf" srcId="{19C3EC6E-6C4E-4F68-8DB0-5777E9B00399}" destId="{4FBCCF78-3463-4827-8331-451E9CC684ED}" srcOrd="0" destOrd="0" presId="urn:microsoft.com/office/officeart/2005/8/layout/vList5"/>
    <dgm:cxn modelId="{58C1D07C-7803-410B-9E37-D467A0077BC1}" type="presOf" srcId="{D1F14195-4DF6-4CC5-A466-02502DD0AA0B}" destId="{94A78E64-0D13-4B6B-A145-015B8B8F2DFB}" srcOrd="0" destOrd="0" presId="urn:microsoft.com/office/officeart/2005/8/layout/vList5"/>
    <dgm:cxn modelId="{411A9E5F-7A85-4F54-929B-D618DB5E1553}" srcId="{19C3EC6E-6C4E-4F68-8DB0-5777E9B00399}" destId="{B0A408E7-F701-40BF-A89D-5C35D8D92812}" srcOrd="3" destOrd="0" parTransId="{4FBE3866-A2CB-449E-BC2E-F648D796808C}" sibTransId="{B4B3F060-CAE8-4831-BF28-2B63EC31D34D}"/>
    <dgm:cxn modelId="{37B1DEEA-E143-4034-8696-589FF52D8EFD}" type="presOf" srcId="{3971B8CD-888E-4521-8E2F-F31B7891560B}" destId="{715C9558-E419-4AB7-8855-0AAB2F7D0EAA}" srcOrd="0" destOrd="0" presId="urn:microsoft.com/office/officeart/2005/8/layout/vList5"/>
    <dgm:cxn modelId="{B0DFEC95-F126-4F23-89EE-D8E2FF1861D8}" type="presOf" srcId="{C22FA630-9F9A-4348-AAAE-228A2D0CA04B}" destId="{1271A761-574E-4CBF-9F17-68D45CA40DDB}" srcOrd="0" destOrd="0" presId="urn:microsoft.com/office/officeart/2005/8/layout/vList5"/>
    <dgm:cxn modelId="{527DA58E-F26E-4A7C-B104-799D2350E80B}" srcId="{19C3EC6E-6C4E-4F68-8DB0-5777E9B00399}" destId="{5173555C-E550-4E0F-948D-DECA6A75C530}" srcOrd="2" destOrd="0" parTransId="{01DACCB4-A897-45FF-A730-759696AB2AC3}" sibTransId="{3875A569-3E3B-481B-AC54-7F3CF9640486}"/>
    <dgm:cxn modelId="{CDDB95AD-BBA4-4C30-A42C-7ADEBE42FA0F}" type="presOf" srcId="{B0A408E7-F701-40BF-A89D-5C35D8D92812}" destId="{9C3646DC-CAF6-41A9-8E37-CBE9B9ECA2E9}" srcOrd="0" destOrd="0" presId="urn:microsoft.com/office/officeart/2005/8/layout/vList5"/>
    <dgm:cxn modelId="{73FDF97E-4D95-4FFF-9E86-A4CB8401B83F}" srcId="{19C3EC6E-6C4E-4F68-8DB0-5777E9B00399}" destId="{C22FA630-9F9A-4348-AAAE-228A2D0CA04B}" srcOrd="0" destOrd="0" parTransId="{3EC41D2F-2A36-4F92-98A6-88FBF83FDD06}" sibTransId="{77AB809C-D935-4140-BC67-2730E5CD231E}"/>
    <dgm:cxn modelId="{C6B1C69A-E29C-47AF-9CD1-8C607606A386}" type="presParOf" srcId="{4FBCCF78-3463-4827-8331-451E9CC684ED}" destId="{43BE53F4-F188-4058-BE89-B1E0CFA4E756}" srcOrd="0" destOrd="0" presId="urn:microsoft.com/office/officeart/2005/8/layout/vList5"/>
    <dgm:cxn modelId="{2321A943-1582-48B6-89AF-A27B0A828FD1}" type="presParOf" srcId="{43BE53F4-F188-4058-BE89-B1E0CFA4E756}" destId="{1271A761-574E-4CBF-9F17-68D45CA40DDB}" srcOrd="0" destOrd="0" presId="urn:microsoft.com/office/officeart/2005/8/layout/vList5"/>
    <dgm:cxn modelId="{66234D71-123B-40C2-8A97-DD0E6D20EB39}" type="presParOf" srcId="{43BE53F4-F188-4058-BE89-B1E0CFA4E756}" destId="{94A78E64-0D13-4B6B-A145-015B8B8F2DFB}" srcOrd="1" destOrd="0" presId="urn:microsoft.com/office/officeart/2005/8/layout/vList5"/>
    <dgm:cxn modelId="{2AB5A45D-D962-4EC0-97F2-73621660D873}" type="presParOf" srcId="{4FBCCF78-3463-4827-8331-451E9CC684ED}" destId="{02AFBF7E-A1ED-4380-B1EB-833EF46A6BA7}" srcOrd="1" destOrd="0" presId="urn:microsoft.com/office/officeart/2005/8/layout/vList5"/>
    <dgm:cxn modelId="{396FDC56-98BB-4855-87FB-6E7E8CF0B899}" type="presParOf" srcId="{4FBCCF78-3463-4827-8331-451E9CC684ED}" destId="{59953878-1CE6-43E4-98B0-97F76C0E2B7D}" srcOrd="2" destOrd="0" presId="urn:microsoft.com/office/officeart/2005/8/layout/vList5"/>
    <dgm:cxn modelId="{B2BB9309-65F5-4441-AD19-33FB04E3D360}" type="presParOf" srcId="{59953878-1CE6-43E4-98B0-97F76C0E2B7D}" destId="{402BE114-30E0-4D5D-8A48-57119F6F174B}" srcOrd="0" destOrd="0" presId="urn:microsoft.com/office/officeart/2005/8/layout/vList5"/>
    <dgm:cxn modelId="{656DA310-4518-44B2-A701-79825367D9BD}" type="presParOf" srcId="{59953878-1CE6-43E4-98B0-97F76C0E2B7D}" destId="{B35AAAE3-5A90-4393-9EDA-B7643CD34FA5}" srcOrd="1" destOrd="0" presId="urn:microsoft.com/office/officeart/2005/8/layout/vList5"/>
    <dgm:cxn modelId="{5E4BC582-1D0B-430B-97C9-F8B41132F331}" type="presParOf" srcId="{4FBCCF78-3463-4827-8331-451E9CC684ED}" destId="{6DA14482-8BBB-465F-AB16-1451E7D06ED0}" srcOrd="3" destOrd="0" presId="urn:microsoft.com/office/officeart/2005/8/layout/vList5"/>
    <dgm:cxn modelId="{FCE9F055-822F-4F18-ABDF-AC5041E0A202}" type="presParOf" srcId="{4FBCCF78-3463-4827-8331-451E9CC684ED}" destId="{B9632EEF-3F18-45A7-A584-5D4B94D8C25A}" srcOrd="4" destOrd="0" presId="urn:microsoft.com/office/officeart/2005/8/layout/vList5"/>
    <dgm:cxn modelId="{4DE63668-7161-444D-9767-BD3F0552022D}" type="presParOf" srcId="{B9632EEF-3F18-45A7-A584-5D4B94D8C25A}" destId="{FEA49E13-2B45-4DAC-9578-7D73F6273FF5}" srcOrd="0" destOrd="0" presId="urn:microsoft.com/office/officeart/2005/8/layout/vList5"/>
    <dgm:cxn modelId="{E74E116C-B411-4A9B-B5E0-C747F372D630}" type="presParOf" srcId="{B9632EEF-3F18-45A7-A584-5D4B94D8C25A}" destId="{A66AE9C6-0224-4DAD-91FF-7F14A148225A}" srcOrd="1" destOrd="0" presId="urn:microsoft.com/office/officeart/2005/8/layout/vList5"/>
    <dgm:cxn modelId="{9C84BD12-208E-45A7-9D11-81C28227BD33}" type="presParOf" srcId="{4FBCCF78-3463-4827-8331-451E9CC684ED}" destId="{9ABF9186-70ED-4163-9E52-9663B8EB076C}" srcOrd="5" destOrd="0" presId="urn:microsoft.com/office/officeart/2005/8/layout/vList5"/>
    <dgm:cxn modelId="{3C5D73A7-7BB4-48EF-869F-397A4FB47554}" type="presParOf" srcId="{4FBCCF78-3463-4827-8331-451E9CC684ED}" destId="{FA196E21-3894-4BA3-B58E-D1B6CEC77CBD}" srcOrd="6" destOrd="0" presId="urn:microsoft.com/office/officeart/2005/8/layout/vList5"/>
    <dgm:cxn modelId="{DEC9CADF-B6FB-41AB-8720-DE66914ECC48}" type="presParOf" srcId="{FA196E21-3894-4BA3-B58E-D1B6CEC77CBD}" destId="{9C3646DC-CAF6-41A9-8E37-CBE9B9ECA2E9}" srcOrd="0" destOrd="0" presId="urn:microsoft.com/office/officeart/2005/8/layout/vList5"/>
    <dgm:cxn modelId="{31C216D2-BB13-4299-8F2C-25E330D03FF8}" type="presParOf" srcId="{FA196E21-3894-4BA3-B58E-D1B6CEC77CBD}" destId="{715C9558-E419-4AB7-8855-0AAB2F7D0EAA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C3EC6E-6C4E-4F68-8DB0-5777E9B00399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22FA630-9F9A-4348-AAAE-228A2D0CA04B}">
      <dgm:prSet phldrT="[Текст]"/>
      <dgm:spPr/>
      <dgm:t>
        <a:bodyPr/>
        <a:lstStyle/>
        <a:p>
          <a:r>
            <a:rPr lang="uk-UA" dirty="0" err="1" smtClean="0"/>
            <a:t>консорціумний</a:t>
          </a:r>
          <a:endParaRPr lang="en-US" dirty="0"/>
        </a:p>
      </dgm:t>
    </dgm:pt>
    <dgm:pt modelId="{3EC41D2F-2A36-4F92-98A6-88FBF83FDD06}" type="parTrans" cxnId="{73FDF97E-4D95-4FFF-9E86-A4CB8401B83F}">
      <dgm:prSet/>
      <dgm:spPr/>
      <dgm:t>
        <a:bodyPr/>
        <a:lstStyle/>
        <a:p>
          <a:endParaRPr lang="en-US"/>
        </a:p>
      </dgm:t>
    </dgm:pt>
    <dgm:pt modelId="{77AB809C-D935-4140-BC67-2730E5CD231E}" type="sibTrans" cxnId="{73FDF97E-4D95-4FFF-9E86-A4CB8401B83F}">
      <dgm:prSet/>
      <dgm:spPr/>
      <dgm:t>
        <a:bodyPr/>
        <a:lstStyle/>
        <a:p>
          <a:endParaRPr lang="en-US"/>
        </a:p>
      </dgm:t>
    </dgm:pt>
    <dgm:pt modelId="{D1F14195-4DF6-4CC5-A466-02502DD0AA0B}">
      <dgm:prSet phldrT="[Текст]" custT="1"/>
      <dgm:spPr/>
      <dgm:t>
        <a:bodyPr/>
        <a:lstStyle/>
        <a:p>
          <a:r>
            <a:rPr lang="ru-RU" sz="1800" dirty="0" err="1" smtClean="0"/>
            <a:t>надається</a:t>
          </a:r>
          <a:r>
            <a:rPr lang="ru-RU" sz="1800" dirty="0" smtClean="0"/>
            <a:t> </a:t>
          </a:r>
          <a:r>
            <a:rPr lang="ru-RU" sz="1800" dirty="0" err="1" smtClean="0"/>
            <a:t>позичальникові</a:t>
          </a:r>
          <a:r>
            <a:rPr lang="ru-RU" sz="1800" dirty="0" smtClean="0"/>
            <a:t> </a:t>
          </a:r>
          <a:r>
            <a:rPr lang="ru-RU" sz="1800" dirty="0" err="1" smtClean="0"/>
            <a:t>банківським</a:t>
          </a:r>
          <a:r>
            <a:rPr lang="ru-RU" sz="1800" dirty="0" smtClean="0"/>
            <a:t> </a:t>
          </a:r>
          <a:r>
            <a:rPr lang="ru-RU" sz="1800" dirty="0" err="1" smtClean="0"/>
            <a:t>консорціумом</a:t>
          </a:r>
          <a:r>
            <a:rPr lang="ru-RU" sz="1800" dirty="0" smtClean="0"/>
            <a:t> для </a:t>
          </a:r>
          <a:r>
            <a:rPr lang="ru-RU" sz="1800" dirty="0" err="1" smtClean="0"/>
            <a:t>кредитування</a:t>
          </a:r>
          <a:r>
            <a:rPr lang="ru-RU" sz="1800" dirty="0" smtClean="0"/>
            <a:t> </a:t>
          </a:r>
          <a:r>
            <a:rPr lang="ru-RU" sz="1800" dirty="0" err="1" smtClean="0"/>
            <a:t>однієї</a:t>
          </a:r>
          <a:r>
            <a:rPr lang="ru-RU" sz="1800" dirty="0" smtClean="0"/>
            <a:t>, </a:t>
          </a:r>
          <a:r>
            <a:rPr lang="ru-RU" sz="1800" dirty="0" err="1" smtClean="0"/>
            <a:t>але</a:t>
          </a:r>
          <a:r>
            <a:rPr lang="ru-RU" sz="1800" dirty="0" smtClean="0"/>
            <a:t> </a:t>
          </a:r>
          <a:r>
            <a:rPr lang="ru-RU" sz="1800" dirty="0" err="1" smtClean="0"/>
            <a:t>великої</a:t>
          </a:r>
          <a:r>
            <a:rPr lang="ru-RU" sz="1800" dirty="0" smtClean="0"/>
            <a:t> угоди в </a:t>
          </a:r>
          <a:r>
            <a:rPr lang="ru-RU" sz="1800" dirty="0" err="1" smtClean="0"/>
            <a:t>національній</a:t>
          </a:r>
          <a:r>
            <a:rPr lang="ru-RU" sz="1800" dirty="0" smtClean="0"/>
            <a:t> </a:t>
          </a:r>
          <a:r>
            <a:rPr lang="ru-RU" sz="1800" dirty="0" err="1" smtClean="0"/>
            <a:t>або</a:t>
          </a:r>
          <a:r>
            <a:rPr lang="ru-RU" sz="1800" dirty="0" smtClean="0"/>
            <a:t> </a:t>
          </a:r>
          <a:r>
            <a:rPr lang="ru-RU" sz="1800" dirty="0" err="1" smtClean="0"/>
            <a:t>іноземній</a:t>
          </a:r>
          <a:r>
            <a:rPr lang="ru-RU" sz="1800" dirty="0" smtClean="0"/>
            <a:t> </a:t>
          </a:r>
          <a:r>
            <a:rPr lang="ru-RU" sz="1800" dirty="0" err="1" smtClean="0"/>
            <a:t>валюті</a:t>
          </a:r>
          <a:endParaRPr lang="en-US" sz="1800" dirty="0"/>
        </a:p>
      </dgm:t>
    </dgm:pt>
    <dgm:pt modelId="{CD306873-D6CC-4E7F-8B92-B854AAA13EC2}" type="parTrans" cxnId="{FC3F1061-0DDF-4EBA-AC1E-5D137C2227E4}">
      <dgm:prSet/>
      <dgm:spPr/>
      <dgm:t>
        <a:bodyPr/>
        <a:lstStyle/>
        <a:p>
          <a:endParaRPr lang="en-US"/>
        </a:p>
      </dgm:t>
    </dgm:pt>
    <dgm:pt modelId="{3BBE03BD-FCD2-4691-B524-8D9745A19108}" type="sibTrans" cxnId="{FC3F1061-0DDF-4EBA-AC1E-5D137C2227E4}">
      <dgm:prSet/>
      <dgm:spPr/>
      <dgm:t>
        <a:bodyPr/>
        <a:lstStyle/>
        <a:p>
          <a:endParaRPr lang="en-US"/>
        </a:p>
      </dgm:t>
    </dgm:pt>
    <dgm:pt modelId="{697C00F8-C8F6-4DEF-90D7-137985E36F6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uk-UA" sz="2800" dirty="0" smtClean="0"/>
            <a:t>міжгосподарський</a:t>
          </a:r>
        </a:p>
        <a:p>
          <a:pPr>
            <a:spcAft>
              <a:spcPts val="0"/>
            </a:spcAft>
          </a:pPr>
          <a:r>
            <a:rPr lang="uk-UA" sz="2800" dirty="0" smtClean="0"/>
            <a:t>(комерційний, вексельний)</a:t>
          </a:r>
          <a:endParaRPr lang="en-US" sz="2800" dirty="0"/>
        </a:p>
      </dgm:t>
    </dgm:pt>
    <dgm:pt modelId="{446AC4BE-5500-4540-A2F9-D8B387F8807E}" type="parTrans" cxnId="{1F93CFB0-B539-42A7-9A84-24E5AF383B26}">
      <dgm:prSet/>
      <dgm:spPr/>
      <dgm:t>
        <a:bodyPr/>
        <a:lstStyle/>
        <a:p>
          <a:endParaRPr lang="en-US"/>
        </a:p>
      </dgm:t>
    </dgm:pt>
    <dgm:pt modelId="{B78D0077-5C16-4D7A-9B97-06514D48D695}" type="sibTrans" cxnId="{1F93CFB0-B539-42A7-9A84-24E5AF383B26}">
      <dgm:prSet/>
      <dgm:spPr/>
      <dgm:t>
        <a:bodyPr/>
        <a:lstStyle/>
        <a:p>
          <a:endParaRPr lang="en-US"/>
        </a:p>
      </dgm:t>
    </dgm:pt>
    <dgm:pt modelId="{E9B0B262-24AC-40C0-B6BA-D0C4ED4A7299}">
      <dgm:prSet phldrT="[Текст]" custT="1"/>
      <dgm:spPr/>
      <dgm:t>
        <a:bodyPr/>
        <a:lstStyle/>
        <a:p>
          <a:r>
            <a:rPr lang="ru-RU" sz="1800" dirty="0" err="1" smtClean="0"/>
            <a:t>товарна</a:t>
          </a:r>
          <a:r>
            <a:rPr lang="ru-RU" sz="1800" dirty="0" smtClean="0"/>
            <a:t> форма кредиту, яка </a:t>
          </a:r>
          <a:r>
            <a:rPr lang="ru-RU" sz="1800" dirty="0" err="1" smtClean="0"/>
            <a:t>визначає</a:t>
          </a:r>
          <a:r>
            <a:rPr lang="ru-RU" sz="1800" dirty="0" smtClean="0"/>
            <a:t> </a:t>
          </a:r>
          <a:r>
            <a:rPr lang="ru-RU" sz="1800" dirty="0" err="1" smtClean="0"/>
            <a:t>відносини</a:t>
          </a:r>
          <a:r>
            <a:rPr lang="ru-RU" sz="1800" dirty="0" smtClean="0"/>
            <a:t> </a:t>
          </a:r>
          <a:r>
            <a:rPr lang="ru-RU" sz="1800" dirty="0" err="1" smtClean="0"/>
            <a:t>з</a:t>
          </a:r>
          <a:r>
            <a:rPr lang="ru-RU" sz="1800" dirty="0" smtClean="0"/>
            <a:t> </a:t>
          </a:r>
          <a:r>
            <a:rPr lang="ru-RU" sz="1800" dirty="0" err="1" smtClean="0"/>
            <a:t>питань</a:t>
          </a:r>
          <a:r>
            <a:rPr lang="ru-RU" sz="1800" dirty="0" smtClean="0"/>
            <a:t> </a:t>
          </a:r>
          <a:r>
            <a:rPr lang="ru-RU" sz="1800" dirty="0" err="1" smtClean="0"/>
            <a:t>перерозподілу</a:t>
          </a:r>
          <a:r>
            <a:rPr lang="ru-RU" sz="1800" dirty="0" smtClean="0"/>
            <a:t> </a:t>
          </a:r>
          <a:r>
            <a:rPr lang="ru-RU" sz="1800" dirty="0" err="1" smtClean="0"/>
            <a:t>матеріальних</a:t>
          </a:r>
          <a:r>
            <a:rPr lang="ru-RU" sz="1800" dirty="0" smtClean="0"/>
            <a:t> </a:t>
          </a:r>
          <a:r>
            <a:rPr lang="ru-RU" sz="1800" dirty="0" err="1" smtClean="0"/>
            <a:t>ресурсів</a:t>
          </a:r>
          <a:r>
            <a:rPr lang="ru-RU" sz="1800" dirty="0" smtClean="0"/>
            <a:t> </a:t>
          </a:r>
          <a:r>
            <a:rPr lang="ru-RU" sz="1800" dirty="0" err="1" smtClean="0"/>
            <a:t>і</a:t>
          </a:r>
          <a:r>
            <a:rPr lang="ru-RU" sz="1800" dirty="0" smtClean="0"/>
            <a:t> </a:t>
          </a:r>
          <a:r>
            <a:rPr lang="ru-RU" sz="1800" dirty="0" err="1" smtClean="0"/>
            <a:t>характеризує</a:t>
          </a:r>
          <a:r>
            <a:rPr lang="ru-RU" sz="1800" dirty="0" smtClean="0"/>
            <a:t> </a:t>
          </a:r>
          <a:r>
            <a:rPr lang="ru-RU" sz="1800" dirty="0" err="1" smtClean="0"/>
            <a:t>кредитну</a:t>
          </a:r>
          <a:r>
            <a:rPr lang="ru-RU" sz="1800" dirty="0" smtClean="0"/>
            <a:t> угоду </a:t>
          </a:r>
          <a:r>
            <a:rPr lang="ru-RU" sz="1800" dirty="0" err="1" smtClean="0"/>
            <a:t>між</a:t>
          </a:r>
          <a:r>
            <a:rPr lang="ru-RU" sz="1800" dirty="0" smtClean="0"/>
            <a:t> кредитором та </a:t>
          </a:r>
          <a:r>
            <a:rPr lang="ru-RU" sz="1800" dirty="0" err="1" smtClean="0"/>
            <a:t>позичальником</a:t>
          </a:r>
          <a:r>
            <a:rPr lang="ru-RU" sz="1800" dirty="0" smtClean="0"/>
            <a:t> (</a:t>
          </a:r>
          <a:r>
            <a:rPr lang="ru-RU" sz="1800" dirty="0" err="1" smtClean="0"/>
            <a:t>між</a:t>
          </a:r>
          <a:r>
            <a:rPr lang="ru-RU" sz="1800" dirty="0" smtClean="0"/>
            <a:t> </a:t>
          </a:r>
          <a:r>
            <a:rPr lang="ru-RU" sz="1800" dirty="0" err="1" smtClean="0"/>
            <a:t>двома</a:t>
          </a:r>
          <a:r>
            <a:rPr lang="ru-RU" sz="1800" dirty="0" smtClean="0"/>
            <a:t> </a:t>
          </a:r>
          <a:r>
            <a:rPr lang="ru-RU" sz="1800" dirty="0" err="1" smtClean="0"/>
            <a:t>об’єктами</a:t>
          </a:r>
          <a:r>
            <a:rPr lang="ru-RU" sz="1800" dirty="0" smtClean="0"/>
            <a:t> </a:t>
          </a:r>
          <a:r>
            <a:rPr lang="ru-RU" sz="1800" dirty="0" err="1" smtClean="0"/>
            <a:t>господарської</a:t>
          </a:r>
          <a:r>
            <a:rPr lang="ru-RU" sz="1800" dirty="0" smtClean="0"/>
            <a:t> </a:t>
          </a:r>
          <a:r>
            <a:rPr lang="ru-RU" sz="1800" dirty="0" err="1" smtClean="0"/>
            <a:t>діяльності</a:t>
          </a:r>
          <a:r>
            <a:rPr lang="ru-RU" sz="1800" dirty="0" smtClean="0"/>
            <a:t>)</a:t>
          </a:r>
          <a:endParaRPr lang="en-US" sz="1800" dirty="0"/>
        </a:p>
      </dgm:t>
    </dgm:pt>
    <dgm:pt modelId="{C5238A31-50F8-444C-BED3-B8CDBAC5E005}" type="parTrans" cxnId="{F6114A1E-6F53-44C2-AF38-FE433E06486C}">
      <dgm:prSet/>
      <dgm:spPr/>
      <dgm:t>
        <a:bodyPr/>
        <a:lstStyle/>
        <a:p>
          <a:endParaRPr lang="en-US"/>
        </a:p>
      </dgm:t>
    </dgm:pt>
    <dgm:pt modelId="{7C4FDAAE-A7F4-4EA7-B773-B5FB3E7CA00C}" type="sibTrans" cxnId="{F6114A1E-6F53-44C2-AF38-FE433E06486C}">
      <dgm:prSet/>
      <dgm:spPr/>
      <dgm:t>
        <a:bodyPr/>
        <a:lstStyle/>
        <a:p>
          <a:endParaRPr lang="en-US"/>
        </a:p>
      </dgm:t>
    </dgm:pt>
    <dgm:pt modelId="{5173555C-E550-4E0F-948D-DECA6A75C530}">
      <dgm:prSet phldrT="[Текст]"/>
      <dgm:spPr/>
      <dgm:t>
        <a:bodyPr/>
        <a:lstStyle/>
        <a:p>
          <a:r>
            <a:rPr lang="uk-UA" dirty="0" smtClean="0"/>
            <a:t>державний</a:t>
          </a:r>
          <a:endParaRPr lang="en-US" dirty="0"/>
        </a:p>
      </dgm:t>
    </dgm:pt>
    <dgm:pt modelId="{01DACCB4-A897-45FF-A730-759696AB2AC3}" type="parTrans" cxnId="{527DA58E-F26E-4A7C-B104-799D2350E80B}">
      <dgm:prSet/>
      <dgm:spPr/>
      <dgm:t>
        <a:bodyPr/>
        <a:lstStyle/>
        <a:p>
          <a:endParaRPr lang="en-US"/>
        </a:p>
      </dgm:t>
    </dgm:pt>
    <dgm:pt modelId="{3875A569-3E3B-481B-AC54-7F3CF9640486}" type="sibTrans" cxnId="{527DA58E-F26E-4A7C-B104-799D2350E80B}">
      <dgm:prSet/>
      <dgm:spPr/>
      <dgm:t>
        <a:bodyPr/>
        <a:lstStyle/>
        <a:p>
          <a:endParaRPr lang="en-US"/>
        </a:p>
      </dgm:t>
    </dgm:pt>
    <dgm:pt modelId="{B5023997-F23D-4331-8CC0-4359F1432F3D}">
      <dgm:prSet phldrT="[Текст]" custT="1"/>
      <dgm:spPr/>
      <dgm:t>
        <a:bodyPr/>
        <a:lstStyle/>
        <a:p>
          <a:r>
            <a:rPr lang="ru-RU" sz="1600" dirty="0" err="1" smtClean="0"/>
            <a:t>сукупність</a:t>
          </a:r>
          <a:r>
            <a:rPr lang="ru-RU" sz="1600" dirty="0" smtClean="0"/>
            <a:t> </a:t>
          </a:r>
          <a:r>
            <a:rPr lang="ru-RU" sz="1600" dirty="0" err="1" smtClean="0"/>
            <a:t>кредитних</a:t>
          </a:r>
          <a:r>
            <a:rPr lang="ru-RU" sz="1600" dirty="0" smtClean="0"/>
            <a:t> </a:t>
          </a:r>
          <a:r>
            <a:rPr lang="ru-RU" sz="1600" dirty="0" err="1" smtClean="0"/>
            <a:t>відносин</a:t>
          </a:r>
          <a:r>
            <a:rPr lang="ru-RU" sz="1600" dirty="0" smtClean="0"/>
            <a:t>, у </a:t>
          </a:r>
          <a:r>
            <a:rPr lang="ru-RU" sz="1600" dirty="0" err="1" smtClean="0"/>
            <a:t>яких</a:t>
          </a:r>
          <a:r>
            <a:rPr lang="ru-RU" sz="1600" dirty="0" smtClean="0"/>
            <a:t> </a:t>
          </a:r>
          <a:r>
            <a:rPr lang="ru-RU" sz="1600" dirty="0" err="1" smtClean="0"/>
            <a:t>здебільшого</a:t>
          </a:r>
          <a:r>
            <a:rPr lang="ru-RU" sz="1600" dirty="0" smtClean="0"/>
            <a:t> </a:t>
          </a:r>
          <a:r>
            <a:rPr lang="ru-RU" sz="1600" dirty="0" err="1" smtClean="0"/>
            <a:t>позичальником</a:t>
          </a:r>
          <a:r>
            <a:rPr lang="ru-RU" sz="1600" dirty="0" smtClean="0"/>
            <a:t> </a:t>
          </a:r>
          <a:r>
            <a:rPr lang="ru-RU" sz="1600" dirty="0" err="1" smtClean="0"/>
            <a:t>є</a:t>
          </a:r>
          <a:r>
            <a:rPr lang="ru-RU" sz="1600" dirty="0" smtClean="0"/>
            <a:t> держава, а кредиторами — </a:t>
          </a:r>
          <a:r>
            <a:rPr lang="ru-RU" sz="1600" dirty="0" err="1" smtClean="0"/>
            <a:t>юридичні</a:t>
          </a:r>
          <a:r>
            <a:rPr lang="ru-RU" sz="1600" dirty="0" smtClean="0"/>
            <a:t> </a:t>
          </a:r>
          <a:r>
            <a:rPr lang="ru-RU" sz="1600" dirty="0" err="1" smtClean="0"/>
            <a:t>або</a:t>
          </a:r>
          <a:r>
            <a:rPr lang="ru-RU" sz="1600" dirty="0" smtClean="0"/>
            <a:t> </a:t>
          </a:r>
          <a:r>
            <a:rPr lang="ru-RU" sz="1600" dirty="0" err="1" smtClean="0"/>
            <a:t>фізичні</a:t>
          </a:r>
          <a:r>
            <a:rPr lang="ru-RU" sz="1600" dirty="0" smtClean="0"/>
            <a:t> особи</a:t>
          </a:r>
          <a:endParaRPr lang="en-US" sz="1600" dirty="0"/>
        </a:p>
      </dgm:t>
    </dgm:pt>
    <dgm:pt modelId="{68EF34CF-109B-4921-86E1-C5663CC01F0A}" type="parTrans" cxnId="{F84160E3-26E9-401D-8FB6-DDED0C6EC9BD}">
      <dgm:prSet/>
      <dgm:spPr/>
      <dgm:t>
        <a:bodyPr/>
        <a:lstStyle/>
        <a:p>
          <a:endParaRPr lang="en-US"/>
        </a:p>
      </dgm:t>
    </dgm:pt>
    <dgm:pt modelId="{2C0C5F71-C21D-4323-B21F-9DC19190242C}" type="sibTrans" cxnId="{F84160E3-26E9-401D-8FB6-DDED0C6EC9BD}">
      <dgm:prSet/>
      <dgm:spPr/>
      <dgm:t>
        <a:bodyPr/>
        <a:lstStyle/>
        <a:p>
          <a:endParaRPr lang="en-US"/>
        </a:p>
      </dgm:t>
    </dgm:pt>
    <dgm:pt modelId="{B0A408E7-F701-40BF-A89D-5C35D8D92812}">
      <dgm:prSet/>
      <dgm:spPr/>
      <dgm:t>
        <a:bodyPr/>
        <a:lstStyle/>
        <a:p>
          <a:r>
            <a:rPr lang="uk-UA" dirty="0" smtClean="0"/>
            <a:t>міжнародний</a:t>
          </a:r>
          <a:endParaRPr lang="en-US" dirty="0"/>
        </a:p>
      </dgm:t>
    </dgm:pt>
    <dgm:pt modelId="{4FBE3866-A2CB-449E-BC2E-F648D796808C}" type="parTrans" cxnId="{411A9E5F-7A85-4F54-929B-D618DB5E1553}">
      <dgm:prSet/>
      <dgm:spPr/>
      <dgm:t>
        <a:bodyPr/>
        <a:lstStyle/>
        <a:p>
          <a:endParaRPr lang="en-US"/>
        </a:p>
      </dgm:t>
    </dgm:pt>
    <dgm:pt modelId="{B4B3F060-CAE8-4831-BF28-2B63EC31D34D}" type="sibTrans" cxnId="{411A9E5F-7A85-4F54-929B-D618DB5E1553}">
      <dgm:prSet/>
      <dgm:spPr/>
      <dgm:t>
        <a:bodyPr/>
        <a:lstStyle/>
        <a:p>
          <a:endParaRPr lang="en-US"/>
        </a:p>
      </dgm:t>
    </dgm:pt>
    <dgm:pt modelId="{3971B8CD-888E-4521-8E2F-F31B7891560B}">
      <dgm:prSet custT="1"/>
      <dgm:spPr/>
      <dgm:t>
        <a:bodyPr/>
        <a:lstStyle/>
        <a:p>
          <a:r>
            <a:rPr lang="ru-RU" sz="1800" dirty="0" err="1" smtClean="0"/>
            <a:t>рух</a:t>
          </a:r>
          <a:r>
            <a:rPr lang="ru-RU" sz="1800" dirty="0" smtClean="0"/>
            <a:t> </a:t>
          </a:r>
          <a:r>
            <a:rPr lang="ru-RU" sz="1800" dirty="0" err="1" smtClean="0"/>
            <a:t>позичкового</a:t>
          </a:r>
          <a:r>
            <a:rPr lang="ru-RU" sz="1800" dirty="0" smtClean="0"/>
            <a:t> </a:t>
          </a:r>
          <a:r>
            <a:rPr lang="ru-RU" sz="1800" dirty="0" err="1" smtClean="0"/>
            <a:t>капіталу</a:t>
          </a:r>
          <a:r>
            <a:rPr lang="ru-RU" sz="1800" dirty="0" smtClean="0"/>
            <a:t> у </a:t>
          </a:r>
          <a:r>
            <a:rPr lang="ru-RU" sz="1800" dirty="0" err="1" smtClean="0"/>
            <a:t>сфері</a:t>
          </a:r>
          <a:r>
            <a:rPr lang="ru-RU" sz="1800" dirty="0" smtClean="0"/>
            <a:t> </a:t>
          </a:r>
          <a:r>
            <a:rPr lang="ru-RU" sz="1800" dirty="0" err="1" smtClean="0"/>
            <a:t>міжнародних</a:t>
          </a:r>
          <a:r>
            <a:rPr lang="ru-RU" sz="1800" dirty="0" smtClean="0"/>
            <a:t> </a:t>
          </a:r>
          <a:r>
            <a:rPr lang="ru-RU" sz="1800" dirty="0" err="1" smtClean="0"/>
            <a:t>економічних</a:t>
          </a:r>
          <a:r>
            <a:rPr lang="ru-RU" sz="1800" dirty="0" smtClean="0"/>
            <a:t> </a:t>
          </a:r>
          <a:r>
            <a:rPr lang="ru-RU" sz="1800" dirty="0" err="1" smtClean="0"/>
            <a:t>відносин</a:t>
          </a:r>
          <a:endParaRPr lang="en-US" sz="1800" dirty="0"/>
        </a:p>
      </dgm:t>
    </dgm:pt>
    <dgm:pt modelId="{5CAC9BBE-96ED-4A9A-9C77-7555D5E833F8}" type="parTrans" cxnId="{F6C4C84A-080C-4634-8C3D-6048C37A598E}">
      <dgm:prSet/>
      <dgm:spPr/>
      <dgm:t>
        <a:bodyPr/>
        <a:lstStyle/>
        <a:p>
          <a:endParaRPr lang="en-US"/>
        </a:p>
      </dgm:t>
    </dgm:pt>
    <dgm:pt modelId="{1DABA3BD-89F3-4FB3-8979-E5EC2371B5CD}" type="sibTrans" cxnId="{F6C4C84A-080C-4634-8C3D-6048C37A598E}">
      <dgm:prSet/>
      <dgm:spPr/>
      <dgm:t>
        <a:bodyPr/>
        <a:lstStyle/>
        <a:p>
          <a:endParaRPr lang="en-US"/>
        </a:p>
      </dgm:t>
    </dgm:pt>
    <dgm:pt modelId="{FE747953-2268-408F-B134-8EBF619B43B4}">
      <dgm:prSet phldrT="[Текст]" custT="1"/>
      <dgm:spPr/>
      <dgm:t>
        <a:bodyPr/>
        <a:lstStyle/>
        <a:p>
          <a:r>
            <a:rPr lang="ru-RU" sz="1600" dirty="0" err="1" smtClean="0"/>
            <a:t>мобілізує</a:t>
          </a:r>
          <a:r>
            <a:rPr lang="ru-RU" sz="1600" dirty="0" smtClean="0"/>
            <a:t> державою </a:t>
          </a:r>
          <a:r>
            <a:rPr lang="ru-RU" sz="1600" dirty="0" err="1" smtClean="0"/>
            <a:t>кошти</a:t>
          </a:r>
          <a:r>
            <a:rPr lang="ru-RU" sz="1600" dirty="0" smtClean="0"/>
            <a:t> для </a:t>
          </a:r>
          <a:r>
            <a:rPr lang="ru-RU" sz="1600" dirty="0" err="1" smtClean="0"/>
            <a:t>фінансування</a:t>
          </a:r>
          <a:r>
            <a:rPr lang="ru-RU" sz="1600" dirty="0" smtClean="0"/>
            <a:t> </a:t>
          </a:r>
          <a:r>
            <a:rPr lang="ru-RU" sz="1600" dirty="0" err="1" smtClean="0"/>
            <a:t>державних</a:t>
          </a:r>
          <a:r>
            <a:rPr lang="ru-RU" sz="1600" dirty="0" smtClean="0"/>
            <a:t> </a:t>
          </a:r>
          <a:r>
            <a:rPr lang="ru-RU" sz="1600" dirty="0" err="1" smtClean="0"/>
            <a:t>видатків</a:t>
          </a:r>
          <a:r>
            <a:rPr lang="ru-RU" sz="1600" dirty="0" smtClean="0"/>
            <a:t>, особливо коли </a:t>
          </a:r>
          <a:r>
            <a:rPr lang="ru-RU" sz="1600" dirty="0" err="1" smtClean="0"/>
            <a:t>державний</a:t>
          </a:r>
          <a:r>
            <a:rPr lang="ru-RU" sz="1600" dirty="0" smtClean="0"/>
            <a:t> бюджет </a:t>
          </a:r>
          <a:r>
            <a:rPr lang="ru-RU" sz="1600" dirty="0" err="1" smtClean="0"/>
            <a:t>дефіцитний</a:t>
          </a:r>
          <a:r>
            <a:rPr lang="ru-RU" sz="1600" dirty="0" smtClean="0"/>
            <a:t>, а </a:t>
          </a:r>
          <a:r>
            <a:rPr lang="ru-RU" sz="1600" dirty="0" err="1" smtClean="0"/>
            <a:t>також</a:t>
          </a:r>
          <a:r>
            <a:rPr lang="ru-RU" sz="1600" dirty="0" smtClean="0"/>
            <a:t> для </a:t>
          </a:r>
          <a:r>
            <a:rPr lang="ru-RU" sz="1600" dirty="0" err="1" smtClean="0"/>
            <a:t>регулювання</a:t>
          </a:r>
          <a:r>
            <a:rPr lang="ru-RU" sz="1600" dirty="0" smtClean="0"/>
            <a:t> </a:t>
          </a:r>
          <a:r>
            <a:rPr lang="ru-RU" sz="1600" dirty="0" err="1" smtClean="0"/>
            <a:t>економіки</a:t>
          </a:r>
          <a:endParaRPr lang="en-US" sz="1600" dirty="0"/>
        </a:p>
      </dgm:t>
    </dgm:pt>
    <dgm:pt modelId="{6225A52A-C9B1-4C82-A39B-742AAEED2CC5}" type="parTrans" cxnId="{320ACE45-3B85-4706-B1CE-CAC8DA415BCC}">
      <dgm:prSet/>
      <dgm:spPr/>
    </dgm:pt>
    <dgm:pt modelId="{F9A20E44-2971-410B-8DF4-2FEEA39EA58C}" type="sibTrans" cxnId="{320ACE45-3B85-4706-B1CE-CAC8DA415BCC}">
      <dgm:prSet/>
      <dgm:spPr/>
    </dgm:pt>
    <dgm:pt modelId="{9258BEDC-7111-417D-9ECA-4B623DA68904}">
      <dgm:prSet custT="1"/>
      <dgm:spPr/>
      <dgm:t>
        <a:bodyPr/>
        <a:lstStyle/>
        <a:p>
          <a:r>
            <a:rPr lang="ru-RU" sz="1800" dirty="0" err="1" smtClean="0"/>
            <a:t>кредитні</a:t>
          </a:r>
          <a:r>
            <a:rPr lang="ru-RU" sz="1800" dirty="0" smtClean="0"/>
            <a:t> </a:t>
          </a:r>
          <a:r>
            <a:rPr lang="ru-RU" sz="1800" dirty="0" err="1" smtClean="0"/>
            <a:t>відносини</a:t>
          </a:r>
          <a:r>
            <a:rPr lang="ru-RU" sz="1800" dirty="0" smtClean="0"/>
            <a:t> </a:t>
          </a:r>
          <a:r>
            <a:rPr lang="ru-RU" sz="1800" dirty="0" err="1" smtClean="0"/>
            <a:t>між</a:t>
          </a:r>
          <a:r>
            <a:rPr lang="ru-RU" sz="1800" dirty="0" smtClean="0"/>
            <a:t> державами, </a:t>
          </a:r>
          <a:r>
            <a:rPr lang="ru-RU" sz="1800" dirty="0" err="1" smtClean="0"/>
            <a:t>фінансово-кредитними</a:t>
          </a:r>
          <a:r>
            <a:rPr lang="ru-RU" sz="1800" dirty="0" smtClean="0"/>
            <a:t> </a:t>
          </a:r>
          <a:r>
            <a:rPr lang="ru-RU" sz="1800" dirty="0" err="1" smtClean="0"/>
            <a:t>установами</a:t>
          </a:r>
          <a:r>
            <a:rPr lang="ru-RU" sz="1800" dirty="0" smtClean="0"/>
            <a:t> </a:t>
          </a:r>
          <a:r>
            <a:rPr lang="ru-RU" sz="1800" dirty="0" err="1" smtClean="0"/>
            <a:t>і</a:t>
          </a:r>
          <a:r>
            <a:rPr lang="ru-RU" sz="1800" dirty="0" smtClean="0"/>
            <a:t> </a:t>
          </a:r>
          <a:r>
            <a:rPr lang="ru-RU" sz="1800" dirty="0" err="1" smtClean="0"/>
            <a:t>фірмами</a:t>
          </a:r>
          <a:r>
            <a:rPr lang="ru-RU" sz="1800" dirty="0" smtClean="0"/>
            <a:t> </a:t>
          </a:r>
          <a:r>
            <a:rPr lang="ru-RU" sz="1800" dirty="0" err="1" smtClean="0"/>
            <a:t>різних</a:t>
          </a:r>
          <a:r>
            <a:rPr lang="ru-RU" sz="1800" dirty="0" smtClean="0"/>
            <a:t> </a:t>
          </a:r>
          <a:r>
            <a:rPr lang="ru-RU" sz="1800" dirty="0" err="1" smtClean="0"/>
            <a:t>країн</a:t>
          </a:r>
          <a:endParaRPr lang="en-US" sz="1800" dirty="0"/>
        </a:p>
      </dgm:t>
    </dgm:pt>
    <dgm:pt modelId="{5497BF47-7F43-4B6F-B925-7202E2F771FD}" type="parTrans" cxnId="{2005ADD7-A585-4CC3-A2C0-233B415F4AA7}">
      <dgm:prSet/>
      <dgm:spPr/>
    </dgm:pt>
    <dgm:pt modelId="{9C1AA3E1-D89D-42E8-8660-5E6CB89F4DD2}" type="sibTrans" cxnId="{2005ADD7-A585-4CC3-A2C0-233B415F4AA7}">
      <dgm:prSet/>
      <dgm:spPr/>
    </dgm:pt>
    <dgm:pt modelId="{4FBCCF78-3463-4827-8331-451E9CC684ED}" type="pres">
      <dgm:prSet presAssocID="{19C3EC6E-6C4E-4F68-8DB0-5777E9B00399}" presName="Name0" presStyleCnt="0">
        <dgm:presLayoutVars>
          <dgm:dir/>
          <dgm:animLvl val="lvl"/>
          <dgm:resizeHandles val="exact"/>
        </dgm:presLayoutVars>
      </dgm:prSet>
      <dgm:spPr/>
    </dgm:pt>
    <dgm:pt modelId="{43BE53F4-F188-4058-BE89-B1E0CFA4E756}" type="pres">
      <dgm:prSet presAssocID="{C22FA630-9F9A-4348-AAAE-228A2D0CA04B}" presName="linNode" presStyleCnt="0"/>
      <dgm:spPr/>
    </dgm:pt>
    <dgm:pt modelId="{1271A761-574E-4CBF-9F17-68D45CA40DDB}" type="pres">
      <dgm:prSet presAssocID="{C22FA630-9F9A-4348-AAAE-228A2D0CA04B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94A78E64-0D13-4B6B-A145-015B8B8F2DFB}" type="pres">
      <dgm:prSet presAssocID="{C22FA630-9F9A-4348-AAAE-228A2D0CA04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AFBF7E-A1ED-4380-B1EB-833EF46A6BA7}" type="pres">
      <dgm:prSet presAssocID="{77AB809C-D935-4140-BC67-2730E5CD231E}" presName="sp" presStyleCnt="0"/>
      <dgm:spPr/>
    </dgm:pt>
    <dgm:pt modelId="{59953878-1CE6-43E4-98B0-97F76C0E2B7D}" type="pres">
      <dgm:prSet presAssocID="{697C00F8-C8F6-4DEF-90D7-137985E36F6E}" presName="linNode" presStyleCnt="0"/>
      <dgm:spPr/>
    </dgm:pt>
    <dgm:pt modelId="{402BE114-30E0-4D5D-8A48-57119F6F174B}" type="pres">
      <dgm:prSet presAssocID="{697C00F8-C8F6-4DEF-90D7-137985E36F6E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5AAAE3-5A90-4393-9EDA-B7643CD34FA5}" type="pres">
      <dgm:prSet presAssocID="{697C00F8-C8F6-4DEF-90D7-137985E36F6E}" presName="descendantText" presStyleLbl="alignAccFollowNode1" presStyleIdx="1" presStyleCnt="4" custScaleY="1154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A14482-8BBB-465F-AB16-1451E7D06ED0}" type="pres">
      <dgm:prSet presAssocID="{B78D0077-5C16-4D7A-9B97-06514D48D695}" presName="sp" presStyleCnt="0"/>
      <dgm:spPr/>
    </dgm:pt>
    <dgm:pt modelId="{B9632EEF-3F18-45A7-A584-5D4B94D8C25A}" type="pres">
      <dgm:prSet presAssocID="{5173555C-E550-4E0F-948D-DECA6A75C530}" presName="linNode" presStyleCnt="0"/>
      <dgm:spPr/>
    </dgm:pt>
    <dgm:pt modelId="{FEA49E13-2B45-4DAC-9578-7D73F6273FF5}" type="pres">
      <dgm:prSet presAssocID="{5173555C-E550-4E0F-948D-DECA6A75C530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A66AE9C6-0224-4DAD-91FF-7F14A148225A}" type="pres">
      <dgm:prSet presAssocID="{5173555C-E550-4E0F-948D-DECA6A75C530}" presName="descendantText" presStyleLbl="alignAccFollowNode1" presStyleIdx="2" presStyleCnt="4" custScaleY="1332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BF9186-70ED-4163-9E52-9663B8EB076C}" type="pres">
      <dgm:prSet presAssocID="{3875A569-3E3B-481B-AC54-7F3CF9640486}" presName="sp" presStyleCnt="0"/>
      <dgm:spPr/>
    </dgm:pt>
    <dgm:pt modelId="{FA196E21-3894-4BA3-B58E-D1B6CEC77CBD}" type="pres">
      <dgm:prSet presAssocID="{B0A408E7-F701-40BF-A89D-5C35D8D92812}" presName="linNode" presStyleCnt="0"/>
      <dgm:spPr/>
    </dgm:pt>
    <dgm:pt modelId="{9C3646DC-CAF6-41A9-8E37-CBE9B9ECA2E9}" type="pres">
      <dgm:prSet presAssocID="{B0A408E7-F701-40BF-A89D-5C35D8D92812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715C9558-E419-4AB7-8855-0AAB2F7D0EAA}" type="pres">
      <dgm:prSet presAssocID="{B0A408E7-F701-40BF-A89D-5C35D8D92812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C8027E-4981-4D57-B631-4BC4B0E1E6CE}" type="presOf" srcId="{B0A408E7-F701-40BF-A89D-5C35D8D92812}" destId="{9C3646DC-CAF6-41A9-8E37-CBE9B9ECA2E9}" srcOrd="0" destOrd="0" presId="urn:microsoft.com/office/officeart/2005/8/layout/vList5"/>
    <dgm:cxn modelId="{7B9852B0-8334-47A9-AA8E-0BA529E72FBC}" type="presOf" srcId="{9258BEDC-7111-417D-9ECA-4B623DA68904}" destId="{715C9558-E419-4AB7-8855-0AAB2F7D0EAA}" srcOrd="0" destOrd="1" presId="urn:microsoft.com/office/officeart/2005/8/layout/vList5"/>
    <dgm:cxn modelId="{2005ADD7-A585-4CC3-A2C0-233B415F4AA7}" srcId="{B0A408E7-F701-40BF-A89D-5C35D8D92812}" destId="{9258BEDC-7111-417D-9ECA-4B623DA68904}" srcOrd="1" destOrd="0" parTransId="{5497BF47-7F43-4B6F-B925-7202E2F771FD}" sibTransId="{9C1AA3E1-D89D-42E8-8660-5E6CB89F4DD2}"/>
    <dgm:cxn modelId="{9C7E2926-16FB-49C6-AA07-4AC3328336CB}" type="presOf" srcId="{19C3EC6E-6C4E-4F68-8DB0-5777E9B00399}" destId="{4FBCCF78-3463-4827-8331-451E9CC684ED}" srcOrd="0" destOrd="0" presId="urn:microsoft.com/office/officeart/2005/8/layout/vList5"/>
    <dgm:cxn modelId="{D505FF6C-15AE-420E-95AE-92BFA85FD637}" type="presOf" srcId="{697C00F8-C8F6-4DEF-90D7-137985E36F6E}" destId="{402BE114-30E0-4D5D-8A48-57119F6F174B}" srcOrd="0" destOrd="0" presId="urn:microsoft.com/office/officeart/2005/8/layout/vList5"/>
    <dgm:cxn modelId="{F6114A1E-6F53-44C2-AF38-FE433E06486C}" srcId="{697C00F8-C8F6-4DEF-90D7-137985E36F6E}" destId="{E9B0B262-24AC-40C0-B6BA-D0C4ED4A7299}" srcOrd="0" destOrd="0" parTransId="{C5238A31-50F8-444C-BED3-B8CDBAC5E005}" sibTransId="{7C4FDAAE-A7F4-4EA7-B773-B5FB3E7CA00C}"/>
    <dgm:cxn modelId="{FC3F1061-0DDF-4EBA-AC1E-5D137C2227E4}" srcId="{C22FA630-9F9A-4348-AAAE-228A2D0CA04B}" destId="{D1F14195-4DF6-4CC5-A466-02502DD0AA0B}" srcOrd="0" destOrd="0" parTransId="{CD306873-D6CC-4E7F-8B92-B854AAA13EC2}" sibTransId="{3BBE03BD-FCD2-4691-B524-8D9745A19108}"/>
    <dgm:cxn modelId="{F84160E3-26E9-401D-8FB6-DDED0C6EC9BD}" srcId="{5173555C-E550-4E0F-948D-DECA6A75C530}" destId="{B5023997-F23D-4331-8CC0-4359F1432F3D}" srcOrd="0" destOrd="0" parTransId="{68EF34CF-109B-4921-86E1-C5663CC01F0A}" sibTransId="{2C0C5F71-C21D-4323-B21F-9DC19190242C}"/>
    <dgm:cxn modelId="{68F8230D-DD14-4689-9F39-0464373AEB94}" type="presOf" srcId="{E9B0B262-24AC-40C0-B6BA-D0C4ED4A7299}" destId="{B35AAAE3-5A90-4393-9EDA-B7643CD34FA5}" srcOrd="0" destOrd="0" presId="urn:microsoft.com/office/officeart/2005/8/layout/vList5"/>
    <dgm:cxn modelId="{9C9DFBB2-B921-4FD1-9F8D-38B26CF27A20}" type="presOf" srcId="{FE747953-2268-408F-B134-8EBF619B43B4}" destId="{A66AE9C6-0224-4DAD-91FF-7F14A148225A}" srcOrd="0" destOrd="1" presId="urn:microsoft.com/office/officeart/2005/8/layout/vList5"/>
    <dgm:cxn modelId="{1D72D05F-3CAA-4A5D-B0C2-F72340B014A8}" type="presOf" srcId="{B5023997-F23D-4331-8CC0-4359F1432F3D}" destId="{A66AE9C6-0224-4DAD-91FF-7F14A148225A}" srcOrd="0" destOrd="0" presId="urn:microsoft.com/office/officeart/2005/8/layout/vList5"/>
    <dgm:cxn modelId="{1F93CFB0-B539-42A7-9A84-24E5AF383B26}" srcId="{19C3EC6E-6C4E-4F68-8DB0-5777E9B00399}" destId="{697C00F8-C8F6-4DEF-90D7-137985E36F6E}" srcOrd="1" destOrd="0" parTransId="{446AC4BE-5500-4540-A2F9-D8B387F8807E}" sibTransId="{B78D0077-5C16-4D7A-9B97-06514D48D695}"/>
    <dgm:cxn modelId="{D80214DF-29D4-449C-B830-4DF14DCD81A0}" type="presOf" srcId="{D1F14195-4DF6-4CC5-A466-02502DD0AA0B}" destId="{94A78E64-0D13-4B6B-A145-015B8B8F2DFB}" srcOrd="0" destOrd="0" presId="urn:microsoft.com/office/officeart/2005/8/layout/vList5"/>
    <dgm:cxn modelId="{912B8262-AD5D-4553-97B4-59266F09FF25}" type="presOf" srcId="{5173555C-E550-4E0F-948D-DECA6A75C530}" destId="{FEA49E13-2B45-4DAC-9578-7D73F6273FF5}" srcOrd="0" destOrd="0" presId="urn:microsoft.com/office/officeart/2005/8/layout/vList5"/>
    <dgm:cxn modelId="{527DA58E-F26E-4A7C-B104-799D2350E80B}" srcId="{19C3EC6E-6C4E-4F68-8DB0-5777E9B00399}" destId="{5173555C-E550-4E0F-948D-DECA6A75C530}" srcOrd="2" destOrd="0" parTransId="{01DACCB4-A897-45FF-A730-759696AB2AC3}" sibTransId="{3875A569-3E3B-481B-AC54-7F3CF9640486}"/>
    <dgm:cxn modelId="{411A9E5F-7A85-4F54-929B-D618DB5E1553}" srcId="{19C3EC6E-6C4E-4F68-8DB0-5777E9B00399}" destId="{B0A408E7-F701-40BF-A89D-5C35D8D92812}" srcOrd="3" destOrd="0" parTransId="{4FBE3866-A2CB-449E-BC2E-F648D796808C}" sibTransId="{B4B3F060-CAE8-4831-BF28-2B63EC31D34D}"/>
    <dgm:cxn modelId="{F6C4C84A-080C-4634-8C3D-6048C37A598E}" srcId="{B0A408E7-F701-40BF-A89D-5C35D8D92812}" destId="{3971B8CD-888E-4521-8E2F-F31B7891560B}" srcOrd="0" destOrd="0" parTransId="{5CAC9BBE-96ED-4A9A-9C77-7555D5E833F8}" sibTransId="{1DABA3BD-89F3-4FB3-8979-E5EC2371B5CD}"/>
    <dgm:cxn modelId="{73FDF97E-4D95-4FFF-9E86-A4CB8401B83F}" srcId="{19C3EC6E-6C4E-4F68-8DB0-5777E9B00399}" destId="{C22FA630-9F9A-4348-AAAE-228A2D0CA04B}" srcOrd="0" destOrd="0" parTransId="{3EC41D2F-2A36-4F92-98A6-88FBF83FDD06}" sibTransId="{77AB809C-D935-4140-BC67-2730E5CD231E}"/>
    <dgm:cxn modelId="{320ACE45-3B85-4706-B1CE-CAC8DA415BCC}" srcId="{5173555C-E550-4E0F-948D-DECA6A75C530}" destId="{FE747953-2268-408F-B134-8EBF619B43B4}" srcOrd="1" destOrd="0" parTransId="{6225A52A-C9B1-4C82-A39B-742AAEED2CC5}" sibTransId="{F9A20E44-2971-410B-8DF4-2FEEA39EA58C}"/>
    <dgm:cxn modelId="{BDEAE591-EFDC-4AA9-99DC-60E497301028}" type="presOf" srcId="{C22FA630-9F9A-4348-AAAE-228A2D0CA04B}" destId="{1271A761-574E-4CBF-9F17-68D45CA40DDB}" srcOrd="0" destOrd="0" presId="urn:microsoft.com/office/officeart/2005/8/layout/vList5"/>
    <dgm:cxn modelId="{D6468814-FEA2-4322-84B3-CBD7F7157945}" type="presOf" srcId="{3971B8CD-888E-4521-8E2F-F31B7891560B}" destId="{715C9558-E419-4AB7-8855-0AAB2F7D0EAA}" srcOrd="0" destOrd="0" presId="urn:microsoft.com/office/officeart/2005/8/layout/vList5"/>
    <dgm:cxn modelId="{128AE4B8-A987-4A15-AB74-72C70367287E}" type="presParOf" srcId="{4FBCCF78-3463-4827-8331-451E9CC684ED}" destId="{43BE53F4-F188-4058-BE89-B1E0CFA4E756}" srcOrd="0" destOrd="0" presId="urn:microsoft.com/office/officeart/2005/8/layout/vList5"/>
    <dgm:cxn modelId="{A84E2934-0F64-499F-8BF8-D6423704DA6F}" type="presParOf" srcId="{43BE53F4-F188-4058-BE89-B1E0CFA4E756}" destId="{1271A761-574E-4CBF-9F17-68D45CA40DDB}" srcOrd="0" destOrd="0" presId="urn:microsoft.com/office/officeart/2005/8/layout/vList5"/>
    <dgm:cxn modelId="{DB1CC3FC-5CBF-4CD7-8DCB-C0D43CDDAF7F}" type="presParOf" srcId="{43BE53F4-F188-4058-BE89-B1E0CFA4E756}" destId="{94A78E64-0D13-4B6B-A145-015B8B8F2DFB}" srcOrd="1" destOrd="0" presId="urn:microsoft.com/office/officeart/2005/8/layout/vList5"/>
    <dgm:cxn modelId="{E848D5F7-FF15-443F-A3EE-7ED793AAEB83}" type="presParOf" srcId="{4FBCCF78-3463-4827-8331-451E9CC684ED}" destId="{02AFBF7E-A1ED-4380-B1EB-833EF46A6BA7}" srcOrd="1" destOrd="0" presId="urn:microsoft.com/office/officeart/2005/8/layout/vList5"/>
    <dgm:cxn modelId="{DCBBCE47-209F-4BEF-9F46-DDC369A015FE}" type="presParOf" srcId="{4FBCCF78-3463-4827-8331-451E9CC684ED}" destId="{59953878-1CE6-43E4-98B0-97F76C0E2B7D}" srcOrd="2" destOrd="0" presId="urn:microsoft.com/office/officeart/2005/8/layout/vList5"/>
    <dgm:cxn modelId="{E1680FE0-ABA1-4F1C-808C-BA4A30B57337}" type="presParOf" srcId="{59953878-1CE6-43E4-98B0-97F76C0E2B7D}" destId="{402BE114-30E0-4D5D-8A48-57119F6F174B}" srcOrd="0" destOrd="0" presId="urn:microsoft.com/office/officeart/2005/8/layout/vList5"/>
    <dgm:cxn modelId="{423C80E0-88BB-4003-BB72-3779E15A68CC}" type="presParOf" srcId="{59953878-1CE6-43E4-98B0-97F76C0E2B7D}" destId="{B35AAAE3-5A90-4393-9EDA-B7643CD34FA5}" srcOrd="1" destOrd="0" presId="urn:microsoft.com/office/officeart/2005/8/layout/vList5"/>
    <dgm:cxn modelId="{A47C85ED-C140-4B87-99F9-4C91ADF7161B}" type="presParOf" srcId="{4FBCCF78-3463-4827-8331-451E9CC684ED}" destId="{6DA14482-8BBB-465F-AB16-1451E7D06ED0}" srcOrd="3" destOrd="0" presId="urn:microsoft.com/office/officeart/2005/8/layout/vList5"/>
    <dgm:cxn modelId="{7253575E-3A85-4BBC-A16D-C021CB1E1C7A}" type="presParOf" srcId="{4FBCCF78-3463-4827-8331-451E9CC684ED}" destId="{B9632EEF-3F18-45A7-A584-5D4B94D8C25A}" srcOrd="4" destOrd="0" presId="urn:microsoft.com/office/officeart/2005/8/layout/vList5"/>
    <dgm:cxn modelId="{D30360B2-1BA2-4C87-A54D-5C184CCC40FC}" type="presParOf" srcId="{B9632EEF-3F18-45A7-A584-5D4B94D8C25A}" destId="{FEA49E13-2B45-4DAC-9578-7D73F6273FF5}" srcOrd="0" destOrd="0" presId="urn:microsoft.com/office/officeart/2005/8/layout/vList5"/>
    <dgm:cxn modelId="{EACF076F-6F3C-4FA9-8307-98C0285C41EE}" type="presParOf" srcId="{B9632EEF-3F18-45A7-A584-5D4B94D8C25A}" destId="{A66AE9C6-0224-4DAD-91FF-7F14A148225A}" srcOrd="1" destOrd="0" presId="urn:microsoft.com/office/officeart/2005/8/layout/vList5"/>
    <dgm:cxn modelId="{6E93CE31-BF4B-4A56-AC0E-CF7AAAA3DE2B}" type="presParOf" srcId="{4FBCCF78-3463-4827-8331-451E9CC684ED}" destId="{9ABF9186-70ED-4163-9E52-9663B8EB076C}" srcOrd="5" destOrd="0" presId="urn:microsoft.com/office/officeart/2005/8/layout/vList5"/>
    <dgm:cxn modelId="{73163387-541E-4C37-A1BB-B18D0EF12EBB}" type="presParOf" srcId="{4FBCCF78-3463-4827-8331-451E9CC684ED}" destId="{FA196E21-3894-4BA3-B58E-D1B6CEC77CBD}" srcOrd="6" destOrd="0" presId="urn:microsoft.com/office/officeart/2005/8/layout/vList5"/>
    <dgm:cxn modelId="{125BFC78-2147-4690-AE27-76447DF8D1FC}" type="presParOf" srcId="{FA196E21-3894-4BA3-B58E-D1B6CEC77CBD}" destId="{9C3646DC-CAF6-41A9-8E37-CBE9B9ECA2E9}" srcOrd="0" destOrd="0" presId="urn:microsoft.com/office/officeart/2005/8/layout/vList5"/>
    <dgm:cxn modelId="{B8445AB7-764F-46CD-94F5-EEBD864CB1BA}" type="presParOf" srcId="{FA196E21-3894-4BA3-B58E-D1B6CEC77CBD}" destId="{715C9558-E419-4AB7-8855-0AAB2F7D0EAA}" srcOrd="1" destOrd="0" presId="urn:microsoft.com/office/officeart/2005/8/layout/vList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F837F2-AB39-4DFE-8085-F36A87DEFAC6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7718FD-EE6C-4450-949B-25E48EE138CD}">
      <dgm:prSet phldrT="[Текст]" custT="1"/>
      <dgm:spPr/>
      <dgm:t>
        <a:bodyPr/>
        <a:lstStyle/>
        <a:p>
          <a:r>
            <a:rPr lang="ru-RU" sz="1600" b="1" i="1" dirty="0" smtClean="0"/>
            <a:t>Попит </a:t>
          </a:r>
          <a:r>
            <a:rPr lang="ru-RU" sz="1600" b="1" i="1" dirty="0" err="1" smtClean="0"/>
            <a:t>і</a:t>
          </a:r>
          <a:r>
            <a:rPr lang="ru-RU" sz="1600" b="1" i="1" dirty="0" smtClean="0"/>
            <a:t> </a:t>
          </a:r>
          <a:r>
            <a:rPr lang="ru-RU" sz="1600" b="1" i="1" dirty="0" err="1" smtClean="0"/>
            <a:t>пропозиція</a:t>
          </a:r>
          <a:r>
            <a:rPr lang="ru-RU" sz="1600" b="1" i="1" dirty="0" smtClean="0"/>
            <a:t> на ринку </a:t>
          </a:r>
          <a:r>
            <a:rPr lang="ru-RU" sz="1600" b="1" i="1" dirty="0" err="1" smtClean="0"/>
            <a:t>капіталу</a:t>
          </a:r>
          <a:endParaRPr lang="en-US" sz="1600" dirty="0"/>
        </a:p>
      </dgm:t>
    </dgm:pt>
    <dgm:pt modelId="{1D04C232-B874-48C5-8DE7-7ACF4C42DB10}" type="parTrans" cxnId="{66781DC3-7F5A-4758-9BEA-6A31B73099B1}">
      <dgm:prSet/>
      <dgm:spPr/>
      <dgm:t>
        <a:bodyPr/>
        <a:lstStyle/>
        <a:p>
          <a:endParaRPr lang="en-US"/>
        </a:p>
      </dgm:t>
    </dgm:pt>
    <dgm:pt modelId="{B7547822-F6C2-4048-BA71-1A2B2364123D}" type="sibTrans" cxnId="{66781DC3-7F5A-4758-9BEA-6A31B73099B1}">
      <dgm:prSet/>
      <dgm:spPr/>
      <dgm:t>
        <a:bodyPr/>
        <a:lstStyle/>
        <a:p>
          <a:endParaRPr lang="en-US"/>
        </a:p>
      </dgm:t>
    </dgm:pt>
    <dgm:pt modelId="{8D1E53A5-2543-4767-8616-BF1A1B9A0A33}">
      <dgm:prSet phldrT="[Текст]" custT="1"/>
      <dgm:spPr/>
      <dgm:t>
        <a:bodyPr/>
        <a:lstStyle/>
        <a:p>
          <a:r>
            <a:rPr lang="ru-RU" sz="1600" b="1" i="1" dirty="0" err="1" smtClean="0"/>
            <a:t>Рівень</a:t>
          </a:r>
          <a:r>
            <a:rPr lang="ru-RU" sz="1600" b="1" i="1" dirty="0" smtClean="0"/>
            <a:t> </a:t>
          </a:r>
          <a:r>
            <a:rPr lang="ru-RU" sz="1600" b="1" i="1" dirty="0" err="1" smtClean="0"/>
            <a:t>інфляції</a:t>
          </a:r>
          <a:endParaRPr lang="en-US" sz="1600" dirty="0"/>
        </a:p>
      </dgm:t>
    </dgm:pt>
    <dgm:pt modelId="{5C3DF3F4-A578-40DB-B65D-DAEA137FF540}" type="parTrans" cxnId="{2D05D100-919E-4178-927B-B280DE20CA0B}">
      <dgm:prSet/>
      <dgm:spPr/>
      <dgm:t>
        <a:bodyPr/>
        <a:lstStyle/>
        <a:p>
          <a:endParaRPr lang="en-US"/>
        </a:p>
      </dgm:t>
    </dgm:pt>
    <dgm:pt modelId="{61AC2008-B967-4141-AF54-76D6C843608D}" type="sibTrans" cxnId="{2D05D100-919E-4178-927B-B280DE20CA0B}">
      <dgm:prSet/>
      <dgm:spPr/>
      <dgm:t>
        <a:bodyPr/>
        <a:lstStyle/>
        <a:p>
          <a:endParaRPr lang="en-US"/>
        </a:p>
      </dgm:t>
    </dgm:pt>
    <dgm:pt modelId="{E33DFF70-13DA-4F59-B45D-393FEF999202}">
      <dgm:prSet phldrT="[Текст]" custT="1"/>
      <dgm:spPr/>
      <dgm:t>
        <a:bodyPr/>
        <a:lstStyle/>
        <a:p>
          <a:r>
            <a:rPr lang="ru-RU" sz="1600" b="1" i="1" dirty="0" err="1" smtClean="0"/>
            <a:t>Рівень</a:t>
          </a:r>
          <a:r>
            <a:rPr lang="ru-RU" sz="1600" b="1" i="1" dirty="0" smtClean="0"/>
            <a:t> </a:t>
          </a:r>
          <a:r>
            <a:rPr lang="ru-RU" sz="1600" b="1" i="1" dirty="0" err="1" smtClean="0"/>
            <a:t>облікової</a:t>
          </a:r>
          <a:r>
            <a:rPr lang="ru-RU" sz="1600" b="1" i="1" dirty="0" smtClean="0"/>
            <a:t> ставки ЦБ</a:t>
          </a:r>
          <a:endParaRPr lang="en-US" sz="1600" dirty="0"/>
        </a:p>
      </dgm:t>
    </dgm:pt>
    <dgm:pt modelId="{538F419B-931A-4202-AAF6-98A41C316887}" type="parTrans" cxnId="{5A9867DB-49FC-4A64-B39B-0A6FEC715752}">
      <dgm:prSet/>
      <dgm:spPr/>
      <dgm:t>
        <a:bodyPr/>
        <a:lstStyle/>
        <a:p>
          <a:endParaRPr lang="en-US"/>
        </a:p>
      </dgm:t>
    </dgm:pt>
    <dgm:pt modelId="{11920299-030C-41B2-BFA2-877DF34CEC0C}" type="sibTrans" cxnId="{5A9867DB-49FC-4A64-B39B-0A6FEC715752}">
      <dgm:prSet/>
      <dgm:spPr/>
      <dgm:t>
        <a:bodyPr/>
        <a:lstStyle/>
        <a:p>
          <a:endParaRPr lang="en-US"/>
        </a:p>
      </dgm:t>
    </dgm:pt>
    <dgm:pt modelId="{FE9AE74C-BCD5-450A-9F8C-F2098FD973F1}">
      <dgm:prSet phldrT="[Текст]" custT="1"/>
      <dgm:spPr/>
      <dgm:t>
        <a:bodyPr/>
        <a:lstStyle/>
        <a:p>
          <a:r>
            <a:rPr lang="ru-RU" sz="1600" b="1" i="1" dirty="0" err="1" smtClean="0"/>
            <a:t>Розвиток</a:t>
          </a:r>
          <a:r>
            <a:rPr lang="ru-RU" sz="1600" b="1" i="1" dirty="0" smtClean="0"/>
            <a:t> фаз </a:t>
          </a:r>
          <a:r>
            <a:rPr lang="ru-RU" sz="1600" b="1" i="1" dirty="0" err="1" smtClean="0"/>
            <a:t>економічного</a:t>
          </a:r>
          <a:r>
            <a:rPr lang="ru-RU" sz="1600" b="1" i="1" dirty="0" smtClean="0"/>
            <a:t> циклу</a:t>
          </a:r>
          <a:endParaRPr lang="en-US" sz="1600" dirty="0"/>
        </a:p>
      </dgm:t>
    </dgm:pt>
    <dgm:pt modelId="{A6C24A10-B9DA-436F-A49C-085076C1DDA0}" type="parTrans" cxnId="{19C00023-ED1A-4A70-8CF6-7430CB1DECCB}">
      <dgm:prSet/>
      <dgm:spPr/>
      <dgm:t>
        <a:bodyPr/>
        <a:lstStyle/>
        <a:p>
          <a:endParaRPr lang="en-US"/>
        </a:p>
      </dgm:t>
    </dgm:pt>
    <dgm:pt modelId="{82372947-4001-43D5-8A2E-D509D0B0F2E7}" type="sibTrans" cxnId="{19C00023-ED1A-4A70-8CF6-7430CB1DECCB}">
      <dgm:prSet/>
      <dgm:spPr/>
      <dgm:t>
        <a:bodyPr/>
        <a:lstStyle/>
        <a:p>
          <a:endParaRPr lang="en-US"/>
        </a:p>
      </dgm:t>
    </dgm:pt>
    <dgm:pt modelId="{66191F09-1B85-4A26-948F-623E34581453}" type="pres">
      <dgm:prSet presAssocID="{44F837F2-AB39-4DFE-8085-F36A87DEFAC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89F471-0B5D-48C9-AA70-F62288DD698A}" type="pres">
      <dgm:prSet presAssocID="{857718FD-EE6C-4450-949B-25E48EE138CD}" presName="node" presStyleLbl="node1" presStyleIdx="0" presStyleCnt="4" custScaleX="140377" custScaleY="1323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AD629-AD79-408A-80FC-FEA593692993}" type="pres">
      <dgm:prSet presAssocID="{857718FD-EE6C-4450-949B-25E48EE138CD}" presName="spNode" presStyleCnt="0"/>
      <dgm:spPr/>
    </dgm:pt>
    <dgm:pt modelId="{5DF77B2D-6916-440D-A3C8-7E185D336A6F}" type="pres">
      <dgm:prSet presAssocID="{B7547822-F6C2-4048-BA71-1A2B2364123D}" presName="sibTrans" presStyleLbl="sibTrans1D1" presStyleIdx="0" presStyleCnt="4"/>
      <dgm:spPr/>
      <dgm:t>
        <a:bodyPr/>
        <a:lstStyle/>
        <a:p>
          <a:endParaRPr lang="en-US"/>
        </a:p>
      </dgm:t>
    </dgm:pt>
    <dgm:pt modelId="{A8C11B47-753E-4E88-873F-181E78BF583F}" type="pres">
      <dgm:prSet presAssocID="{8D1E53A5-2543-4767-8616-BF1A1B9A0A33}" presName="node" presStyleLbl="node1" presStyleIdx="1" presStyleCnt="4" custScaleX="1522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AFA62-D8F0-4EAC-B524-BE5B6887FE48}" type="pres">
      <dgm:prSet presAssocID="{8D1E53A5-2543-4767-8616-BF1A1B9A0A33}" presName="spNode" presStyleCnt="0"/>
      <dgm:spPr/>
    </dgm:pt>
    <dgm:pt modelId="{F494F0D8-2879-4987-B79D-A550230B0CC1}" type="pres">
      <dgm:prSet presAssocID="{61AC2008-B967-4141-AF54-76D6C843608D}" presName="sibTrans" presStyleLbl="sibTrans1D1" presStyleIdx="1" presStyleCnt="4"/>
      <dgm:spPr/>
      <dgm:t>
        <a:bodyPr/>
        <a:lstStyle/>
        <a:p>
          <a:endParaRPr lang="en-US"/>
        </a:p>
      </dgm:t>
    </dgm:pt>
    <dgm:pt modelId="{2C226163-E322-4E90-A48A-F2AC62C78D12}" type="pres">
      <dgm:prSet presAssocID="{E33DFF70-13DA-4F59-B45D-393FEF999202}" presName="node" presStyleLbl="node1" presStyleIdx="2" presStyleCnt="4" custScaleX="1385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6F4CBD-543D-4623-A4E6-ED1713D25AB0}" type="pres">
      <dgm:prSet presAssocID="{E33DFF70-13DA-4F59-B45D-393FEF999202}" presName="spNode" presStyleCnt="0"/>
      <dgm:spPr/>
    </dgm:pt>
    <dgm:pt modelId="{F86F2C44-5392-488C-86D9-1052A8C87005}" type="pres">
      <dgm:prSet presAssocID="{11920299-030C-41B2-BFA2-877DF34CEC0C}" presName="sibTrans" presStyleLbl="sibTrans1D1" presStyleIdx="2" presStyleCnt="4"/>
      <dgm:spPr/>
      <dgm:t>
        <a:bodyPr/>
        <a:lstStyle/>
        <a:p>
          <a:endParaRPr lang="en-US"/>
        </a:p>
      </dgm:t>
    </dgm:pt>
    <dgm:pt modelId="{69E4D2BD-2184-465C-9A7E-B2984196D8EF}" type="pres">
      <dgm:prSet presAssocID="{FE9AE74C-BCD5-450A-9F8C-F2098FD973F1}" presName="node" presStyleLbl="node1" presStyleIdx="3" presStyleCnt="4" custScaleX="1347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0A681-F962-426D-8894-3E5260429AA5}" type="pres">
      <dgm:prSet presAssocID="{FE9AE74C-BCD5-450A-9F8C-F2098FD973F1}" presName="spNode" presStyleCnt="0"/>
      <dgm:spPr/>
    </dgm:pt>
    <dgm:pt modelId="{9A879A1C-7F1D-4AC1-B8A6-452D0C05D3D1}" type="pres">
      <dgm:prSet presAssocID="{82372947-4001-43D5-8A2E-D509D0B0F2E7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F5529D64-2F8C-416C-B031-9F93301EACFA}" type="presOf" srcId="{8D1E53A5-2543-4767-8616-BF1A1B9A0A33}" destId="{A8C11B47-753E-4E88-873F-181E78BF583F}" srcOrd="0" destOrd="0" presId="urn:microsoft.com/office/officeart/2005/8/layout/cycle6"/>
    <dgm:cxn modelId="{50BF5539-5686-42EE-AF73-7C9C7C0D442E}" type="presOf" srcId="{FE9AE74C-BCD5-450A-9F8C-F2098FD973F1}" destId="{69E4D2BD-2184-465C-9A7E-B2984196D8EF}" srcOrd="0" destOrd="0" presId="urn:microsoft.com/office/officeart/2005/8/layout/cycle6"/>
    <dgm:cxn modelId="{2D05D100-919E-4178-927B-B280DE20CA0B}" srcId="{44F837F2-AB39-4DFE-8085-F36A87DEFAC6}" destId="{8D1E53A5-2543-4767-8616-BF1A1B9A0A33}" srcOrd="1" destOrd="0" parTransId="{5C3DF3F4-A578-40DB-B65D-DAEA137FF540}" sibTransId="{61AC2008-B967-4141-AF54-76D6C843608D}"/>
    <dgm:cxn modelId="{AAF0809D-862F-419E-8B44-570D4FA24BE8}" type="presOf" srcId="{E33DFF70-13DA-4F59-B45D-393FEF999202}" destId="{2C226163-E322-4E90-A48A-F2AC62C78D12}" srcOrd="0" destOrd="0" presId="urn:microsoft.com/office/officeart/2005/8/layout/cycle6"/>
    <dgm:cxn modelId="{F0B49118-4084-4687-8AFE-E538772E0397}" type="presOf" srcId="{11920299-030C-41B2-BFA2-877DF34CEC0C}" destId="{F86F2C44-5392-488C-86D9-1052A8C87005}" srcOrd="0" destOrd="0" presId="urn:microsoft.com/office/officeart/2005/8/layout/cycle6"/>
    <dgm:cxn modelId="{66781DC3-7F5A-4758-9BEA-6A31B73099B1}" srcId="{44F837F2-AB39-4DFE-8085-F36A87DEFAC6}" destId="{857718FD-EE6C-4450-949B-25E48EE138CD}" srcOrd="0" destOrd="0" parTransId="{1D04C232-B874-48C5-8DE7-7ACF4C42DB10}" sibTransId="{B7547822-F6C2-4048-BA71-1A2B2364123D}"/>
    <dgm:cxn modelId="{66D1F1BF-1B2F-41F5-A6C4-941245FCF86B}" type="presOf" srcId="{B7547822-F6C2-4048-BA71-1A2B2364123D}" destId="{5DF77B2D-6916-440D-A3C8-7E185D336A6F}" srcOrd="0" destOrd="0" presId="urn:microsoft.com/office/officeart/2005/8/layout/cycle6"/>
    <dgm:cxn modelId="{F325870C-3E3F-4FE3-8CBA-37C3A80B1DD3}" type="presOf" srcId="{44F837F2-AB39-4DFE-8085-F36A87DEFAC6}" destId="{66191F09-1B85-4A26-948F-623E34581453}" srcOrd="0" destOrd="0" presId="urn:microsoft.com/office/officeart/2005/8/layout/cycle6"/>
    <dgm:cxn modelId="{86435A91-1074-4360-8853-44FF6F7400AD}" type="presOf" srcId="{857718FD-EE6C-4450-949B-25E48EE138CD}" destId="{F689F471-0B5D-48C9-AA70-F62288DD698A}" srcOrd="0" destOrd="0" presId="urn:microsoft.com/office/officeart/2005/8/layout/cycle6"/>
    <dgm:cxn modelId="{FE6EDE73-8B2A-4ECF-9A9E-12F24E2BE36E}" type="presOf" srcId="{82372947-4001-43D5-8A2E-D509D0B0F2E7}" destId="{9A879A1C-7F1D-4AC1-B8A6-452D0C05D3D1}" srcOrd="0" destOrd="0" presId="urn:microsoft.com/office/officeart/2005/8/layout/cycle6"/>
    <dgm:cxn modelId="{0A8DAE62-E07F-4194-B587-D57B3A0F5525}" type="presOf" srcId="{61AC2008-B967-4141-AF54-76D6C843608D}" destId="{F494F0D8-2879-4987-B79D-A550230B0CC1}" srcOrd="0" destOrd="0" presId="urn:microsoft.com/office/officeart/2005/8/layout/cycle6"/>
    <dgm:cxn modelId="{5A9867DB-49FC-4A64-B39B-0A6FEC715752}" srcId="{44F837F2-AB39-4DFE-8085-F36A87DEFAC6}" destId="{E33DFF70-13DA-4F59-B45D-393FEF999202}" srcOrd="2" destOrd="0" parTransId="{538F419B-931A-4202-AAF6-98A41C316887}" sibTransId="{11920299-030C-41B2-BFA2-877DF34CEC0C}"/>
    <dgm:cxn modelId="{19C00023-ED1A-4A70-8CF6-7430CB1DECCB}" srcId="{44F837F2-AB39-4DFE-8085-F36A87DEFAC6}" destId="{FE9AE74C-BCD5-450A-9F8C-F2098FD973F1}" srcOrd="3" destOrd="0" parTransId="{A6C24A10-B9DA-436F-A49C-085076C1DDA0}" sibTransId="{82372947-4001-43D5-8A2E-D509D0B0F2E7}"/>
    <dgm:cxn modelId="{42B30F9C-38E5-4487-AE55-04752B0299FB}" type="presParOf" srcId="{66191F09-1B85-4A26-948F-623E34581453}" destId="{F689F471-0B5D-48C9-AA70-F62288DD698A}" srcOrd="0" destOrd="0" presId="urn:microsoft.com/office/officeart/2005/8/layout/cycle6"/>
    <dgm:cxn modelId="{30E96271-C269-4DE9-85CC-FFB6CA44FA2E}" type="presParOf" srcId="{66191F09-1B85-4A26-948F-623E34581453}" destId="{A01AD629-AD79-408A-80FC-FEA593692993}" srcOrd="1" destOrd="0" presId="urn:microsoft.com/office/officeart/2005/8/layout/cycle6"/>
    <dgm:cxn modelId="{14851C6C-4AC9-4BCF-AAFE-4A477D61E8EF}" type="presParOf" srcId="{66191F09-1B85-4A26-948F-623E34581453}" destId="{5DF77B2D-6916-440D-A3C8-7E185D336A6F}" srcOrd="2" destOrd="0" presId="urn:microsoft.com/office/officeart/2005/8/layout/cycle6"/>
    <dgm:cxn modelId="{812F984E-854C-404C-BE91-9D1BF407C742}" type="presParOf" srcId="{66191F09-1B85-4A26-948F-623E34581453}" destId="{A8C11B47-753E-4E88-873F-181E78BF583F}" srcOrd="3" destOrd="0" presId="urn:microsoft.com/office/officeart/2005/8/layout/cycle6"/>
    <dgm:cxn modelId="{75EDFF09-D220-4E25-8057-1C2259705301}" type="presParOf" srcId="{66191F09-1B85-4A26-948F-623E34581453}" destId="{490AFA62-D8F0-4EAC-B524-BE5B6887FE48}" srcOrd="4" destOrd="0" presId="urn:microsoft.com/office/officeart/2005/8/layout/cycle6"/>
    <dgm:cxn modelId="{7B74B1F1-999E-45C3-B0F4-DFC231C53607}" type="presParOf" srcId="{66191F09-1B85-4A26-948F-623E34581453}" destId="{F494F0D8-2879-4987-B79D-A550230B0CC1}" srcOrd="5" destOrd="0" presId="urn:microsoft.com/office/officeart/2005/8/layout/cycle6"/>
    <dgm:cxn modelId="{22562A61-B59C-4800-961E-7C7EFF40BCC9}" type="presParOf" srcId="{66191F09-1B85-4A26-948F-623E34581453}" destId="{2C226163-E322-4E90-A48A-F2AC62C78D12}" srcOrd="6" destOrd="0" presId="urn:microsoft.com/office/officeart/2005/8/layout/cycle6"/>
    <dgm:cxn modelId="{9E287D60-2029-446C-ACE4-6C78D5960567}" type="presParOf" srcId="{66191F09-1B85-4A26-948F-623E34581453}" destId="{276F4CBD-543D-4623-A4E6-ED1713D25AB0}" srcOrd="7" destOrd="0" presId="urn:microsoft.com/office/officeart/2005/8/layout/cycle6"/>
    <dgm:cxn modelId="{0EA3217A-29AF-4A1C-9CB3-8BF305297CD6}" type="presParOf" srcId="{66191F09-1B85-4A26-948F-623E34581453}" destId="{F86F2C44-5392-488C-86D9-1052A8C87005}" srcOrd="8" destOrd="0" presId="urn:microsoft.com/office/officeart/2005/8/layout/cycle6"/>
    <dgm:cxn modelId="{DE15CB92-1A16-43BA-B477-1D9A44922AC5}" type="presParOf" srcId="{66191F09-1B85-4A26-948F-623E34581453}" destId="{69E4D2BD-2184-465C-9A7E-B2984196D8EF}" srcOrd="9" destOrd="0" presId="urn:microsoft.com/office/officeart/2005/8/layout/cycle6"/>
    <dgm:cxn modelId="{7150E1DD-135A-4F41-9581-57FE6BD0F623}" type="presParOf" srcId="{66191F09-1B85-4A26-948F-623E34581453}" destId="{E640A681-F962-426D-8894-3E5260429AA5}" srcOrd="10" destOrd="0" presId="urn:microsoft.com/office/officeart/2005/8/layout/cycle6"/>
    <dgm:cxn modelId="{D2E515E5-D7C3-4394-9542-353D38711DAC}" type="presParOf" srcId="{66191F09-1B85-4A26-948F-623E34581453}" destId="{9A879A1C-7F1D-4AC1-B8A6-452D0C05D3D1}" srcOrd="11" destOrd="0" presId="urn:microsoft.com/office/officeart/2005/8/layout/cycle6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0FDCBC-2667-4B8B-8DE1-6AB4B79C5ADF}" type="doc">
      <dgm:prSet loTypeId="urn:microsoft.com/office/officeart/2005/8/layout/matrix2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D67FB19-1510-46E3-BACF-0C15627C06B8}">
      <dgm:prSet phldrT="[Текст]"/>
      <dgm:spPr/>
      <dgm:t>
        <a:bodyPr/>
        <a:lstStyle/>
        <a:p>
          <a:r>
            <a:rPr lang="uk-UA" b="1" i="1" dirty="0" smtClean="0"/>
            <a:t>Мета кредиту</a:t>
          </a:r>
          <a:endParaRPr lang="en-US" dirty="0"/>
        </a:p>
      </dgm:t>
    </dgm:pt>
    <dgm:pt modelId="{567FCFAB-3AFC-4D42-B73D-D5C333E15680}" type="parTrans" cxnId="{E6743F6B-9520-4B13-BF36-9C8DEBF59285}">
      <dgm:prSet/>
      <dgm:spPr/>
      <dgm:t>
        <a:bodyPr/>
        <a:lstStyle/>
        <a:p>
          <a:endParaRPr lang="en-US"/>
        </a:p>
      </dgm:t>
    </dgm:pt>
    <dgm:pt modelId="{B616D9B9-7001-4C8A-944C-8DE958A51ECD}" type="sibTrans" cxnId="{E6743F6B-9520-4B13-BF36-9C8DEBF59285}">
      <dgm:prSet/>
      <dgm:spPr/>
      <dgm:t>
        <a:bodyPr/>
        <a:lstStyle/>
        <a:p>
          <a:endParaRPr lang="en-US"/>
        </a:p>
      </dgm:t>
    </dgm:pt>
    <dgm:pt modelId="{2915A685-0E35-4C1F-964E-AEB89CFEE05E}">
      <dgm:prSet phldrT="[Текст]"/>
      <dgm:spPr/>
      <dgm:t>
        <a:bodyPr/>
        <a:lstStyle/>
        <a:p>
          <a:r>
            <a:rPr lang="uk-UA" b="1" i="1" dirty="0" smtClean="0"/>
            <a:t>Розмір кредиту</a:t>
          </a:r>
          <a:endParaRPr lang="en-US" dirty="0"/>
        </a:p>
      </dgm:t>
    </dgm:pt>
    <dgm:pt modelId="{02501A60-EF91-4772-B6D6-06668D956007}" type="parTrans" cxnId="{A410A234-A796-4DAB-9115-B2AB55A19DBA}">
      <dgm:prSet/>
      <dgm:spPr/>
      <dgm:t>
        <a:bodyPr/>
        <a:lstStyle/>
        <a:p>
          <a:endParaRPr lang="en-US"/>
        </a:p>
      </dgm:t>
    </dgm:pt>
    <dgm:pt modelId="{0CA46576-492C-4562-A008-08074AAA7706}" type="sibTrans" cxnId="{A410A234-A796-4DAB-9115-B2AB55A19DBA}">
      <dgm:prSet/>
      <dgm:spPr/>
      <dgm:t>
        <a:bodyPr/>
        <a:lstStyle/>
        <a:p>
          <a:endParaRPr lang="en-US"/>
        </a:p>
      </dgm:t>
    </dgm:pt>
    <dgm:pt modelId="{E039F3F9-9568-4374-B152-B91E0783843F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i="1" dirty="0" err="1" smtClean="0"/>
            <a:t>Термін</a:t>
          </a:r>
          <a:r>
            <a:rPr lang="ru-RU" sz="1600" b="1" i="1" dirty="0" smtClean="0"/>
            <a:t>  </a:t>
          </a:r>
          <a:r>
            <a:rPr lang="ru-RU" sz="1600" b="1" i="1" dirty="0" err="1" smtClean="0"/>
            <a:t>використання</a:t>
          </a:r>
          <a:endParaRPr lang="en-US" sz="1600" dirty="0"/>
        </a:p>
      </dgm:t>
    </dgm:pt>
    <dgm:pt modelId="{68A9EFC9-7802-459F-9A3F-958A5BDBFE3D}" type="parTrans" cxnId="{793882C8-97B3-41BA-ACAB-542C090679B2}">
      <dgm:prSet/>
      <dgm:spPr/>
      <dgm:t>
        <a:bodyPr/>
        <a:lstStyle/>
        <a:p>
          <a:endParaRPr lang="en-US"/>
        </a:p>
      </dgm:t>
    </dgm:pt>
    <dgm:pt modelId="{99233D91-2F7A-4501-ABE7-CAF58BD87FF0}" type="sibTrans" cxnId="{793882C8-97B3-41BA-ACAB-542C090679B2}">
      <dgm:prSet/>
      <dgm:spPr/>
      <dgm:t>
        <a:bodyPr/>
        <a:lstStyle/>
        <a:p>
          <a:endParaRPr lang="en-US"/>
        </a:p>
      </dgm:t>
    </dgm:pt>
    <dgm:pt modelId="{62BA6C66-4CF3-4084-8D7E-BCC5431C0991}">
      <dgm:prSet phldrT="[Текст]"/>
      <dgm:spPr/>
      <dgm:t>
        <a:bodyPr/>
        <a:lstStyle/>
        <a:p>
          <a:r>
            <a:rPr lang="uk-UA" b="1" i="1" dirty="0" smtClean="0"/>
            <a:t>Рівень ризику</a:t>
          </a:r>
          <a:endParaRPr lang="en-US" dirty="0"/>
        </a:p>
      </dgm:t>
    </dgm:pt>
    <dgm:pt modelId="{584BE7DC-7413-4937-A2EA-BC7E05C7AFF5}" type="parTrans" cxnId="{7126D4C6-BAC3-4525-990A-7225A934C3F7}">
      <dgm:prSet/>
      <dgm:spPr/>
      <dgm:t>
        <a:bodyPr/>
        <a:lstStyle/>
        <a:p>
          <a:endParaRPr lang="en-US"/>
        </a:p>
      </dgm:t>
    </dgm:pt>
    <dgm:pt modelId="{57B55529-A5AA-4E40-805D-CA30021323CE}" type="sibTrans" cxnId="{7126D4C6-BAC3-4525-990A-7225A934C3F7}">
      <dgm:prSet/>
      <dgm:spPr/>
      <dgm:t>
        <a:bodyPr/>
        <a:lstStyle/>
        <a:p>
          <a:endParaRPr lang="en-US"/>
        </a:p>
      </dgm:t>
    </dgm:pt>
    <dgm:pt modelId="{A0F83E4D-0386-4EAB-8ACF-06DF02AF9F9B}" type="pres">
      <dgm:prSet presAssocID="{440FDCBC-2667-4B8B-8DE1-6AB4B79C5AD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4E9A36-295F-4EA7-B500-F22D77C46722}" type="pres">
      <dgm:prSet presAssocID="{440FDCBC-2667-4B8B-8DE1-6AB4B79C5ADF}" presName="axisShape" presStyleLbl="bgShp" presStyleIdx="0" presStyleCnt="1"/>
      <dgm:spPr/>
    </dgm:pt>
    <dgm:pt modelId="{479DAC65-7021-4E00-93DA-F572821A2675}" type="pres">
      <dgm:prSet presAssocID="{440FDCBC-2667-4B8B-8DE1-6AB4B79C5ADF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37C1C9-C5DA-47AC-9CD4-B62F9983BA65}" type="pres">
      <dgm:prSet presAssocID="{440FDCBC-2667-4B8B-8DE1-6AB4B79C5ADF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2D4DE-BCF4-4B3A-9973-CFC8601A95D3}" type="pres">
      <dgm:prSet presAssocID="{440FDCBC-2667-4B8B-8DE1-6AB4B79C5ADF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6EC3A-6AB3-4848-AB59-5EF9093B44DD}" type="pres">
      <dgm:prSet presAssocID="{440FDCBC-2667-4B8B-8DE1-6AB4B79C5ADF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10A234-A796-4DAB-9115-B2AB55A19DBA}" srcId="{440FDCBC-2667-4B8B-8DE1-6AB4B79C5ADF}" destId="{2915A685-0E35-4C1F-964E-AEB89CFEE05E}" srcOrd="1" destOrd="0" parTransId="{02501A60-EF91-4772-B6D6-06668D956007}" sibTransId="{0CA46576-492C-4562-A008-08074AAA7706}"/>
    <dgm:cxn modelId="{E6743F6B-9520-4B13-BF36-9C8DEBF59285}" srcId="{440FDCBC-2667-4B8B-8DE1-6AB4B79C5ADF}" destId="{AD67FB19-1510-46E3-BACF-0C15627C06B8}" srcOrd="0" destOrd="0" parTransId="{567FCFAB-3AFC-4D42-B73D-D5C333E15680}" sibTransId="{B616D9B9-7001-4C8A-944C-8DE958A51ECD}"/>
    <dgm:cxn modelId="{7C046FF9-1772-4994-9798-F9535297806D}" type="presOf" srcId="{2915A685-0E35-4C1F-964E-AEB89CFEE05E}" destId="{5137C1C9-C5DA-47AC-9CD4-B62F9983BA65}" srcOrd="0" destOrd="0" presId="urn:microsoft.com/office/officeart/2005/8/layout/matrix2"/>
    <dgm:cxn modelId="{793882C8-97B3-41BA-ACAB-542C090679B2}" srcId="{440FDCBC-2667-4B8B-8DE1-6AB4B79C5ADF}" destId="{E039F3F9-9568-4374-B152-B91E0783843F}" srcOrd="2" destOrd="0" parTransId="{68A9EFC9-7802-459F-9A3F-958A5BDBFE3D}" sibTransId="{99233D91-2F7A-4501-ABE7-CAF58BD87FF0}"/>
    <dgm:cxn modelId="{0DF312E4-1F86-4126-AF94-9E00313AA8FD}" type="presOf" srcId="{AD67FB19-1510-46E3-BACF-0C15627C06B8}" destId="{479DAC65-7021-4E00-93DA-F572821A2675}" srcOrd="0" destOrd="0" presId="urn:microsoft.com/office/officeart/2005/8/layout/matrix2"/>
    <dgm:cxn modelId="{7126D4C6-BAC3-4525-990A-7225A934C3F7}" srcId="{440FDCBC-2667-4B8B-8DE1-6AB4B79C5ADF}" destId="{62BA6C66-4CF3-4084-8D7E-BCC5431C0991}" srcOrd="3" destOrd="0" parTransId="{584BE7DC-7413-4937-A2EA-BC7E05C7AFF5}" sibTransId="{57B55529-A5AA-4E40-805D-CA30021323CE}"/>
    <dgm:cxn modelId="{1BE876A0-E405-417F-B5AF-A2F42C09FE49}" type="presOf" srcId="{440FDCBC-2667-4B8B-8DE1-6AB4B79C5ADF}" destId="{A0F83E4D-0386-4EAB-8ACF-06DF02AF9F9B}" srcOrd="0" destOrd="0" presId="urn:microsoft.com/office/officeart/2005/8/layout/matrix2"/>
    <dgm:cxn modelId="{CAF8722C-6B11-4067-9D45-0CBB13AC9E63}" type="presOf" srcId="{E039F3F9-9568-4374-B152-B91E0783843F}" destId="{02E2D4DE-BCF4-4B3A-9973-CFC8601A95D3}" srcOrd="0" destOrd="0" presId="urn:microsoft.com/office/officeart/2005/8/layout/matrix2"/>
    <dgm:cxn modelId="{7D8CBD40-16B2-4F11-83B1-B03FB12EB603}" type="presOf" srcId="{62BA6C66-4CF3-4084-8D7E-BCC5431C0991}" destId="{4D96EC3A-6AB3-4848-AB59-5EF9093B44DD}" srcOrd="0" destOrd="0" presId="urn:microsoft.com/office/officeart/2005/8/layout/matrix2"/>
    <dgm:cxn modelId="{5257495E-F6A2-481A-87FD-DFE6FA737E10}" type="presParOf" srcId="{A0F83E4D-0386-4EAB-8ACF-06DF02AF9F9B}" destId="{2D4E9A36-295F-4EA7-B500-F22D77C46722}" srcOrd="0" destOrd="0" presId="urn:microsoft.com/office/officeart/2005/8/layout/matrix2"/>
    <dgm:cxn modelId="{9E94A04F-933E-4313-8287-A4A978F21DCE}" type="presParOf" srcId="{A0F83E4D-0386-4EAB-8ACF-06DF02AF9F9B}" destId="{479DAC65-7021-4E00-93DA-F572821A2675}" srcOrd="1" destOrd="0" presId="urn:microsoft.com/office/officeart/2005/8/layout/matrix2"/>
    <dgm:cxn modelId="{325A65F4-A647-41D7-AD18-F36623372C3B}" type="presParOf" srcId="{A0F83E4D-0386-4EAB-8ACF-06DF02AF9F9B}" destId="{5137C1C9-C5DA-47AC-9CD4-B62F9983BA65}" srcOrd="2" destOrd="0" presId="urn:microsoft.com/office/officeart/2005/8/layout/matrix2"/>
    <dgm:cxn modelId="{C8686358-76FE-4E81-BEDC-E5D78A4EE10D}" type="presParOf" srcId="{A0F83E4D-0386-4EAB-8ACF-06DF02AF9F9B}" destId="{02E2D4DE-BCF4-4B3A-9973-CFC8601A95D3}" srcOrd="3" destOrd="0" presId="urn:microsoft.com/office/officeart/2005/8/layout/matrix2"/>
    <dgm:cxn modelId="{8EA0CB31-B676-4EC2-B5C5-75C8FEBBC742}" type="presParOf" srcId="{A0F83E4D-0386-4EAB-8ACF-06DF02AF9F9B}" destId="{4D96EC3A-6AB3-4848-AB59-5EF9093B44DD}" srcOrd="4" destOrd="0" presId="urn:microsoft.com/office/officeart/2005/8/layout/matrix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87E32-2046-4CF4-8041-35D40E6A93F3}" type="datetimeFigureOut">
              <a:rPr lang="ru-RU" smtClean="0"/>
              <a:pPr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diagramLayout" Target="../diagrams/layout6.xml"/><Relationship Id="rId7" Type="http://schemas.openxmlformats.org/officeDocument/2006/relationships/diagramLayout" Target="../diagrams/layout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openxmlformats.org/officeDocument/2006/relationships/diagramData" Target="../diagrams/data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diagramColors" Target="../diagrams/colors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715436" cy="15001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Тема </a:t>
            </a:r>
            <a:r>
              <a:rPr lang="uk-UA" sz="3600" b="1" dirty="0" smtClean="0"/>
              <a:t>8. </a:t>
            </a:r>
            <a:r>
              <a:rPr lang="ru-RU" sz="3600" b="1" dirty="0" smtClean="0">
                <a:solidFill>
                  <a:srgbClr val="0070C0"/>
                </a:solidFill>
              </a:rPr>
              <a:t>Кредит у </a:t>
            </a:r>
            <a:r>
              <a:rPr lang="ru-RU" sz="3600" b="1" dirty="0" err="1" smtClean="0">
                <a:solidFill>
                  <a:srgbClr val="0070C0"/>
                </a:solidFill>
              </a:rPr>
              <a:t>ринковій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економіці</a:t>
            </a:r>
            <a:r>
              <a:rPr lang="ru-RU" sz="3600" b="1" dirty="0" smtClean="0">
                <a:solidFill>
                  <a:srgbClr val="0070C0"/>
                </a:solidFill>
              </a:rPr>
              <a:t>. </a:t>
            </a:r>
            <a:r>
              <a:rPr lang="ru-RU" sz="3600" b="1" dirty="0" err="1" smtClean="0">
                <a:solidFill>
                  <a:srgbClr val="0070C0"/>
                </a:solidFill>
              </a:rPr>
              <a:t>Кредитні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системи</a:t>
            </a:r>
            <a:r>
              <a:rPr lang="ru-RU" sz="3600" b="1" dirty="0" smtClean="0">
                <a:solidFill>
                  <a:srgbClr val="0070C0"/>
                </a:solidFill>
              </a:rPr>
              <a:t>.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3116"/>
            <a:ext cx="8715436" cy="4429156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План</a:t>
            </a:r>
            <a:r>
              <a:rPr lang="uk-UA" b="1" dirty="0" smtClean="0">
                <a:solidFill>
                  <a:srgbClr val="FF0000"/>
                </a:solidFill>
              </a:rPr>
              <a:t>: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pPr algn="l"/>
            <a:r>
              <a:rPr lang="uk-UA" b="1" dirty="0" smtClean="0">
                <a:solidFill>
                  <a:srgbClr val="FF0000"/>
                </a:solidFill>
              </a:rPr>
              <a:t>1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r>
              <a:rPr lang="uk-UA" dirty="0" smtClean="0">
                <a:solidFill>
                  <a:schemeClr val="tx1"/>
                </a:solidFill>
              </a:rPr>
              <a:t>Теорії кредиту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uk-UA" b="1" dirty="0" smtClean="0">
                <a:solidFill>
                  <a:srgbClr val="FF0000"/>
                </a:solidFill>
              </a:rPr>
              <a:t>2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r>
              <a:rPr lang="uk-UA" dirty="0" smtClean="0">
                <a:solidFill>
                  <a:schemeClr val="tx1"/>
                </a:solidFill>
              </a:rPr>
              <a:t>Необхідність, сутність та функції кредиту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uk-UA" b="1" dirty="0" smtClean="0">
                <a:solidFill>
                  <a:srgbClr val="FF0000"/>
                </a:solidFill>
              </a:rPr>
              <a:t>3. </a:t>
            </a:r>
            <a:r>
              <a:rPr lang="uk-UA" dirty="0" smtClean="0">
                <a:solidFill>
                  <a:schemeClr val="tx1"/>
                </a:solidFill>
              </a:rPr>
              <a:t>Форми та види кредиту</a:t>
            </a:r>
          </a:p>
          <a:p>
            <a:pPr algn="l"/>
            <a:r>
              <a:rPr lang="uk-UA" b="1" dirty="0" smtClean="0">
                <a:solidFill>
                  <a:srgbClr val="FF0000"/>
                </a:solidFill>
              </a:rPr>
              <a:t>4. </a:t>
            </a:r>
            <a:r>
              <a:rPr lang="uk-UA" dirty="0" smtClean="0">
                <a:solidFill>
                  <a:schemeClr val="tx1"/>
                </a:solidFill>
              </a:rPr>
              <a:t>Позичковий відсоток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uk-UA" b="1" dirty="0" smtClean="0">
                <a:solidFill>
                  <a:srgbClr val="FF0000"/>
                </a:solidFill>
              </a:rPr>
              <a:t>5</a:t>
            </a:r>
            <a:r>
              <a:rPr lang="ru-RU" b="1" dirty="0" smtClean="0">
                <a:solidFill>
                  <a:srgbClr val="FF0000"/>
                </a:solidFill>
              </a:rPr>
              <a:t>. </a:t>
            </a:r>
            <a:r>
              <a:rPr lang="uk-UA" dirty="0" smtClean="0">
                <a:solidFill>
                  <a:schemeClr val="tx1"/>
                </a:solidFill>
              </a:rPr>
              <a:t>Поняття про кредитну систему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7030A0"/>
                </a:solidFill>
              </a:rPr>
              <a:t>Види кредиту:</a:t>
            </a:r>
            <a:endParaRPr 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928670"/>
          <a:ext cx="8858312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7030A0"/>
                </a:solidFill>
              </a:rPr>
              <a:t>Види кредиту:</a:t>
            </a:r>
            <a:endParaRPr 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928670"/>
          <a:ext cx="8858312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b="1" dirty="0" smtClean="0"/>
              <a:t>4</a:t>
            </a:r>
            <a:r>
              <a:rPr lang="ru-RU" sz="3200" b="1" dirty="0" smtClean="0"/>
              <a:t>. </a:t>
            </a:r>
            <a:r>
              <a:rPr lang="uk-UA" sz="3200" b="1" dirty="0" smtClean="0"/>
              <a:t>Позичковий відсоток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1497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algn="ctr">
              <a:spcBef>
                <a:spcPts val="0"/>
              </a:spcBef>
              <a:buNone/>
            </a:pPr>
            <a:r>
              <a:rPr lang="ru-RU" sz="1800" b="1" dirty="0" err="1" smtClean="0">
                <a:solidFill>
                  <a:srgbClr val="FF0000"/>
                </a:solidFill>
              </a:rPr>
              <a:t>Відсоток</a:t>
            </a:r>
            <a:r>
              <a:rPr lang="ru-RU" sz="1800" b="1" dirty="0" smtClean="0">
                <a:solidFill>
                  <a:srgbClr val="FF0000"/>
                </a:solidFill>
              </a:rPr>
              <a:t> за кредит </a:t>
            </a:r>
            <a:r>
              <a:rPr lang="ru-RU" sz="1800" b="1" dirty="0" err="1" smtClean="0">
                <a:solidFill>
                  <a:srgbClr val="FF0000"/>
                </a:solidFill>
              </a:rPr>
              <a:t>або</a:t>
            </a:r>
            <a:r>
              <a:rPr lang="ru-RU" sz="1800" b="1" dirty="0" smtClean="0">
                <a:solidFill>
                  <a:srgbClr val="FF0000"/>
                </a:solidFill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</a:rPr>
              <a:t>позичковий</a:t>
            </a:r>
            <a:r>
              <a:rPr lang="ru-RU" sz="1800" b="1" dirty="0" smtClean="0">
                <a:solidFill>
                  <a:srgbClr val="FF0000"/>
                </a:solidFill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</a:rPr>
              <a:t>відсоток</a:t>
            </a:r>
            <a:r>
              <a:rPr lang="ru-RU" sz="1800" b="1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/>
              <a:t>- </a:t>
            </a:r>
            <a:r>
              <a:rPr lang="ru-RU" sz="1800" dirty="0" err="1" smtClean="0"/>
              <a:t>означає</a:t>
            </a:r>
            <a:r>
              <a:rPr lang="ru-RU" sz="1800" dirty="0" smtClean="0"/>
              <a:t> </a:t>
            </a:r>
            <a:r>
              <a:rPr lang="ru-RU" sz="1800" dirty="0" smtClean="0"/>
              <a:t>плату </a:t>
            </a:r>
            <a:r>
              <a:rPr lang="ru-RU" sz="1800" dirty="0" err="1" smtClean="0"/>
              <a:t>позичальника</a:t>
            </a:r>
            <a:r>
              <a:rPr lang="ru-RU" sz="1800" dirty="0" smtClean="0"/>
              <a:t> у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sz="1800" dirty="0" err="1" smtClean="0"/>
              <a:t>боргових</a:t>
            </a:r>
            <a:r>
              <a:rPr lang="ru-RU" sz="1800" dirty="0" smtClean="0"/>
              <a:t> (</a:t>
            </a:r>
            <a:r>
              <a:rPr lang="ru-RU" sz="1800" dirty="0" err="1" smtClean="0"/>
              <a:t>кредитних</a:t>
            </a:r>
            <a:r>
              <a:rPr lang="ru-RU" sz="1800" dirty="0" smtClean="0"/>
              <a:t>) </a:t>
            </a:r>
            <a:r>
              <a:rPr lang="ru-RU" sz="1800" dirty="0" err="1" smtClean="0"/>
              <a:t>відносинах</a:t>
            </a:r>
            <a:r>
              <a:rPr lang="ru-RU" sz="1800" dirty="0" smtClean="0"/>
              <a:t> за </a:t>
            </a:r>
            <a:r>
              <a:rPr lang="ru-RU" sz="1800" dirty="0" err="1" smtClean="0"/>
              <a:t>надані</a:t>
            </a:r>
            <a:r>
              <a:rPr lang="ru-RU" sz="1800" dirty="0" smtClean="0"/>
              <a:t> в </a:t>
            </a:r>
            <a:r>
              <a:rPr lang="ru-RU" sz="1800" dirty="0" err="1" smtClean="0"/>
              <a:t>позику</a:t>
            </a:r>
            <a:r>
              <a:rPr lang="ru-RU" sz="1800" dirty="0" smtClean="0"/>
              <a:t> </a:t>
            </a:r>
            <a:r>
              <a:rPr lang="ru-RU" sz="1800" dirty="0" err="1" smtClean="0"/>
              <a:t>гроші</a:t>
            </a:r>
            <a:r>
              <a:rPr lang="ru-RU" sz="1800" dirty="0" smtClean="0"/>
              <a:t>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матеріальні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цінності</a:t>
            </a:r>
            <a:r>
              <a:rPr lang="ru-RU" sz="1800" dirty="0" smtClean="0"/>
              <a:t>.</a:t>
            </a:r>
          </a:p>
          <a:p>
            <a:pPr marL="0" algn="ctr">
              <a:spcBef>
                <a:spcPts val="0"/>
              </a:spcBef>
              <a:buNone/>
            </a:pPr>
            <a:endParaRPr lang="ru-RU" sz="1800" dirty="0" smtClean="0"/>
          </a:p>
          <a:p>
            <a:pPr marL="0" algn="ctr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00B050"/>
                </a:solidFill>
              </a:rPr>
              <a:t>Величина </a:t>
            </a:r>
            <a:r>
              <a:rPr lang="ru-RU" sz="1800" dirty="0" err="1" smtClean="0">
                <a:solidFill>
                  <a:srgbClr val="00B050"/>
                </a:solidFill>
              </a:rPr>
              <a:t>норми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відсотка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відображає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економічні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відносини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між</a:t>
            </a:r>
            <a:endParaRPr lang="ru-RU" sz="1800" dirty="0" smtClean="0">
              <a:solidFill>
                <a:srgbClr val="00B050"/>
              </a:solidFill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sz="1800" dirty="0" err="1" smtClean="0">
                <a:solidFill>
                  <a:srgbClr val="00B050"/>
                </a:solidFill>
              </a:rPr>
              <a:t>власником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позичкового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капіталу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і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підприємцем</a:t>
            </a:r>
            <a:r>
              <a:rPr lang="ru-RU" sz="1800" dirty="0" smtClean="0">
                <a:solidFill>
                  <a:srgbClr val="00B050"/>
                </a:solidFill>
              </a:rPr>
              <a:t>, </a:t>
            </a:r>
            <a:r>
              <a:rPr lang="ru-RU" sz="1800" dirty="0" err="1" smtClean="0">
                <a:solidFill>
                  <a:srgbClr val="00B050"/>
                </a:solidFill>
              </a:rPr>
              <a:t>який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прибутково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використовує</a:t>
            </a:r>
            <a:r>
              <a:rPr lang="ru-RU" sz="1800" dirty="0" smtClean="0">
                <a:solidFill>
                  <a:srgbClr val="00B050"/>
                </a:solidFill>
              </a:rPr>
              <a:t> у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sz="1800" dirty="0" err="1" smtClean="0">
                <a:solidFill>
                  <a:srgbClr val="00B050"/>
                </a:solidFill>
              </a:rPr>
              <a:t>своєму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обороті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чужу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власність</a:t>
            </a:r>
            <a:r>
              <a:rPr lang="ru-RU" sz="1800" dirty="0" smtClean="0">
                <a:solidFill>
                  <a:srgbClr val="00B050"/>
                </a:solidFill>
              </a:rPr>
              <a:t>, </a:t>
            </a:r>
            <a:r>
              <a:rPr lang="ru-RU" sz="1800" dirty="0" err="1" smtClean="0">
                <a:solidFill>
                  <a:srgbClr val="00B050"/>
                </a:solidFill>
              </a:rPr>
              <a:t>і</a:t>
            </a:r>
            <a:r>
              <a:rPr lang="ru-RU" sz="1800" dirty="0" smtClean="0">
                <a:solidFill>
                  <a:srgbClr val="00B050"/>
                </a:solidFill>
              </a:rPr>
              <a:t> становить собою </a:t>
            </a:r>
            <a:r>
              <a:rPr lang="ru-RU" sz="1800" dirty="0" err="1" smtClean="0">
                <a:solidFill>
                  <a:srgbClr val="00B050"/>
                </a:solidFill>
              </a:rPr>
              <a:t>ціну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капіталу</a:t>
            </a:r>
            <a:r>
              <a:rPr lang="ru-RU" sz="1800" dirty="0" smtClean="0">
                <a:solidFill>
                  <a:srgbClr val="00B050"/>
                </a:solidFill>
              </a:rPr>
              <a:t>, </a:t>
            </a:r>
            <a:r>
              <a:rPr lang="ru-RU" sz="1800" dirty="0" err="1" smtClean="0">
                <a:solidFill>
                  <a:srgbClr val="00B050"/>
                </a:solidFill>
              </a:rPr>
              <a:t>що</a:t>
            </a:r>
            <a:r>
              <a:rPr lang="ru-RU" sz="1800" dirty="0" smtClean="0">
                <a:solidFill>
                  <a:srgbClr val="00B050"/>
                </a:solidFill>
              </a:rPr>
              <a:t> взятий у кредит.</a:t>
            </a:r>
          </a:p>
          <a:p>
            <a:pPr marL="0" algn="ctr">
              <a:spcBef>
                <a:spcPts val="0"/>
              </a:spcBef>
              <a:buNone/>
            </a:pPr>
            <a:endParaRPr lang="ru-RU" sz="1800" dirty="0" smtClean="0"/>
          </a:p>
          <a:p>
            <a:pPr marL="0">
              <a:spcBef>
                <a:spcPts val="0"/>
              </a:spcBef>
              <a:buNone/>
            </a:pPr>
            <a:r>
              <a:rPr lang="ru-RU" sz="1800" u="sng" dirty="0" smtClean="0"/>
              <a:t>Норма </a:t>
            </a:r>
            <a:r>
              <a:rPr lang="ru-RU" sz="1800" u="sng" dirty="0" err="1" smtClean="0"/>
              <a:t>відсотка</a:t>
            </a:r>
            <a:r>
              <a:rPr lang="ru-RU" sz="1800" u="sng" dirty="0" smtClean="0"/>
              <a:t> (</a:t>
            </a:r>
            <a:r>
              <a:rPr lang="ru-RU" sz="1800" i="1" u="sng" dirty="0" smtClean="0"/>
              <a:t>N) </a:t>
            </a:r>
            <a:r>
              <a:rPr lang="ru-RU" sz="1800" i="1" u="sng" dirty="0" err="1" smtClean="0"/>
              <a:t>розраховується</a:t>
            </a:r>
            <a:r>
              <a:rPr lang="ru-RU" sz="1800" i="1" u="sng" dirty="0" smtClean="0"/>
              <a:t> за </a:t>
            </a:r>
            <a:r>
              <a:rPr lang="ru-RU" sz="1800" i="1" u="sng" dirty="0" smtClean="0"/>
              <a:t>формулою:</a:t>
            </a:r>
            <a:endParaRPr lang="ru-RU" sz="1800" i="1" u="sng" dirty="0" smtClean="0"/>
          </a:p>
          <a:p>
            <a:pPr marL="0" algn="ctr">
              <a:spcBef>
                <a:spcPts val="0"/>
              </a:spcBef>
              <a:buNone/>
            </a:pPr>
            <a:endParaRPr lang="uk-UA" sz="1800" dirty="0" smtClean="0"/>
          </a:p>
          <a:p>
            <a:pPr marL="0" algn="ctr">
              <a:spcBef>
                <a:spcPts val="0"/>
              </a:spcBef>
              <a:buNone/>
            </a:pPr>
            <a:r>
              <a:rPr lang="en-US" sz="1800" b="1" dirty="0" smtClean="0"/>
              <a:t>N</a:t>
            </a:r>
            <a:r>
              <a:rPr lang="ru-RU" sz="1800" b="1" dirty="0" smtClean="0"/>
              <a:t> = </a:t>
            </a:r>
            <a:r>
              <a:rPr lang="ru-RU" sz="1800" b="1" i="1" dirty="0" err="1" smtClean="0"/>
              <a:t>Річний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дохід</a:t>
            </a:r>
            <a:r>
              <a:rPr lang="ru-RU" sz="1800" b="1" i="1" dirty="0" smtClean="0"/>
              <a:t> на </a:t>
            </a:r>
            <a:r>
              <a:rPr lang="ru-RU" sz="1800" b="1" i="1" dirty="0" err="1" smtClean="0"/>
              <a:t>використаний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позичковий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капітал</a:t>
            </a:r>
            <a:r>
              <a:rPr lang="ru-RU" sz="1800" b="1" i="1" dirty="0" smtClean="0"/>
              <a:t> / </a:t>
            </a:r>
            <a:r>
              <a:rPr lang="ru-RU" sz="1800" b="1" i="1" dirty="0" err="1" smtClean="0"/>
              <a:t>Середня</a:t>
            </a:r>
            <a:r>
              <a:rPr lang="ru-RU" sz="1800" b="1" i="1" dirty="0" smtClean="0"/>
              <a:t> </a:t>
            </a:r>
            <a:r>
              <a:rPr lang="ru-RU" sz="1800" b="1" i="1" dirty="0" smtClean="0"/>
              <a:t>сума </a:t>
            </a:r>
            <a:r>
              <a:rPr lang="ru-RU" sz="1800" b="1" i="1" dirty="0" err="1" smtClean="0"/>
              <a:t>капіталу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що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надається</a:t>
            </a:r>
            <a:r>
              <a:rPr lang="ru-RU" sz="1800" b="1" i="1" dirty="0" smtClean="0"/>
              <a:t> в </a:t>
            </a:r>
            <a:r>
              <a:rPr lang="ru-RU" sz="1800" b="1" i="1" dirty="0" err="1" smtClean="0"/>
              <a:t>позику</a:t>
            </a:r>
            <a:r>
              <a:rPr lang="ru-RU" sz="1800" b="1" i="1" dirty="0" smtClean="0"/>
              <a:t> * 100, %</a:t>
            </a:r>
            <a:endParaRPr lang="ru-RU" sz="1800" b="1" i="1" dirty="0" smtClean="0"/>
          </a:p>
          <a:p>
            <a:pPr marL="0" algn="ctr">
              <a:spcBef>
                <a:spcPts val="0"/>
              </a:spcBef>
              <a:buNone/>
            </a:pPr>
            <a:endParaRPr lang="ru-RU" sz="1800" dirty="0" smtClean="0"/>
          </a:p>
          <a:p>
            <a:pPr marL="0" algn="ctr">
              <a:spcBef>
                <a:spcPts val="0"/>
              </a:spcBef>
              <a:buNone/>
            </a:pPr>
            <a:r>
              <a:rPr lang="ru-RU" sz="1800" dirty="0" smtClean="0"/>
              <a:t>У </a:t>
            </a:r>
            <a:r>
              <a:rPr lang="ru-RU" sz="1800" dirty="0" err="1" smtClean="0"/>
              <a:t>ринковій</a:t>
            </a:r>
            <a:r>
              <a:rPr lang="ru-RU" sz="1800" dirty="0" smtClean="0"/>
              <a:t> </a:t>
            </a:r>
            <a:r>
              <a:rPr lang="ru-RU" sz="1800" dirty="0" err="1" smtClean="0"/>
              <a:t>економіці</a:t>
            </a:r>
            <a:r>
              <a:rPr lang="ru-RU" sz="1800" dirty="0" smtClean="0"/>
              <a:t> суть </a:t>
            </a:r>
            <a:r>
              <a:rPr lang="ru-RU" sz="1800" dirty="0" err="1" smtClean="0"/>
              <a:t>показника</a:t>
            </a:r>
            <a:r>
              <a:rPr lang="ru-RU" sz="1800" dirty="0" smtClean="0"/>
              <a:t> </a:t>
            </a:r>
            <a:r>
              <a:rPr lang="ru-RU" sz="1800" dirty="0" err="1" smtClean="0"/>
              <a:t>рівня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відсотка</a:t>
            </a:r>
            <a:r>
              <a:rPr lang="ru-RU" sz="1800" dirty="0" smtClean="0"/>
              <a:t> </a:t>
            </a:r>
            <a:r>
              <a:rPr lang="ru-RU" sz="1800" dirty="0" err="1" smtClean="0"/>
              <a:t>тлумачиться</a:t>
            </a:r>
            <a:r>
              <a:rPr lang="ru-RU" sz="1800" dirty="0" smtClean="0"/>
              <a:t> як </a:t>
            </a:r>
            <a:r>
              <a:rPr lang="ru-RU" sz="1800" dirty="0" err="1" smtClean="0"/>
              <a:t>кількісна</a:t>
            </a:r>
            <a:endParaRPr lang="ru-RU" sz="1800" dirty="0" smtClean="0"/>
          </a:p>
          <a:p>
            <a:pPr marL="0" algn="ctr">
              <a:spcBef>
                <a:spcPts val="0"/>
              </a:spcBef>
              <a:buNone/>
            </a:pPr>
            <a:r>
              <a:rPr lang="ru-RU" sz="1800" dirty="0" smtClean="0"/>
              <a:t>характеристика плати за кредит, яка </a:t>
            </a:r>
            <a:r>
              <a:rPr lang="ru-RU" sz="1800" dirty="0" err="1" smtClean="0"/>
              <a:t>показує</a:t>
            </a:r>
            <a:r>
              <a:rPr lang="ru-RU" sz="1800" dirty="0" smtClean="0"/>
              <a:t> </a:t>
            </a:r>
            <a:r>
              <a:rPr lang="ru-RU" sz="1800" dirty="0" err="1" smtClean="0"/>
              <a:t>міру</a:t>
            </a:r>
            <a:r>
              <a:rPr lang="ru-RU" sz="1800" dirty="0" smtClean="0"/>
              <a:t> </a:t>
            </a:r>
            <a:r>
              <a:rPr lang="ru-RU" sz="1800" dirty="0" err="1" smtClean="0"/>
              <a:t>реалізації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власності</a:t>
            </a:r>
            <a:r>
              <a:rPr lang="ru-RU" sz="1800" dirty="0" smtClean="0"/>
              <a:t> у </a:t>
            </a:r>
            <a:r>
              <a:rPr lang="ru-RU" sz="1800" dirty="0" err="1" smtClean="0"/>
              <a:t>формі</a:t>
            </a:r>
            <a:r>
              <a:rPr lang="ru-RU" sz="1800" dirty="0" smtClean="0"/>
              <a:t> </a:t>
            </a:r>
            <a:r>
              <a:rPr lang="ru-RU" sz="1800" dirty="0" err="1" smtClean="0"/>
              <a:t>отриманого</a:t>
            </a:r>
            <a:r>
              <a:rPr lang="ru-RU" sz="1800" dirty="0" smtClean="0"/>
              <a:t> </a:t>
            </a:r>
            <a:r>
              <a:rPr lang="ru-RU" sz="1800" dirty="0" smtClean="0"/>
              <a:t>доходу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реалізації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0" algn="ctr">
              <a:spcBef>
                <a:spcPts val="0"/>
              </a:spcBef>
              <a:buNone/>
            </a:pPr>
            <a:r>
              <a:rPr lang="ru-RU" sz="1800" u="sng" dirty="0" smtClean="0">
                <a:solidFill>
                  <a:srgbClr val="0070C0"/>
                </a:solidFill>
              </a:rPr>
              <a:t>Норма </a:t>
            </a:r>
            <a:r>
              <a:rPr lang="ru-RU" sz="1800" u="sng" dirty="0" err="1" smtClean="0">
                <a:solidFill>
                  <a:srgbClr val="0070C0"/>
                </a:solidFill>
              </a:rPr>
              <a:t>відсотка</a:t>
            </a:r>
            <a:r>
              <a:rPr lang="ru-RU" sz="1800" u="sng" dirty="0" smtClean="0">
                <a:solidFill>
                  <a:srgbClr val="0070C0"/>
                </a:solidFill>
              </a:rPr>
              <a:t> </a:t>
            </a:r>
            <a:r>
              <a:rPr lang="ru-RU" sz="1800" dirty="0" smtClean="0"/>
              <a:t>— </a:t>
            </a:r>
            <a:r>
              <a:rPr lang="ru-RU" sz="1800" dirty="0" err="1" smtClean="0"/>
              <a:t>динамічна</a:t>
            </a:r>
            <a:r>
              <a:rPr lang="ru-RU" sz="1800" dirty="0" smtClean="0"/>
              <a:t> величина,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залежить</a:t>
            </a:r>
            <a:r>
              <a:rPr lang="ru-RU" sz="1800" dirty="0" smtClean="0"/>
              <a:t> </a:t>
            </a:r>
            <a:r>
              <a:rPr lang="ru-RU" sz="1800" dirty="0" err="1" smtClean="0"/>
              <a:t>насамперед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середньої</a:t>
            </a:r>
            <a:r>
              <a:rPr lang="ru-RU" sz="1800" dirty="0" smtClean="0"/>
              <a:t> в </a:t>
            </a:r>
            <a:r>
              <a:rPr lang="ru-RU" sz="1800" dirty="0" err="1" smtClean="0"/>
              <a:t>даній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країні</a:t>
            </a:r>
            <a:r>
              <a:rPr lang="ru-RU" sz="1800" dirty="0" smtClean="0"/>
              <a:t> </a:t>
            </a:r>
            <a:r>
              <a:rPr lang="ru-RU" sz="1800" dirty="0" err="1" smtClean="0"/>
              <a:t>норми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прибутку</a:t>
            </a:r>
            <a:r>
              <a:rPr lang="ru-RU" sz="1800" dirty="0" smtClean="0"/>
              <a:t> як </a:t>
            </a:r>
            <a:r>
              <a:rPr lang="ru-RU" sz="1800" dirty="0" err="1" smtClean="0"/>
              <a:t>міри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прибутковості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капітальних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вкладень</a:t>
            </a:r>
            <a:r>
              <a:rPr lang="ru-RU" sz="1800" dirty="0" smtClean="0"/>
              <a:t> у </a:t>
            </a:r>
            <a:r>
              <a:rPr lang="ru-RU" sz="1800" dirty="0" err="1" smtClean="0"/>
              <a:t>виробництво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857232"/>
            <a:ext cx="4040188" cy="639762"/>
          </a:xfrm>
        </p:spPr>
        <p:txBody>
          <a:bodyPr/>
          <a:lstStyle/>
          <a:p>
            <a:pPr algn="ctr"/>
            <a:r>
              <a:rPr lang="uk-UA" u="sng" dirty="0" smtClean="0"/>
              <a:t>Макроекономічні:</a:t>
            </a:r>
            <a:endParaRPr lang="en-US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357158" y="1714488"/>
          <a:ext cx="4040188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6314" y="857232"/>
            <a:ext cx="4041775" cy="639762"/>
          </a:xfrm>
        </p:spPr>
        <p:txBody>
          <a:bodyPr/>
          <a:lstStyle/>
          <a:p>
            <a:pPr algn="ctr"/>
            <a:r>
              <a:rPr lang="uk-UA" u="sng" dirty="0" smtClean="0"/>
              <a:t>Мікроекономічні:</a:t>
            </a:r>
            <a:endParaRPr lang="en-US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786314" y="1928802"/>
          <a:ext cx="4041775" cy="3951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Текст 4"/>
          <p:cNvSpPr txBox="1">
            <a:spLocks/>
          </p:cNvSpPr>
          <p:nvPr/>
        </p:nvSpPr>
        <p:spPr>
          <a:xfrm>
            <a:off x="214282" y="142852"/>
            <a:ext cx="8715436" cy="5000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Чинники, що впливають на розміри ставок за кредит: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85786" y="6286520"/>
            <a:ext cx="7643866" cy="4286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uk-UA" sz="2400" dirty="0" smtClean="0"/>
              <a:t>Рис. </a:t>
            </a:r>
            <a:r>
              <a:rPr lang="uk-UA" sz="2400" dirty="0" smtClean="0"/>
              <a:t>4. Види ставок позикового відсотка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8715436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b="1" dirty="0" smtClean="0"/>
              <a:t>5</a:t>
            </a:r>
            <a:r>
              <a:rPr lang="ru-RU" sz="3200" b="1" dirty="0" smtClean="0"/>
              <a:t>. </a:t>
            </a:r>
            <a:r>
              <a:rPr lang="uk-UA" sz="3200" b="1" dirty="0" smtClean="0"/>
              <a:t>Поняття про кредитну систему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1497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dirty="0" err="1" smtClean="0">
                <a:solidFill>
                  <a:srgbClr val="FF0000"/>
                </a:solidFill>
              </a:rPr>
              <a:t>Кредитна</a:t>
            </a:r>
            <a:r>
              <a:rPr lang="ru-RU" sz="2400" b="1" dirty="0" smtClean="0">
                <a:solidFill>
                  <a:srgbClr val="FF0000"/>
                </a:solidFill>
              </a:rPr>
              <a:t> система </a:t>
            </a:r>
            <a:r>
              <a:rPr lang="ru-RU" sz="2400" dirty="0" smtClean="0"/>
              <a:t>—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сукупність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кредитних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 та </a:t>
            </a:r>
            <a:r>
              <a:rPr lang="ru-RU" sz="2400" dirty="0" err="1" smtClean="0"/>
              <a:t>інститутів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реалізують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ці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відносини</a:t>
            </a:r>
            <a:r>
              <a:rPr lang="ru-RU" sz="2400" dirty="0" smtClean="0"/>
              <a:t>. </a:t>
            </a:r>
            <a:r>
              <a:rPr lang="ru-RU" sz="2400" dirty="0" err="1" smtClean="0"/>
              <a:t>Кредитні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виникають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приводу </a:t>
            </a:r>
            <a:r>
              <a:rPr lang="ru-RU" sz="2400" dirty="0" err="1" smtClean="0"/>
              <a:t>мобілізації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тимчасово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грошових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коштів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</a:t>
            </a:r>
            <a:r>
              <a:rPr lang="ru-RU" sz="2400" dirty="0" smtClean="0"/>
              <a:t>, </a:t>
            </a:r>
            <a:r>
              <a:rPr lang="ru-RU" sz="2400" dirty="0" err="1" smtClean="0"/>
              <a:t>організацій</a:t>
            </a:r>
            <a:r>
              <a:rPr lang="ru-RU" sz="2400" dirty="0" smtClean="0"/>
              <a:t>, </a:t>
            </a:r>
            <a:r>
              <a:rPr lang="ru-RU" sz="2400" dirty="0" err="1" smtClean="0"/>
              <a:t>держави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населення</a:t>
            </a:r>
            <a:r>
              <a:rPr lang="ru-RU" sz="2400" dirty="0" smtClean="0"/>
              <a:t> </a:t>
            </a:r>
            <a:r>
              <a:rPr lang="ru-RU" sz="2400" dirty="0" smtClean="0"/>
              <a:t>та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цих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коштів</a:t>
            </a:r>
            <a:r>
              <a:rPr lang="ru-RU" sz="2400" dirty="0" smtClean="0"/>
              <a:t> на </a:t>
            </a:r>
            <a:r>
              <a:rPr lang="ru-RU" sz="2400" dirty="0" err="1" smtClean="0"/>
              <a:t>умовах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повернення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платності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задоволення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соціальних</a:t>
            </a:r>
            <a:r>
              <a:rPr lang="ru-RU" sz="2400" dirty="0" smtClean="0"/>
              <a:t> потреб </a:t>
            </a:r>
            <a:r>
              <a:rPr lang="ru-RU" sz="2400" dirty="0" err="1" smtClean="0"/>
              <a:t>суспільства</a:t>
            </a:r>
            <a:r>
              <a:rPr lang="ru-RU" sz="2400" dirty="0" smtClean="0"/>
              <a:t>.</a:t>
            </a:r>
          </a:p>
          <a:p>
            <a:pPr>
              <a:spcBef>
                <a:spcPts val="0"/>
              </a:spcBef>
              <a:buNone/>
            </a:pPr>
            <a:endParaRPr lang="ru-RU" sz="2000" i="1" dirty="0" smtClean="0"/>
          </a:p>
          <a:p>
            <a:pPr>
              <a:spcBef>
                <a:spcPts val="0"/>
              </a:spcBef>
              <a:buNone/>
            </a:pPr>
            <a:endParaRPr lang="ru-RU" sz="2000" i="1" dirty="0" smtClean="0"/>
          </a:p>
          <a:p>
            <a:pPr algn="ctr">
              <a:spcBef>
                <a:spcPts val="0"/>
              </a:spcBef>
              <a:buNone/>
            </a:pPr>
            <a:r>
              <a:rPr lang="ru-RU" sz="2000" b="1" i="1" u="sng" dirty="0" err="1" smtClean="0">
                <a:solidFill>
                  <a:srgbClr val="0070C0"/>
                </a:solidFill>
              </a:rPr>
              <a:t>Організаційна</a:t>
            </a:r>
            <a:r>
              <a:rPr lang="ru-RU" sz="2000" b="1" i="1" u="sng" dirty="0" smtClean="0">
                <a:solidFill>
                  <a:srgbClr val="0070C0"/>
                </a:solidFill>
              </a:rPr>
              <a:t> </a:t>
            </a:r>
            <a:r>
              <a:rPr lang="ru-RU" sz="2000" b="1" i="1" u="sng" dirty="0" smtClean="0">
                <a:solidFill>
                  <a:srgbClr val="0070C0"/>
                </a:solidFill>
              </a:rPr>
              <a:t>структура </a:t>
            </a:r>
            <a:r>
              <a:rPr lang="ru-RU" sz="2000" b="1" i="1" u="sng" dirty="0" err="1" smtClean="0">
                <a:solidFill>
                  <a:srgbClr val="0070C0"/>
                </a:solidFill>
              </a:rPr>
              <a:t>кредитної</a:t>
            </a:r>
            <a:r>
              <a:rPr lang="ru-RU" sz="2000" b="1" i="1" u="sng" dirty="0" smtClean="0">
                <a:solidFill>
                  <a:srgbClr val="0070C0"/>
                </a:solidFill>
              </a:rPr>
              <a:t> </a:t>
            </a:r>
            <a:r>
              <a:rPr lang="ru-RU" sz="2000" b="1" i="1" u="sng" dirty="0" err="1" smtClean="0">
                <a:solidFill>
                  <a:srgbClr val="0070C0"/>
                </a:solidFill>
              </a:rPr>
              <a:t>системи</a:t>
            </a:r>
            <a:r>
              <a:rPr lang="ru-RU" sz="2000" b="1" i="1" u="sng" dirty="0" smtClean="0">
                <a:solidFill>
                  <a:srgbClr val="0070C0"/>
                </a:solidFill>
              </a:rPr>
              <a:t> </a:t>
            </a:r>
            <a:r>
              <a:rPr lang="ru-RU" sz="2000" b="1" i="1" u="sng" dirty="0" err="1" smtClean="0">
                <a:solidFill>
                  <a:srgbClr val="0070C0"/>
                </a:solidFill>
              </a:rPr>
              <a:t>має</a:t>
            </a:r>
            <a:r>
              <a:rPr lang="ru-RU" sz="2000" b="1" i="1" u="sng" dirty="0" smtClean="0">
                <a:solidFill>
                  <a:srgbClr val="0070C0"/>
                </a:solidFill>
              </a:rPr>
              <a:t> три </a:t>
            </a:r>
            <a:r>
              <a:rPr lang="ru-RU" sz="2000" b="1" i="1" u="sng" dirty="0" err="1" smtClean="0">
                <a:solidFill>
                  <a:srgbClr val="0070C0"/>
                </a:solidFill>
              </a:rPr>
              <a:t>рівні</a:t>
            </a:r>
            <a:r>
              <a:rPr lang="ru-RU" sz="2000" b="1" i="1" u="sng" dirty="0" smtClean="0">
                <a:solidFill>
                  <a:srgbClr val="0070C0"/>
                </a:solidFill>
              </a:rPr>
              <a:t>:</a:t>
            </a:r>
            <a:endParaRPr lang="ru-RU" sz="2000" b="1" i="1" u="sng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1) </a:t>
            </a:r>
            <a:r>
              <a:rPr lang="ru-RU" sz="2000" dirty="0" err="1" smtClean="0"/>
              <a:t>центральний</a:t>
            </a:r>
            <a:r>
              <a:rPr lang="ru-RU" sz="2000" dirty="0" smtClean="0"/>
              <a:t> банк;</a:t>
            </a:r>
          </a:p>
          <a:p>
            <a:pPr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2) </a:t>
            </a:r>
            <a:r>
              <a:rPr lang="ru-RU" sz="2000" dirty="0" err="1" smtClean="0"/>
              <a:t>банківський</a:t>
            </a:r>
            <a:r>
              <a:rPr lang="ru-RU" sz="2000" dirty="0" smtClean="0"/>
              <a:t> сектор (</a:t>
            </a:r>
            <a:r>
              <a:rPr lang="ru-RU" sz="2000" dirty="0" err="1" smtClean="0"/>
              <a:t>комерційні</a:t>
            </a:r>
            <a:r>
              <a:rPr lang="ru-RU" sz="2000" dirty="0" smtClean="0"/>
              <a:t> банки, </a:t>
            </a:r>
            <a:r>
              <a:rPr lang="ru-RU" sz="2000" dirty="0" err="1" smtClean="0"/>
              <a:t>інвестиційні</a:t>
            </a:r>
            <a:r>
              <a:rPr lang="ru-RU" sz="2000" dirty="0" smtClean="0"/>
              <a:t> банки, </a:t>
            </a:r>
            <a:r>
              <a:rPr lang="ru-RU" sz="2000" dirty="0" err="1" smtClean="0"/>
              <a:t>ощадні</a:t>
            </a:r>
            <a:r>
              <a:rPr lang="ru-RU" sz="2000" dirty="0" smtClean="0"/>
              <a:t> банки, </a:t>
            </a:r>
            <a:r>
              <a:rPr lang="ru-RU" sz="2000" dirty="0" err="1" smtClean="0"/>
              <a:t>іпотечні</a:t>
            </a:r>
            <a:r>
              <a:rPr lang="ru-RU" sz="2000" dirty="0" smtClean="0"/>
              <a:t> банки, </a:t>
            </a:r>
            <a:r>
              <a:rPr lang="ru-RU" sz="2000" dirty="0" err="1" smtClean="0"/>
              <a:t>земельні</a:t>
            </a:r>
            <a:r>
              <a:rPr lang="ru-RU" sz="2000" dirty="0" smtClean="0"/>
              <a:t> банки, </a:t>
            </a:r>
            <a:r>
              <a:rPr lang="ru-RU" sz="2000" dirty="0" err="1" smtClean="0"/>
              <a:t>поштово-чекові</a:t>
            </a:r>
            <a:r>
              <a:rPr lang="ru-RU" sz="2000" dirty="0" smtClean="0"/>
              <a:t> банки, </a:t>
            </a:r>
            <a:r>
              <a:rPr lang="ru-RU" sz="2000" dirty="0" err="1" smtClean="0"/>
              <a:t>торгові</a:t>
            </a:r>
            <a:r>
              <a:rPr lang="ru-RU" sz="2000" dirty="0" smtClean="0"/>
              <a:t> банки);</a:t>
            </a:r>
          </a:p>
          <a:p>
            <a:pPr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3) </a:t>
            </a:r>
            <a:r>
              <a:rPr lang="ru-RU" sz="2000" dirty="0" err="1" smtClean="0"/>
              <a:t>спеціалізовані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кредитні</a:t>
            </a:r>
            <a:r>
              <a:rPr lang="ru-RU" sz="2000" dirty="0" smtClean="0"/>
              <a:t> установи (</a:t>
            </a:r>
            <a:r>
              <a:rPr lang="ru-RU" sz="2000" dirty="0" err="1" smtClean="0"/>
              <a:t>небанківські</a:t>
            </a:r>
            <a:r>
              <a:rPr lang="ru-RU" sz="2000" dirty="0" smtClean="0"/>
              <a:t> </a:t>
            </a:r>
            <a:r>
              <a:rPr lang="ru-RU" sz="2000" dirty="0" err="1" smtClean="0"/>
              <a:t>кредитно-фінансові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посередники</a:t>
            </a:r>
            <a:r>
              <a:rPr lang="ru-RU" sz="2000" dirty="0" smtClean="0"/>
              <a:t>): </a:t>
            </a:r>
            <a:r>
              <a:rPr lang="ru-RU" sz="2000" dirty="0" err="1" smtClean="0"/>
              <a:t>інвестиційні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компанії</a:t>
            </a:r>
            <a:r>
              <a:rPr lang="ru-RU" sz="2000" dirty="0" smtClean="0"/>
              <a:t>, </a:t>
            </a:r>
            <a:r>
              <a:rPr lang="ru-RU" sz="2000" dirty="0" err="1" smtClean="0"/>
              <a:t>страхові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компанії</a:t>
            </a:r>
            <a:r>
              <a:rPr lang="ru-RU" sz="2000" dirty="0" smtClean="0"/>
              <a:t>, </a:t>
            </a:r>
            <a:r>
              <a:rPr lang="ru-RU" sz="2000" dirty="0" err="1" smtClean="0"/>
              <a:t>ощадні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кредитні</a:t>
            </a:r>
            <a:r>
              <a:rPr lang="ru-RU" sz="2000" dirty="0" smtClean="0"/>
              <a:t> </a:t>
            </a:r>
            <a:r>
              <a:rPr lang="ru-RU" sz="2000" dirty="0" err="1" smtClean="0"/>
              <a:t>спілки</a:t>
            </a:r>
            <a:r>
              <a:rPr lang="ru-RU" sz="2000" dirty="0" smtClean="0"/>
              <a:t>, </a:t>
            </a:r>
            <a:r>
              <a:rPr lang="ru-RU" sz="2000" dirty="0" err="1" smtClean="0"/>
              <a:t>пенсійні</a:t>
            </a:r>
            <a:r>
              <a:rPr lang="ru-RU" sz="2000" dirty="0" smtClean="0"/>
              <a:t> </a:t>
            </a:r>
            <a:r>
              <a:rPr lang="ru-RU" sz="2000" dirty="0" err="1" smtClean="0"/>
              <a:t>та</a:t>
            </a:r>
            <a:r>
              <a:rPr lang="ru-RU" sz="2000" dirty="0" smtClean="0"/>
              <a:t>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 </a:t>
            </a:r>
            <a:r>
              <a:rPr lang="ru-RU" sz="2000" dirty="0" err="1" smtClean="0"/>
              <a:t>фонди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85786" y="6286520"/>
            <a:ext cx="7643866" cy="4286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uk-UA" sz="2400" dirty="0" smtClean="0"/>
              <a:t>Рис. </a:t>
            </a:r>
            <a:r>
              <a:rPr lang="uk-UA" sz="2400" dirty="0" smtClean="0"/>
              <a:t>5. Структура кредитної системи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72560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342902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sz="2400" b="1" dirty="0" smtClean="0">
                <a:solidFill>
                  <a:srgbClr val="FF0000"/>
                </a:solidFill>
              </a:rPr>
              <a:t>Банківська система </a:t>
            </a:r>
            <a:r>
              <a:rPr lang="uk-UA" sz="2400" dirty="0" smtClean="0"/>
              <a:t>– </a:t>
            </a:r>
            <a:r>
              <a:rPr lang="ru-RU" sz="2400" dirty="0" err="1" smtClean="0"/>
              <a:t>законодавчо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визначена</a:t>
            </a:r>
            <a:r>
              <a:rPr lang="ru-RU" sz="2400" dirty="0" smtClean="0"/>
              <a:t> </a:t>
            </a:r>
            <a:r>
              <a:rPr lang="ru-RU" sz="2400" dirty="0" err="1" smtClean="0"/>
              <a:t>чітко</a:t>
            </a:r>
            <a:r>
              <a:rPr lang="ru-RU" sz="2400" dirty="0" smtClean="0"/>
              <a:t> </a:t>
            </a:r>
            <a:r>
              <a:rPr lang="ru-RU" sz="2400" dirty="0" err="1" smtClean="0"/>
              <a:t>структурована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субординована</a:t>
            </a:r>
            <a:r>
              <a:rPr lang="ru-RU" sz="2400" dirty="0" smtClean="0"/>
              <a:t> </a:t>
            </a:r>
            <a:r>
              <a:rPr lang="ru-RU" sz="2400" dirty="0" err="1" smtClean="0"/>
              <a:t>сукупність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посередників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здійснюють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кредитні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фінансові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операції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професійній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функціонально</a:t>
            </a:r>
            <a:r>
              <a:rPr lang="ru-RU" sz="2400" dirty="0" smtClean="0"/>
              <a:t> </a:t>
            </a:r>
            <a:r>
              <a:rPr lang="ru-RU" sz="2400" dirty="0" err="1" smtClean="0"/>
              <a:t>взаємопов’язані</a:t>
            </a:r>
            <a:r>
              <a:rPr lang="ru-RU" sz="2400" dirty="0" smtClean="0"/>
              <a:t> в </a:t>
            </a:r>
            <a:r>
              <a:rPr lang="ru-RU" sz="2400" dirty="0" err="1" smtClean="0"/>
              <a:t>самостійну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економічну</a:t>
            </a:r>
            <a:r>
              <a:rPr lang="ru-RU" sz="2400" dirty="0" smtClean="0"/>
              <a:t> структуру.</a:t>
            </a:r>
            <a:endParaRPr lang="uk-UA" sz="2400" dirty="0" smtClean="0"/>
          </a:p>
          <a:p>
            <a:pPr algn="ctr">
              <a:buNone/>
            </a:pPr>
            <a:endParaRPr lang="uk-UA" sz="1200" b="1" u="sng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uk-UA" sz="2400" b="1" u="sng" dirty="0" smtClean="0">
                <a:solidFill>
                  <a:srgbClr val="002060"/>
                </a:solidFill>
              </a:rPr>
              <a:t>Функції банківської системи: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sz="2400" b="1" i="1" dirty="0" smtClean="0"/>
              <a:t>1</a:t>
            </a:r>
            <a:r>
              <a:rPr lang="uk-UA" sz="2400" b="1" i="1" dirty="0" smtClean="0"/>
              <a:t>) </a:t>
            </a:r>
            <a:r>
              <a:rPr lang="uk-UA" sz="2400" b="1" i="1" dirty="0" smtClean="0"/>
              <a:t>трансформаційна:</a:t>
            </a:r>
            <a:r>
              <a:rPr lang="uk-UA" sz="2400" dirty="0" smtClean="0"/>
              <a:t> </a:t>
            </a:r>
            <a:r>
              <a:rPr lang="ru-RU" sz="2000" dirty="0" smtClean="0"/>
              <a:t>банки </a:t>
            </a:r>
            <a:r>
              <a:rPr lang="ru-RU" sz="2000" dirty="0" err="1" smtClean="0"/>
              <a:t>мобілізують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вільні</a:t>
            </a:r>
            <a:r>
              <a:rPr lang="ru-RU" sz="2000" dirty="0" smtClean="0"/>
              <a:t> </a:t>
            </a:r>
            <a:r>
              <a:rPr lang="ru-RU" sz="2000" dirty="0" err="1" smtClean="0"/>
              <a:t>грошові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кошти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у </a:t>
            </a:r>
            <a:r>
              <a:rPr lang="ru-RU" sz="2000" dirty="0" err="1" smtClean="0"/>
              <a:t>тимчасове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користування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іншим</a:t>
            </a:r>
            <a:r>
              <a:rPr lang="ru-RU" sz="2000" dirty="0" smtClean="0"/>
              <a:t> </a:t>
            </a:r>
            <a:r>
              <a:rPr lang="ru-RU" sz="2000" dirty="0" err="1" smtClean="0"/>
              <a:t>суб’єктам</a:t>
            </a:r>
            <a:r>
              <a:rPr lang="ru-RU" sz="2000" dirty="0" smtClean="0"/>
              <a:t> </a:t>
            </a:r>
            <a:r>
              <a:rPr lang="ru-RU" sz="2000" dirty="0" err="1" smtClean="0"/>
              <a:t>кредитних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відносин</a:t>
            </a:r>
            <a:r>
              <a:rPr lang="ru-RU" sz="2000" dirty="0" smtClean="0"/>
              <a:t>;</a:t>
            </a:r>
            <a:endParaRPr lang="uk-UA" sz="2400" b="1" i="1" dirty="0" smtClean="0"/>
          </a:p>
          <a:p>
            <a:pPr>
              <a:buNone/>
            </a:pPr>
            <a:r>
              <a:rPr lang="uk-UA" sz="2400" b="1" i="1" dirty="0" smtClean="0"/>
              <a:t>2) </a:t>
            </a:r>
            <a:r>
              <a:rPr lang="uk-UA" sz="2400" b="1" i="1" dirty="0" smtClean="0"/>
              <a:t>емісійна:</a:t>
            </a:r>
            <a:r>
              <a:rPr lang="uk-UA" sz="2400" dirty="0" smtClean="0"/>
              <a:t> </a:t>
            </a:r>
            <a:r>
              <a:rPr lang="ru-RU" sz="2000" dirty="0" err="1" smtClean="0"/>
              <a:t>підпорядкована</a:t>
            </a:r>
            <a:r>
              <a:rPr lang="ru-RU" sz="2000" dirty="0" smtClean="0"/>
              <a:t> </a:t>
            </a:r>
            <a:r>
              <a:rPr lang="ru-RU" sz="2000" dirty="0" err="1" smtClean="0"/>
              <a:t>створенню</a:t>
            </a:r>
            <a:r>
              <a:rPr lang="ru-RU" sz="2000" dirty="0" smtClean="0"/>
              <a:t> грошей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регулюванню</a:t>
            </a:r>
            <a:r>
              <a:rPr lang="ru-RU" sz="2000" dirty="0" smtClean="0"/>
              <a:t> </a:t>
            </a:r>
            <a:r>
              <a:rPr lang="ru-RU" sz="2000" dirty="0" smtClean="0"/>
              <a:t>грошового обороту</a:t>
            </a:r>
            <a:r>
              <a:rPr lang="ru-RU" sz="2000" dirty="0" smtClean="0"/>
              <a:t>;</a:t>
            </a:r>
            <a:endParaRPr lang="uk-UA" sz="2400" dirty="0" smtClean="0"/>
          </a:p>
          <a:p>
            <a:pPr>
              <a:buNone/>
            </a:pPr>
            <a:r>
              <a:rPr lang="uk-UA" sz="2400" b="1" i="1" dirty="0" smtClean="0"/>
              <a:t>3) </a:t>
            </a:r>
            <a:r>
              <a:rPr lang="uk-UA" sz="2400" b="1" i="1" dirty="0" smtClean="0"/>
              <a:t>стабілізаційна:</a:t>
            </a:r>
            <a:r>
              <a:rPr lang="uk-UA" sz="2400" dirty="0" smtClean="0"/>
              <a:t>  </a:t>
            </a:r>
            <a:r>
              <a:rPr lang="ru-RU" sz="2000" dirty="0" err="1" smtClean="0"/>
              <a:t>забезпечує</a:t>
            </a:r>
            <a:r>
              <a:rPr lang="ru-RU" sz="2000" dirty="0" smtClean="0"/>
              <a:t> </a:t>
            </a:r>
            <a:r>
              <a:rPr lang="ru-RU" sz="2000" dirty="0" err="1" smtClean="0"/>
              <a:t>стійкість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стабільність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банківської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.</a:t>
            </a:r>
            <a:endParaRPr lang="ru-RU" sz="2400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42844" y="3714752"/>
            <a:ext cx="8786874" cy="29289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algn="ctr"/>
            <a:r>
              <a:rPr lang="ru-RU" sz="2600" b="1" dirty="0" err="1" smtClean="0"/>
              <a:t>Однорівнева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банківська</a:t>
            </a:r>
            <a:r>
              <a:rPr lang="ru-RU" sz="2600" b="1" dirty="0" smtClean="0"/>
              <a:t> система </a:t>
            </a:r>
            <a:r>
              <a:rPr lang="ru-RU" sz="2600" dirty="0" err="1" smtClean="0"/>
              <a:t>передбачає</a:t>
            </a:r>
            <a:r>
              <a:rPr lang="ru-RU" sz="2600" dirty="0" smtClean="0"/>
              <a:t> </a:t>
            </a:r>
            <a:r>
              <a:rPr lang="ru-RU" sz="2600" dirty="0" err="1" smtClean="0"/>
              <a:t>горизонтальні</a:t>
            </a:r>
            <a:r>
              <a:rPr lang="ru-RU" sz="2600" dirty="0" smtClean="0"/>
              <a:t> </a:t>
            </a:r>
            <a:r>
              <a:rPr lang="ru-RU" sz="2600" dirty="0" err="1" smtClean="0"/>
              <a:t>зв’язки</a:t>
            </a:r>
            <a:r>
              <a:rPr lang="ru-RU" sz="2600" dirty="0" smtClean="0"/>
              <a:t> </a:t>
            </a:r>
            <a:r>
              <a:rPr lang="ru-RU" sz="2600" dirty="0" err="1" smtClean="0"/>
              <a:t>між</a:t>
            </a:r>
            <a:r>
              <a:rPr lang="ru-RU" sz="2600" dirty="0" smtClean="0"/>
              <a:t> </a:t>
            </a:r>
            <a:r>
              <a:rPr lang="ru-RU" sz="2600" dirty="0" smtClean="0"/>
              <a:t>банками</a:t>
            </a:r>
            <a:r>
              <a:rPr lang="ru-RU" sz="2600" dirty="0" smtClean="0"/>
              <a:t>, </a:t>
            </a:r>
            <a:r>
              <a:rPr lang="ru-RU" sz="2600" dirty="0" err="1" smtClean="0"/>
              <a:t>універсалізацію</a:t>
            </a:r>
            <a:r>
              <a:rPr lang="ru-RU" sz="2600" dirty="0" smtClean="0"/>
              <a:t> </a:t>
            </a:r>
            <a:r>
              <a:rPr lang="ru-RU" sz="2600" dirty="0" err="1" smtClean="0"/>
              <a:t>їхніх</a:t>
            </a:r>
            <a:r>
              <a:rPr lang="ru-RU" sz="2600" dirty="0" smtClean="0"/>
              <a:t> </a:t>
            </a:r>
            <a:r>
              <a:rPr lang="ru-RU" sz="2600" dirty="0" err="1" smtClean="0"/>
              <a:t>операцій</a:t>
            </a:r>
            <a:r>
              <a:rPr lang="ru-RU" sz="2600" dirty="0" smtClean="0"/>
              <a:t> та </a:t>
            </a:r>
            <a:r>
              <a:rPr lang="ru-RU" sz="2600" dirty="0" err="1" smtClean="0"/>
              <a:t>функцій</a:t>
            </a:r>
            <a:r>
              <a:rPr lang="ru-RU" sz="2600" dirty="0" smtClean="0"/>
              <a:t>.</a:t>
            </a:r>
            <a:endParaRPr lang="uk-UA" sz="2600" dirty="0" smtClean="0"/>
          </a:p>
          <a:p>
            <a:pPr algn="ctr"/>
            <a:endParaRPr lang="ru-RU" sz="2600" dirty="0" smtClean="0"/>
          </a:p>
          <a:p>
            <a:pPr algn="ctr"/>
            <a:r>
              <a:rPr lang="ru-RU" sz="2600" b="1" dirty="0" err="1" smtClean="0"/>
              <a:t>Дворівнева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банківська</a:t>
            </a:r>
            <a:r>
              <a:rPr lang="ru-RU" sz="2600" b="1" dirty="0" smtClean="0"/>
              <a:t> система </a:t>
            </a:r>
            <a:r>
              <a:rPr lang="ru-RU" sz="2600" dirty="0" smtClean="0"/>
              <a:t>характерна для </a:t>
            </a:r>
            <a:r>
              <a:rPr lang="ru-RU" sz="2600" dirty="0" err="1" smtClean="0"/>
              <a:t>країн</a:t>
            </a:r>
            <a:r>
              <a:rPr lang="ru-RU" sz="2600" dirty="0" smtClean="0"/>
              <a:t> </a:t>
            </a:r>
            <a:r>
              <a:rPr lang="ru-RU" sz="2600" dirty="0" err="1" smtClean="0"/>
              <a:t>з</a:t>
            </a:r>
            <a:r>
              <a:rPr lang="ru-RU" sz="2600" dirty="0" smtClean="0"/>
              <a:t> </a:t>
            </a:r>
            <a:r>
              <a:rPr lang="ru-RU" sz="2600" dirty="0" err="1" smtClean="0"/>
              <a:t>ринковою</a:t>
            </a:r>
            <a:r>
              <a:rPr lang="ru-RU" sz="2600" dirty="0" smtClean="0"/>
              <a:t> </a:t>
            </a:r>
            <a:r>
              <a:rPr lang="ru-RU" sz="2600" dirty="0" err="1" smtClean="0"/>
              <a:t>економікою</a:t>
            </a:r>
            <a:r>
              <a:rPr lang="ru-RU" sz="2600" dirty="0" smtClean="0"/>
              <a:t>: </a:t>
            </a:r>
            <a:r>
              <a:rPr lang="ru-RU" sz="2600" dirty="0" err="1" smtClean="0"/>
              <a:t>верхній</a:t>
            </a:r>
            <a:r>
              <a:rPr lang="ru-RU" sz="2600" dirty="0" smtClean="0"/>
              <a:t> </a:t>
            </a:r>
            <a:r>
              <a:rPr lang="ru-RU" sz="2600" dirty="0" err="1" smtClean="0"/>
              <a:t>рівень</a:t>
            </a:r>
            <a:r>
              <a:rPr lang="ru-RU" sz="2600" dirty="0" smtClean="0"/>
              <a:t> </a:t>
            </a:r>
            <a:r>
              <a:rPr lang="ru-RU" sz="2600" dirty="0" err="1" smtClean="0"/>
              <a:t>посідає</a:t>
            </a:r>
            <a:r>
              <a:rPr lang="ru-RU" sz="2600" dirty="0" smtClean="0"/>
              <a:t> </a:t>
            </a:r>
            <a:r>
              <a:rPr lang="ru-RU" sz="2600" dirty="0" err="1" smtClean="0"/>
              <a:t>центральний</a:t>
            </a:r>
            <a:r>
              <a:rPr lang="ru-RU" sz="2600" dirty="0" smtClean="0"/>
              <a:t> (</a:t>
            </a:r>
            <a:r>
              <a:rPr lang="ru-RU" sz="2600" dirty="0" err="1" smtClean="0"/>
              <a:t>емісійний</a:t>
            </a:r>
            <a:r>
              <a:rPr lang="ru-RU" sz="2600" dirty="0" smtClean="0"/>
              <a:t>) банк, </a:t>
            </a:r>
            <a:r>
              <a:rPr lang="ru-RU" sz="2600" dirty="0" err="1" smtClean="0"/>
              <a:t>нижній</a:t>
            </a:r>
            <a:r>
              <a:rPr lang="ru-RU" sz="2600" dirty="0" smtClean="0"/>
              <a:t> </a:t>
            </a:r>
            <a:r>
              <a:rPr lang="ru-RU" sz="2600" dirty="0" err="1" smtClean="0"/>
              <a:t>рівень</a:t>
            </a:r>
            <a:r>
              <a:rPr lang="ru-RU" sz="2600" dirty="0" smtClean="0"/>
              <a:t> – </a:t>
            </a:r>
            <a:r>
              <a:rPr lang="ru-RU" sz="2600" dirty="0" err="1" smtClean="0"/>
              <a:t>комерційні</a:t>
            </a:r>
            <a:r>
              <a:rPr lang="ru-RU" sz="2600" dirty="0" smtClean="0"/>
              <a:t> банки</a:t>
            </a:r>
            <a:r>
              <a:rPr lang="uk-UA" sz="2600" dirty="0" smtClean="0"/>
              <a:t>.</a:t>
            </a:r>
            <a:endParaRPr lang="ru-RU" sz="2600" dirty="0" smtClean="0"/>
          </a:p>
          <a:p>
            <a:r>
              <a:rPr lang="uk-UA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b="1" dirty="0" smtClean="0"/>
              <a:t>1</a:t>
            </a:r>
            <a:r>
              <a:rPr lang="ru-RU" sz="3200" b="1" dirty="0" smtClean="0"/>
              <a:t>. </a:t>
            </a:r>
            <a:r>
              <a:rPr lang="uk-UA" sz="3200" b="1" dirty="0" smtClean="0"/>
              <a:t>Теорії кредиту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1357313"/>
          <a:ext cx="8572500" cy="5214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b="1" dirty="0" smtClean="0"/>
              <a:t>2</a:t>
            </a:r>
            <a:r>
              <a:rPr lang="ru-RU" sz="3200" b="1" dirty="0" smtClean="0"/>
              <a:t>. </a:t>
            </a:r>
            <a:r>
              <a:rPr lang="uk-UA" sz="3200" b="1" dirty="0" smtClean="0">
                <a:solidFill>
                  <a:schemeClr val="tx1"/>
                </a:solidFill>
              </a:rPr>
              <a:t>Необхідність, сутність та функції кредиту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54292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ru-RU" sz="2050" dirty="0" err="1" smtClean="0"/>
              <a:t>Наявність</a:t>
            </a:r>
            <a:r>
              <a:rPr lang="ru-RU" sz="2050" dirty="0" smtClean="0"/>
              <a:t> товарного </a:t>
            </a:r>
            <a:r>
              <a:rPr lang="ru-RU" sz="2050" dirty="0" err="1" smtClean="0"/>
              <a:t>виробництва</a:t>
            </a:r>
            <a:r>
              <a:rPr lang="ru-RU" sz="2050" dirty="0" smtClean="0"/>
              <a:t> </a:t>
            </a:r>
            <a:r>
              <a:rPr lang="ru-RU" sz="2050" dirty="0" err="1" smtClean="0"/>
              <a:t>і</a:t>
            </a:r>
            <a:r>
              <a:rPr lang="ru-RU" sz="2050" dirty="0" smtClean="0"/>
              <a:t> грошей </a:t>
            </a:r>
            <a:r>
              <a:rPr lang="ru-RU" sz="2050" dirty="0" err="1" smtClean="0"/>
              <a:t>об’єктивно</a:t>
            </a:r>
            <a:r>
              <a:rPr lang="ru-RU" sz="2050" dirty="0" smtClean="0"/>
              <a:t> </a:t>
            </a:r>
            <a:r>
              <a:rPr lang="ru-RU" sz="2050" dirty="0" err="1" smtClean="0"/>
              <a:t>зумовлює</a:t>
            </a:r>
            <a:r>
              <a:rPr lang="ru-RU" sz="2050" dirty="0" smtClean="0"/>
              <a:t> </a:t>
            </a:r>
            <a:r>
              <a:rPr lang="ru-RU" sz="2050" dirty="0" err="1" smtClean="0"/>
              <a:t>існування</a:t>
            </a:r>
            <a:r>
              <a:rPr lang="ru-RU" sz="2050" dirty="0" smtClean="0"/>
              <a:t> </a:t>
            </a:r>
            <a:r>
              <a:rPr lang="ru-RU" sz="2050" dirty="0" smtClean="0"/>
              <a:t>та </a:t>
            </a:r>
            <a:r>
              <a:rPr lang="ru-RU" sz="2050" dirty="0" err="1" smtClean="0"/>
              <a:t>функціонування</a:t>
            </a:r>
            <a:r>
              <a:rPr lang="ru-RU" sz="2050" dirty="0" smtClean="0"/>
              <a:t> </a:t>
            </a:r>
            <a:r>
              <a:rPr lang="ru-RU" sz="2050" dirty="0" smtClean="0"/>
              <a:t>кредиту</a:t>
            </a:r>
            <a:r>
              <a:rPr lang="ru-RU" sz="2050" dirty="0" smtClean="0"/>
              <a:t>.</a:t>
            </a:r>
            <a:endParaRPr lang="uk-UA" sz="2050" dirty="0" smtClean="0"/>
          </a:p>
          <a:p>
            <a:pPr marL="0">
              <a:spcBef>
                <a:spcPts val="0"/>
              </a:spcBef>
            </a:pPr>
            <a:r>
              <a:rPr lang="ru-RU" sz="2050" dirty="0" err="1" smtClean="0">
                <a:solidFill>
                  <a:srgbClr val="00B050"/>
                </a:solidFill>
              </a:rPr>
              <a:t>Виробництво</a:t>
            </a:r>
            <a:r>
              <a:rPr lang="ru-RU" sz="2050" dirty="0" smtClean="0">
                <a:solidFill>
                  <a:srgbClr val="00B050"/>
                </a:solidFill>
              </a:rPr>
              <a:t> </a:t>
            </a:r>
            <a:r>
              <a:rPr lang="ru-RU" sz="2050" dirty="0" err="1" smtClean="0">
                <a:solidFill>
                  <a:srgbClr val="00B050"/>
                </a:solidFill>
              </a:rPr>
              <a:t>продуктів</a:t>
            </a:r>
            <a:r>
              <a:rPr lang="ru-RU" sz="2050" dirty="0" smtClean="0">
                <a:solidFill>
                  <a:srgbClr val="00B050"/>
                </a:solidFill>
              </a:rPr>
              <a:t> як </a:t>
            </a:r>
            <a:r>
              <a:rPr lang="ru-RU" sz="2050" dirty="0" err="1" smtClean="0">
                <a:solidFill>
                  <a:srgbClr val="00B050"/>
                </a:solidFill>
              </a:rPr>
              <a:t>товарів</a:t>
            </a:r>
            <a:r>
              <a:rPr lang="ru-RU" sz="2050" dirty="0" smtClean="0">
                <a:solidFill>
                  <a:srgbClr val="00B050"/>
                </a:solidFill>
              </a:rPr>
              <a:t> </a:t>
            </a:r>
            <a:r>
              <a:rPr lang="ru-RU" sz="2050" dirty="0" err="1" smtClean="0">
                <a:solidFill>
                  <a:srgbClr val="00B050"/>
                </a:solidFill>
              </a:rPr>
              <a:t>означає</a:t>
            </a:r>
            <a:r>
              <a:rPr lang="ru-RU" sz="2050" dirty="0" smtClean="0">
                <a:solidFill>
                  <a:srgbClr val="00B050"/>
                </a:solidFill>
              </a:rPr>
              <a:t>, </a:t>
            </a:r>
            <a:r>
              <a:rPr lang="ru-RU" sz="2050" dirty="0" err="1" smtClean="0">
                <a:solidFill>
                  <a:srgbClr val="00B050"/>
                </a:solidFill>
              </a:rPr>
              <a:t>що</a:t>
            </a:r>
            <a:r>
              <a:rPr lang="ru-RU" sz="2050" dirty="0" smtClean="0">
                <a:solidFill>
                  <a:srgbClr val="00B050"/>
                </a:solidFill>
              </a:rPr>
              <a:t> </a:t>
            </a:r>
            <a:r>
              <a:rPr lang="ru-RU" sz="2050" dirty="0" err="1" smtClean="0">
                <a:solidFill>
                  <a:srgbClr val="00B050"/>
                </a:solidFill>
              </a:rPr>
              <a:t>впроцесі</a:t>
            </a:r>
            <a:r>
              <a:rPr lang="ru-RU" sz="2050" dirty="0" smtClean="0">
                <a:solidFill>
                  <a:srgbClr val="00B050"/>
                </a:solidFill>
              </a:rPr>
              <a:t> </a:t>
            </a:r>
            <a:r>
              <a:rPr lang="ru-RU" sz="2050" dirty="0" err="1" smtClean="0">
                <a:solidFill>
                  <a:srgbClr val="00B050"/>
                </a:solidFill>
              </a:rPr>
              <a:t>відтворення</a:t>
            </a:r>
            <a:r>
              <a:rPr lang="ru-RU" sz="2050" dirty="0" smtClean="0">
                <a:solidFill>
                  <a:srgbClr val="00B050"/>
                </a:solidFill>
              </a:rPr>
              <a:t> </a:t>
            </a:r>
            <a:r>
              <a:rPr lang="ru-RU" sz="2050" dirty="0" err="1" smtClean="0">
                <a:solidFill>
                  <a:srgbClr val="00B050"/>
                </a:solidFill>
              </a:rPr>
              <a:t>відбувається</a:t>
            </a:r>
            <a:r>
              <a:rPr lang="ru-RU" sz="2050" dirty="0" smtClean="0">
                <a:solidFill>
                  <a:srgbClr val="00B050"/>
                </a:solidFill>
              </a:rPr>
              <a:t> </a:t>
            </a:r>
            <a:r>
              <a:rPr lang="ru-RU" sz="2050" dirty="0" err="1" smtClean="0">
                <a:solidFill>
                  <a:srgbClr val="00B050"/>
                </a:solidFill>
              </a:rPr>
              <a:t>відрив</a:t>
            </a:r>
            <a:r>
              <a:rPr lang="ru-RU" sz="2050" dirty="0" smtClean="0">
                <a:solidFill>
                  <a:srgbClr val="00B050"/>
                </a:solidFill>
              </a:rPr>
              <a:t> моменту </a:t>
            </a:r>
            <a:r>
              <a:rPr lang="ru-RU" sz="2050" dirty="0" err="1" smtClean="0">
                <a:solidFill>
                  <a:srgbClr val="00B050"/>
                </a:solidFill>
              </a:rPr>
              <a:t>відчуження</a:t>
            </a:r>
            <a:r>
              <a:rPr lang="ru-RU" sz="2050" dirty="0" smtClean="0">
                <a:solidFill>
                  <a:srgbClr val="00B050"/>
                </a:solidFill>
              </a:rPr>
              <a:t> товару </a:t>
            </a:r>
            <a:r>
              <a:rPr lang="ru-RU" sz="2050" dirty="0" err="1" smtClean="0">
                <a:solidFill>
                  <a:srgbClr val="00B050"/>
                </a:solidFill>
              </a:rPr>
              <a:t>від</a:t>
            </a:r>
            <a:r>
              <a:rPr lang="ru-RU" sz="2050" dirty="0" smtClean="0">
                <a:solidFill>
                  <a:srgbClr val="00B050"/>
                </a:solidFill>
              </a:rPr>
              <a:t> </a:t>
            </a:r>
            <a:r>
              <a:rPr lang="ru-RU" sz="2050" dirty="0" err="1" smtClean="0">
                <a:solidFill>
                  <a:srgbClr val="00B050"/>
                </a:solidFill>
              </a:rPr>
              <a:t>одержання</a:t>
            </a:r>
            <a:r>
              <a:rPr lang="ru-RU" sz="2050" dirty="0" smtClean="0">
                <a:solidFill>
                  <a:srgbClr val="00B050"/>
                </a:solidFill>
              </a:rPr>
              <a:t> грошового </a:t>
            </a:r>
            <a:r>
              <a:rPr lang="ru-RU" sz="2050" dirty="0" err="1" smtClean="0">
                <a:solidFill>
                  <a:srgbClr val="00B050"/>
                </a:solidFill>
              </a:rPr>
              <a:t>еквівалента</a:t>
            </a:r>
            <a:r>
              <a:rPr lang="ru-RU" sz="2050" dirty="0" smtClean="0">
                <a:solidFill>
                  <a:srgbClr val="00B050"/>
                </a:solidFill>
              </a:rPr>
              <a:t> </a:t>
            </a:r>
            <a:r>
              <a:rPr lang="ru-RU" sz="2050" dirty="0" err="1" smtClean="0">
                <a:solidFill>
                  <a:srgbClr val="00B050"/>
                </a:solidFill>
              </a:rPr>
              <a:t>відносно</a:t>
            </a:r>
            <a:r>
              <a:rPr lang="ru-RU" sz="2050" dirty="0" smtClean="0">
                <a:solidFill>
                  <a:srgbClr val="00B050"/>
                </a:solidFill>
              </a:rPr>
              <a:t> </a:t>
            </a:r>
            <a:r>
              <a:rPr lang="ru-RU" sz="2050" dirty="0" err="1" smtClean="0">
                <a:solidFill>
                  <a:srgbClr val="00B050"/>
                </a:solidFill>
              </a:rPr>
              <a:t>відокремлення</a:t>
            </a:r>
            <a:r>
              <a:rPr lang="ru-RU" sz="2050" dirty="0" smtClean="0">
                <a:solidFill>
                  <a:srgbClr val="00B050"/>
                </a:solidFill>
              </a:rPr>
              <a:t> </a:t>
            </a:r>
            <a:r>
              <a:rPr lang="ru-RU" sz="2050" dirty="0" err="1" smtClean="0">
                <a:solidFill>
                  <a:srgbClr val="00B050"/>
                </a:solidFill>
              </a:rPr>
              <a:t>руху</a:t>
            </a:r>
            <a:r>
              <a:rPr lang="ru-RU" sz="2050" dirty="0" smtClean="0">
                <a:solidFill>
                  <a:srgbClr val="00B050"/>
                </a:solidFill>
              </a:rPr>
              <a:t> </a:t>
            </a:r>
            <a:r>
              <a:rPr lang="ru-RU" sz="2050" dirty="0" err="1" smtClean="0">
                <a:solidFill>
                  <a:srgbClr val="00B050"/>
                </a:solidFill>
              </a:rPr>
              <a:t>грошової</a:t>
            </a:r>
            <a:r>
              <a:rPr lang="ru-RU" sz="2050" dirty="0" smtClean="0">
                <a:solidFill>
                  <a:srgbClr val="00B050"/>
                </a:solidFill>
              </a:rPr>
              <a:t> </a:t>
            </a:r>
            <a:r>
              <a:rPr lang="ru-RU" sz="2050" dirty="0" err="1" smtClean="0">
                <a:solidFill>
                  <a:srgbClr val="00B050"/>
                </a:solidFill>
              </a:rPr>
              <a:t>форми</a:t>
            </a:r>
            <a:r>
              <a:rPr lang="ru-RU" sz="2050" dirty="0" smtClean="0">
                <a:solidFill>
                  <a:srgbClr val="00B050"/>
                </a:solidFill>
              </a:rPr>
              <a:t> </a:t>
            </a:r>
            <a:r>
              <a:rPr lang="ru-RU" sz="2050" dirty="0" err="1" smtClean="0">
                <a:solidFill>
                  <a:srgbClr val="00B050"/>
                </a:solidFill>
              </a:rPr>
              <a:t>вартості</a:t>
            </a:r>
            <a:r>
              <a:rPr lang="ru-RU" sz="2050" dirty="0" smtClean="0">
                <a:solidFill>
                  <a:srgbClr val="00B050"/>
                </a:solidFill>
              </a:rPr>
              <a:t> </a:t>
            </a:r>
            <a:r>
              <a:rPr lang="ru-RU" sz="2050" dirty="0" err="1" smtClean="0">
                <a:solidFill>
                  <a:srgbClr val="00B050"/>
                </a:solidFill>
              </a:rPr>
              <a:t>від</a:t>
            </a:r>
            <a:r>
              <a:rPr lang="ru-RU" sz="2050" dirty="0" smtClean="0">
                <a:solidFill>
                  <a:srgbClr val="00B050"/>
                </a:solidFill>
              </a:rPr>
              <a:t> </a:t>
            </a:r>
            <a:r>
              <a:rPr lang="ru-RU" sz="2050" dirty="0" err="1" smtClean="0">
                <a:solidFill>
                  <a:srgbClr val="00B050"/>
                </a:solidFill>
              </a:rPr>
              <a:t>товарної</a:t>
            </a:r>
            <a:r>
              <a:rPr lang="ru-RU" sz="2050" dirty="0" smtClean="0">
                <a:solidFill>
                  <a:srgbClr val="00B050"/>
                </a:solidFill>
              </a:rPr>
              <a:t> </a:t>
            </a:r>
            <a:r>
              <a:rPr lang="ru-RU" sz="2050" dirty="0" err="1" smtClean="0">
                <a:solidFill>
                  <a:srgbClr val="00B050"/>
                </a:solidFill>
              </a:rPr>
              <a:t>форми</a:t>
            </a:r>
            <a:r>
              <a:rPr lang="ru-RU" sz="2050" dirty="0" smtClean="0">
                <a:solidFill>
                  <a:srgbClr val="00B050"/>
                </a:solidFill>
              </a:rPr>
              <a:t>.</a:t>
            </a:r>
          </a:p>
          <a:p>
            <a:pPr marL="0">
              <a:spcBef>
                <a:spcPts val="0"/>
              </a:spcBef>
            </a:pPr>
            <a:r>
              <a:rPr lang="ru-RU" sz="2050" dirty="0" err="1" smtClean="0"/>
              <a:t>Якщо</a:t>
            </a:r>
            <a:r>
              <a:rPr lang="ru-RU" sz="2050" dirty="0" smtClean="0"/>
              <a:t> </a:t>
            </a:r>
            <a:r>
              <a:rPr lang="ru-RU" sz="2050" dirty="0" err="1" smtClean="0"/>
              <a:t>рух</a:t>
            </a:r>
            <a:r>
              <a:rPr lang="ru-RU" sz="2050" dirty="0" smtClean="0"/>
              <a:t> </a:t>
            </a:r>
            <a:r>
              <a:rPr lang="ru-RU" sz="2050" dirty="0" err="1" smtClean="0"/>
              <a:t>товарних</a:t>
            </a:r>
            <a:r>
              <a:rPr lang="ru-RU" sz="2050" dirty="0" smtClean="0"/>
              <a:t> </a:t>
            </a:r>
            <a:r>
              <a:rPr lang="ru-RU" sz="2050" dirty="0" err="1" smtClean="0"/>
              <a:t>потоків</a:t>
            </a:r>
            <a:r>
              <a:rPr lang="ru-RU" sz="2050" dirty="0" smtClean="0"/>
              <a:t> </a:t>
            </a:r>
            <a:r>
              <a:rPr lang="ru-RU" sz="2050" dirty="0" err="1" smtClean="0"/>
              <a:t>випереджає</a:t>
            </a:r>
            <a:r>
              <a:rPr lang="ru-RU" sz="2050" dirty="0" smtClean="0"/>
              <a:t> </a:t>
            </a:r>
            <a:r>
              <a:rPr lang="ru-RU" sz="2050" dirty="0" err="1" smtClean="0"/>
              <a:t>грошові</a:t>
            </a:r>
            <a:r>
              <a:rPr lang="ru-RU" sz="2050" dirty="0" smtClean="0"/>
              <a:t>, то </a:t>
            </a:r>
            <a:r>
              <a:rPr lang="ru-RU" sz="2050" dirty="0" err="1" smtClean="0"/>
              <a:t>споживачі</a:t>
            </a:r>
            <a:r>
              <a:rPr lang="ru-RU" sz="2050" dirty="0" smtClean="0"/>
              <a:t> </a:t>
            </a:r>
            <a:r>
              <a:rPr lang="ru-RU" sz="2050" dirty="0" err="1" smtClean="0"/>
              <a:t>матеріальних</a:t>
            </a:r>
            <a:r>
              <a:rPr lang="ru-RU" sz="2050" dirty="0" smtClean="0"/>
              <a:t> </a:t>
            </a:r>
            <a:r>
              <a:rPr lang="ru-RU" sz="2050" dirty="0" err="1" smtClean="0"/>
              <a:t>цінностей</a:t>
            </a:r>
            <a:r>
              <a:rPr lang="ru-RU" sz="2050" dirty="0" smtClean="0"/>
              <a:t> </a:t>
            </a:r>
            <a:r>
              <a:rPr lang="ru-RU" sz="2050" dirty="0" smtClean="0"/>
              <a:t>в момент </a:t>
            </a:r>
            <a:r>
              <a:rPr lang="ru-RU" sz="2050" dirty="0" err="1" smtClean="0"/>
              <a:t>їхньої</a:t>
            </a:r>
            <a:r>
              <a:rPr lang="ru-RU" sz="2050" dirty="0" smtClean="0"/>
              <a:t> оплати не </a:t>
            </a:r>
            <a:r>
              <a:rPr lang="ru-RU" sz="2050" dirty="0" err="1" smtClean="0"/>
              <a:t>мають</a:t>
            </a:r>
            <a:r>
              <a:rPr lang="ru-RU" sz="2050" dirty="0" smtClean="0"/>
              <a:t> </a:t>
            </a:r>
            <a:r>
              <a:rPr lang="ru-RU" sz="2050" dirty="0" err="1" smtClean="0"/>
              <a:t>достатніх</a:t>
            </a:r>
            <a:r>
              <a:rPr lang="ru-RU" sz="2050" dirty="0" smtClean="0"/>
              <a:t> </a:t>
            </a:r>
            <a:r>
              <a:rPr lang="ru-RU" sz="2050" dirty="0" err="1" smtClean="0"/>
              <a:t>грошових</a:t>
            </a:r>
            <a:r>
              <a:rPr lang="ru-RU" sz="2050" dirty="0" smtClean="0"/>
              <a:t> </a:t>
            </a:r>
            <a:r>
              <a:rPr lang="ru-RU" sz="2050" dirty="0" err="1" smtClean="0"/>
              <a:t>коштів</a:t>
            </a:r>
            <a:r>
              <a:rPr lang="ru-RU" sz="2050" dirty="0" smtClean="0"/>
              <a:t>, </a:t>
            </a:r>
            <a:r>
              <a:rPr lang="ru-RU" sz="2050" dirty="0" err="1" smtClean="0"/>
              <a:t>що</a:t>
            </a:r>
            <a:r>
              <a:rPr lang="ru-RU" sz="2050" dirty="0" smtClean="0"/>
              <a:t> </a:t>
            </a:r>
            <a:r>
              <a:rPr lang="ru-RU" sz="2050" dirty="0" err="1" smtClean="0"/>
              <a:t>може</a:t>
            </a:r>
            <a:r>
              <a:rPr lang="ru-RU" sz="2050" dirty="0" smtClean="0"/>
              <a:t> </a:t>
            </a:r>
            <a:r>
              <a:rPr lang="ru-RU" sz="2050" dirty="0" err="1" smtClean="0"/>
              <a:t>зупинити</a:t>
            </a:r>
            <a:r>
              <a:rPr lang="ru-RU" sz="2050" dirty="0" smtClean="0"/>
              <a:t> </a:t>
            </a:r>
            <a:r>
              <a:rPr lang="ru-RU" sz="2050" dirty="0" err="1" smtClean="0"/>
              <a:t>нормальний</a:t>
            </a:r>
            <a:r>
              <a:rPr lang="ru-RU" sz="2050" dirty="0" smtClean="0"/>
              <a:t> </a:t>
            </a:r>
            <a:r>
              <a:rPr lang="ru-RU" sz="2050" dirty="0" err="1" smtClean="0"/>
              <a:t>рух</a:t>
            </a:r>
            <a:r>
              <a:rPr lang="ru-RU" sz="2050" dirty="0" smtClean="0"/>
              <a:t> </a:t>
            </a:r>
            <a:r>
              <a:rPr lang="ru-RU" sz="2050" dirty="0" err="1" smtClean="0"/>
              <a:t>процесу</a:t>
            </a:r>
            <a:r>
              <a:rPr lang="ru-RU" sz="2050" dirty="0" smtClean="0"/>
              <a:t> </a:t>
            </a:r>
            <a:r>
              <a:rPr lang="ru-RU" sz="2050" dirty="0" err="1" smtClean="0"/>
              <a:t>відтворення</a:t>
            </a:r>
            <a:r>
              <a:rPr lang="ru-RU" sz="2050" dirty="0" smtClean="0"/>
              <a:t>.</a:t>
            </a:r>
            <a:endParaRPr lang="ru-RU" sz="2050" dirty="0" smtClean="0"/>
          </a:p>
          <a:p>
            <a:pPr marL="0">
              <a:spcBef>
                <a:spcPts val="0"/>
              </a:spcBef>
            </a:pPr>
            <a:r>
              <a:rPr lang="ru-RU" sz="2050" dirty="0" err="1" smtClean="0">
                <a:solidFill>
                  <a:srgbClr val="7030A0"/>
                </a:solidFill>
              </a:rPr>
              <a:t>Якщо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рух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грошових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потоків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випереджає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товарні</a:t>
            </a:r>
            <a:r>
              <a:rPr lang="ru-RU" sz="2050" dirty="0" smtClean="0">
                <a:solidFill>
                  <a:srgbClr val="7030A0"/>
                </a:solidFill>
              </a:rPr>
              <a:t>, то в </a:t>
            </a:r>
            <a:r>
              <a:rPr lang="ru-RU" sz="2050" dirty="0" err="1" smtClean="0">
                <a:solidFill>
                  <a:srgbClr val="7030A0"/>
                </a:solidFill>
              </a:rPr>
              <a:t>учасників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виробничого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процесу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нагромаджуються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тимчасово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вільні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грошові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кошти</a:t>
            </a:r>
            <a:r>
              <a:rPr lang="ru-RU" sz="2050" dirty="0" smtClean="0">
                <a:solidFill>
                  <a:srgbClr val="7030A0"/>
                </a:solidFill>
              </a:rPr>
              <a:t>, </a:t>
            </a:r>
            <a:r>
              <a:rPr lang="ru-RU" sz="2050" dirty="0" err="1" smtClean="0">
                <a:solidFill>
                  <a:srgbClr val="7030A0"/>
                </a:solidFill>
              </a:rPr>
              <a:t>виникає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суперечність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між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безперервним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вивільненням</a:t>
            </a:r>
            <a:r>
              <a:rPr lang="ru-RU" sz="2050" dirty="0" smtClean="0">
                <a:solidFill>
                  <a:srgbClr val="7030A0"/>
                </a:solidFill>
              </a:rPr>
              <a:t> грошей у </a:t>
            </a:r>
            <a:r>
              <a:rPr lang="ru-RU" sz="2050" dirty="0" err="1" smtClean="0">
                <a:solidFill>
                  <a:srgbClr val="7030A0"/>
                </a:solidFill>
              </a:rPr>
              <a:t>кругообігу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коштів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і</a:t>
            </a:r>
            <a:r>
              <a:rPr lang="ru-RU" sz="2050" dirty="0" smtClean="0">
                <a:solidFill>
                  <a:srgbClr val="7030A0"/>
                </a:solidFill>
              </a:rPr>
              <a:t> потребою в </a:t>
            </a:r>
            <a:r>
              <a:rPr lang="ru-RU" sz="2050" dirty="0" err="1" smtClean="0">
                <a:solidFill>
                  <a:srgbClr val="7030A0"/>
                </a:solidFill>
              </a:rPr>
              <a:t>постійному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використанні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матеріальних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і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грошових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ресурсів</a:t>
            </a:r>
            <a:r>
              <a:rPr lang="ru-RU" sz="2050" dirty="0" smtClean="0">
                <a:solidFill>
                  <a:srgbClr val="7030A0"/>
                </a:solidFill>
              </a:rPr>
              <a:t> в </a:t>
            </a:r>
            <a:r>
              <a:rPr lang="ru-RU" sz="2050" dirty="0" err="1" smtClean="0">
                <a:solidFill>
                  <a:srgbClr val="7030A0"/>
                </a:solidFill>
              </a:rPr>
              <a:t>інтересах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прискорення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процесу</a:t>
            </a:r>
            <a:r>
              <a:rPr lang="ru-RU" sz="2050" dirty="0" smtClean="0">
                <a:solidFill>
                  <a:srgbClr val="7030A0"/>
                </a:solidFill>
              </a:rPr>
              <a:t> </a:t>
            </a:r>
            <a:r>
              <a:rPr lang="ru-RU" sz="2050" dirty="0" err="1" smtClean="0">
                <a:solidFill>
                  <a:srgbClr val="7030A0"/>
                </a:solidFill>
              </a:rPr>
              <a:t>відтворення</a:t>
            </a:r>
            <a:r>
              <a:rPr lang="ru-RU" sz="2050" dirty="0" smtClean="0">
                <a:solidFill>
                  <a:srgbClr val="7030A0"/>
                </a:solidFill>
              </a:rPr>
              <a:t>.</a:t>
            </a:r>
          </a:p>
          <a:p>
            <a:pPr marL="0">
              <a:spcBef>
                <a:spcPts val="0"/>
              </a:spcBef>
            </a:pPr>
            <a:r>
              <a:rPr lang="ru-RU" sz="2050" dirty="0" err="1" smtClean="0"/>
              <a:t>Ця</a:t>
            </a:r>
            <a:r>
              <a:rPr lang="ru-RU" sz="2050" dirty="0" smtClean="0"/>
              <a:t> </a:t>
            </a:r>
            <a:r>
              <a:rPr lang="ru-RU" sz="2050" dirty="0" err="1" smtClean="0"/>
              <a:t>суперечність</a:t>
            </a:r>
            <a:r>
              <a:rPr lang="ru-RU" sz="2050" dirty="0" smtClean="0"/>
              <a:t> </a:t>
            </a:r>
            <a:r>
              <a:rPr lang="ru-RU" sz="2050" b="1" i="1" dirty="0" err="1" smtClean="0"/>
              <a:t>може</a:t>
            </a:r>
            <a:r>
              <a:rPr lang="ru-RU" sz="2050" b="1" i="1" dirty="0" smtClean="0"/>
              <a:t> бути </a:t>
            </a:r>
            <a:r>
              <a:rPr lang="ru-RU" sz="2050" b="1" i="1" dirty="0" err="1" smtClean="0"/>
              <a:t>усунута</a:t>
            </a:r>
            <a:r>
              <a:rPr lang="ru-RU" sz="2050" b="1" i="1" dirty="0" smtClean="0"/>
              <a:t> за </a:t>
            </a:r>
            <a:r>
              <a:rPr lang="ru-RU" sz="2050" b="1" i="1" dirty="0" err="1" smtClean="0"/>
              <a:t>допомогою</a:t>
            </a:r>
            <a:r>
              <a:rPr lang="ru-RU" sz="2050" b="1" i="1" dirty="0" smtClean="0"/>
              <a:t> кредиту, </a:t>
            </a:r>
            <a:r>
              <a:rPr lang="ru-RU" sz="2050" dirty="0" err="1" smtClean="0"/>
              <a:t>який</a:t>
            </a:r>
            <a:r>
              <a:rPr lang="ru-RU" sz="2050" dirty="0" smtClean="0"/>
              <a:t> </a:t>
            </a:r>
            <a:r>
              <a:rPr lang="ru-RU" sz="2050" dirty="0" err="1" smtClean="0"/>
              <a:t>дає</a:t>
            </a:r>
            <a:r>
              <a:rPr lang="ru-RU" sz="2050" dirty="0" smtClean="0"/>
              <a:t> </a:t>
            </a:r>
            <a:r>
              <a:rPr lang="ru-RU" sz="2050" dirty="0" err="1" smtClean="0"/>
              <a:t>можливість</a:t>
            </a:r>
            <a:r>
              <a:rPr lang="ru-RU" sz="2050" dirty="0" smtClean="0"/>
              <a:t> </a:t>
            </a:r>
            <a:r>
              <a:rPr lang="ru-RU" sz="2050" dirty="0" err="1" smtClean="0"/>
              <a:t>позичальникам</a:t>
            </a:r>
            <a:r>
              <a:rPr lang="ru-RU" sz="2050" dirty="0" smtClean="0"/>
              <a:t> </a:t>
            </a:r>
            <a:r>
              <a:rPr lang="ru-RU" sz="2050" dirty="0" err="1" smtClean="0"/>
              <a:t>отримувати</a:t>
            </a:r>
            <a:r>
              <a:rPr lang="ru-RU" sz="2050" dirty="0" smtClean="0"/>
              <a:t> </a:t>
            </a:r>
            <a:r>
              <a:rPr lang="ru-RU" sz="2050" dirty="0" err="1" smtClean="0"/>
              <a:t>грошові</a:t>
            </a:r>
            <a:r>
              <a:rPr lang="ru-RU" sz="2050" dirty="0" smtClean="0"/>
              <a:t> </a:t>
            </a:r>
            <a:r>
              <a:rPr lang="ru-RU" sz="2050" dirty="0" err="1" smtClean="0"/>
              <a:t>кошти</a:t>
            </a:r>
            <a:r>
              <a:rPr lang="ru-RU" sz="2050" dirty="0" smtClean="0"/>
              <a:t>, </a:t>
            </a:r>
            <a:r>
              <a:rPr lang="ru-RU" sz="2050" dirty="0" err="1" smtClean="0"/>
              <a:t>потрібні</a:t>
            </a:r>
            <a:r>
              <a:rPr lang="ru-RU" sz="2050" dirty="0" smtClean="0"/>
              <a:t> для оплати </a:t>
            </a:r>
            <a:r>
              <a:rPr lang="ru-RU" sz="2050" dirty="0" err="1" smtClean="0"/>
              <a:t>матеріальних</a:t>
            </a:r>
            <a:r>
              <a:rPr lang="ru-RU" sz="2050" dirty="0" smtClean="0"/>
              <a:t> </a:t>
            </a:r>
            <a:r>
              <a:rPr lang="ru-RU" sz="2050" dirty="0" err="1" smtClean="0"/>
              <a:t>цінностей</a:t>
            </a:r>
            <a:r>
              <a:rPr lang="ru-RU" sz="2050" dirty="0" smtClean="0"/>
              <a:t> </a:t>
            </a:r>
            <a:r>
              <a:rPr lang="ru-RU" sz="2050" dirty="0" smtClean="0"/>
              <a:t>та </a:t>
            </a:r>
            <a:r>
              <a:rPr lang="ru-RU" sz="2050" dirty="0" err="1" smtClean="0"/>
              <a:t>послуг</a:t>
            </a:r>
            <a:r>
              <a:rPr lang="ru-RU" sz="2050" dirty="0" smtClean="0"/>
              <a:t>, </a:t>
            </a:r>
            <a:r>
              <a:rPr lang="ru-RU" sz="2050" dirty="0" err="1" smtClean="0"/>
              <a:t>або</a:t>
            </a:r>
            <a:r>
              <a:rPr lang="ru-RU" sz="2050" dirty="0" smtClean="0"/>
              <a:t> </a:t>
            </a:r>
            <a:r>
              <a:rPr lang="ru-RU" sz="2050" dirty="0" err="1" smtClean="0"/>
              <a:t>придбати</a:t>
            </a:r>
            <a:r>
              <a:rPr lang="ru-RU" sz="2050" dirty="0" smtClean="0"/>
              <a:t> </a:t>
            </a:r>
            <a:r>
              <a:rPr lang="ru-RU" sz="2050" dirty="0" err="1" smtClean="0"/>
              <a:t>їх</a:t>
            </a:r>
            <a:r>
              <a:rPr lang="ru-RU" sz="2050" dirty="0" smtClean="0"/>
              <a:t> </a:t>
            </a:r>
            <a:r>
              <a:rPr lang="ru-RU" sz="2050" dirty="0" err="1" smtClean="0"/>
              <a:t>із</a:t>
            </a:r>
            <a:r>
              <a:rPr lang="ru-RU" sz="2050" dirty="0" smtClean="0"/>
              <a:t> </a:t>
            </a:r>
            <a:r>
              <a:rPr lang="ru-RU" sz="2050" dirty="0" err="1" smtClean="0"/>
              <a:t>розстроченням</a:t>
            </a:r>
            <a:r>
              <a:rPr lang="ru-RU" sz="2050" dirty="0" smtClean="0"/>
              <a:t> платежу.</a:t>
            </a:r>
            <a:endParaRPr lang="en-US" sz="205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8715436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85786" y="6215082"/>
            <a:ext cx="7643866" cy="500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uk-UA" sz="2400" dirty="0" smtClean="0"/>
              <a:t>Рис. 1. </a:t>
            </a:r>
            <a:r>
              <a:rPr lang="uk-UA" sz="2400" dirty="0" smtClean="0"/>
              <a:t>Необхідність і сутність кредиту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0"/>
            <a:ext cx="5715040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85786" y="6286520"/>
            <a:ext cx="7643866" cy="4286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uk-UA" sz="2400" dirty="0" smtClean="0"/>
              <a:t>Рис. </a:t>
            </a:r>
            <a:r>
              <a:rPr lang="uk-UA" sz="2400" dirty="0" smtClean="0"/>
              <a:t>2. Ознаки кредитних відносин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0"/>
            <a:ext cx="5500726" cy="621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85786" y="6286520"/>
            <a:ext cx="7643866" cy="4286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uk-UA" sz="2400" dirty="0" smtClean="0"/>
              <a:t>Рис. </a:t>
            </a:r>
            <a:r>
              <a:rPr lang="uk-UA" sz="2400" dirty="0" smtClean="0"/>
              <a:t>3. Функції кредиту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42852"/>
            <a:ext cx="6643733" cy="607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b="1" dirty="0" smtClean="0"/>
              <a:t>2</a:t>
            </a:r>
            <a:r>
              <a:rPr lang="ru-RU" sz="3200" b="1" dirty="0" smtClean="0"/>
              <a:t>. </a:t>
            </a:r>
            <a:r>
              <a:rPr lang="uk-UA" sz="3200" b="1" dirty="0" smtClean="0">
                <a:solidFill>
                  <a:schemeClr val="tx1"/>
                </a:solidFill>
              </a:rPr>
              <a:t>Форми та види кредиту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54292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err="1" smtClean="0"/>
              <a:t>Форми</a:t>
            </a:r>
            <a:r>
              <a:rPr lang="ru-RU" sz="2400" dirty="0" smtClean="0"/>
              <a:t> кредиту </a:t>
            </a:r>
            <a:r>
              <a:rPr lang="ru-RU" sz="2400" dirty="0" err="1" smtClean="0"/>
              <a:t>тісно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пов’язані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структурою, </a:t>
            </a:r>
            <a:r>
              <a:rPr lang="ru-RU" sz="2400" dirty="0" err="1" smtClean="0"/>
              <a:t>сутністю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кредитних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.</a:t>
            </a:r>
          </a:p>
          <a:p>
            <a:pPr algn="ctr">
              <a:buNone/>
            </a:pPr>
            <a:r>
              <a:rPr lang="ru-RU" sz="2400" u="sng" dirty="0" err="1" smtClean="0"/>
              <a:t>Залежно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від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руху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позикової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вартості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виділяються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дві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основні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форми</a:t>
            </a:r>
            <a:r>
              <a:rPr lang="ru-RU" sz="2400" u="sng" dirty="0" smtClean="0"/>
              <a:t> кредиту</a:t>
            </a:r>
            <a:r>
              <a:rPr lang="ru-RU" sz="2400" dirty="0" smtClean="0"/>
              <a:t>: </a:t>
            </a:r>
            <a:r>
              <a:rPr lang="ru-RU" sz="2400" i="1" dirty="0" err="1" smtClean="0"/>
              <a:t>товарна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грошова</a:t>
            </a:r>
            <a:r>
              <a:rPr lang="ru-RU" sz="2400" i="1" dirty="0" smtClean="0"/>
              <a:t>.</a:t>
            </a:r>
          </a:p>
          <a:p>
            <a:pPr algn="ctr"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Вид </a:t>
            </a:r>
            <a:r>
              <a:rPr lang="ru-RU" sz="2400" b="1" dirty="0" smtClean="0">
                <a:solidFill>
                  <a:srgbClr val="FF0000"/>
                </a:solidFill>
              </a:rPr>
              <a:t>кредиту </a:t>
            </a:r>
            <a:r>
              <a:rPr lang="ru-RU" sz="2400" dirty="0" smtClean="0"/>
              <a:t>—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</a:t>
            </a:r>
            <a:r>
              <a:rPr lang="ru-RU" sz="2400" dirty="0" smtClean="0"/>
              <a:t> детальна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характеристика за </a:t>
            </a:r>
            <a:r>
              <a:rPr lang="ru-RU" sz="2400" dirty="0" err="1" smtClean="0"/>
              <a:t>організаційно-економічними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ознаками</a:t>
            </a:r>
            <a:r>
              <a:rPr lang="ru-RU" sz="2400" dirty="0" smtClean="0"/>
              <a:t> (</a:t>
            </a:r>
            <a:r>
              <a:rPr lang="ru-RU" sz="2400" dirty="0" err="1" smtClean="0"/>
              <a:t>галузева</a:t>
            </a:r>
            <a:r>
              <a:rPr lang="ru-RU" sz="2400" dirty="0" smtClean="0"/>
              <a:t> </a:t>
            </a:r>
            <a:r>
              <a:rPr lang="ru-RU" sz="2400" dirty="0" err="1" smtClean="0"/>
              <a:t>спрямованість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об’єкти</a:t>
            </a:r>
            <a:r>
              <a:rPr lang="ru-RU" sz="2400" dirty="0" smtClean="0"/>
              <a:t> </a:t>
            </a:r>
            <a:r>
              <a:rPr lang="ru-RU" sz="2400" dirty="0" err="1" smtClean="0"/>
              <a:t>кредитування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забезпеченість</a:t>
            </a: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кредиту, </a:t>
            </a:r>
            <a:r>
              <a:rPr lang="ru-RU" sz="2400" dirty="0" err="1" smtClean="0"/>
              <a:t>терміновість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кредитування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).</a:t>
            </a:r>
          </a:p>
          <a:p>
            <a:pPr algn="ctr">
              <a:buNone/>
            </a:pPr>
            <a:endParaRPr lang="ru-RU" sz="2400" u="sng" dirty="0" smtClean="0"/>
          </a:p>
          <a:p>
            <a:pPr algn="ctr">
              <a:buNone/>
            </a:pPr>
            <a:r>
              <a:rPr lang="ru-RU" sz="2400" u="sng" dirty="0" err="1" smtClean="0"/>
              <a:t>Залежно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від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організації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кредитних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відносин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виділяють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такі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основні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види</a:t>
            </a:r>
            <a:r>
              <a:rPr lang="ru-RU" sz="2400" u="sng" dirty="0" smtClean="0"/>
              <a:t> </a:t>
            </a:r>
            <a:r>
              <a:rPr lang="ru-RU" sz="2400" u="sng" dirty="0" smtClean="0"/>
              <a:t>кредиту</a:t>
            </a:r>
            <a:r>
              <a:rPr lang="ru-RU" sz="2400" u="sng" dirty="0" smtClean="0"/>
              <a:t>: </a:t>
            </a:r>
            <a:r>
              <a:rPr lang="ru-RU" sz="2400" i="1" dirty="0" err="1" smtClean="0"/>
              <a:t>міжгосподарський</a:t>
            </a:r>
            <a:r>
              <a:rPr lang="ru-RU" sz="2400" i="1" dirty="0" smtClean="0"/>
              <a:t> (</a:t>
            </a:r>
            <a:r>
              <a:rPr lang="ru-RU" sz="2400" i="1" dirty="0" err="1" smtClean="0"/>
              <a:t>комерційний</a:t>
            </a:r>
            <a:r>
              <a:rPr lang="ru-RU" sz="2400" i="1" dirty="0" smtClean="0"/>
              <a:t>), </a:t>
            </a:r>
            <a:r>
              <a:rPr lang="ru-RU" sz="2400" i="1" dirty="0" err="1" smtClean="0"/>
              <a:t>банківський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лізинговий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споживчий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державний</a:t>
            </a:r>
            <a:r>
              <a:rPr lang="ru-RU" sz="2400" i="1" dirty="0" smtClean="0"/>
              <a:t>.</a:t>
            </a:r>
            <a:endParaRPr lang="en-US" sz="205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rmAutofit/>
          </a:bodyPr>
          <a:lstStyle/>
          <a:p>
            <a:r>
              <a:rPr lang="uk-UA" b="1" u="sng" dirty="0" smtClean="0"/>
              <a:t>Форми кредиту: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786874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1200</Words>
  <Application>Microsoft Office PowerPoint</Application>
  <PresentationFormat>Экран (4:3)</PresentationFormat>
  <Paragraphs>125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Тема 8. Кредит у ринковій економіці. Кредитні системи.</vt:lpstr>
      <vt:lpstr>1. Теорії кредиту</vt:lpstr>
      <vt:lpstr>2. Необхідність, сутність та функції кредиту</vt:lpstr>
      <vt:lpstr>Слайд 4</vt:lpstr>
      <vt:lpstr>Слайд 5</vt:lpstr>
      <vt:lpstr>Слайд 6</vt:lpstr>
      <vt:lpstr>Слайд 7</vt:lpstr>
      <vt:lpstr>2. Форми та види кредиту</vt:lpstr>
      <vt:lpstr>Форми кредиту:</vt:lpstr>
      <vt:lpstr>Види кредиту:</vt:lpstr>
      <vt:lpstr>Види кредиту:</vt:lpstr>
      <vt:lpstr>4. Позичковий відсоток</vt:lpstr>
      <vt:lpstr>Слайд 13</vt:lpstr>
      <vt:lpstr>Слайд 14</vt:lpstr>
      <vt:lpstr>5. Поняття про кредитну систему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Танюшка</dc:creator>
  <cp:lastModifiedBy>www</cp:lastModifiedBy>
  <cp:revision>186</cp:revision>
  <dcterms:created xsi:type="dcterms:W3CDTF">2017-09-12T13:55:54Z</dcterms:created>
  <dcterms:modified xsi:type="dcterms:W3CDTF">2021-11-02T15:55:24Z</dcterms:modified>
</cp:coreProperties>
</file>