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7" r:id="rId5"/>
    <p:sldId id="266" r:id="rId6"/>
    <p:sldId id="265" r:id="rId7"/>
    <p:sldId id="269" r:id="rId8"/>
    <p:sldId id="264" r:id="rId9"/>
    <p:sldId id="263" r:id="rId10"/>
    <p:sldId id="262" r:id="rId11"/>
    <p:sldId id="260" r:id="rId12"/>
    <p:sldId id="261" r:id="rId13"/>
    <p:sldId id="259" r:id="rId14"/>
    <p:sldId id="258" r:id="rId15"/>
    <p:sldId id="270" r:id="rId16"/>
    <p:sldId id="271" r:id="rId17"/>
    <p:sldId id="272" r:id="rId18"/>
    <p:sldId id="278" r:id="rId19"/>
    <p:sldId id="277" r:id="rId20"/>
    <p:sldId id="276" r:id="rId21"/>
    <p:sldId id="283" r:id="rId22"/>
    <p:sldId id="273" r:id="rId23"/>
    <p:sldId id="282" r:id="rId24"/>
    <p:sldId id="281" r:id="rId25"/>
    <p:sldId id="280" r:id="rId26"/>
    <p:sldId id="279" r:id="rId27"/>
    <p:sldId id="284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73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110D-8E4D-4AB5-9792-29358367C9A0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3B82-2836-4919-B5E5-745793415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344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110D-8E4D-4AB5-9792-29358367C9A0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3B82-2836-4919-B5E5-745793415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72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110D-8E4D-4AB5-9792-29358367C9A0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3B82-2836-4919-B5E5-745793415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548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110D-8E4D-4AB5-9792-29358367C9A0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3B82-2836-4919-B5E5-745793415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780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110D-8E4D-4AB5-9792-29358367C9A0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3B82-2836-4919-B5E5-745793415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543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110D-8E4D-4AB5-9792-29358367C9A0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3B82-2836-4919-B5E5-745793415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425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110D-8E4D-4AB5-9792-29358367C9A0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3B82-2836-4919-B5E5-745793415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455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110D-8E4D-4AB5-9792-29358367C9A0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3B82-2836-4919-B5E5-745793415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605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110D-8E4D-4AB5-9792-29358367C9A0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3B82-2836-4919-B5E5-745793415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129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110D-8E4D-4AB5-9792-29358367C9A0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3B82-2836-4919-B5E5-745793415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091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110D-8E4D-4AB5-9792-29358367C9A0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3B82-2836-4919-B5E5-745793415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82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3110D-8E4D-4AB5-9792-29358367C9A0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C3B82-2836-4919-B5E5-745793415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787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СИСТЕМА БУХГАЛТЕРСЬКОГО ОБЛІКУ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45208" y="4356100"/>
            <a:ext cx="9144000" cy="1655762"/>
          </a:xfrm>
        </p:spPr>
        <p:txBody>
          <a:bodyPr/>
          <a:lstStyle/>
          <a:p>
            <a:pPr algn="r"/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776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14980" y="5576054"/>
            <a:ext cx="4955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</a:rPr>
              <a:t>Рис. 1.</a:t>
            </a:r>
            <a:r>
              <a:rPr lang="ru-RU" dirty="0" smtClean="0">
                <a:solidFill>
                  <a:srgbClr val="000000"/>
                </a:solidFill>
              </a:rPr>
              <a:t>4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Етапи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організації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бухгалтерського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обліку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552" y="600075"/>
            <a:ext cx="6934200" cy="464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577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016" y="804243"/>
            <a:ext cx="8567967" cy="43857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72968" y="5438894"/>
            <a:ext cx="51987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Рис.1.5 Перелік </a:t>
            </a:r>
            <a:r>
              <a:rPr lang="uk-UA" sz="2000" dirty="0" smtClean="0"/>
              <a:t>складових</a:t>
            </a:r>
            <a:r>
              <a:rPr lang="uk-UA" dirty="0" smtClean="0"/>
              <a:t> бухгалтерського обліку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7135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296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75775" y="738878"/>
            <a:ext cx="40502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lang="ru-RU" sz="20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Регістри</a:t>
            </a:r>
            <a:r>
              <a:rPr lang="ru-RU" sz="20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бухгалтерського</a:t>
            </a:r>
            <a:r>
              <a:rPr lang="ru-RU" sz="20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обліку</a:t>
            </a:r>
            <a:r>
              <a:rPr lang="ru-RU" sz="20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49552" y="1944315"/>
            <a:ext cx="84277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Інформація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міститься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прийнятих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обліку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первинних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документах,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систематизується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рахунках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бухгалтерського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обліку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регістрах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синтетичного та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аналітичного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обліку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шляхом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подвійного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запису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взаємопов’язаних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рахунках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Регістр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бухгалтерського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обліку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обліковий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регістр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–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носій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інформації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спеціального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формату і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будови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паперовий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машинний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призначений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реєстрації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групування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й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узагальнення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господарських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операцій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відображених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первинних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носіях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інформації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4860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21229" y="5933871"/>
            <a:ext cx="4758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Рис. 2.1. </a:t>
            </a:r>
            <a:r>
              <a:rPr lang="ru-RU" dirty="0" err="1" smtClean="0"/>
              <a:t>Класифікація</a:t>
            </a:r>
            <a:r>
              <a:rPr lang="ru-RU" dirty="0" smtClean="0"/>
              <a:t> </a:t>
            </a:r>
            <a:r>
              <a:rPr lang="ru-RU" dirty="0" err="1" smtClean="0"/>
              <a:t>бухгалтерських</a:t>
            </a:r>
            <a:r>
              <a:rPr lang="ru-RU" dirty="0" smtClean="0"/>
              <a:t> </a:t>
            </a:r>
            <a:r>
              <a:rPr lang="ru-RU" dirty="0" err="1" smtClean="0"/>
              <a:t>регістрів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574" y="363422"/>
            <a:ext cx="5424851" cy="520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717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19225" y="925973"/>
            <a:ext cx="838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rgbClr val="000000"/>
                </a:solidFill>
              </a:rPr>
              <a:t>І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</a:rPr>
              <a:t>нформація</a:t>
            </a:r>
            <a:r>
              <a:rPr lang="ru-RU" sz="2000" b="0" i="0" dirty="0" smtClean="0">
                <a:solidFill>
                  <a:srgbClr val="000000"/>
                </a:solidFill>
                <a:effectLst/>
              </a:rPr>
              <a:t>,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</a:rPr>
              <a:t>що</a:t>
            </a:r>
            <a:r>
              <a:rPr lang="ru-RU" sz="2000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</a:rPr>
              <a:t>міститься</a:t>
            </a:r>
            <a:r>
              <a:rPr lang="ru-RU" sz="2000" b="0" i="0" dirty="0" smtClean="0">
                <a:solidFill>
                  <a:srgbClr val="000000"/>
                </a:solidFill>
                <a:effectLst/>
              </a:rPr>
              <a:t> в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</a:rPr>
              <a:t>прийнятих</a:t>
            </a:r>
            <a:r>
              <a:rPr lang="ru-RU" sz="2000" b="0" i="0" dirty="0" smtClean="0">
                <a:solidFill>
                  <a:srgbClr val="000000"/>
                </a:solidFill>
                <a:effectLst/>
              </a:rPr>
              <a:t> до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</a:rPr>
              <a:t>бухгалтерського</a:t>
            </a:r>
            <a:r>
              <a:rPr lang="ru-RU" sz="2000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</a:rPr>
              <a:t>обліку</a:t>
            </a:r>
            <a:r>
              <a:rPr lang="ru-RU" sz="2000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</a:rPr>
              <a:t>первинних</a:t>
            </a:r>
            <a:r>
              <a:rPr lang="ru-RU" sz="2000" b="0" i="0" dirty="0" smtClean="0">
                <a:solidFill>
                  <a:srgbClr val="000000"/>
                </a:solidFill>
                <a:effectLst/>
              </a:rPr>
              <a:t> документах,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</a:rPr>
              <a:t>фіксується</a:t>
            </a:r>
            <a:r>
              <a:rPr lang="ru-RU" sz="2000" b="0" i="0" dirty="0" smtClean="0">
                <a:solidFill>
                  <a:srgbClr val="000000"/>
                </a:solidFill>
                <a:effectLst/>
              </a:rPr>
              <a:t>,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</a:rPr>
              <a:t>оцінюється</a:t>
            </a:r>
            <a:r>
              <a:rPr lang="ru-RU" sz="2000" b="0" i="0" dirty="0" smtClean="0">
                <a:solidFill>
                  <a:srgbClr val="000000"/>
                </a:solidFill>
                <a:effectLst/>
              </a:rPr>
              <a:t>,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</a:rPr>
              <a:t>накопичується</a:t>
            </a:r>
            <a:r>
              <a:rPr lang="ru-RU" sz="2000" b="0" i="0" dirty="0" smtClean="0">
                <a:solidFill>
                  <a:srgbClr val="000000"/>
                </a:solidFill>
                <a:effectLst/>
              </a:rPr>
              <a:t>,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</a:rPr>
              <a:t>систематизується</a:t>
            </a:r>
            <a:r>
              <a:rPr lang="ru-RU" sz="2000" b="0" i="0" dirty="0" smtClean="0">
                <a:solidFill>
                  <a:srgbClr val="000000"/>
                </a:solidFill>
                <a:effectLst/>
              </a:rPr>
              <a:t> і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</a:rPr>
              <a:t>узагальнюється</a:t>
            </a:r>
            <a:r>
              <a:rPr lang="ru-RU" sz="2000" b="0" i="0" dirty="0" smtClean="0">
                <a:solidFill>
                  <a:srgbClr val="000000"/>
                </a:solidFill>
                <a:effectLst/>
              </a:rPr>
              <a:t> з метою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</a:rPr>
              <a:t>формування</a:t>
            </a:r>
            <a:r>
              <a:rPr lang="ru-RU" sz="2000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</a:rPr>
              <a:t>бухгалтерської</a:t>
            </a:r>
            <a:r>
              <a:rPr lang="ru-RU" sz="2000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</a:rPr>
              <a:t>звітності</a:t>
            </a:r>
            <a:r>
              <a:rPr lang="ru-RU" sz="2000" b="0" i="0" dirty="0" smtClean="0">
                <a:solidFill>
                  <a:srgbClr val="000000"/>
                </a:solidFill>
                <a:effectLst/>
              </a:rPr>
              <a:t>.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</a:rPr>
              <a:t>Відображення</a:t>
            </a:r>
            <a:r>
              <a:rPr lang="ru-RU" sz="2000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</a:rPr>
              <a:t>фактів</a:t>
            </a:r>
            <a:r>
              <a:rPr lang="ru-RU" sz="2000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</a:rPr>
              <a:t>господарського</a:t>
            </a:r>
            <a:r>
              <a:rPr lang="ru-RU" sz="2000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</a:rPr>
              <a:t>життя</a:t>
            </a:r>
            <a:r>
              <a:rPr lang="ru-RU" sz="2000" b="0" i="0" dirty="0" smtClean="0">
                <a:solidFill>
                  <a:srgbClr val="000000"/>
                </a:solidFill>
                <a:effectLst/>
              </a:rPr>
              <a:t> (ФХЖ) в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</a:rPr>
              <a:t>облікових</a:t>
            </a:r>
            <a:r>
              <a:rPr lang="ru-RU" sz="2000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</a:rPr>
              <a:t>регістрах</a:t>
            </a:r>
            <a:r>
              <a:rPr lang="ru-RU" sz="2000" b="0" i="0" dirty="0" smtClean="0">
                <a:solidFill>
                  <a:srgbClr val="000000"/>
                </a:solidFill>
                <a:effectLst/>
              </a:rPr>
              <a:t> є одним з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</a:rPr>
              <a:t>основних</a:t>
            </a:r>
            <a:r>
              <a:rPr lang="ru-RU" sz="2000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</a:rPr>
              <a:t>етапів</a:t>
            </a:r>
            <a:r>
              <a:rPr lang="ru-RU" sz="2000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</a:rPr>
              <a:t>облікового</a:t>
            </a:r>
            <a:r>
              <a:rPr lang="ru-RU" sz="2000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</a:rPr>
              <a:t>процесу</a:t>
            </a:r>
            <a:r>
              <a:rPr lang="ru-RU" sz="2000" b="0" i="0" dirty="0" smtClean="0">
                <a:solidFill>
                  <a:srgbClr val="000000"/>
                </a:solidFill>
                <a:effectLst/>
              </a:rPr>
              <a:t>. </a:t>
            </a:r>
          </a:p>
          <a:p>
            <a:r>
              <a:rPr lang="ru-RU" sz="2000" b="1" i="0" dirty="0" err="1" smtClean="0">
                <a:solidFill>
                  <a:srgbClr val="000000"/>
                </a:solidFill>
                <a:effectLst/>
              </a:rPr>
              <a:t>Облікові</a:t>
            </a:r>
            <a:r>
              <a:rPr lang="ru-RU" sz="2000" b="1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</a:rPr>
              <a:t>регістри</a:t>
            </a:r>
            <a:r>
              <a:rPr lang="ru-RU" sz="2000" b="1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</a:rPr>
              <a:t>повинні</a:t>
            </a:r>
            <a:r>
              <a:rPr lang="ru-RU" sz="2000" b="1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</a:rPr>
              <a:t>містити</a:t>
            </a:r>
            <a:r>
              <a:rPr lang="ru-RU" sz="2000" b="1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</a:rPr>
              <a:t>обов'язкові</a:t>
            </a:r>
            <a:r>
              <a:rPr lang="ru-RU" sz="2000" b="1" i="0" dirty="0" smtClean="0">
                <a:solidFill>
                  <a:srgbClr val="000000"/>
                </a:solidFill>
                <a:effectLst/>
              </a:rPr>
              <a:t> </a:t>
            </a:r>
            <a:r>
              <a:rPr lang="ru-RU" sz="2000" b="1" i="1" dirty="0" err="1" smtClean="0">
                <a:solidFill>
                  <a:srgbClr val="000000"/>
                </a:solidFill>
                <a:effectLst/>
              </a:rPr>
              <a:t>реквізити</a:t>
            </a:r>
            <a:r>
              <a:rPr lang="ru-RU" b="1" i="1" dirty="0" smtClean="0">
                <a:solidFill>
                  <a:srgbClr val="000000"/>
                </a:solidFill>
                <a:effectLst/>
                <a:latin typeface="Open Sans"/>
              </a:rPr>
              <a:t>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88489" y="2978659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b="1" i="1" dirty="0" err="1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Найменування</a:t>
            </a:r>
            <a:r>
              <a:rPr lang="ru-RU" b="1" i="1" dirty="0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облікового</a:t>
            </a:r>
            <a:r>
              <a:rPr lang="ru-RU" b="1" i="1" dirty="0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регістру</a:t>
            </a:r>
            <a:r>
              <a:rPr lang="ru-RU" b="1" i="1" dirty="0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b="1" i="1" dirty="0" err="1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</a:t>
            </a:r>
            <a:r>
              <a:rPr lang="ru-RU" b="1" i="1" dirty="0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організації</a:t>
            </a:r>
            <a:r>
              <a:rPr lang="ru-RU" b="1" i="1" dirty="0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b="1" i="1" dirty="0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склала</a:t>
            </a:r>
            <a:r>
              <a:rPr lang="ru-RU" b="1" i="1" dirty="0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обліковий</a:t>
            </a:r>
            <a:r>
              <a:rPr lang="ru-RU" b="1" i="1" dirty="0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регістр</a:t>
            </a:r>
            <a:r>
              <a:rPr lang="ru-RU" b="1" i="1" dirty="0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Дату початку і </a:t>
            </a:r>
            <a:r>
              <a:rPr lang="ru-RU" b="1" i="1" dirty="0" err="1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закінчення</a:t>
            </a:r>
            <a:r>
              <a:rPr lang="ru-RU" b="1" i="1" dirty="0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ведення</a:t>
            </a:r>
            <a:r>
              <a:rPr lang="ru-RU" b="1" i="1" dirty="0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регістра</a:t>
            </a:r>
            <a:r>
              <a:rPr lang="ru-RU" b="1" i="1" dirty="0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(</a:t>
            </a:r>
            <a:r>
              <a:rPr lang="ru-RU" b="1" i="1" dirty="0" err="1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b="1" i="1" dirty="0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b="1" i="1" dirty="0" err="1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період</a:t>
            </a:r>
            <a:r>
              <a:rPr lang="ru-RU" b="1" i="1" dirty="0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b="1" i="1" dirty="0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складання</a:t>
            </a:r>
            <a:r>
              <a:rPr lang="ru-RU" b="1" i="1" dirty="0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b="1" i="1" dirty="0" err="1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Хронологічну</a:t>
            </a:r>
            <a:r>
              <a:rPr lang="ru-RU" b="1" i="1" dirty="0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(</a:t>
            </a:r>
            <a:r>
              <a:rPr lang="ru-RU" b="1" i="1" dirty="0" err="1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b="1" i="1" dirty="0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b="1" i="1" dirty="0" err="1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систематичну</a:t>
            </a:r>
            <a:r>
              <a:rPr lang="ru-RU" b="1" i="1" dirty="0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угруповання</a:t>
            </a:r>
            <a:r>
              <a:rPr lang="ru-RU" b="1" i="1" dirty="0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ФХЖ;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Величину </a:t>
            </a:r>
            <a:r>
              <a:rPr lang="ru-RU" b="1" i="1" dirty="0" err="1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вартісного</a:t>
            </a:r>
            <a:r>
              <a:rPr lang="ru-RU" b="1" i="1" dirty="0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виміру</a:t>
            </a:r>
            <a:r>
              <a:rPr lang="ru-RU" b="1" i="1" dirty="0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ФХЖ </a:t>
            </a:r>
            <a:r>
              <a:rPr lang="ru-RU" b="1" i="1" dirty="0" err="1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b="1" i="1" dirty="0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зазначенням</a:t>
            </a:r>
            <a:r>
              <a:rPr lang="ru-RU" b="1" i="1" dirty="0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грошового </a:t>
            </a:r>
            <a:r>
              <a:rPr lang="ru-RU" b="1" i="1" dirty="0" err="1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вимірника</a:t>
            </a:r>
            <a:r>
              <a:rPr lang="ru-RU" b="1" i="1" dirty="0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b="1" i="1" dirty="0" err="1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Найменування</a:t>
            </a:r>
            <a:r>
              <a:rPr lang="ru-RU" b="1" i="1" dirty="0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посад та </a:t>
            </a:r>
            <a:r>
              <a:rPr lang="ru-RU" b="1" i="1" dirty="0" err="1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підписи</a:t>
            </a:r>
            <a:r>
              <a:rPr lang="ru-RU" b="1" i="1" dirty="0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осіб</a:t>
            </a:r>
            <a:r>
              <a:rPr lang="ru-RU" b="1" i="1" dirty="0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відповідальних</a:t>
            </a:r>
            <a:r>
              <a:rPr lang="ru-RU" b="1" i="1" dirty="0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b="1" i="1" dirty="0" err="1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ведення</a:t>
            </a:r>
            <a:r>
              <a:rPr lang="ru-RU" b="1" i="1" dirty="0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регістру</a:t>
            </a:r>
            <a:r>
              <a:rPr lang="ru-RU" b="1" i="1" dirty="0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i="1" dirty="0">
              <a:solidFill>
                <a:srgbClr val="2424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2586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07920" y="1288392"/>
            <a:ext cx="69098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Зміст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облікових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регістрів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внутрішньої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звітності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становить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комерційну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таємницю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, яку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зобов'язані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зберігати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особи,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які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отримали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доступ до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даної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інформації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оскільки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за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законодавством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Російської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Федерації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вони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несуть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відповідальність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за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її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розголошення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.</a:t>
            </a:r>
          </a:p>
          <a:p>
            <a:pPr algn="just"/>
            <a:r>
              <a:rPr lang="ru-RU" b="1" i="0" dirty="0" smtClean="0">
                <a:solidFill>
                  <a:srgbClr val="000000"/>
                </a:solidFill>
                <a:effectLst/>
                <a:latin typeface="Open Sans"/>
              </a:rPr>
              <a:t>До </a:t>
            </a:r>
            <a:r>
              <a:rPr lang="ru-RU" b="1" i="1" dirty="0" err="1" smtClean="0">
                <a:solidFill>
                  <a:srgbClr val="000000"/>
                </a:solidFill>
                <a:effectLst/>
                <a:latin typeface="Open Sans"/>
              </a:rPr>
              <a:t>регістрам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Open Sans"/>
              </a:rPr>
              <a:t> 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Open Sans"/>
              </a:rPr>
              <a:t>бухгалтерського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Open Sans"/>
              </a:rPr>
              <a:t>обліку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Open Sans"/>
              </a:rPr>
              <a:t> належать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242424"/>
                </a:solidFill>
                <a:effectLst/>
                <a:latin typeface="Open Sans"/>
              </a:rPr>
              <a:t>- </a:t>
            </a:r>
            <a:r>
              <a:rPr lang="ru-RU" b="0" i="1" dirty="0" err="1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Оборотні</a:t>
            </a:r>
            <a:r>
              <a:rPr lang="ru-RU" b="0" i="1" dirty="0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відомості</a:t>
            </a:r>
            <a:r>
              <a:rPr lang="ru-RU" b="0" i="1" dirty="0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по </a:t>
            </a:r>
            <a:r>
              <a:rPr lang="ru-RU" b="0" i="1" dirty="0" err="1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обліку</a:t>
            </a:r>
            <a:r>
              <a:rPr lang="ru-RU" b="0" i="1" dirty="0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майна і </a:t>
            </a:r>
            <a:r>
              <a:rPr lang="ru-RU" b="0" i="1" dirty="0" err="1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зобов'язань</a:t>
            </a:r>
            <a:r>
              <a:rPr lang="ru-RU" b="0" i="1" dirty="0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організації</a:t>
            </a:r>
            <a:r>
              <a:rPr lang="ru-RU" b="0" i="1" dirty="0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1" dirty="0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- </a:t>
            </a:r>
            <a:r>
              <a:rPr lang="ru-RU" b="0" i="1" dirty="0" err="1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Картки</a:t>
            </a:r>
            <a:r>
              <a:rPr lang="ru-RU" b="0" i="1" dirty="0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аналітичного</a:t>
            </a:r>
            <a:r>
              <a:rPr lang="ru-RU" b="0" i="1" dirty="0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обліку</a:t>
            </a:r>
            <a:r>
              <a:rPr lang="ru-RU" b="0" i="1" dirty="0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різних</a:t>
            </a:r>
            <a:r>
              <a:rPr lang="ru-RU" b="0" i="1" dirty="0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видів</a:t>
            </a:r>
            <a:r>
              <a:rPr lang="ru-RU" b="0" i="1" dirty="0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майна;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1" dirty="0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- </a:t>
            </a:r>
            <a:r>
              <a:rPr lang="ru-RU" b="0" i="1" dirty="0" err="1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Порівняльні</a:t>
            </a:r>
            <a:r>
              <a:rPr lang="ru-RU" b="0" i="1" dirty="0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відомості</a:t>
            </a:r>
            <a:r>
              <a:rPr lang="ru-RU" b="0" i="1" dirty="0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за результатами </a:t>
            </a:r>
            <a:r>
              <a:rPr lang="ru-RU" b="0" i="1" dirty="0" err="1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інвентаризації</a:t>
            </a:r>
            <a:r>
              <a:rPr lang="ru-RU" b="0" i="1" dirty="0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1" dirty="0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- </a:t>
            </a:r>
            <a:r>
              <a:rPr lang="ru-RU" b="0" i="1" dirty="0" err="1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Журнали</a:t>
            </a:r>
            <a:r>
              <a:rPr lang="ru-RU" b="0" i="1" dirty="0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ордера, </a:t>
            </a:r>
            <a:r>
              <a:rPr lang="ru-RU" b="0" i="1" dirty="0" err="1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меморіальні</a:t>
            </a:r>
            <a:r>
              <a:rPr lang="ru-RU" b="0" i="1" dirty="0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ордери</a:t>
            </a:r>
            <a:r>
              <a:rPr lang="ru-RU" b="0" i="1" dirty="0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, </a:t>
            </a:r>
            <a:r>
              <a:rPr lang="ru-RU" b="0" i="1" dirty="0" err="1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оборотно-сальдові</a:t>
            </a:r>
            <a:r>
              <a:rPr lang="ru-RU" b="0" i="1" dirty="0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відомості</a:t>
            </a:r>
            <a:r>
              <a:rPr lang="ru-RU" b="0" i="1" dirty="0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та </a:t>
            </a:r>
            <a:r>
              <a:rPr lang="ru-RU" b="0" i="1" dirty="0" err="1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ін</a:t>
            </a:r>
            <a:r>
              <a:rPr lang="ru-RU" b="0" i="0" dirty="0" smtClean="0">
                <a:solidFill>
                  <a:srgbClr val="242424"/>
                </a:solidFill>
                <a:effectLst/>
                <a:latin typeface="Open Sans"/>
              </a:rPr>
              <a:t>.</a:t>
            </a:r>
            <a:endParaRPr lang="ru-RU" b="0" i="0" dirty="0">
              <a:solidFill>
                <a:srgbClr val="242424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93065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03975" y="443984"/>
            <a:ext cx="38712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r>
              <a:rPr lang="ru-RU" sz="20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</a:t>
            </a:r>
            <a:r>
              <a:rPr lang="ru-RU" sz="20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бухгалтерського</a:t>
            </a:r>
            <a:r>
              <a:rPr lang="ru-RU" sz="20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обліку</a:t>
            </a:r>
            <a:endParaRPr lang="ru-RU" sz="2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08442" y="1219558"/>
            <a:ext cx="77784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/>
              <a:t>Під</a:t>
            </a:r>
            <a:r>
              <a:rPr lang="ru-RU" sz="2000" b="1" dirty="0" smtClean="0"/>
              <a:t> формою </a:t>
            </a:r>
            <a:r>
              <a:rPr lang="ru-RU" sz="2000" b="1" dirty="0" err="1" smtClean="0"/>
              <a:t>бухгалтерського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обліку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розуміють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певне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поєднання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різних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видів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облікових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регістрів</a:t>
            </a:r>
            <a:r>
              <a:rPr lang="ru-RU" sz="2000" b="1" dirty="0" smtClean="0"/>
              <a:t>, а </a:t>
            </a:r>
            <a:r>
              <a:rPr lang="ru-RU" sz="2000" b="1" dirty="0" err="1" smtClean="0"/>
              <a:t>також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послідовність</a:t>
            </a:r>
            <a:r>
              <a:rPr lang="ru-RU" sz="2000" b="1" dirty="0" smtClean="0"/>
              <a:t> і </a:t>
            </a:r>
            <a:r>
              <a:rPr lang="ru-RU" sz="2000" b="1" dirty="0" err="1" smtClean="0"/>
              <a:t>способи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облікових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записів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Відмінними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ознаками</a:t>
            </a:r>
            <a:r>
              <a:rPr lang="ru-RU" sz="2000" b="1" dirty="0" smtClean="0"/>
              <a:t> форм </a:t>
            </a:r>
            <a:r>
              <a:rPr lang="ru-RU" sz="2000" b="1" dirty="0" err="1" smtClean="0"/>
              <a:t>бухгалтерського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обліку</a:t>
            </a:r>
            <a:r>
              <a:rPr lang="ru-RU" sz="2000" b="1" dirty="0" smtClean="0"/>
              <a:t> є </a:t>
            </a:r>
            <a:r>
              <a:rPr lang="ru-RU" sz="2000" b="1" dirty="0" err="1" smtClean="0"/>
              <a:t>певна</a:t>
            </a:r>
            <a:r>
              <a:rPr lang="ru-RU" sz="2000" b="1" dirty="0" smtClean="0"/>
              <a:t> система </a:t>
            </a:r>
            <a:r>
              <a:rPr lang="ru-RU" sz="2000" b="1" dirty="0" err="1" smtClean="0"/>
              <a:t>облікових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регістрів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їх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призначення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будова</a:t>
            </a:r>
            <a:r>
              <a:rPr lang="ru-RU" sz="2000" b="1" dirty="0" smtClean="0"/>
              <a:t> і </a:t>
            </a:r>
            <a:r>
              <a:rPr lang="ru-RU" sz="2000" b="1" dirty="0" err="1" smtClean="0"/>
              <a:t>зовнішній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вигляд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взаємозв’язок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між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синтетичним</a:t>
            </a:r>
            <a:r>
              <a:rPr lang="ru-RU" sz="2000" b="1" dirty="0" smtClean="0"/>
              <a:t> і </a:t>
            </a:r>
            <a:r>
              <a:rPr lang="ru-RU" sz="2000" b="1" dirty="0" err="1" smtClean="0"/>
              <a:t>аналітичним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обліком</a:t>
            </a:r>
            <a:r>
              <a:rPr lang="ru-RU" sz="2000" b="1" dirty="0" smtClean="0"/>
              <a:t>, а </a:t>
            </a:r>
            <a:r>
              <a:rPr lang="ru-RU" sz="2000" b="1" dirty="0" err="1" smtClean="0"/>
              <a:t>також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способи</a:t>
            </a:r>
            <a:r>
              <a:rPr lang="ru-RU" sz="2000" b="1" dirty="0" smtClean="0"/>
              <a:t> і </a:t>
            </a:r>
            <a:r>
              <a:rPr lang="ru-RU" sz="2000" b="1" dirty="0" err="1" smtClean="0"/>
              <a:t>технічні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засоби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реєстрації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господарських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операцій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08442" y="3562500"/>
            <a:ext cx="76110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err="1" smtClean="0"/>
              <a:t>Однією</a:t>
            </a:r>
            <a:r>
              <a:rPr lang="ru-RU" sz="2000" i="1" dirty="0" smtClean="0"/>
              <a:t> з перших форм </a:t>
            </a:r>
            <a:r>
              <a:rPr lang="ru-RU" sz="2000" i="1" dirty="0" err="1" smtClean="0"/>
              <a:t>обліку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створеною</a:t>
            </a:r>
            <a:r>
              <a:rPr lang="ru-RU" sz="2000" i="1" dirty="0" smtClean="0"/>
              <a:t> в </a:t>
            </a:r>
            <a:r>
              <a:rPr lang="ru-RU" sz="2000" i="1" dirty="0" err="1" smtClean="0"/>
              <a:t>нашій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країні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була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картково-ордерна</a:t>
            </a:r>
            <a:r>
              <a:rPr lang="ru-RU" sz="2000" i="1" dirty="0" smtClean="0"/>
              <a:t> форма (1925–1927 </a:t>
            </a:r>
            <a:r>
              <a:rPr lang="ru-RU" sz="2000" i="1" dirty="0" err="1" smtClean="0"/>
              <a:t>рр</a:t>
            </a:r>
            <a:r>
              <a:rPr lang="ru-RU" sz="2000" i="1" dirty="0" smtClean="0"/>
              <a:t>.). </a:t>
            </a:r>
            <a:r>
              <a:rPr lang="ru-RU" sz="2000" i="1" dirty="0" err="1" smtClean="0"/>
              <a:t>Основним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регістром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були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картки-ордери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які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виписувались</a:t>
            </a:r>
            <a:r>
              <a:rPr lang="ru-RU" sz="2000" i="1" dirty="0" smtClean="0"/>
              <a:t> на </a:t>
            </a:r>
            <a:r>
              <a:rPr lang="ru-RU" sz="2000" i="1" dirty="0" err="1" smtClean="0"/>
              <a:t>кожну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господарську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операцію</a:t>
            </a:r>
            <a:r>
              <a:rPr lang="ru-RU" sz="2000" i="1" dirty="0" smtClean="0"/>
              <a:t> в </a:t>
            </a:r>
            <a:r>
              <a:rPr lang="ru-RU" sz="2000" i="1" dirty="0" err="1" smtClean="0"/>
              <a:t>трьох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примірниках</a:t>
            </a:r>
            <a:r>
              <a:rPr lang="ru-RU" sz="2000" i="1" dirty="0" smtClean="0"/>
              <a:t>. Перший </a:t>
            </a:r>
            <a:r>
              <a:rPr lang="ru-RU" sz="2000" i="1" dirty="0" err="1" smtClean="0"/>
              <a:t>примірник</a:t>
            </a:r>
            <a:r>
              <a:rPr lang="ru-RU" sz="2000" i="1" dirty="0" smtClean="0"/>
              <a:t> ордера </a:t>
            </a:r>
            <a:r>
              <a:rPr lang="ru-RU" sz="2000" i="1" dirty="0" err="1" smtClean="0"/>
              <a:t>пришивався</a:t>
            </a:r>
            <a:r>
              <a:rPr lang="ru-RU" sz="2000" i="1" dirty="0" smtClean="0"/>
              <a:t> в </a:t>
            </a:r>
            <a:r>
              <a:rPr lang="ru-RU" sz="2000" i="1" dirty="0" err="1" smtClean="0"/>
              <a:t>реєстратор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хронологічного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обліку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другий</a:t>
            </a:r>
            <a:r>
              <a:rPr lang="ru-RU" sz="2000" i="1" dirty="0" smtClean="0"/>
              <a:t> і </a:t>
            </a:r>
            <a:r>
              <a:rPr lang="ru-RU" sz="2000" i="1" dirty="0" err="1" smtClean="0"/>
              <a:t>третій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примірники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розкладались</a:t>
            </a:r>
            <a:r>
              <a:rPr lang="ru-RU" sz="2000" i="1" dirty="0" smtClean="0"/>
              <a:t> в картотеки </a:t>
            </a:r>
            <a:r>
              <a:rPr lang="ru-RU" sz="2000" i="1" dirty="0" err="1" smtClean="0"/>
              <a:t>аналітичного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обліку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рахунків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що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дебетуються</a:t>
            </a:r>
            <a:r>
              <a:rPr lang="ru-RU" sz="2000" i="1" dirty="0" smtClean="0"/>
              <a:t> і </a:t>
            </a:r>
            <a:r>
              <a:rPr lang="ru-RU" sz="2000" i="1" dirty="0" err="1" smtClean="0"/>
              <a:t>кредитуються</a:t>
            </a:r>
            <a:r>
              <a:rPr lang="ru-RU" sz="2000" i="1" dirty="0" smtClean="0"/>
              <a:t>.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2059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74572" y="566678"/>
            <a:ext cx="965873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Суть журнально-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ордерної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обліку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полягає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тому,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аналітичний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синтетичний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облік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здійснюють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одночасно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спеціальних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облікових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регістрах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–журналах-ордерах і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відомостях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них. Записи у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регістри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здійснюють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підставі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первинних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зведених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документів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 журналах-ордерах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поєднується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хронологічний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запис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- 120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тематичним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записах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закладений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шаховий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принцип,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тобто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один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робочий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прийом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суму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господарської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операції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записують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водночас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дебет і кредит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кореспондуючих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рахунків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скорочує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кількість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записів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регістрах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946" y="2342389"/>
            <a:ext cx="6166107" cy="370177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386160" y="6190658"/>
            <a:ext cx="5148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Рис. 3.</a:t>
            </a:r>
            <a:r>
              <a:rPr lang="ru-RU" dirty="0"/>
              <a:t>1</a:t>
            </a:r>
            <a:r>
              <a:rPr lang="ru-RU" dirty="0" smtClean="0"/>
              <a:t> Схема журнально-</a:t>
            </a:r>
            <a:r>
              <a:rPr lang="ru-RU" dirty="0" err="1" smtClean="0"/>
              <a:t>ордерної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 </a:t>
            </a:r>
            <a:r>
              <a:rPr lang="ru-RU" dirty="0" err="1" smtClean="0"/>
              <a:t>обліку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8525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33600" y="1220367"/>
            <a:ext cx="76504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Комп’ютерна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форма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обліку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передбачає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створення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сітки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автоматизованих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робочих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місць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працівників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структурних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підрозділів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підприємства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проводять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первинну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реєстрацію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господарських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операцій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Схема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діалогово-автоматизованої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комп’ютерної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обліку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обробку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Проведена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первинна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обробка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інформації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технічними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засобами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автоматизованих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робочих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місць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(АРМ)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облікових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працівників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структурних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підрозділів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передається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АРМ у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бухгалтерію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підприємства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де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перевіряється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і у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випадку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виявлення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помилок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автоматично про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повідомляється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структурний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підрозділ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який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свою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чергу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вносить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корективи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Таким чином,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необхідна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результативна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інформація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видаватися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будь-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який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зручний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час.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Створення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системи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інформаційної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бази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даних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дозволяє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автоматизувати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облікові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процеси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здійснювати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взаємозв’язок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іншими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автоматизованими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робочими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місцями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спеціалістів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підприємства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4951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92552" y="5916472"/>
            <a:ext cx="7220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Рис. 3.2 Схема </a:t>
            </a:r>
            <a:r>
              <a:rPr lang="ru-RU" dirty="0" err="1" smtClean="0"/>
              <a:t>діалогово-автоматизованої</a:t>
            </a:r>
            <a:r>
              <a:rPr lang="ru-RU" dirty="0" smtClean="0"/>
              <a:t> (</a:t>
            </a:r>
            <a:r>
              <a:rPr lang="ru-RU" dirty="0" err="1" smtClean="0"/>
              <a:t>комп’ютерної</a:t>
            </a:r>
            <a:r>
              <a:rPr lang="ru-RU" dirty="0" smtClean="0"/>
              <a:t>) </a:t>
            </a:r>
            <a:r>
              <a:rPr lang="ru-RU" dirty="0" err="1" smtClean="0"/>
              <a:t>форми</a:t>
            </a:r>
            <a:r>
              <a:rPr lang="ru-RU" dirty="0" smtClean="0"/>
              <a:t> </a:t>
            </a:r>
            <a:r>
              <a:rPr lang="ru-RU" dirty="0" err="1" smtClean="0"/>
              <a:t>обліку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583" y="931382"/>
            <a:ext cx="7212366" cy="432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143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31136" y="1005840"/>
            <a:ext cx="933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52947" y="1671566"/>
            <a:ext cx="7382149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1.Системи </a:t>
            </a:r>
            <a:r>
              <a:rPr lang="ru-RU" sz="2200" b="1" i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бухгалтерського</a:t>
            </a:r>
            <a:r>
              <a:rPr lang="ru-RU" sz="2200" b="1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200" b="1" i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обліку</a:t>
            </a:r>
            <a:r>
              <a:rPr lang="ru-RU" sz="2200" b="1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та </a:t>
            </a:r>
            <a:r>
              <a:rPr lang="ru-RU" sz="2200" b="1" i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її</a:t>
            </a:r>
            <a:r>
              <a:rPr lang="ru-RU" sz="2200" b="1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200" b="1" i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складові</a:t>
            </a:r>
            <a:endParaRPr lang="ru-RU" sz="2200" b="1" i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uk-UA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2.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Регістри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бухгалтерського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обліку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r>
              <a:rPr lang="uk-UA" sz="2200" b="1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3.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Форми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бухгалтерського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обліку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r>
              <a:rPr lang="uk-UA" sz="2200" b="1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4.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Регулювання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бухгалтерського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обліку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в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Україні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5.Функції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керівника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та головного бухгалтера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щодо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організації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endPara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та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ведення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бухгалтерського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обліку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ru-RU" b="1" dirty="0"/>
          </a:p>
          <a:p>
            <a:endParaRPr lang="ru-RU" b="1" i="0" dirty="0">
              <a:solidFill>
                <a:srgbClr val="000000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587978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84223" y="344543"/>
            <a:ext cx="56381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</a:t>
            </a:r>
            <a:r>
              <a:rPr lang="ru-RU" sz="20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Регулювання</a:t>
            </a:r>
            <a:r>
              <a:rPr lang="ru-RU" sz="20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бухгалтерського</a:t>
            </a:r>
            <a:r>
              <a:rPr lang="ru-RU" sz="20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обліку</a:t>
            </a:r>
            <a:r>
              <a:rPr lang="ru-RU" sz="20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Україні</a:t>
            </a:r>
            <a:r>
              <a:rPr lang="ru-RU" sz="20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45595" y="1184839"/>
            <a:ext cx="93535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На </a:t>
            </a:r>
            <a:r>
              <a:rPr lang="ru-RU" b="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сьогодні</a:t>
            </a:r>
            <a:r>
              <a:rPr lang="ru-RU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діє</a:t>
            </a:r>
            <a:r>
              <a:rPr lang="ru-RU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Закон </a:t>
            </a:r>
            <a:r>
              <a:rPr lang="ru-RU" b="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України</a:t>
            </a:r>
            <a:r>
              <a:rPr lang="ru-RU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«Про </a:t>
            </a:r>
            <a:r>
              <a:rPr lang="ru-RU" b="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бухгалтерський</a:t>
            </a:r>
            <a:r>
              <a:rPr lang="ru-RU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облік</a:t>
            </a:r>
            <a:r>
              <a:rPr lang="ru-RU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та </a:t>
            </a:r>
            <a:r>
              <a:rPr lang="ru-RU" b="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фінансову</a:t>
            </a:r>
            <a:r>
              <a:rPr lang="ru-RU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звітність</a:t>
            </a:r>
            <a:r>
              <a:rPr lang="ru-RU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в </a:t>
            </a:r>
            <a:r>
              <a:rPr lang="ru-RU" b="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Україні</a:t>
            </a:r>
            <a:r>
              <a:rPr lang="ru-RU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» </a:t>
            </a:r>
            <a:r>
              <a:rPr lang="ru-RU" b="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від</a:t>
            </a:r>
            <a:r>
              <a:rPr lang="ru-RU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16 </a:t>
            </a:r>
            <a:r>
              <a:rPr lang="ru-RU" b="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липня</a:t>
            </a:r>
            <a:r>
              <a:rPr lang="ru-RU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1999 р. № 996-</a:t>
            </a:r>
            <a:r>
              <a:rPr lang="en-US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XIV. </a:t>
            </a:r>
            <a:r>
              <a:rPr lang="ru-RU" b="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Цей</a:t>
            </a:r>
            <a:r>
              <a:rPr lang="ru-RU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Закон </a:t>
            </a:r>
            <a:r>
              <a:rPr lang="ru-RU" b="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визначає</a:t>
            </a:r>
            <a:r>
              <a:rPr lang="ru-RU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правові</a:t>
            </a:r>
            <a:r>
              <a:rPr lang="ru-RU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засади </a:t>
            </a:r>
            <a:r>
              <a:rPr lang="ru-RU" b="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регулювання</a:t>
            </a:r>
            <a:r>
              <a:rPr lang="ru-RU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</a:t>
            </a:r>
            <a:r>
              <a:rPr lang="ru-RU" b="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організації</a:t>
            </a:r>
            <a:r>
              <a:rPr lang="ru-RU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</a:t>
            </a:r>
            <a:r>
              <a:rPr lang="ru-RU" b="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ведення</a:t>
            </a:r>
            <a:r>
              <a:rPr lang="ru-RU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бухгалтерського</a:t>
            </a:r>
            <a:r>
              <a:rPr lang="ru-RU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обліку</a:t>
            </a:r>
            <a:r>
              <a:rPr lang="ru-RU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та </a:t>
            </a:r>
            <a:r>
              <a:rPr lang="ru-RU" b="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складання</a:t>
            </a:r>
            <a:r>
              <a:rPr lang="ru-RU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фінансової</a:t>
            </a:r>
            <a:r>
              <a:rPr lang="ru-RU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звітності</a:t>
            </a:r>
            <a:r>
              <a:rPr lang="ru-RU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в </a:t>
            </a:r>
            <a:r>
              <a:rPr lang="ru-RU" b="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Україні</a:t>
            </a:r>
            <a:r>
              <a:rPr lang="ru-RU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 Даний нормативно-</a:t>
            </a:r>
            <a:r>
              <a:rPr lang="ru-RU" b="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правовий</a:t>
            </a:r>
            <a:r>
              <a:rPr lang="ru-RU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акт </a:t>
            </a:r>
            <a:r>
              <a:rPr lang="ru-RU" b="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поширюється</a:t>
            </a:r>
            <a:r>
              <a:rPr lang="ru-RU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на </a:t>
            </a:r>
            <a:r>
              <a:rPr lang="ru-RU" b="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всіх</a:t>
            </a:r>
            <a:r>
              <a:rPr lang="ru-RU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юридичних</a:t>
            </a:r>
            <a:r>
              <a:rPr lang="ru-RU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осіб</a:t>
            </a:r>
            <a:r>
              <a:rPr lang="ru-RU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</a:t>
            </a:r>
            <a:r>
              <a:rPr lang="ru-RU" b="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створених</a:t>
            </a:r>
            <a:r>
              <a:rPr lang="ru-RU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відповідно</a:t>
            </a:r>
            <a:r>
              <a:rPr lang="ru-RU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до </a:t>
            </a:r>
            <a:r>
              <a:rPr lang="ru-RU" b="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законодавства</a:t>
            </a:r>
            <a:r>
              <a:rPr lang="ru-RU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України</a:t>
            </a:r>
            <a:r>
              <a:rPr lang="ru-RU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</a:t>
            </a:r>
            <a:r>
              <a:rPr lang="ru-RU" b="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незалежно</a:t>
            </a:r>
            <a:r>
              <a:rPr lang="ru-RU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від</a:t>
            </a:r>
            <a:r>
              <a:rPr lang="ru-RU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їх</a:t>
            </a:r>
            <a:r>
              <a:rPr lang="ru-RU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організаційно-правових</a:t>
            </a:r>
            <a:r>
              <a:rPr lang="ru-RU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форм і форм </a:t>
            </a:r>
            <a:r>
              <a:rPr lang="ru-RU" b="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власності</a:t>
            </a:r>
            <a:r>
              <a:rPr lang="ru-RU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а </a:t>
            </a:r>
            <a:r>
              <a:rPr lang="ru-RU" b="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також</a:t>
            </a:r>
            <a:r>
              <a:rPr lang="ru-RU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на </a:t>
            </a:r>
            <a:r>
              <a:rPr lang="ru-RU" b="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представництва</a:t>
            </a:r>
            <a:r>
              <a:rPr lang="ru-RU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іноземних</a:t>
            </a:r>
            <a:r>
              <a:rPr lang="ru-RU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суб'єктів</a:t>
            </a:r>
            <a:r>
              <a:rPr lang="ru-RU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господарської</a:t>
            </a:r>
            <a:r>
              <a:rPr lang="ru-RU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діяльності</a:t>
            </a:r>
            <a:r>
              <a:rPr lang="ru-RU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</a:t>
            </a:r>
            <a:r>
              <a:rPr lang="ru-RU" b="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які</a:t>
            </a:r>
            <a:r>
              <a:rPr lang="ru-RU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зобов'язані</a:t>
            </a:r>
            <a:r>
              <a:rPr lang="ru-RU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вести </a:t>
            </a:r>
            <a:r>
              <a:rPr lang="ru-RU" b="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бухгалтерсь­кий</a:t>
            </a:r>
            <a:r>
              <a:rPr lang="ru-RU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облік</a:t>
            </a:r>
            <a:r>
              <a:rPr lang="ru-RU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та </a:t>
            </a:r>
            <a:r>
              <a:rPr lang="ru-RU" b="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подавати</a:t>
            </a:r>
            <a:r>
              <a:rPr lang="ru-RU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фінансову</a:t>
            </a:r>
            <a:r>
              <a:rPr lang="ru-RU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звітність</a:t>
            </a:r>
            <a:r>
              <a:rPr lang="ru-RU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згідно</a:t>
            </a:r>
            <a:r>
              <a:rPr lang="ru-RU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з </a:t>
            </a:r>
            <a:r>
              <a:rPr lang="ru-RU" b="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законодавством</a:t>
            </a:r>
            <a:r>
              <a:rPr lang="ru-RU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5594" y="3933349"/>
            <a:ext cx="89974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Бухгалтерський</a:t>
            </a:r>
            <a:r>
              <a:rPr lang="ru-RU" sz="20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облік</a:t>
            </a:r>
            <a:r>
              <a:rPr lang="ru-RU" sz="20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</a:t>
            </a:r>
            <a:r>
              <a:rPr lang="ru-RU" sz="2000" b="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обов'язковим</a:t>
            </a:r>
            <a:r>
              <a:rPr lang="ru-RU" sz="20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видом </a:t>
            </a:r>
            <a:r>
              <a:rPr lang="ru-RU" sz="2000" b="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обліку</a:t>
            </a:r>
            <a:r>
              <a:rPr lang="ru-RU" sz="20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який</a:t>
            </a:r>
            <a:r>
              <a:rPr lang="ru-RU" sz="20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ведеться</a:t>
            </a:r>
            <a:r>
              <a:rPr lang="ru-RU" sz="20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під­приємством</a:t>
            </a:r>
            <a:r>
              <a:rPr lang="ru-RU" sz="20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b="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Фінансова</a:t>
            </a:r>
            <a:r>
              <a:rPr lang="ru-RU" sz="20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податкова</a:t>
            </a:r>
            <a:r>
              <a:rPr lang="ru-RU" sz="20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статистична</a:t>
            </a:r>
            <a:r>
              <a:rPr lang="ru-RU" sz="20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000" b="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інші</a:t>
            </a:r>
            <a:r>
              <a:rPr lang="ru-RU" sz="20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види</a:t>
            </a:r>
            <a:r>
              <a:rPr lang="ru-RU" sz="20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звітності</a:t>
            </a:r>
            <a:r>
              <a:rPr lang="ru-RU" sz="20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0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вико­ристовують</a:t>
            </a:r>
            <a:r>
              <a:rPr lang="ru-RU" sz="20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грошовий</a:t>
            </a:r>
            <a:r>
              <a:rPr lang="ru-RU" sz="20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вимірник</a:t>
            </a:r>
            <a:r>
              <a:rPr lang="ru-RU" sz="20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грунтуються</a:t>
            </a:r>
            <a:r>
              <a:rPr lang="ru-RU" sz="20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000" b="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даних</a:t>
            </a:r>
            <a:r>
              <a:rPr lang="ru-RU" sz="20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бухгалтерського</a:t>
            </a:r>
            <a:r>
              <a:rPr lang="ru-RU" sz="20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обліку</a:t>
            </a:r>
            <a:r>
              <a:rPr lang="ru-RU" sz="20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01134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946" y="586930"/>
            <a:ext cx="6224333" cy="47137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18104" y="5518322"/>
            <a:ext cx="512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Рис.4.1 Рівні регулювання бухгалтерського обліку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57357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152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76312" y="39558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5.Функції </a:t>
            </a:r>
            <a:r>
              <a:rPr lang="ru-RU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керівника</a:t>
            </a:r>
            <a:r>
              <a:rPr lang="ru-RU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головного бухгалтера </a:t>
            </a:r>
            <a:r>
              <a:rPr lang="ru-RU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щодо</a:t>
            </a:r>
            <a:r>
              <a:rPr lang="ru-RU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організації</a:t>
            </a:r>
            <a:r>
              <a:rPr lang="ru-RU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</a:t>
            </a:r>
            <a:r>
              <a:rPr lang="ru-RU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ведення</a:t>
            </a: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бухгалтерського</a:t>
            </a: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обліку</a:t>
            </a:r>
            <a:endParaRPr lang="ru-RU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52472" y="1443841"/>
            <a:ext cx="71018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Питання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організації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бухгалтерського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обліку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підприємстві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належать до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компетенції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його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власника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власників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або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уповноваженого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органу (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посадової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особи)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відповідно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до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законодавства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та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установчих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документів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just"/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Відповідальність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за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організацію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бухгалтерського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обліку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та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забезпечення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фіксування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фактів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здійснення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всіх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господарських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операцій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первинних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документах,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збереження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оброблених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документів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регістрів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звітності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протягом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встановленого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терміну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але не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менше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трьох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років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несе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власник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власники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або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уповноважений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орган (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посадова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особа),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який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здійснює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керівництво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підприємством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відповідно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до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законодавства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та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установчих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документів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9186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75688" y="751344"/>
            <a:ext cx="70683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0" dirty="0" smtClean="0">
                <a:solidFill>
                  <a:srgbClr val="000000"/>
                </a:solidFill>
                <a:effectLst/>
              </a:rPr>
              <a:t>Для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</a:rPr>
              <a:t>забезпечення</a:t>
            </a:r>
            <a:r>
              <a:rPr lang="ru-RU" sz="2000" b="1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</a:rPr>
              <a:t>ведення</a:t>
            </a:r>
            <a:r>
              <a:rPr lang="ru-RU" sz="2000" b="1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</a:rPr>
              <a:t>бухгалтерського</a:t>
            </a:r>
            <a:r>
              <a:rPr lang="ru-RU" sz="2000" b="1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</a:rPr>
              <a:t>обліку</a:t>
            </a:r>
            <a:r>
              <a:rPr lang="ru-RU" sz="2000" b="1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</a:rPr>
              <a:t>підприємство</a:t>
            </a:r>
            <a:r>
              <a:rPr lang="ru-RU" sz="2000" b="1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</a:rPr>
              <a:t>самостійно</a:t>
            </a:r>
            <a:r>
              <a:rPr lang="ru-RU" sz="2000" b="1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</a:rPr>
              <a:t>обирає</a:t>
            </a:r>
            <a:r>
              <a:rPr lang="ru-RU" sz="2000" b="1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</a:rPr>
              <a:t>форми</a:t>
            </a:r>
            <a:r>
              <a:rPr lang="ru-RU" sz="2000" b="1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</a:rPr>
              <a:t>його</a:t>
            </a:r>
            <a:r>
              <a:rPr lang="ru-RU" sz="2000" b="1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</a:rPr>
              <a:t>організації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─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введення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штату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підприємства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посади бухгалтера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створення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бухгалтерської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служби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чолі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головним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бухгалтером;</a:t>
            </a:r>
          </a:p>
          <a:p>
            <a:pPr algn="just"/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─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користування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послугами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спеціаліста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бухгалтерського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обліку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зареєстрованого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підприємець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який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здійснює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підприємницьку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діяльність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без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створення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юридичної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особи;</a:t>
            </a:r>
          </a:p>
          <a:p>
            <a:pPr algn="just"/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─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ведення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договірних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засадах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бухгалтерського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обліку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централізованою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бухгалтерією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аудиторською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фірмою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algn="just"/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─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самостійне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ведення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бухгалтерського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обліку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складання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звітності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безпосередньо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власником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керівником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підприємства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Ця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форма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організації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бухгалтерського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обліку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застосовуватися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підприємствах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звітність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яких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повинна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оприлюднюватися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та в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бюджетних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установах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b="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34301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33628" y="1060669"/>
            <a:ext cx="955395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0" dirty="0" err="1" smtClean="0">
                <a:solidFill>
                  <a:srgbClr val="000000"/>
                </a:solidFill>
                <a:effectLst/>
              </a:rPr>
              <a:t>Підприємство</a:t>
            </a:r>
            <a:r>
              <a:rPr lang="ru-RU" sz="2000" b="1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</a:rPr>
              <a:t>самостійно</a:t>
            </a:r>
            <a:r>
              <a:rPr lang="ru-RU" sz="2000" b="1" i="0" dirty="0" smtClean="0">
                <a:solidFill>
                  <a:srgbClr val="000000"/>
                </a:solidFill>
                <a:effectLst/>
              </a:rPr>
              <a:t>:</a:t>
            </a:r>
          </a:p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─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визначає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за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погодженням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з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власником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(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власниками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)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або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уповноваженим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ним органом (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посадовою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особою)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відповідно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до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установчих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документів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облікову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політику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підприємства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;</a:t>
            </a:r>
          </a:p>
          <a:p>
            <a:pPr algn="just"/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─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обирає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форму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бухгалтерського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обліку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як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певну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систему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регістрів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обліку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порядку і способу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реєстрації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та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узагальнення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інформації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в них з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додержанням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єдиних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засад та з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урахуванням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особливостей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своєї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діяльності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і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технології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обробки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облікових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даних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;</a:t>
            </a:r>
          </a:p>
          <a:p>
            <a:pPr algn="just"/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─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розробляє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систему і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форми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внутрішньогосподарського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(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управлінського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)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обліку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звітності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і контролю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господарських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операцій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визначає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права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працівників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на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підписання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бухгалтерських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документів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;</a:t>
            </a:r>
          </a:p>
          <a:p>
            <a:pPr algn="just"/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─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затверджує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правила документообороту і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технологію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обробки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облікової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інформації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додаткову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систему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рахунків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і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регістрів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аналітичного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обліку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;</a:t>
            </a:r>
          </a:p>
          <a:p>
            <a:pPr algn="just"/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─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може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виділяти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на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окремий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баланс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філії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представництва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відділення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та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інші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відокремлені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підрозділи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які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зобов'язані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вести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бухгалтерський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облік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з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наступним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включенням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їх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показників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до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фінансової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звітності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підприємства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;</a:t>
            </a:r>
          </a:p>
          <a:p>
            <a:pPr algn="just"/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─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визначає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доцільність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застосування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міжнародних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стандартів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(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крім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випадків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коли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обов'язковість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застосування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міжнародних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стандартів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визначена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законодавством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)</a:t>
            </a:r>
            <a:endParaRPr lang="ru-RU" b="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6292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25880" y="612844"/>
            <a:ext cx="83027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0" dirty="0" err="1" smtClean="0">
                <a:solidFill>
                  <a:srgbClr val="000000"/>
                </a:solidFill>
                <a:effectLst/>
              </a:rPr>
              <a:t>Головний</a:t>
            </a:r>
            <a:r>
              <a:rPr lang="ru-RU" sz="2000" b="1" i="0" dirty="0" smtClean="0">
                <a:solidFill>
                  <a:srgbClr val="000000"/>
                </a:solidFill>
                <a:effectLst/>
              </a:rPr>
              <a:t> бухгалтер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</a:rPr>
              <a:t>або</a:t>
            </a:r>
            <a:r>
              <a:rPr lang="ru-RU" sz="2000" b="1" i="0" dirty="0" smtClean="0">
                <a:solidFill>
                  <a:srgbClr val="000000"/>
                </a:solidFill>
                <a:effectLst/>
              </a:rPr>
              <a:t> особа, на яку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</a:rPr>
              <a:t>покладено</a:t>
            </a:r>
            <a:r>
              <a:rPr lang="ru-RU" sz="2000" b="1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</a:rPr>
              <a:t>ведення</a:t>
            </a:r>
            <a:r>
              <a:rPr lang="ru-RU" sz="2000" b="1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</a:rPr>
              <a:t>бухгалтерського</a:t>
            </a:r>
            <a:r>
              <a:rPr lang="ru-RU" sz="2000" b="1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</a:rPr>
              <a:t>обліку</a:t>
            </a:r>
            <a:r>
              <a:rPr lang="ru-RU" sz="2000" b="1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</a:rPr>
              <a:t>підприємства</a:t>
            </a:r>
            <a:r>
              <a:rPr lang="ru-RU" sz="2000" b="1" i="0" dirty="0" smtClean="0">
                <a:solidFill>
                  <a:srgbClr val="000000"/>
                </a:solidFill>
                <a:effectLst/>
              </a:rPr>
              <a:t> (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</a:rPr>
              <a:t>далі</a:t>
            </a:r>
            <a:r>
              <a:rPr lang="ru-RU" sz="2000" b="1" i="0" dirty="0" smtClean="0">
                <a:solidFill>
                  <a:srgbClr val="000000"/>
                </a:solidFill>
                <a:effectLst/>
              </a:rPr>
              <a:t> - бухгалтер):</a:t>
            </a:r>
          </a:p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─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забезпечує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дотримання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підприємстві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встановлених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єдиних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методологічних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засад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бухгалтерського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обліку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складання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подання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встановлені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строки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фінансової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звітності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algn="just"/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─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організує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контроль за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відображенням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рахунках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бухгалтерського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обліку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всіх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господарських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операцій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algn="just"/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─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участь в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оформленні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матеріалів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пов'язаних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нестачею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відшкодуванням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втрат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нестачі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крадіжки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псування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активів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підприємства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algn="just"/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─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забезпечує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перевірку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стану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бухгалтерського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обліку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філіях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представництвах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відділеннях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інших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відокремлених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підрозділах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підприємства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Відповідальність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бухгалтерський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облік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господарських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операцій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пов'язаних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ліквідацією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підприємства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включаючи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оцінку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майна і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зобов'язань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підприємства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складання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ліквідаційного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балансу і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фінансової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звітності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покладається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ліквідаційну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комісію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яка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утворюється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відповідно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0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законодавства</a:t>
            </a:r>
            <a:r>
              <a:rPr lang="ru-RU" sz="20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b="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39023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5" t="3326" r="6492" b="9300"/>
          <a:stretch/>
        </p:blipFill>
        <p:spPr>
          <a:xfrm>
            <a:off x="3035808" y="466342"/>
            <a:ext cx="6272784" cy="47285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90678" y="5725763"/>
            <a:ext cx="596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Рис.5.1 Схема формування завдань бухгалтерського обліку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1674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4944" y="-1845056"/>
            <a:ext cx="13350240" cy="89001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03360" y="2336398"/>
            <a:ext cx="895363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ДЯКУЮ ЗА УВАГУ</a:t>
            </a:r>
            <a:endParaRPr lang="ru-RU" sz="8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45827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28356" y="987118"/>
            <a:ext cx="953528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науковому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розумінні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система —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це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сукупність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взаємопов'язаних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та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взаємодіючих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елементів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кожен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з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яких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робить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свій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внесок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до характеристики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цілого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Механізм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системи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характеризують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її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теорія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(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визначення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мети, предмета та методу) і практика; система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статиці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—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це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її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структура (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складові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елементи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та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їх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співвідношення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); 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динаміці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—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технологічні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процеси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28356" y="3511448"/>
            <a:ext cx="892349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Розглядаючи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бухгалтерський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облік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як систему,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слід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керуватися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тим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що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на конкретному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підприємстві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він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здійснюється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за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допомогою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засобів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праці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(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обчислювальної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та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організаційної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техніки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) 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живої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праці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працівників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бухгалтерії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які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виконують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обробку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специфічних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предметів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праці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(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бухгалтерських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документів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) з метою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одержання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проміжної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та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результатної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інформації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Бухгалтерський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облік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можна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охарактеризувати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як систему,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оскільки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він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має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властивості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системи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—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наявність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зв'язків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(у тому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числі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зворотних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),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поділ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на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частини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наявність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структури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(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упорядкованих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елементів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),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цілеспрямованість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збереження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певної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структури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заданих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межах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під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впливом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зовнішніх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факторів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та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багатоаспектність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28356" y="2505670"/>
            <a:ext cx="87111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Бухгалтерський</a:t>
            </a:r>
            <a:r>
              <a:rPr lang="ru-RU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облік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 —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це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спосіб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суцільного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документального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спостереження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й контролю за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господарською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та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фінансовою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діяльністю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підприємств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і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організацій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й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відповідного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відображення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отриманої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інформації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8625" y="461090"/>
            <a:ext cx="54570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1.Системи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бухгалтерського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обліку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складові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9758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24367" y="565785"/>
            <a:ext cx="85034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err="1" smtClean="0">
                <a:solidFill>
                  <a:srgbClr val="000000"/>
                </a:solidFill>
                <a:effectLst/>
                <a:latin typeface="Open Sans"/>
              </a:rPr>
              <a:t>Бухгалтерський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Open Sans"/>
              </a:rPr>
              <a:t>облік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Open Sans"/>
              </a:rPr>
              <a:t> —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Open Sans"/>
              </a:rPr>
              <a:t>це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Open Sans"/>
              </a:rPr>
              <a:t> складна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Open Sans"/>
              </a:rPr>
              <a:t>трирівнева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Open Sans"/>
              </a:rPr>
              <a:t> система. Перший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Open Sans"/>
              </a:rPr>
              <a:t>рівень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Open Sans"/>
              </a:rPr>
              <a:t> —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Open Sans"/>
              </a:rPr>
              <a:t>методичний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Open Sans"/>
              </a:rPr>
              <a:t>другий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Open Sans"/>
              </a:rPr>
              <a:t> —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Open Sans"/>
              </a:rPr>
              <a:t>технічний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Open Sans"/>
              </a:rPr>
              <a:t> (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Open Sans"/>
              </a:rPr>
              <a:t>рівень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Open Sans"/>
              </a:rPr>
              <a:t>форми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Open Sans"/>
              </a:rPr>
              <a:t>обліку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Open Sans"/>
              </a:rPr>
              <a:t>),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Open Sans"/>
              </a:rPr>
              <a:t>третій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Open Sans"/>
              </a:rPr>
              <a:t> —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Open Sans"/>
              </a:rPr>
              <a:t>організаційний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Open Sans"/>
              </a:rPr>
              <a:t>.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4367" y="1489115"/>
            <a:ext cx="93432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solidFill>
                  <a:srgbClr val="000000"/>
                </a:solidFill>
                <a:latin typeface="Open Sans"/>
              </a:rPr>
              <a:t>О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бробка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та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реєстрація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фактів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господарської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діяльності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приводять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до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створення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різних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форм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обліку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(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другий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рівень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системи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бухгалтерського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обліку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).</a:t>
            </a:r>
          </a:p>
          <a:p>
            <a:pPr algn="just"/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Взаємодія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облікових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працівників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процесі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ведення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обліку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потребує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управління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бухгалтерії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що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відбувається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на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третьому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організаційному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рівні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системи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бухгалтерського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обліку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.</a:t>
            </a:r>
            <a:endParaRPr lang="ru-RU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4367" y="2966443"/>
            <a:ext cx="95210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Серед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економістів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які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розглядали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третій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організаційний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рівень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системи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бухгалтерського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обліку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слід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назвати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професорів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СІ. Вол-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кова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, К.Н.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Нарібаєва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, 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B.C.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Рожнова 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академіка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М.Г.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Чумаченка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Ці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автори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підійшли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до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визначення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системи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бухгалтерського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обліку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з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позицій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теорії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систем,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теорії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інформації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та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теорії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управління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Болгарський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економіст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В. Янков,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керуючись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тим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що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поняття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системи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є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фундаментальним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поняттям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кібернетики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визначив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бухгалтерський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облік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як "...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керовану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складну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динамічну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кібернетичну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систему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зі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своїм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об'єктом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та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суб'єктом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управління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" ,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якій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об'єктом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управління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є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сукупність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матеріальних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трудових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та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грошових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ресурсів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процесі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їх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кругообігу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на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підприємстві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(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господарські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факти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),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суб'єктом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—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працівники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підприємства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які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виконують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облікові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функції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3307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354" y="270414"/>
            <a:ext cx="7582854" cy="52888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23360" y="6035040"/>
            <a:ext cx="4993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Рис.1.1Фактори системи бухгалтерського обліку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0471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63243" y="490388"/>
            <a:ext cx="83762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 err="1" smtClean="0">
                <a:solidFill>
                  <a:srgbClr val="000000"/>
                </a:solidFill>
                <a:effectLst/>
                <a:latin typeface="Open Sans"/>
              </a:rPr>
              <a:t>Бухгалтерський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Open Sans"/>
              </a:rPr>
              <a:t>облік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Open Sans"/>
              </a:rPr>
              <a:t> є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Open Sans"/>
              </a:rPr>
              <a:t>відкритою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Open Sans"/>
              </a:rPr>
              <a:t>кібернетичною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Open Sans"/>
              </a:rPr>
              <a:t> системою, в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Open Sans"/>
              </a:rPr>
              <a:t>якій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Open Sans"/>
              </a:rPr>
              <a:t>кількість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Open Sans"/>
              </a:rPr>
              <a:t>елементів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Open Sans"/>
              </a:rPr>
              <a:t> та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Open Sans"/>
              </a:rPr>
              <a:t>зв'язків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Open Sans"/>
              </a:rPr>
              <a:t>між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Open Sans"/>
              </a:rPr>
              <a:t> ними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Open Sans"/>
              </a:rPr>
              <a:t>змінюється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Open Sans"/>
              </a:rPr>
              <a:t>залежно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Open Sans"/>
              </a:rPr>
              <a:t>від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Open Sans"/>
              </a:rPr>
              <a:t>входів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Open Sans"/>
              </a:rPr>
              <a:t> та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Open Sans"/>
              </a:rPr>
              <a:t>виходів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Open Sans"/>
              </a:rPr>
              <a:t> і яка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Open Sans"/>
              </a:rPr>
              <a:t>здатна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Open Sans"/>
              </a:rPr>
              <a:t>пристосовуватися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Open Sans"/>
              </a:rPr>
              <a:t> до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Open Sans"/>
              </a:rPr>
              <a:t>впливу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Open Sans"/>
              </a:rPr>
              <a:t>навколишнього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Open Sans"/>
              </a:rPr>
              <a:t>середовища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47900" y="1904105"/>
            <a:ext cx="61729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0" dirty="0" err="1" smtClean="0">
                <a:solidFill>
                  <a:srgbClr val="000000"/>
                </a:solidFill>
                <a:effectLst/>
                <a:latin typeface="Open Sans"/>
              </a:rPr>
              <a:t>Основними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Open Sans"/>
              </a:rPr>
              <a:t>ознаками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Open Sans"/>
              </a:rPr>
              <a:t>кібернетичної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Open Sans"/>
              </a:rPr>
              <a:t>системи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Open Sans"/>
              </a:rPr>
              <a:t> є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Open Sans"/>
              </a:rPr>
              <a:t>: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31948" y="2596976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b="0" i="1" dirty="0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• </a:t>
            </a:r>
            <a:r>
              <a:rPr lang="ru-RU" sz="2000" b="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наявність</a:t>
            </a:r>
            <a:r>
              <a:rPr lang="ru-RU" sz="20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sz="2000" b="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інформаційної</a:t>
            </a:r>
            <a:r>
              <a:rPr lang="ru-RU" sz="20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sz="2000" b="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мережі</a:t>
            </a:r>
            <a:r>
              <a:rPr lang="ru-RU" sz="20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з каналами, </a:t>
            </a:r>
            <a:r>
              <a:rPr lang="ru-RU" sz="2000" b="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які</a:t>
            </a:r>
            <a:r>
              <a:rPr lang="ru-RU" sz="20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sz="2000" b="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приймають</a:t>
            </a:r>
            <a:r>
              <a:rPr lang="ru-RU" sz="20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sz="2000" b="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сигнали</a:t>
            </a:r>
            <a:r>
              <a:rPr lang="ru-RU" sz="20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, </a:t>
            </a:r>
            <a:r>
              <a:rPr lang="ru-RU" sz="2000" b="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що</a:t>
            </a:r>
            <a:r>
              <a:rPr lang="ru-RU" sz="20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sz="2000" b="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надходять</a:t>
            </a:r>
            <a:r>
              <a:rPr lang="ru-RU" sz="20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і </a:t>
            </a:r>
            <a:r>
              <a:rPr lang="ru-RU" sz="2000" b="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утворюють</a:t>
            </a:r>
            <a:r>
              <a:rPr lang="ru-RU" sz="20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sz="2000" b="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потік</a:t>
            </a:r>
            <a:r>
              <a:rPr lang="ru-RU" sz="20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sz="2000" b="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інформації</a:t>
            </a:r>
            <a:r>
              <a:rPr lang="ru-RU" sz="20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• </a:t>
            </a:r>
            <a:r>
              <a:rPr lang="ru-RU" sz="2000" b="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координаційний</a:t>
            </a:r>
            <a:r>
              <a:rPr lang="ru-RU" sz="20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центр </a:t>
            </a:r>
            <a:r>
              <a:rPr lang="ru-RU" sz="2000" b="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інформаційної</a:t>
            </a:r>
            <a:r>
              <a:rPr lang="ru-RU" sz="20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sz="2000" b="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мережі</a:t>
            </a:r>
            <a:r>
              <a:rPr lang="ru-RU" sz="20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, </a:t>
            </a:r>
            <a:r>
              <a:rPr lang="ru-RU" sz="2000" b="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який</a:t>
            </a:r>
            <a:r>
              <a:rPr lang="ru-RU" sz="20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sz="2000" b="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утворює</a:t>
            </a:r>
            <a:r>
              <a:rPr lang="ru-RU" sz="20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в </a:t>
            </a:r>
            <a:r>
              <a:rPr lang="ru-RU" sz="2000" b="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системі</a:t>
            </a:r>
            <a:r>
              <a:rPr lang="ru-RU" sz="20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sz="2000" b="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замкнуте</a:t>
            </a:r>
            <a:r>
              <a:rPr lang="ru-RU" sz="20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sz="2000" b="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автономне</a:t>
            </a:r>
            <a:r>
              <a:rPr lang="ru-RU" sz="20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sz="2000" b="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управління</a:t>
            </a:r>
            <a:r>
              <a:rPr lang="ru-RU" sz="20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• </a:t>
            </a:r>
            <a:r>
              <a:rPr lang="ru-RU" sz="2000" b="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саморегулювання</a:t>
            </a:r>
            <a:r>
              <a:rPr lang="ru-RU" sz="20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sz="2000" b="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інформації</a:t>
            </a:r>
            <a:r>
              <a:rPr lang="ru-RU" sz="20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, </a:t>
            </a:r>
            <a:r>
              <a:rPr lang="ru-RU" sz="2000" b="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необхідної</a:t>
            </a:r>
            <a:r>
              <a:rPr lang="ru-RU" sz="20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для </a:t>
            </a:r>
            <a:r>
              <a:rPr lang="ru-RU" sz="2000" b="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завдань</a:t>
            </a:r>
            <a:r>
              <a:rPr lang="ru-RU" sz="20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sz="2000" b="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управління</a:t>
            </a:r>
            <a:r>
              <a:rPr lang="ru-RU" sz="20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, яка </a:t>
            </a:r>
            <a:r>
              <a:rPr lang="ru-RU" sz="2000" b="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підтримує</a:t>
            </a:r>
            <a:r>
              <a:rPr lang="ru-RU" sz="20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sz="2000" b="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параметри</a:t>
            </a:r>
            <a:r>
              <a:rPr lang="ru-RU" sz="20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sz="2000" b="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системи</a:t>
            </a:r>
            <a:r>
              <a:rPr lang="ru-RU" sz="20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в </a:t>
            </a:r>
            <a:r>
              <a:rPr lang="ru-RU" sz="2000" b="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заданих</a:t>
            </a:r>
            <a:r>
              <a:rPr lang="ru-RU" sz="20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межах;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• </a:t>
            </a:r>
            <a:r>
              <a:rPr lang="ru-RU" sz="2000" b="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інформаційні</a:t>
            </a:r>
            <a:r>
              <a:rPr lang="ru-RU" sz="20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входи і </a:t>
            </a:r>
            <a:r>
              <a:rPr lang="ru-RU" sz="2000" b="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виходи</a:t>
            </a:r>
            <a:r>
              <a:rPr lang="ru-RU" sz="20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для </a:t>
            </a:r>
            <a:r>
              <a:rPr lang="ru-RU" sz="2000" b="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обміну</a:t>
            </a:r>
            <a:r>
              <a:rPr lang="ru-RU" sz="20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sz="2000" b="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із</a:t>
            </a:r>
            <a:r>
              <a:rPr lang="ru-RU" sz="20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sz="2000" b="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зовнішнім</a:t>
            </a:r>
            <a:r>
              <a:rPr lang="ru-RU" sz="20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sz="2000" b="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середовищем</a:t>
            </a:r>
            <a:r>
              <a:rPr lang="ru-RU" sz="20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і </a:t>
            </a:r>
            <a:r>
              <a:rPr lang="ru-RU" sz="2000" b="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всередині</a:t>
            </a:r>
            <a:r>
              <a:rPr lang="ru-RU" sz="20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sz="2000" b="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системи</a:t>
            </a:r>
            <a:r>
              <a:rPr lang="ru-RU" sz="20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.</a:t>
            </a:r>
            <a:endParaRPr lang="ru-RU" sz="2000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810561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425690" y="1910184"/>
            <a:ext cx="402488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Суть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бухгалтерського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обліку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визначають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такі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його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властивості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систематичне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і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послідовне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відображення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всіх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господарських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операцій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у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міру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їх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здійснення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документальне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обґрунтування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господарських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операцій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застосування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різних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способів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обробки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облікової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інформації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—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рахунків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подвійних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записів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балансу та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ін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</a:t>
            </a:r>
            <a:endParaRPr lang="ru-RU" b="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3672" y="604145"/>
            <a:ext cx="58216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Основні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завдання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бухгалтерського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обліку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дотримання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Положення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про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організацію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бухгалтерського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обліку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і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звітності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в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Україні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облік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аналіз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і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перевірка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інформації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про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господарську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діяльність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контроль за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виконанням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завдань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виробництва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щодо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кількості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якості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й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асортименту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контроль за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зберіганням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власності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підприємства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виявлення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невикористаних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резервів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контроль за оплатою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праці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облік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аналіз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і контроль за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заощадженням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і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використанням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коштів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контроль за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рівнем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рентабельності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виробництва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продукції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виявлення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резервів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подальшого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збільшення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виробництва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забезпечення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наявності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первинної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документації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побудова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обліку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на </a:t>
            </a:r>
            <a:r>
              <a:rPr lang="ru-RU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підприємстві</a:t>
            </a:r>
            <a:r>
              <a:rPr lang="ru-RU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</a:t>
            </a:r>
            <a:endParaRPr lang="ru-RU" b="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107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21586" y="5598356"/>
            <a:ext cx="88506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Рис. 1.2 Система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бухгалтерського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обліку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інформаційній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системі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підприємства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83848" y="-1375165"/>
            <a:ext cx="4483015" cy="842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984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19984" y="5309539"/>
            <a:ext cx="6754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</a:rPr>
              <a:t>Рис. 1.</a:t>
            </a:r>
            <a:r>
              <a:rPr lang="ru-RU" dirty="0" smtClean="0">
                <a:solidFill>
                  <a:srgbClr val="000000"/>
                </a:solidFill>
              </a:rPr>
              <a:t>3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Суб'єкт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 і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об'єкт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організації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бухгалтерського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обліку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327" y="475488"/>
            <a:ext cx="6971345" cy="470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264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1828</Words>
  <Application>Microsoft Office PowerPoint</Application>
  <PresentationFormat>Широкоэкранный</PresentationFormat>
  <Paragraphs>95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Open Sans</vt:lpstr>
      <vt:lpstr>Тема Office</vt:lpstr>
      <vt:lpstr>СИСТЕМА БУХГАЛТЕРСЬКОГО ОБЛІКУ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БУХГАЛТЕРСЬКОГО ОБЛІКУ</dc:title>
  <dc:creator>Пользователь Windows</dc:creator>
  <cp:lastModifiedBy>User</cp:lastModifiedBy>
  <cp:revision>11</cp:revision>
  <dcterms:created xsi:type="dcterms:W3CDTF">2019-12-12T17:04:56Z</dcterms:created>
  <dcterms:modified xsi:type="dcterms:W3CDTF">2020-03-24T22:44:58Z</dcterms:modified>
</cp:coreProperties>
</file>