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7" r:id="rId7"/>
    <p:sldId id="265" r:id="rId8"/>
    <p:sldId id="266" r:id="rId9"/>
    <p:sldId id="264" r:id="rId10"/>
    <p:sldId id="263" r:id="rId11"/>
    <p:sldId id="273" r:id="rId12"/>
    <p:sldId id="272" r:id="rId13"/>
    <p:sldId id="271" r:id="rId14"/>
    <p:sldId id="270" r:id="rId15"/>
    <p:sldId id="269" r:id="rId16"/>
    <p:sldId id="262" r:id="rId17"/>
    <p:sldId id="274" r:id="rId18"/>
    <p:sldId id="268" r:id="rId19"/>
    <p:sldId id="261" r:id="rId20"/>
    <p:sldId id="277" r:id="rId21"/>
    <p:sldId id="276" r:id="rId22"/>
    <p:sldId id="275" r:id="rId23"/>
    <p:sldId id="281" r:id="rId24"/>
    <p:sldId id="280" r:id="rId25"/>
    <p:sldId id="279" r:id="rId26"/>
    <p:sldId id="282" r:id="rId27"/>
    <p:sldId id="27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BB248F9-1ABB-4BD2-A4FA-B8947C05060F}">
          <p14:sldIdLst>
            <p14:sldId id="256"/>
            <p14:sldId id="257"/>
            <p14:sldId id="258"/>
            <p14:sldId id="259"/>
            <p14:sldId id="260"/>
            <p14:sldId id="267"/>
            <p14:sldId id="265"/>
            <p14:sldId id="266"/>
            <p14:sldId id="264"/>
            <p14:sldId id="263"/>
            <p14:sldId id="273"/>
            <p14:sldId id="272"/>
            <p14:sldId id="271"/>
            <p14:sldId id="270"/>
            <p14:sldId id="269"/>
            <p14:sldId id="262"/>
            <p14:sldId id="274"/>
            <p14:sldId id="268"/>
            <p14:sldId id="261"/>
            <p14:sldId id="277"/>
            <p14:sldId id="276"/>
            <p14:sldId id="275"/>
            <p14:sldId id="281"/>
            <p14:sldId id="280"/>
            <p14:sldId id="279"/>
            <p14:sldId id="282"/>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a:srgbClr val="FF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55" d="100"/>
          <a:sy n="55" d="100"/>
        </p:scale>
        <p:origin x="6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4C576-633A-4124-BA5F-BC0D5A45EFC3}" type="datetimeFigureOut">
              <a:rPr lang="ru-RU" smtClean="0"/>
              <a:t>25.03.2020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4C406-A5B6-4ADC-AC39-F3C530CA82D5}" type="slidenum">
              <a:rPr lang="ru-RU" smtClean="0"/>
              <a:t>‹#›</a:t>
            </a:fld>
            <a:endParaRPr lang="ru-RU"/>
          </a:p>
        </p:txBody>
      </p:sp>
    </p:spTree>
    <p:extLst>
      <p:ext uri="{BB962C8B-B14F-4D97-AF65-F5344CB8AC3E}">
        <p14:creationId xmlns:p14="http://schemas.microsoft.com/office/powerpoint/2010/main" val="314996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14C406-A5B6-4ADC-AC39-F3C530CA82D5}" type="slidenum">
              <a:rPr lang="ru-RU" smtClean="0"/>
              <a:t>9</a:t>
            </a:fld>
            <a:endParaRPr lang="ru-RU"/>
          </a:p>
        </p:txBody>
      </p:sp>
    </p:spTree>
    <p:extLst>
      <p:ext uri="{BB962C8B-B14F-4D97-AF65-F5344CB8AC3E}">
        <p14:creationId xmlns:p14="http://schemas.microsoft.com/office/powerpoint/2010/main" val="404682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F6EA08-9796-47C8-AF9B-DD283542845B}"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259425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F6EA08-9796-47C8-AF9B-DD283542845B}"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119674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F6EA08-9796-47C8-AF9B-DD283542845B}"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75519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F6EA08-9796-47C8-AF9B-DD283542845B}"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35668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F6EA08-9796-47C8-AF9B-DD283542845B}"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21517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F6EA08-9796-47C8-AF9B-DD283542845B}" type="datetimeFigureOut">
              <a:rPr lang="ru-RU" smtClean="0"/>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310562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F6EA08-9796-47C8-AF9B-DD283542845B}" type="datetimeFigureOut">
              <a:rPr lang="ru-RU" smtClean="0"/>
              <a:t>25.03.2020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369623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F6EA08-9796-47C8-AF9B-DD283542845B}" type="datetimeFigureOut">
              <a:rPr lang="ru-RU" smtClean="0"/>
              <a:t>25.03.2020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10555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F6EA08-9796-47C8-AF9B-DD283542845B}" type="datetimeFigureOut">
              <a:rPr lang="ru-RU" smtClean="0"/>
              <a:t>25.03.2020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145810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AF6EA08-9796-47C8-AF9B-DD283542845B}" type="datetimeFigureOut">
              <a:rPr lang="ru-RU" smtClean="0"/>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213927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AF6EA08-9796-47C8-AF9B-DD283542845B}" type="datetimeFigureOut">
              <a:rPr lang="ru-RU" smtClean="0"/>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060788-7BAE-4739-9D3D-90E4B82ADF7F}" type="slidenum">
              <a:rPr lang="ru-RU" smtClean="0"/>
              <a:t>‹#›</a:t>
            </a:fld>
            <a:endParaRPr lang="ru-RU"/>
          </a:p>
        </p:txBody>
      </p:sp>
    </p:spTree>
    <p:extLst>
      <p:ext uri="{BB962C8B-B14F-4D97-AF65-F5344CB8AC3E}">
        <p14:creationId xmlns:p14="http://schemas.microsoft.com/office/powerpoint/2010/main" val="118273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6EA08-9796-47C8-AF9B-DD283542845B}" type="datetimeFigureOut">
              <a:rPr lang="ru-RU" smtClean="0"/>
              <a:t>25.03.2020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60788-7BAE-4739-9D3D-90E4B82ADF7F}" type="slidenum">
              <a:rPr lang="ru-RU" smtClean="0"/>
              <a:t>‹#›</a:t>
            </a:fld>
            <a:endParaRPr lang="ru-RU"/>
          </a:p>
        </p:txBody>
      </p:sp>
    </p:spTree>
    <p:extLst>
      <p:ext uri="{BB962C8B-B14F-4D97-AF65-F5344CB8AC3E}">
        <p14:creationId xmlns:p14="http://schemas.microsoft.com/office/powerpoint/2010/main" val="186466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0" y="0"/>
            <a:ext cx="12192000" cy="6858000"/>
          </a:xfrm>
          <a:prstGeom prst="rect">
            <a:avLst/>
          </a:prstGeom>
        </p:spPr>
      </p:pic>
      <p:sp>
        <p:nvSpPr>
          <p:cNvPr id="2" name="Заголовок 1"/>
          <p:cNvSpPr>
            <a:spLocks noGrp="1"/>
          </p:cNvSpPr>
          <p:nvPr>
            <p:ph type="ctrTitle"/>
          </p:nvPr>
        </p:nvSpPr>
        <p:spPr>
          <a:xfrm>
            <a:off x="2752344" y="374904"/>
            <a:ext cx="6062472" cy="4151375"/>
          </a:xfrm>
        </p:spPr>
        <p:txBody>
          <a:bodyPr>
            <a:normAutofit fontScale="90000"/>
          </a:bodyPr>
          <a:lstStyle/>
          <a:p>
            <a:r>
              <a:rPr lang="ru-RU" dirty="0" err="1" smtClean="0">
                <a:solidFill>
                  <a:srgbClr val="C00000"/>
                </a:solidFill>
                <a:latin typeface="Times New Roman" pitchFamily="18" charset="0"/>
                <a:ea typeface="MingLiU-ExtB" panose="02020500000000000000" pitchFamily="18" charset="-120"/>
                <a:cs typeface="Times New Roman" pitchFamily="18" charset="0"/>
              </a:rPr>
              <a:t>Презентація</a:t>
            </a:r>
            <a:r>
              <a:rPr lang="ru-RU" dirty="0" smtClean="0">
                <a:solidFill>
                  <a:srgbClr val="C00000"/>
                </a:solidFill>
                <a:latin typeface="Times New Roman" pitchFamily="18" charset="0"/>
                <a:ea typeface="MingLiU-ExtB" panose="02020500000000000000" pitchFamily="18" charset="-120"/>
                <a:cs typeface="Times New Roman" pitchFamily="18" charset="0"/>
              </a:rPr>
              <a:t> на тему</a:t>
            </a:r>
            <a:r>
              <a:rPr lang="en-US" dirty="0" smtClean="0">
                <a:solidFill>
                  <a:srgbClr val="C00000"/>
                </a:solidFill>
                <a:latin typeface="Bahnschrift Light" panose="020B0502040204020203" pitchFamily="34" charset="0"/>
                <a:ea typeface="MingLiU-ExtB" panose="02020500000000000000" pitchFamily="18" charset="-120"/>
                <a:cs typeface="Times New Roman" pitchFamily="18" charset="0"/>
              </a:rPr>
              <a:t>:</a:t>
            </a:r>
            <a:r>
              <a:rPr lang="ru-RU" altLang="ru-RU" dirty="0" smtClean="0">
                <a:solidFill>
                  <a:srgbClr val="C00000"/>
                </a:solidFill>
                <a:ea typeface="MingLiU-ExtB" panose="02020500000000000000" pitchFamily="18" charset="-120"/>
              </a:rPr>
              <a:t> </a:t>
            </a:r>
            <a:r>
              <a:rPr lang="ru-RU" altLang="ru-RU" dirty="0" err="1" smtClean="0">
                <a:solidFill>
                  <a:srgbClr val="C00000"/>
                </a:solidFill>
                <a:ea typeface="MingLiU-ExtB" panose="02020500000000000000" pitchFamily="18" charset="-120"/>
              </a:rPr>
              <a:t>Рахунки</a:t>
            </a:r>
            <a:r>
              <a:rPr lang="ru-RU" altLang="ru-RU" dirty="0" smtClean="0">
                <a:solidFill>
                  <a:srgbClr val="C00000"/>
                </a:solidFill>
                <a:ea typeface="MingLiU-ExtB" panose="02020500000000000000" pitchFamily="18" charset="-120"/>
              </a:rPr>
              <a:t> </a:t>
            </a:r>
            <a:r>
              <a:rPr lang="uk-UA" altLang="ru-RU" dirty="0" smtClean="0">
                <a:solidFill>
                  <a:srgbClr val="C00000"/>
                </a:solidFill>
                <a:ea typeface="MingLiU-ExtB" panose="02020500000000000000" pitchFamily="18" charset="-120"/>
              </a:rPr>
              <a:t>бухгалтерського обліку</a:t>
            </a:r>
            <a:r>
              <a:rPr lang="ru-RU" altLang="ru-RU" dirty="0" smtClean="0">
                <a:solidFill>
                  <a:srgbClr val="C00000"/>
                </a:solidFill>
                <a:ea typeface="MingLiU-ExtB" panose="02020500000000000000" pitchFamily="18" charset="-120"/>
              </a:rPr>
              <a:t> і </a:t>
            </a:r>
            <a:r>
              <a:rPr lang="ru-RU" altLang="ru-RU" dirty="0" err="1" smtClean="0">
                <a:solidFill>
                  <a:srgbClr val="C00000"/>
                </a:solidFill>
                <a:ea typeface="MingLiU-ExtB" panose="02020500000000000000" pitchFamily="18" charset="-120"/>
              </a:rPr>
              <a:t>подвійний</a:t>
            </a:r>
            <a:r>
              <a:rPr lang="ru-RU" altLang="ru-RU" dirty="0" smtClean="0">
                <a:solidFill>
                  <a:srgbClr val="C00000"/>
                </a:solidFill>
                <a:ea typeface="MingLiU-ExtB" panose="02020500000000000000" pitchFamily="18" charset="-120"/>
              </a:rPr>
              <a:t> </a:t>
            </a:r>
            <a:r>
              <a:rPr lang="ru-RU" altLang="ru-RU" dirty="0" err="1" smtClean="0">
                <a:solidFill>
                  <a:srgbClr val="C00000"/>
                </a:solidFill>
                <a:ea typeface="MingLiU-ExtB" panose="02020500000000000000" pitchFamily="18" charset="-120"/>
              </a:rPr>
              <a:t>запис</a:t>
            </a:r>
            <a:endParaRPr lang="ru-RU" dirty="0">
              <a:solidFill>
                <a:srgbClr val="C00000"/>
              </a:solidFill>
              <a:ea typeface="MingLiU-ExtB" panose="02020500000000000000" pitchFamily="18" charset="-120"/>
            </a:endParaRPr>
          </a:p>
        </p:txBody>
      </p:sp>
      <p:pic>
        <p:nvPicPr>
          <p:cNvPr id="4" name="Рисунок 3"/>
          <p:cNvPicPr>
            <a:picLocks noChangeAspect="1"/>
          </p:cNvPicPr>
          <p:nvPr/>
        </p:nvPicPr>
        <p:blipFill>
          <a:blip r:embed="rId3"/>
          <a:stretch>
            <a:fillRect/>
          </a:stretch>
        </p:blipFill>
        <p:spPr>
          <a:xfrm>
            <a:off x="4731821" y="4911784"/>
            <a:ext cx="1828959" cy="1560711"/>
          </a:xfrm>
          <a:prstGeom prst="rect">
            <a:avLst/>
          </a:prstGeom>
        </p:spPr>
      </p:pic>
      <p:sp>
        <p:nvSpPr>
          <p:cNvPr id="7" name="TextBox 6"/>
          <p:cNvSpPr txBox="1"/>
          <p:nvPr/>
        </p:nvSpPr>
        <p:spPr>
          <a:xfrm>
            <a:off x="8275320" y="5532120"/>
            <a:ext cx="3410474" cy="369332"/>
          </a:xfrm>
          <a:prstGeom prst="rect">
            <a:avLst/>
          </a:prstGeom>
          <a:noFill/>
        </p:spPr>
        <p:txBody>
          <a:bodyPr wrap="square" rtlCol="0">
            <a:spAutoFit/>
          </a:bodyPr>
          <a:lstStyle/>
          <a:p>
            <a:endParaRPr lang="ru-RU"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64149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673352" y="1153242"/>
            <a:ext cx="9421691" cy="967957"/>
          </a:xfrm>
          <a:prstGeom prst="rect">
            <a:avLst/>
          </a:prstGeom>
        </p:spPr>
        <p:txBody>
          <a:bodyPr wrap="square">
            <a:spAutoFit/>
          </a:bodyPr>
          <a:lstStyle/>
          <a:p>
            <a:pPr algn="just">
              <a:lnSpc>
                <a:spcPct val="150000"/>
              </a:lnSpc>
              <a:spcAft>
                <a:spcPts val="0"/>
              </a:spcAft>
            </a:pPr>
            <a:r>
              <a:rPr lang="uk-UA" sz="2000" b="1" i="1" dirty="0">
                <a:solidFill>
                  <a:srgbClr val="C00000"/>
                </a:solidFill>
                <a:effectLst>
                  <a:outerShdw blurRad="38100" dist="38100" dir="2700000" algn="tl">
                    <a:srgbClr val="000000">
                      <a:alpha val="43137"/>
                    </a:srgbClr>
                  </a:outerShdw>
                </a:effectLst>
                <a:latin typeface="+mj-lt"/>
                <a:ea typeface="Segoe UI Black" panose="020B0A02040204020203" pitchFamily="34" charset="0"/>
                <a:cs typeface="Segoe UI Black" panose="020B0A02040204020203" pitchFamily="34" charset="0"/>
              </a:rPr>
              <a:t>Для того, щоб скласти бухгалтерське проведення та правильно визначити кореспонденцію рахунків, слід послідовно виконати такі  послідовні дії мислення</a:t>
            </a:r>
            <a:r>
              <a:rPr lang="uk-UA" sz="2000" b="1" i="1" dirty="0" smtClean="0">
                <a:solidFill>
                  <a:srgbClr val="C00000"/>
                </a:solidFill>
                <a:effectLst>
                  <a:outerShdw blurRad="38100" dist="38100" dir="2700000" algn="tl">
                    <a:srgbClr val="000000">
                      <a:alpha val="43137"/>
                    </a:srgbClr>
                  </a:outerShdw>
                </a:effectLst>
                <a:latin typeface="+mj-lt"/>
                <a:ea typeface="Segoe UI Black" panose="020B0A02040204020203" pitchFamily="34" charset="0"/>
                <a:cs typeface="Segoe UI Black" panose="020B0A02040204020203" pitchFamily="34" charset="0"/>
              </a:rPr>
              <a:t>:</a:t>
            </a:r>
            <a:endParaRPr lang="ru-RU" sz="2000" b="1" i="1" dirty="0">
              <a:solidFill>
                <a:srgbClr val="C00000"/>
              </a:solidFill>
              <a:effectLst>
                <a:outerShdw blurRad="38100" dist="38100" dir="2700000" algn="tl">
                  <a:srgbClr val="000000">
                    <a:alpha val="43137"/>
                  </a:srgbClr>
                </a:outerShdw>
              </a:effectLst>
              <a:latin typeface="+mj-lt"/>
              <a:ea typeface="Segoe UI Black" panose="020B0A02040204020203" pitchFamily="34" charset="0"/>
              <a:cs typeface="Segoe UI Black" panose="020B0A02040204020203" pitchFamily="34" charset="0"/>
            </a:endParaRPr>
          </a:p>
        </p:txBody>
      </p:sp>
      <p:sp>
        <p:nvSpPr>
          <p:cNvPr id="6" name="Прямоугольник 5"/>
          <p:cNvSpPr/>
          <p:nvPr/>
        </p:nvSpPr>
        <p:spPr>
          <a:xfrm>
            <a:off x="1673352" y="2444323"/>
            <a:ext cx="9460347" cy="2308324"/>
          </a:xfrm>
          <a:prstGeom prst="rect">
            <a:avLst/>
          </a:prstGeom>
          <a:noFill/>
        </p:spPr>
        <p:txBody>
          <a:bodyPr wrap="none" lIns="91440" tIns="45720" rIns="91440" bIns="45720">
            <a:spAutoFit/>
          </a:bodyPr>
          <a:lstStyle/>
          <a:p>
            <a:pPr marL="342900" lvl="0" indent="-342900">
              <a:lnSpc>
                <a:spcPct val="150000"/>
              </a:lnSpc>
              <a:spcAft>
                <a:spcPts val="0"/>
              </a:spcAft>
              <a:buSzPts val="1400"/>
              <a:buFont typeface="Wingdings" panose="05000000000000000000" pitchFamily="2" charset="2"/>
              <a:buChar char="v"/>
            </a:pPr>
            <a:r>
              <a:rPr lang="uk-UA" sz="2400" cap="none" spc="0" dirty="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rPr>
              <a:t>З’ясувати у чому полягає економічний зміст господарської операції;</a:t>
            </a:r>
            <a:endParaRPr lang="ru-RU" sz="2400" cap="none" spc="0" dirty="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SzPts val="1400"/>
              <a:buFont typeface="Wingdings" panose="05000000000000000000" pitchFamily="2" charset="2"/>
              <a:buChar char="v"/>
            </a:pPr>
            <a:r>
              <a:rPr lang="uk-UA" sz="2400" cap="none" spc="0" dirty="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rPr>
              <a:t>Визначити, які об’єкти обліку залучені до неї;</a:t>
            </a:r>
            <a:endParaRPr lang="ru-RU" sz="2400" cap="none" spc="0" dirty="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SzPts val="1400"/>
              <a:buFont typeface="Wingdings" panose="05000000000000000000" pitchFamily="2" charset="2"/>
              <a:buChar char="v"/>
            </a:pPr>
            <a:r>
              <a:rPr lang="uk-UA" sz="2400" cap="none" spc="0" dirty="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rPr>
              <a:t>Встановити характер змін об’єктів (збільшення чи зменшення</a:t>
            </a:r>
            <a:r>
              <a:rPr lang="uk-UA" sz="2400" cap="none" spc="0" dirty="0" smtClean="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rPr>
              <a:t>).</a:t>
            </a:r>
            <a:endParaRPr lang="ru-RU" sz="2400" cap="none" spc="0" dirty="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SzPts val="1400"/>
              <a:buFont typeface="Wingdings" panose="05000000000000000000" pitchFamily="2" charset="2"/>
              <a:buChar char="v"/>
            </a:pPr>
            <a:r>
              <a:rPr lang="uk-UA" sz="2400" cap="none" spc="0" dirty="0">
                <a:ln w="22225">
                  <a:solidFill>
                    <a:srgbClr val="FF0000"/>
                  </a:solidFill>
                  <a:prstDash val="solid"/>
                </a:ln>
                <a:solidFill>
                  <a:srgbClr val="FFC000"/>
                </a:solidFill>
                <a:effectLst/>
                <a:latin typeface="Times New Roman" panose="02020603050405020304" pitchFamily="18" charset="0"/>
                <a:ea typeface="Times New Roman" panose="02020603050405020304" pitchFamily="18" charset="0"/>
              </a:rPr>
              <a:t>Визначити необхідні рахунки та їх економічний зміст.</a:t>
            </a:r>
            <a:endParaRPr lang="ru-RU" sz="2400" cap="none" spc="0" dirty="0">
              <a:ln w="22225">
                <a:solidFill>
                  <a:srgbClr val="FF0000"/>
                </a:solidFill>
                <a:prstDash val="solid"/>
              </a:ln>
              <a:solidFill>
                <a:srgbClr val="FFC000"/>
              </a:solidFill>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 y="4485265"/>
            <a:ext cx="1760592" cy="2266052"/>
          </a:xfrm>
          <a:prstGeom prst="rect">
            <a:avLst/>
          </a:prstGeom>
        </p:spPr>
      </p:pic>
    </p:spTree>
    <p:extLst>
      <p:ext uri="{BB962C8B-B14F-4D97-AF65-F5344CB8AC3E}">
        <p14:creationId xmlns:p14="http://schemas.microsoft.com/office/powerpoint/2010/main" val="39670862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467868" y="463219"/>
            <a:ext cx="11256264" cy="461665"/>
          </a:xfrm>
          <a:prstGeom prst="rect">
            <a:avLst/>
          </a:prstGeom>
        </p:spPr>
        <p:txBody>
          <a:bodyPr wrap="square">
            <a:spAutoFit/>
          </a:bodyPr>
          <a:lstStyle/>
          <a:p>
            <a:r>
              <a:rPr lang="ru-RU" sz="2400" b="1" smtClean="0">
                <a:solidFill>
                  <a:schemeClr val="bg1"/>
                </a:solidFill>
                <a:effectLst>
                  <a:outerShdw blurRad="38100" dist="38100" dir="2700000" algn="tl">
                    <a:srgbClr val="000000">
                      <a:alpha val="43137"/>
                    </a:srgbClr>
                  </a:outerShdw>
                </a:effectLst>
                <a:latin typeface="+mj-lt"/>
              </a:rPr>
              <a:t>Бухгалтерські проведення бувають простими і складними, збірними та багаторядними</a:t>
            </a:r>
            <a:endParaRPr lang="ru-RU" sz="2400" b="1" dirty="0">
              <a:solidFill>
                <a:schemeClr val="bg1"/>
              </a:solidFill>
              <a:effectLst>
                <a:outerShdw blurRad="38100" dist="38100" dir="2700000" algn="tl">
                  <a:srgbClr val="000000">
                    <a:alpha val="43137"/>
                  </a:srgbClr>
                </a:outerShdw>
              </a:effectLst>
              <a:latin typeface="+mj-lt"/>
            </a:endParaRPr>
          </a:p>
        </p:txBody>
      </p:sp>
      <p:sp>
        <p:nvSpPr>
          <p:cNvPr id="4" name="Прямоугольник 3"/>
          <p:cNvSpPr/>
          <p:nvPr/>
        </p:nvSpPr>
        <p:spPr>
          <a:xfrm>
            <a:off x="990600" y="1788206"/>
            <a:ext cx="10027920" cy="677108"/>
          </a:xfrm>
          <a:prstGeom prst="rect">
            <a:avLst/>
          </a:prstGeom>
        </p:spPr>
        <p:txBody>
          <a:bodyPr wrap="square">
            <a:spAutoFit/>
          </a:bodyPr>
          <a:lstStyle/>
          <a:p>
            <a:r>
              <a:rPr lang="uk-UA" sz="2000" b="1" i="1" dirty="0">
                <a:solidFill>
                  <a:srgbClr val="FF0000"/>
                </a:solidFill>
                <a:latin typeface="+mj-lt"/>
                <a:ea typeface="Times New Roman" panose="02020603050405020304" pitchFamily="18" charset="0"/>
              </a:rPr>
              <a:t>Бухгалтерські проведення прості </a:t>
            </a:r>
            <a:r>
              <a:rPr lang="uk-UA" i="1" dirty="0">
                <a:solidFill>
                  <a:srgbClr val="C00000"/>
                </a:solidFill>
                <a:latin typeface="+mj-lt"/>
                <a:ea typeface="Times New Roman" panose="02020603050405020304" pitchFamily="18" charset="0"/>
              </a:rPr>
              <a:t>– це</a:t>
            </a:r>
            <a:r>
              <a:rPr lang="uk-UA" b="1" i="1" dirty="0">
                <a:solidFill>
                  <a:srgbClr val="C00000"/>
                </a:solidFill>
                <a:latin typeface="+mj-lt"/>
                <a:ea typeface="Times New Roman" panose="02020603050405020304" pitchFamily="18" charset="0"/>
              </a:rPr>
              <a:t> </a:t>
            </a:r>
            <a:r>
              <a:rPr lang="uk-UA" i="1" dirty="0">
                <a:solidFill>
                  <a:srgbClr val="C00000"/>
                </a:solidFill>
                <a:latin typeface="+mj-lt"/>
                <a:ea typeface="Times New Roman" panose="02020603050405020304" pitchFamily="18" charset="0"/>
              </a:rPr>
              <a:t>такі бухгалтерські проведення, у яких кореспондує не більше двох рахунків на однакову суму: один по дебету та інший по кредиту.</a:t>
            </a:r>
            <a:endParaRPr lang="ru-RU" i="1" dirty="0">
              <a:solidFill>
                <a:srgbClr val="C00000"/>
              </a:solidFill>
              <a:latin typeface="+mj-lt"/>
            </a:endParaRPr>
          </a:p>
        </p:txBody>
      </p:sp>
      <p:sp>
        <p:nvSpPr>
          <p:cNvPr id="6" name="Прямоугольник 5"/>
          <p:cNvSpPr/>
          <p:nvPr/>
        </p:nvSpPr>
        <p:spPr>
          <a:xfrm>
            <a:off x="1269492" y="2730699"/>
            <a:ext cx="9268968" cy="1754326"/>
          </a:xfrm>
          <a:prstGeom prst="rect">
            <a:avLst/>
          </a:prstGeom>
        </p:spPr>
        <p:txBody>
          <a:bodyPr wrap="square">
            <a:spAutoFit/>
          </a:bodyPr>
          <a:lstStyle/>
          <a:p>
            <a:pPr algn="just">
              <a:lnSpc>
                <a:spcPct val="150000"/>
              </a:lnSpc>
              <a:spcAft>
                <a:spcPts val="0"/>
              </a:spcAft>
            </a:pPr>
            <a:r>
              <a:rPr lang="uk-UA" b="1" dirty="0">
                <a:solidFill>
                  <a:srgbClr val="FF0000"/>
                </a:solidFill>
                <a:latin typeface="+mj-lt"/>
                <a:ea typeface="Times New Roman" panose="02020603050405020304" pitchFamily="18" charset="0"/>
              </a:rPr>
              <a:t>Наприклад: </a:t>
            </a:r>
            <a:r>
              <a:rPr lang="uk-UA" b="1" dirty="0">
                <a:solidFill>
                  <a:srgbClr val="C00000"/>
                </a:solidFill>
                <a:latin typeface="+mj-lt"/>
                <a:ea typeface="Times New Roman" panose="02020603050405020304" pitchFamily="18" charset="0"/>
              </a:rPr>
              <a:t>З каси суб’єкта господарювання  видана заробітна плата працюючим в розмірі 3000 грн. Під впливом однієї операції між собою кореспондують два рахунки: Каса і Розрахунки з оплати праці. Причому перший кредитується (Кредит «Каса»), а другий дебетується (Дебет «Розрахунки з оплати праці»).</a:t>
            </a:r>
            <a:endParaRPr lang="ru-RU" sz="1100" b="1"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379670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069848" y="1087458"/>
            <a:ext cx="10094976" cy="1508105"/>
          </a:xfrm>
          <a:prstGeom prst="rect">
            <a:avLst/>
          </a:prstGeom>
        </p:spPr>
        <p:txBody>
          <a:bodyPr wrap="square">
            <a:spAutoFit/>
          </a:bodyPr>
          <a:lstStyle/>
          <a:p>
            <a:r>
              <a:rPr lang="uk-UA" sz="2000" b="1" i="1" dirty="0">
                <a:solidFill>
                  <a:srgbClr val="FF0000"/>
                </a:solidFill>
                <a:latin typeface="+mj-lt"/>
                <a:ea typeface="Times New Roman" panose="02020603050405020304" pitchFamily="18" charset="0"/>
              </a:rPr>
              <a:t>Бухгалтерські проведення складні </a:t>
            </a:r>
            <a:r>
              <a:rPr lang="uk-UA" i="1" dirty="0">
                <a:solidFill>
                  <a:srgbClr val="C00000"/>
                </a:solidFill>
                <a:latin typeface="+mj-lt"/>
                <a:ea typeface="Times New Roman" panose="02020603050405020304" pitchFamily="18" charset="0"/>
              </a:rPr>
              <a:t>– це</a:t>
            </a:r>
            <a:r>
              <a:rPr lang="uk-UA" b="1" i="1" dirty="0">
                <a:solidFill>
                  <a:srgbClr val="C00000"/>
                </a:solidFill>
                <a:latin typeface="+mj-lt"/>
                <a:ea typeface="Times New Roman" panose="02020603050405020304" pitchFamily="18" charset="0"/>
              </a:rPr>
              <a:t> </a:t>
            </a:r>
            <a:r>
              <a:rPr lang="uk-UA" i="1" dirty="0">
                <a:solidFill>
                  <a:srgbClr val="C00000"/>
                </a:solidFill>
                <a:latin typeface="+mj-lt"/>
                <a:ea typeface="Times New Roman" panose="02020603050405020304" pitchFamily="18" charset="0"/>
              </a:rPr>
              <a:t>такі, у яких кореспондує більше двох рахунків. При цьому можливі два випадки. Перший, коли кілька рахунків дебетуються, а на загальну суму, що відображена за дебетом рахунків, кредитується тільки один рахунок.  Другий, коли кілька рахунків кредитуються, а на загальну суму, що відображена за кредитом рахунків, дебетується  тільки один рахунок</a:t>
            </a:r>
            <a:r>
              <a:rPr lang="uk-UA" dirty="0">
                <a:latin typeface="Times New Roman" panose="02020603050405020304" pitchFamily="18" charset="0"/>
                <a:ea typeface="Times New Roman" panose="02020603050405020304" pitchFamily="18" charset="0"/>
              </a:rPr>
              <a:t>. </a:t>
            </a:r>
            <a:endParaRPr lang="ru-RU" dirty="0"/>
          </a:p>
        </p:txBody>
      </p:sp>
      <p:sp>
        <p:nvSpPr>
          <p:cNvPr id="4" name="Прямоугольник 3"/>
          <p:cNvSpPr/>
          <p:nvPr/>
        </p:nvSpPr>
        <p:spPr>
          <a:xfrm>
            <a:off x="1816608" y="2674379"/>
            <a:ext cx="9144000" cy="2585323"/>
          </a:xfrm>
          <a:prstGeom prst="rect">
            <a:avLst/>
          </a:prstGeom>
        </p:spPr>
        <p:txBody>
          <a:bodyPr wrap="square">
            <a:spAutoFit/>
          </a:bodyPr>
          <a:lstStyle/>
          <a:p>
            <a:pPr indent="371475" algn="just">
              <a:lnSpc>
                <a:spcPct val="150000"/>
              </a:lnSpc>
              <a:spcAft>
                <a:spcPts val="0"/>
              </a:spcAft>
            </a:pPr>
            <a:r>
              <a:rPr lang="uk-UA" b="1" dirty="0">
                <a:solidFill>
                  <a:srgbClr val="FF0000"/>
                </a:solidFill>
                <a:latin typeface="+mj-lt"/>
                <a:ea typeface="Times New Roman" panose="02020603050405020304" pitchFamily="18" charset="0"/>
              </a:rPr>
              <a:t>Наприклад: </a:t>
            </a:r>
            <a:r>
              <a:rPr lang="uk-UA" b="1" dirty="0">
                <a:solidFill>
                  <a:srgbClr val="C00000"/>
                </a:solidFill>
                <a:latin typeface="+mj-lt"/>
                <a:ea typeface="Times New Roman" panose="02020603050405020304" pitchFamily="18" charset="0"/>
              </a:rPr>
              <a:t>На суб’єкті господарювання, на підставі рішення загальних зборів засновників, за рахунок нерозподіленого прибутку збільшено додатковий  капітал в сумі 50 000 грн.  та утворено з метою покриття непередбачених збитків резервний капітал в сумі 20 000 грн. При цьому кредитується два рахунки («Додатковий капітал" на суму 50 000 грн. та  "Резервний капітал" на суму 20 000 грн. та дебетується один рахунок - 44 "Нерозподілений прибуток" на суму 70 000 грн.).</a:t>
            </a:r>
            <a:endParaRPr lang="ru-RU" sz="1100" b="1" dirty="0">
              <a:solidFill>
                <a:srgbClr val="C00000"/>
              </a:solidFill>
              <a:effectLst/>
              <a:latin typeface="+mj-lt"/>
              <a:ea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36" y="2974848"/>
            <a:ext cx="2197608" cy="2197608"/>
          </a:xfrm>
          <a:prstGeom prst="rect">
            <a:avLst/>
          </a:prstGeom>
        </p:spPr>
      </p:pic>
    </p:spTree>
    <p:extLst>
      <p:ext uri="{BB962C8B-B14F-4D97-AF65-F5344CB8AC3E}">
        <p14:creationId xmlns:p14="http://schemas.microsoft.com/office/powerpoint/2010/main" val="2061482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798576" y="397152"/>
            <a:ext cx="9643872" cy="926536"/>
          </a:xfrm>
          <a:prstGeom prst="rect">
            <a:avLst/>
          </a:prstGeom>
        </p:spPr>
        <p:txBody>
          <a:bodyPr wrap="square">
            <a:spAutoFit/>
          </a:bodyPr>
          <a:lstStyle/>
          <a:p>
            <a:pPr indent="371475" algn="just">
              <a:lnSpc>
                <a:spcPct val="150000"/>
              </a:lnSpc>
              <a:spcAft>
                <a:spcPts val="0"/>
              </a:spcAft>
            </a:pPr>
            <a:r>
              <a:rPr lang="uk-UA" sz="2000" b="1" dirty="0">
                <a:solidFill>
                  <a:srgbClr val="FF0000"/>
                </a:solidFill>
                <a:latin typeface="+mj-lt"/>
                <a:ea typeface="Times New Roman" panose="02020603050405020304" pitchFamily="18" charset="0"/>
              </a:rPr>
              <a:t>Збірні</a:t>
            </a:r>
            <a:r>
              <a:rPr lang="uk-UA" sz="2000" dirty="0">
                <a:solidFill>
                  <a:srgbClr val="FF0000"/>
                </a:solidFill>
                <a:latin typeface="+mj-lt"/>
                <a:ea typeface="Times New Roman" panose="02020603050405020304" pitchFamily="18" charset="0"/>
              </a:rPr>
              <a:t> </a:t>
            </a:r>
            <a:r>
              <a:rPr lang="uk-UA" sz="2000" b="1" dirty="0">
                <a:solidFill>
                  <a:srgbClr val="FF0000"/>
                </a:solidFill>
                <a:latin typeface="+mj-lt"/>
                <a:ea typeface="Times New Roman" panose="02020603050405020304" pitchFamily="18" charset="0"/>
              </a:rPr>
              <a:t>бухгалтерські проведення</a:t>
            </a:r>
            <a:r>
              <a:rPr lang="uk-UA" sz="2000" dirty="0">
                <a:solidFill>
                  <a:srgbClr val="FF0000"/>
                </a:solidFill>
                <a:latin typeface="+mj-lt"/>
                <a:ea typeface="Times New Roman" panose="02020603050405020304" pitchFamily="18" charset="0"/>
              </a:rPr>
              <a:t> </a:t>
            </a:r>
            <a:r>
              <a:rPr lang="uk-UA" i="1" dirty="0">
                <a:solidFill>
                  <a:srgbClr val="C00000"/>
                </a:solidFill>
                <a:latin typeface="+mj-lt"/>
                <a:ea typeface="Times New Roman" panose="02020603050405020304" pitchFamily="18" charset="0"/>
              </a:rPr>
              <a:t>- це такі, коли водночас дебетуються та кредитується не менше як по два рахунки за дебетом і кредитом. </a:t>
            </a:r>
            <a:endParaRPr lang="ru-RU" i="1" dirty="0">
              <a:solidFill>
                <a:srgbClr val="C00000"/>
              </a:solidFill>
              <a:effectLst/>
              <a:latin typeface="+mj-lt"/>
              <a:ea typeface="Times New Roman" panose="02020603050405020304" pitchFamily="18" charset="0"/>
            </a:endParaRPr>
          </a:p>
        </p:txBody>
      </p:sp>
      <p:sp>
        <p:nvSpPr>
          <p:cNvPr id="4" name="Прямоугольник 3"/>
          <p:cNvSpPr/>
          <p:nvPr/>
        </p:nvSpPr>
        <p:spPr>
          <a:xfrm>
            <a:off x="798576" y="1510528"/>
            <a:ext cx="10677144" cy="2031325"/>
          </a:xfrm>
          <a:prstGeom prst="rect">
            <a:avLst/>
          </a:prstGeom>
        </p:spPr>
        <p:txBody>
          <a:bodyPr wrap="square">
            <a:spAutoFit/>
          </a:bodyPr>
          <a:lstStyle/>
          <a:p>
            <a:r>
              <a:rPr lang="uk-UA" b="1" dirty="0">
                <a:solidFill>
                  <a:srgbClr val="FF0000"/>
                </a:solidFill>
                <a:latin typeface="+mj-lt"/>
                <a:ea typeface="Times New Roman" panose="02020603050405020304" pitchFamily="18" charset="0"/>
              </a:rPr>
              <a:t>Наприклад.</a:t>
            </a:r>
            <a:r>
              <a:rPr lang="uk-UA" b="1" dirty="0">
                <a:solidFill>
                  <a:srgbClr val="C00000"/>
                </a:solidFill>
                <a:latin typeface="+mj-lt"/>
                <a:ea typeface="Times New Roman" panose="02020603050405020304" pitchFamily="18" charset="0"/>
              </a:rPr>
              <a:t> Оприбуткована на складі виробничі запаси на суму 1100 грн. які отримані від постачальника та товари на суму 3400 грн., які отримані від інших кредиторів. Дана господарська операція веде до збільшення рахунків "Виробничі запаси" на 1100 грн. та "Товари" на 3400 грн. та рахунків "Розрахунки з постачальниками і підрядниками" на 1100 грн. і рахунку «Розрахунки з іншими кредиторами» на суму 3400 грн.  При цьому рахунки "Виробничі запаси" і "Товари" - дебетуються, а рахунки "Розрахунки з постачальниками і підрядниками" і «Розрахунки з іншими кредиторами»  - кредитується відповідно на 1100 грн. і 3400 грн. Схематично даний запис відображено на рис. </a:t>
            </a:r>
            <a:r>
              <a:rPr lang="uk-UA" b="1" dirty="0" smtClean="0">
                <a:solidFill>
                  <a:srgbClr val="C00000"/>
                </a:solidFill>
                <a:latin typeface="+mj-lt"/>
                <a:ea typeface="Times New Roman" panose="02020603050405020304" pitchFamily="18" charset="0"/>
              </a:rPr>
              <a:t>.</a:t>
            </a:r>
            <a:endParaRPr lang="ru-RU" b="1" dirty="0">
              <a:solidFill>
                <a:srgbClr val="C00000"/>
              </a:solidFill>
              <a:latin typeface="+mj-lt"/>
            </a:endParaRPr>
          </a:p>
        </p:txBody>
      </p:sp>
      <p:pic>
        <p:nvPicPr>
          <p:cNvPr id="5" name="Рисунок 4"/>
          <p:cNvPicPr>
            <a:picLocks noChangeAspect="1"/>
          </p:cNvPicPr>
          <p:nvPr/>
        </p:nvPicPr>
        <p:blipFill>
          <a:blip r:embed="rId3"/>
          <a:stretch>
            <a:fillRect/>
          </a:stretch>
        </p:blipFill>
        <p:spPr>
          <a:xfrm>
            <a:off x="1716029" y="3665463"/>
            <a:ext cx="8759942" cy="1090217"/>
          </a:xfrm>
          <a:prstGeom prst="rect">
            <a:avLst/>
          </a:prstGeom>
        </p:spPr>
      </p:pic>
      <p:pic>
        <p:nvPicPr>
          <p:cNvPr id="6" name="Рисунок 5"/>
          <p:cNvPicPr>
            <a:picLocks noChangeAspect="1"/>
          </p:cNvPicPr>
          <p:nvPr/>
        </p:nvPicPr>
        <p:blipFill>
          <a:blip r:embed="rId4"/>
          <a:stretch>
            <a:fillRect/>
          </a:stretch>
        </p:blipFill>
        <p:spPr>
          <a:xfrm>
            <a:off x="1682495" y="4879291"/>
            <a:ext cx="8759953" cy="1090218"/>
          </a:xfrm>
          <a:prstGeom prst="rect">
            <a:avLst/>
          </a:prstGeom>
        </p:spPr>
      </p:pic>
      <p:sp>
        <p:nvSpPr>
          <p:cNvPr id="7" name="Прямоугольник 6"/>
          <p:cNvSpPr/>
          <p:nvPr/>
        </p:nvSpPr>
        <p:spPr>
          <a:xfrm>
            <a:off x="2469317" y="5998256"/>
            <a:ext cx="7335663" cy="507831"/>
          </a:xfrm>
          <a:prstGeom prst="rect">
            <a:avLst/>
          </a:prstGeom>
        </p:spPr>
        <p:txBody>
          <a:bodyPr wrap="none">
            <a:spAutoFit/>
          </a:bodyPr>
          <a:lstStyle/>
          <a:p>
            <a:pPr algn="just">
              <a:lnSpc>
                <a:spcPct val="150000"/>
              </a:lnSpc>
              <a:spcAft>
                <a:spcPts val="0"/>
              </a:spcAft>
            </a:pPr>
            <a:r>
              <a:rPr lang="uk-UA" dirty="0">
                <a:solidFill>
                  <a:srgbClr val="C00000"/>
                </a:solidFill>
                <a:latin typeface="+mj-lt"/>
                <a:ea typeface="Times New Roman" panose="02020603050405020304" pitchFamily="18" charset="0"/>
              </a:rPr>
              <a:t>Разом оборот і за дебетом і за кредитом рахунків сума складає  4500 грн</a:t>
            </a:r>
            <a:r>
              <a:rPr lang="uk-UA" sz="1400" dirty="0">
                <a:latin typeface="Times New Roman" panose="02020603050405020304" pitchFamily="18" charset="0"/>
                <a:ea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8511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216152" y="750469"/>
            <a:ext cx="9893808" cy="969496"/>
          </a:xfrm>
          <a:prstGeom prst="rect">
            <a:avLst/>
          </a:prstGeom>
        </p:spPr>
        <p:txBody>
          <a:bodyPr wrap="square">
            <a:spAutoFit/>
          </a:bodyPr>
          <a:lstStyle/>
          <a:p>
            <a:pPr indent="371475" algn="just">
              <a:lnSpc>
                <a:spcPct val="150000"/>
              </a:lnSpc>
              <a:spcAft>
                <a:spcPts val="0"/>
              </a:spcAft>
            </a:pPr>
            <a:r>
              <a:rPr lang="uk-UA" sz="2000" b="1" i="1" dirty="0">
                <a:solidFill>
                  <a:srgbClr val="C00000"/>
                </a:solidFill>
                <a:latin typeface="+mj-lt"/>
                <a:ea typeface="Times New Roman" panose="02020603050405020304" pitchFamily="18" charset="0"/>
              </a:rPr>
              <a:t>Багаторядними</a:t>
            </a:r>
            <a:r>
              <a:rPr lang="uk-UA" i="1" dirty="0">
                <a:solidFill>
                  <a:srgbClr val="C00000"/>
                </a:solidFill>
                <a:latin typeface="+mj-lt"/>
                <a:ea typeface="Times New Roman" panose="02020603050405020304" pitchFamily="18" charset="0"/>
              </a:rPr>
              <a:t> називають такі бухгалтерські проведення, коли одночасно дебетується  і кредитується кілька рахунків, пов’язаних між собою складною господарською ситуацією.</a:t>
            </a:r>
            <a:endParaRPr lang="ru-RU" i="1" dirty="0">
              <a:solidFill>
                <a:srgbClr val="C00000"/>
              </a:solidFill>
              <a:effectLst/>
              <a:latin typeface="+mj-lt"/>
              <a:ea typeface="Times New Roman" panose="02020603050405020304" pitchFamily="18" charset="0"/>
            </a:endParaRPr>
          </a:p>
        </p:txBody>
      </p:sp>
      <p:sp>
        <p:nvSpPr>
          <p:cNvPr id="4" name="Прямоугольник 3"/>
          <p:cNvSpPr/>
          <p:nvPr/>
        </p:nvSpPr>
        <p:spPr>
          <a:xfrm>
            <a:off x="397764" y="1815620"/>
            <a:ext cx="11530584" cy="3831818"/>
          </a:xfrm>
          <a:prstGeom prst="rect">
            <a:avLst/>
          </a:prstGeom>
        </p:spPr>
        <p:txBody>
          <a:bodyPr wrap="square">
            <a:spAutoFit/>
          </a:bodyPr>
          <a:lstStyle/>
          <a:p>
            <a:pPr algn="just">
              <a:lnSpc>
                <a:spcPct val="150000"/>
              </a:lnSpc>
              <a:spcAft>
                <a:spcPts val="0"/>
              </a:spcAft>
            </a:pPr>
            <a:r>
              <a:rPr lang="uk-UA" b="1" dirty="0">
                <a:solidFill>
                  <a:srgbClr val="FF0000"/>
                </a:solidFill>
                <a:latin typeface="Times New Roman" panose="02020603050405020304" pitchFamily="18" charset="0"/>
                <a:ea typeface="Times New Roman" panose="02020603050405020304" pitchFamily="18" charset="0"/>
              </a:rPr>
              <a:t>Наприклад.</a:t>
            </a:r>
            <a:r>
              <a:rPr lang="uk-UA" b="1" dirty="0">
                <a:solidFill>
                  <a:srgbClr val="C00000"/>
                </a:solidFill>
                <a:latin typeface="Times New Roman" panose="02020603050405020304" pitchFamily="18" charset="0"/>
                <a:ea typeface="Times New Roman" panose="02020603050405020304" pitchFamily="18" charset="0"/>
              </a:rPr>
              <a:t> Оприбуткована на складі матеріали на суму 2000 грн. які отримані від постачальника, паливо на суму 700 грн., які отримані від інших кредиторів та запасні частини на суму 400 грн., які оплачені комерційним банком «Аваль» за рахунок його позики.  Дана господарська операція веде до збільшення рахунків "Сировина і матеріали" на 2000 грн., "Паливо" на 800 грн. «Запасні частини» на суму 700 грн., а тому записи за цими рахунками будуть здійснені за дебетом. Вартість одержаних матеріальних цінностей розподілена між об’єктами обліку так: 2000 грн. віднесено на збільшення заборгованості перед постачальниками, 600 грн. – кредиторами  і 900 грн. – банком «Аваль» за видані ним позики. Ці суми будуть записані по кредиту рахунків "Розрахунки з постачальниками і підрядниками" на суму 2000 грн., «Розрахунки з іншими кредиторами» на суму 600 грн. і «Короткострокові позики банку» на  суму 400 грн. </a:t>
            </a:r>
            <a:endParaRPr lang="ru-RU"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47586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3"/>
          <a:stretch>
            <a:fillRect/>
          </a:stretch>
        </p:blipFill>
        <p:spPr>
          <a:xfrm>
            <a:off x="1123747" y="465969"/>
            <a:ext cx="9730484" cy="4215759"/>
          </a:xfrm>
          <a:prstGeom prst="rect">
            <a:avLst/>
          </a:prstGeom>
        </p:spPr>
      </p:pic>
      <p:sp>
        <p:nvSpPr>
          <p:cNvPr id="4" name="Прямоугольник 3"/>
          <p:cNvSpPr/>
          <p:nvPr/>
        </p:nvSpPr>
        <p:spPr>
          <a:xfrm>
            <a:off x="2542032" y="5333078"/>
            <a:ext cx="9464040" cy="923330"/>
          </a:xfrm>
          <a:prstGeom prst="rect">
            <a:avLst/>
          </a:prstGeom>
        </p:spPr>
        <p:txBody>
          <a:bodyPr wrap="square">
            <a:spAutoFit/>
          </a:bodyPr>
          <a:lstStyle/>
          <a:p>
            <a:pPr algn="just">
              <a:lnSpc>
                <a:spcPct val="150000"/>
              </a:lnSpc>
              <a:spcAft>
                <a:spcPts val="0"/>
              </a:spcAft>
            </a:pPr>
            <a:r>
              <a:rPr lang="uk-UA" b="1" dirty="0">
                <a:solidFill>
                  <a:srgbClr val="C00000"/>
                </a:solidFill>
                <a:latin typeface="+mj-lt"/>
                <a:ea typeface="Times New Roman" panose="02020603050405020304" pitchFamily="18" charset="0"/>
              </a:rPr>
              <a:t>Разом оборот і за дебетом і за кредитом рахунків сума складає 3500 грн</a:t>
            </a:r>
            <a:r>
              <a:rPr lang="uk-UA" dirty="0">
                <a:solidFill>
                  <a:srgbClr val="C00000"/>
                </a:solidFill>
                <a:latin typeface="+mj-lt"/>
                <a:ea typeface="Times New Roman" panose="02020603050405020304" pitchFamily="18" charset="0"/>
              </a:rPr>
              <a:t>.</a:t>
            </a:r>
            <a:endParaRPr lang="ru-RU" dirty="0">
              <a:solidFill>
                <a:srgbClr val="C00000"/>
              </a:solidFill>
              <a:latin typeface="+mj-lt"/>
              <a:ea typeface="Times New Roman" panose="02020603050405020304" pitchFamily="18" charset="0"/>
            </a:endParaRPr>
          </a:p>
          <a:p>
            <a:pPr indent="371475" algn="just">
              <a:lnSpc>
                <a:spcPct val="150000"/>
              </a:lnSpc>
              <a:spcAft>
                <a:spcPts val="0"/>
              </a:spcAft>
            </a:pPr>
            <a:r>
              <a:rPr lang="uk-UA" b="1" dirty="0" smtClean="0">
                <a:solidFill>
                  <a:srgbClr val="C00000"/>
                </a:solidFill>
                <a:latin typeface="+mj-lt"/>
                <a:ea typeface="Times New Roman" panose="02020603050405020304" pitchFamily="18" charset="0"/>
              </a:rPr>
              <a:t> Схема </a:t>
            </a:r>
            <a:r>
              <a:rPr lang="uk-UA" b="1" dirty="0">
                <a:solidFill>
                  <a:srgbClr val="C00000"/>
                </a:solidFill>
                <a:latin typeface="+mj-lt"/>
                <a:ea typeface="Times New Roman" panose="02020603050405020304" pitchFamily="18" charset="0"/>
              </a:rPr>
              <a:t>багаторядного бухгалтерського проведення</a:t>
            </a:r>
            <a:endParaRPr lang="ru-RU" dirty="0">
              <a:solidFill>
                <a:srgbClr val="C00000"/>
              </a:solidFill>
              <a:effectLst/>
              <a:latin typeface="+mj-lt"/>
              <a:ea typeface="Times New Roman" panose="02020603050405020304" pitchFamily="18" charset="0"/>
            </a:endParaRPr>
          </a:p>
        </p:txBody>
      </p:sp>
      <p:pic>
        <p:nvPicPr>
          <p:cNvPr id="5" name="Рисунок 4"/>
          <p:cNvPicPr>
            <a:picLocks noChangeAspect="1"/>
          </p:cNvPicPr>
          <p:nvPr/>
        </p:nvPicPr>
        <p:blipFill>
          <a:blip r:embed="rId4" cstate="print">
            <a:extLst>
              <a:ext uri="{BEBA8EAE-BF5A-486C-A8C5-ECC9F3942E4B}">
                <a14:imgProps xmlns:a14="http://schemas.microsoft.com/office/drawing/2010/main">
                  <a14:imgLayer r:embed="rId5">
                    <a14:imgEffect>
                      <a14:backgroundRemoval t="0" b="96548" l="1000" r="99889"/>
                    </a14:imgEffect>
                  </a14:imgLayer>
                </a14:imgProps>
              </a:ext>
              <a:ext uri="{28A0092B-C50C-407E-A947-70E740481C1C}">
                <a14:useLocalDpi xmlns:a14="http://schemas.microsoft.com/office/drawing/2010/main" val="0"/>
              </a:ext>
            </a:extLst>
          </a:blip>
          <a:stretch>
            <a:fillRect/>
          </a:stretch>
        </p:blipFill>
        <p:spPr>
          <a:xfrm>
            <a:off x="9361337" y="4373623"/>
            <a:ext cx="2830663" cy="2641952"/>
          </a:xfrm>
          <a:prstGeom prst="rect">
            <a:avLst/>
          </a:prstGeom>
        </p:spPr>
      </p:pic>
    </p:spTree>
    <p:extLst>
      <p:ext uri="{BB962C8B-B14F-4D97-AF65-F5344CB8AC3E}">
        <p14:creationId xmlns:p14="http://schemas.microsoft.com/office/powerpoint/2010/main" val="3056614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4092"/>
            <a:ext cx="12192000" cy="6858000"/>
          </a:xfrm>
          <a:prstGeom prst="rect">
            <a:avLst/>
          </a:prstGeom>
        </p:spPr>
      </p:pic>
      <p:sp>
        <p:nvSpPr>
          <p:cNvPr id="3" name="Прямоугольник 2"/>
          <p:cNvSpPr/>
          <p:nvPr/>
        </p:nvSpPr>
        <p:spPr>
          <a:xfrm>
            <a:off x="1548384" y="336763"/>
            <a:ext cx="8921496" cy="523220"/>
          </a:xfrm>
          <a:prstGeom prst="rect">
            <a:avLst/>
          </a:prstGeom>
        </p:spPr>
        <p:txBody>
          <a:bodyPr wrap="square">
            <a:spAutoFit/>
          </a:bodyPr>
          <a:lstStyle/>
          <a:p>
            <a:pPr lvl="1"/>
            <a:r>
              <a:rPr lang="uk-UA" sz="28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3.Синтетичні та аналітичні рахунки,  </a:t>
            </a:r>
            <a:r>
              <a:rPr lang="uk-UA" sz="2800"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субрахунки</a:t>
            </a:r>
            <a:endParaRPr lang="ru-RU" sz="28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Прямоугольник 3"/>
          <p:cNvSpPr/>
          <p:nvPr/>
        </p:nvSpPr>
        <p:spPr>
          <a:xfrm>
            <a:off x="722376" y="1180237"/>
            <a:ext cx="10689336" cy="923330"/>
          </a:xfrm>
          <a:prstGeom prst="rect">
            <a:avLst/>
          </a:prstGeom>
        </p:spPr>
        <p:txBody>
          <a:bodyPr wrap="square">
            <a:spAutoFit/>
          </a:bodyPr>
          <a:lstStyle/>
          <a:p>
            <a:r>
              <a:rPr lang="uk-UA" b="1" dirty="0">
                <a:latin typeface="Times New Roman" panose="02020603050405020304" pitchFamily="18" charset="0"/>
                <a:ea typeface="Times New Roman" panose="02020603050405020304" pitchFamily="18" charset="0"/>
              </a:rPr>
              <a:t> </a:t>
            </a:r>
            <a:r>
              <a:rPr lang="uk-UA" b="1" i="1" dirty="0">
                <a:solidFill>
                  <a:srgbClr val="C00000"/>
                </a:solidFill>
                <a:latin typeface="+mj-lt"/>
                <a:ea typeface="Times New Roman" panose="02020603050405020304" pitchFamily="18" charset="0"/>
              </a:rPr>
              <a:t>В управлінні господарською діяльністю суб’єкта господарювання  використовується як узагальнююча, так і деталізована інформація про об’єкти бухгалтерського обліку. Тому в залежності від ступеня деталізації інформації бухгалтерські рахунки поділяються на </a:t>
            </a:r>
            <a:r>
              <a:rPr lang="uk-UA" b="1" i="1" dirty="0">
                <a:solidFill>
                  <a:srgbClr val="FF0000"/>
                </a:solidFill>
                <a:latin typeface="+mj-lt"/>
                <a:ea typeface="Times New Roman" panose="02020603050405020304" pitchFamily="18" charset="0"/>
              </a:rPr>
              <a:t>синтетичні, аналітичні і субрахунки.</a:t>
            </a:r>
            <a:endParaRPr lang="ru-RU" b="1" i="1" dirty="0">
              <a:solidFill>
                <a:srgbClr val="FF0000"/>
              </a:solidFill>
              <a:latin typeface="+mj-lt"/>
            </a:endParaRPr>
          </a:p>
        </p:txBody>
      </p:sp>
      <p:sp>
        <p:nvSpPr>
          <p:cNvPr id="5" name="Прямоугольник 4"/>
          <p:cNvSpPr/>
          <p:nvPr/>
        </p:nvSpPr>
        <p:spPr>
          <a:xfrm>
            <a:off x="722376" y="1948780"/>
            <a:ext cx="11283696" cy="923330"/>
          </a:xfrm>
          <a:prstGeom prst="rect">
            <a:avLst/>
          </a:prstGeom>
        </p:spPr>
        <p:txBody>
          <a:bodyPr wrap="square">
            <a:spAutoFit/>
          </a:bodyPr>
          <a:lstStyle/>
          <a:p>
            <a:pPr indent="371475">
              <a:lnSpc>
                <a:spcPct val="150000"/>
              </a:lnSpc>
              <a:spcAft>
                <a:spcPts val="0"/>
              </a:spcAft>
            </a:pPr>
            <a:r>
              <a:rPr lang="uk-UA" i="1" dirty="0" smtClean="0">
                <a:solidFill>
                  <a:srgbClr val="C00000"/>
                </a:solidFill>
                <a:latin typeface="+mj-lt"/>
                <a:ea typeface="Times New Roman" panose="02020603050405020304" pitchFamily="18" charset="0"/>
              </a:rPr>
              <a:t>Рахунок </a:t>
            </a:r>
            <a:r>
              <a:rPr lang="uk-UA" i="1" dirty="0">
                <a:solidFill>
                  <a:srgbClr val="C00000"/>
                </a:solidFill>
                <a:latin typeface="+mj-lt"/>
                <a:ea typeface="Times New Roman" panose="02020603050405020304" pitchFamily="18" charset="0"/>
              </a:rPr>
              <a:t>найвищого (першого) порядку називається </a:t>
            </a:r>
            <a:r>
              <a:rPr lang="uk-UA" b="1" i="1" dirty="0">
                <a:solidFill>
                  <a:srgbClr val="C00000"/>
                </a:solidFill>
                <a:latin typeface="+mj-lt"/>
                <a:ea typeface="Times New Roman" panose="02020603050405020304" pitchFamily="18" charset="0"/>
              </a:rPr>
              <a:t>синтетични</a:t>
            </a:r>
            <a:r>
              <a:rPr lang="uk-UA" i="1" dirty="0">
                <a:solidFill>
                  <a:srgbClr val="C00000"/>
                </a:solidFill>
                <a:latin typeface="+mj-lt"/>
                <a:ea typeface="Times New Roman" panose="02020603050405020304" pitchFamily="18" charset="0"/>
              </a:rPr>
              <a:t>м, рахунок другого порядку - </a:t>
            </a:r>
            <a:r>
              <a:rPr lang="uk-UA" b="1" i="1" dirty="0">
                <a:solidFill>
                  <a:srgbClr val="C00000"/>
                </a:solidFill>
                <a:latin typeface="+mj-lt"/>
                <a:ea typeface="Times New Roman" panose="02020603050405020304" pitchFamily="18" charset="0"/>
              </a:rPr>
              <a:t>субрахунком</a:t>
            </a:r>
            <a:r>
              <a:rPr lang="uk-UA" i="1" dirty="0">
                <a:solidFill>
                  <a:srgbClr val="C00000"/>
                </a:solidFill>
                <a:latin typeface="+mj-lt"/>
                <a:ea typeface="Times New Roman" panose="02020603050405020304" pitchFamily="18" charset="0"/>
              </a:rPr>
              <a:t> і рахунок третього і наступного порядку - </a:t>
            </a:r>
            <a:r>
              <a:rPr lang="uk-UA" b="1" i="1" dirty="0">
                <a:solidFill>
                  <a:srgbClr val="C00000"/>
                </a:solidFill>
                <a:latin typeface="+mj-lt"/>
                <a:ea typeface="Times New Roman" panose="02020603050405020304" pitchFamily="18" charset="0"/>
              </a:rPr>
              <a:t>аналітичним рахунком</a:t>
            </a:r>
            <a:r>
              <a:rPr lang="uk-UA" i="1" dirty="0">
                <a:solidFill>
                  <a:srgbClr val="C00000"/>
                </a:solidFill>
                <a:latin typeface="+mj-lt"/>
                <a:ea typeface="Times New Roman" panose="02020603050405020304" pitchFamily="18" charset="0"/>
              </a:rPr>
              <a:t>.</a:t>
            </a:r>
            <a:endParaRPr lang="ru-RU" sz="1100" i="1" dirty="0">
              <a:solidFill>
                <a:srgbClr val="C00000"/>
              </a:solidFill>
              <a:effectLst/>
              <a:latin typeface="+mj-lt"/>
              <a:ea typeface="Times New Roman" panose="02020603050405020304" pitchFamily="18" charset="0"/>
            </a:endParaRPr>
          </a:p>
        </p:txBody>
      </p:sp>
      <p:sp>
        <p:nvSpPr>
          <p:cNvPr id="6" name="Прямоугольник 5"/>
          <p:cNvSpPr/>
          <p:nvPr/>
        </p:nvSpPr>
        <p:spPr>
          <a:xfrm>
            <a:off x="722376" y="2846677"/>
            <a:ext cx="10689336" cy="92333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ü"/>
            </a:pPr>
            <a:r>
              <a:rPr lang="uk-UA" i="1" dirty="0">
                <a:solidFill>
                  <a:srgbClr val="C00000"/>
                </a:solidFill>
                <a:latin typeface="+mj-lt"/>
                <a:ea typeface="Times New Roman" panose="02020603050405020304" pitchFamily="18" charset="0"/>
              </a:rPr>
              <a:t>Синтетичними називаються рахунки, які дають узагальненні показники про господарські засоби, джерела їх утворення і господарські процеси за економічно однорідними групами в грошовому виразі.</a:t>
            </a:r>
            <a:endParaRPr lang="ru-RU" sz="1100" i="1" dirty="0">
              <a:solidFill>
                <a:srgbClr val="C00000"/>
              </a:solidFill>
              <a:effectLst/>
              <a:latin typeface="+mj-lt"/>
              <a:ea typeface="Times New Roman" panose="02020603050405020304" pitchFamily="18" charset="0"/>
            </a:endParaRPr>
          </a:p>
        </p:txBody>
      </p:sp>
      <p:sp>
        <p:nvSpPr>
          <p:cNvPr id="7" name="Прямоугольник 6"/>
          <p:cNvSpPr/>
          <p:nvPr/>
        </p:nvSpPr>
        <p:spPr>
          <a:xfrm>
            <a:off x="722376" y="3770007"/>
            <a:ext cx="10689336" cy="92333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ü"/>
            </a:pPr>
            <a:r>
              <a:rPr lang="uk-UA" i="1" dirty="0" smtClean="0">
                <a:solidFill>
                  <a:srgbClr val="C00000"/>
                </a:solidFill>
                <a:latin typeface="+mj-lt"/>
                <a:ea typeface="Times New Roman" panose="02020603050405020304" pitchFamily="18" charset="0"/>
              </a:rPr>
              <a:t>Аналітичні </a:t>
            </a:r>
            <a:r>
              <a:rPr lang="uk-UA" i="1" dirty="0">
                <a:solidFill>
                  <a:srgbClr val="C00000"/>
                </a:solidFill>
                <a:latin typeface="+mj-lt"/>
                <a:ea typeface="Times New Roman" panose="02020603050405020304" pitchFamily="18" charset="0"/>
              </a:rPr>
              <a:t>рахунки -- це рахунки, що деталізують синтетичні рахунки і  на яких відображаються конкретні  види господарських засобів, джерел їх формування та господарських процесів.</a:t>
            </a:r>
            <a:endParaRPr lang="ru-RU" sz="1100" i="1" dirty="0">
              <a:solidFill>
                <a:srgbClr val="C00000"/>
              </a:solidFill>
              <a:effectLst/>
              <a:latin typeface="+mj-lt"/>
              <a:ea typeface="Times New Roman" panose="02020603050405020304" pitchFamily="18" charset="0"/>
            </a:endParaRPr>
          </a:p>
        </p:txBody>
      </p:sp>
      <p:sp>
        <p:nvSpPr>
          <p:cNvPr id="8" name="Прямоугольник 7"/>
          <p:cNvSpPr/>
          <p:nvPr/>
        </p:nvSpPr>
        <p:spPr>
          <a:xfrm>
            <a:off x="722376" y="4729913"/>
            <a:ext cx="10780776" cy="1338828"/>
          </a:xfrm>
          <a:prstGeom prst="rect">
            <a:avLst/>
          </a:prstGeom>
        </p:spPr>
        <p:txBody>
          <a:bodyPr wrap="square">
            <a:spAutoFit/>
          </a:bodyPr>
          <a:lstStyle/>
          <a:p>
            <a:pPr marL="285750" indent="-285750">
              <a:lnSpc>
                <a:spcPct val="150000"/>
              </a:lnSpc>
              <a:buFont typeface="Wingdings" panose="05000000000000000000" pitchFamily="2" charset="2"/>
              <a:buChar char="ü"/>
            </a:pPr>
            <a:r>
              <a:rPr lang="uk-UA" i="1" dirty="0" smtClean="0">
                <a:solidFill>
                  <a:srgbClr val="C00000"/>
                </a:solidFill>
                <a:latin typeface="+mj-lt"/>
                <a:ea typeface="Times New Roman" panose="02020603050405020304" pitchFamily="18" charset="0"/>
              </a:rPr>
              <a:t> Субрахунки  </a:t>
            </a:r>
            <a:r>
              <a:rPr lang="uk-UA" i="1" dirty="0">
                <a:solidFill>
                  <a:srgbClr val="C00000"/>
                </a:solidFill>
                <a:latin typeface="+mj-lt"/>
                <a:ea typeface="Times New Roman" panose="02020603050405020304" pitchFamily="18" charset="0"/>
              </a:rPr>
              <a:t>-- це рахунки другого порядку, які призначені для додаткового групування даних аналітичного обліку з метою формування узагальненої інформації в межах даного синтетичного рахунку</a:t>
            </a:r>
            <a:r>
              <a:rPr lang="uk-UA" b="1" dirty="0">
                <a:latin typeface="Times New Roman" panose="02020603050405020304" pitchFamily="18" charset="0"/>
                <a:ea typeface="Times New Roman" panose="02020603050405020304" pitchFamily="18" charset="0"/>
              </a:rPr>
              <a:t>.</a:t>
            </a:r>
            <a:endParaRPr lang="ru-RU" dirty="0"/>
          </a:p>
        </p:txBody>
      </p:sp>
    </p:spTree>
    <p:extLst>
      <p:ext uri="{BB962C8B-B14F-4D97-AF65-F5344CB8AC3E}">
        <p14:creationId xmlns:p14="http://schemas.microsoft.com/office/powerpoint/2010/main" val="23975703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2453640" y="1207008"/>
            <a:ext cx="7156704" cy="3908762"/>
          </a:xfrm>
          <a:prstGeom prst="rect">
            <a:avLst/>
          </a:prstGeom>
        </p:spPr>
        <p:txBody>
          <a:bodyPr wrap="square">
            <a:spAutoFit/>
          </a:bodyPr>
          <a:lstStyle/>
          <a:p>
            <a:r>
              <a:rPr lang="ru-RU" sz="2400" b="1" dirty="0" err="1">
                <a:solidFill>
                  <a:srgbClr val="C00000"/>
                </a:solidFill>
                <a:latin typeface="+mj-lt"/>
              </a:rPr>
              <a:t>Всі</a:t>
            </a:r>
            <a:r>
              <a:rPr lang="ru-RU" sz="2400" b="1" dirty="0">
                <a:solidFill>
                  <a:srgbClr val="C00000"/>
                </a:solidFill>
                <a:latin typeface="+mj-lt"/>
              </a:rPr>
              <a:t> </a:t>
            </a:r>
            <a:r>
              <a:rPr lang="ru-RU" sz="2400" b="1" dirty="0" err="1">
                <a:solidFill>
                  <a:srgbClr val="C00000"/>
                </a:solidFill>
                <a:latin typeface="+mj-lt"/>
              </a:rPr>
              <a:t>рахунки</a:t>
            </a:r>
            <a:r>
              <a:rPr lang="ru-RU" sz="2400" b="1" dirty="0">
                <a:solidFill>
                  <a:srgbClr val="C00000"/>
                </a:solidFill>
                <a:latin typeface="+mj-lt"/>
              </a:rPr>
              <a:t> в </a:t>
            </a:r>
            <a:r>
              <a:rPr lang="ru-RU" sz="2400" b="1" dirty="0" err="1">
                <a:solidFill>
                  <a:srgbClr val="C00000"/>
                </a:solidFill>
                <a:latin typeface="+mj-lt"/>
              </a:rPr>
              <a:t>плані</a:t>
            </a:r>
            <a:r>
              <a:rPr lang="ru-RU" sz="2400" b="1" dirty="0">
                <a:solidFill>
                  <a:srgbClr val="C00000"/>
                </a:solidFill>
                <a:latin typeface="+mj-lt"/>
              </a:rPr>
              <a:t> </a:t>
            </a:r>
            <a:r>
              <a:rPr lang="ru-RU" sz="2400" b="1" dirty="0" err="1">
                <a:solidFill>
                  <a:srgbClr val="C00000"/>
                </a:solidFill>
                <a:latin typeface="+mj-lt"/>
              </a:rPr>
              <a:t>згруповано</a:t>
            </a:r>
            <a:r>
              <a:rPr lang="ru-RU" sz="2400" b="1" dirty="0">
                <a:solidFill>
                  <a:srgbClr val="C00000"/>
                </a:solidFill>
                <a:latin typeface="+mj-lt"/>
              </a:rPr>
              <a:t> в </a:t>
            </a:r>
            <a:r>
              <a:rPr lang="ru-RU" sz="2400" b="1" dirty="0" err="1">
                <a:solidFill>
                  <a:srgbClr val="C00000"/>
                </a:solidFill>
                <a:latin typeface="+mj-lt"/>
              </a:rPr>
              <a:t>класи</a:t>
            </a:r>
            <a:r>
              <a:rPr lang="ru-RU" sz="2400" b="1" dirty="0">
                <a:solidFill>
                  <a:srgbClr val="C00000"/>
                </a:solidFill>
                <a:latin typeface="+mj-lt"/>
              </a:rPr>
              <a:t> за </a:t>
            </a:r>
            <a:r>
              <a:rPr lang="ru-RU" sz="2400" b="1" dirty="0" err="1">
                <a:solidFill>
                  <a:srgbClr val="C00000"/>
                </a:solidFill>
                <a:latin typeface="+mj-lt"/>
              </a:rPr>
              <a:t>економічним</a:t>
            </a:r>
            <a:r>
              <a:rPr lang="ru-RU" sz="2400" b="1" dirty="0">
                <a:solidFill>
                  <a:srgbClr val="C00000"/>
                </a:solidFill>
                <a:latin typeface="+mj-lt"/>
              </a:rPr>
              <a:t> </a:t>
            </a:r>
            <a:r>
              <a:rPr lang="ru-RU" sz="2400" b="1" dirty="0" err="1">
                <a:solidFill>
                  <a:srgbClr val="C00000"/>
                </a:solidFill>
                <a:latin typeface="+mj-lt"/>
              </a:rPr>
              <a:t>змістом</a:t>
            </a:r>
            <a:r>
              <a:rPr lang="ru-RU" sz="2400" b="1" dirty="0">
                <a:solidFill>
                  <a:srgbClr val="C00000"/>
                </a:solidFill>
                <a:latin typeface="+mj-lt"/>
              </a:rPr>
              <a:t>:</a:t>
            </a:r>
          </a:p>
          <a:p>
            <a:r>
              <a:rPr lang="ru-RU" dirty="0"/>
              <a:t>   </a:t>
            </a:r>
            <a:r>
              <a:rPr lang="ru-RU" sz="2000" dirty="0">
                <a:solidFill>
                  <a:srgbClr val="FF0000"/>
                </a:solidFill>
                <a:latin typeface="+mj-lt"/>
              </a:rPr>
              <a:t>1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Необоротні</a:t>
            </a:r>
            <a:r>
              <a:rPr lang="ru-RU" sz="2000" dirty="0">
                <a:solidFill>
                  <a:srgbClr val="FF0000"/>
                </a:solidFill>
                <a:latin typeface="+mj-lt"/>
              </a:rPr>
              <a:t> </a:t>
            </a:r>
            <a:r>
              <a:rPr lang="ru-RU" sz="2000" dirty="0" err="1">
                <a:solidFill>
                  <a:srgbClr val="FF0000"/>
                </a:solidFill>
                <a:latin typeface="+mj-lt"/>
              </a:rPr>
              <a:t>активи</a:t>
            </a:r>
            <a:r>
              <a:rPr lang="ru-RU" sz="2000" dirty="0">
                <a:solidFill>
                  <a:srgbClr val="FF0000"/>
                </a:solidFill>
                <a:latin typeface="+mj-lt"/>
              </a:rPr>
              <a:t>;</a:t>
            </a:r>
          </a:p>
          <a:p>
            <a:r>
              <a:rPr lang="ru-RU" sz="2000" dirty="0">
                <a:solidFill>
                  <a:srgbClr val="FF0000"/>
                </a:solidFill>
                <a:latin typeface="+mj-lt"/>
              </a:rPr>
              <a:t>   2 </a:t>
            </a:r>
            <a:r>
              <a:rPr lang="ru-RU" sz="2000" dirty="0" err="1">
                <a:solidFill>
                  <a:srgbClr val="FF0000"/>
                </a:solidFill>
                <a:latin typeface="+mj-lt"/>
              </a:rPr>
              <a:t>клас</a:t>
            </a:r>
            <a:r>
              <a:rPr lang="ru-RU" sz="2000" dirty="0">
                <a:solidFill>
                  <a:srgbClr val="FF0000"/>
                </a:solidFill>
                <a:latin typeface="+mj-lt"/>
              </a:rPr>
              <a:t>: Запаси;</a:t>
            </a:r>
          </a:p>
          <a:p>
            <a:r>
              <a:rPr lang="ru-RU" sz="2000" dirty="0">
                <a:solidFill>
                  <a:srgbClr val="FF0000"/>
                </a:solidFill>
                <a:latin typeface="+mj-lt"/>
              </a:rPr>
              <a:t>   3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Кошти</a:t>
            </a:r>
            <a:r>
              <a:rPr lang="ru-RU" sz="2000" dirty="0">
                <a:solidFill>
                  <a:srgbClr val="FF0000"/>
                </a:solidFill>
                <a:latin typeface="+mj-lt"/>
              </a:rPr>
              <a:t>, </a:t>
            </a:r>
            <a:r>
              <a:rPr lang="ru-RU" sz="2000" dirty="0" err="1">
                <a:solidFill>
                  <a:srgbClr val="FF0000"/>
                </a:solidFill>
                <a:latin typeface="+mj-lt"/>
              </a:rPr>
              <a:t>розрахунки</a:t>
            </a:r>
            <a:r>
              <a:rPr lang="ru-RU" sz="2000" dirty="0">
                <a:solidFill>
                  <a:srgbClr val="FF0000"/>
                </a:solidFill>
                <a:latin typeface="+mj-lt"/>
              </a:rPr>
              <a:t> та </a:t>
            </a:r>
            <a:r>
              <a:rPr lang="ru-RU" sz="2000" dirty="0" err="1">
                <a:solidFill>
                  <a:srgbClr val="FF0000"/>
                </a:solidFill>
                <a:latin typeface="+mj-lt"/>
              </a:rPr>
              <a:t>інші</a:t>
            </a:r>
            <a:r>
              <a:rPr lang="ru-RU" sz="2000" dirty="0">
                <a:solidFill>
                  <a:srgbClr val="FF0000"/>
                </a:solidFill>
                <a:latin typeface="+mj-lt"/>
              </a:rPr>
              <a:t> </a:t>
            </a:r>
            <a:r>
              <a:rPr lang="ru-RU" sz="2000" dirty="0" err="1">
                <a:solidFill>
                  <a:srgbClr val="FF0000"/>
                </a:solidFill>
                <a:latin typeface="+mj-lt"/>
              </a:rPr>
              <a:t>активи</a:t>
            </a:r>
            <a:r>
              <a:rPr lang="ru-RU" sz="2000" dirty="0">
                <a:solidFill>
                  <a:srgbClr val="FF0000"/>
                </a:solidFill>
                <a:latin typeface="+mj-lt"/>
              </a:rPr>
              <a:t>;</a:t>
            </a:r>
          </a:p>
          <a:p>
            <a:r>
              <a:rPr lang="ru-RU" sz="2000" dirty="0">
                <a:solidFill>
                  <a:srgbClr val="FF0000"/>
                </a:solidFill>
                <a:latin typeface="+mj-lt"/>
              </a:rPr>
              <a:t>   4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Власний</a:t>
            </a:r>
            <a:r>
              <a:rPr lang="ru-RU" sz="2000" dirty="0">
                <a:solidFill>
                  <a:srgbClr val="FF0000"/>
                </a:solidFill>
                <a:latin typeface="+mj-lt"/>
              </a:rPr>
              <a:t> </a:t>
            </a:r>
            <a:r>
              <a:rPr lang="ru-RU" sz="2000" dirty="0" err="1">
                <a:solidFill>
                  <a:srgbClr val="FF0000"/>
                </a:solidFill>
                <a:latin typeface="+mj-lt"/>
              </a:rPr>
              <a:t>капітал</a:t>
            </a:r>
            <a:r>
              <a:rPr lang="ru-RU" sz="2000" dirty="0">
                <a:solidFill>
                  <a:srgbClr val="FF0000"/>
                </a:solidFill>
                <a:latin typeface="+mj-lt"/>
              </a:rPr>
              <a:t> та </a:t>
            </a:r>
            <a:r>
              <a:rPr lang="ru-RU" sz="2000" dirty="0" err="1">
                <a:solidFill>
                  <a:srgbClr val="FF0000"/>
                </a:solidFill>
                <a:latin typeface="+mj-lt"/>
              </a:rPr>
              <a:t>забезпечення</a:t>
            </a:r>
            <a:r>
              <a:rPr lang="ru-RU" sz="2000" dirty="0">
                <a:solidFill>
                  <a:srgbClr val="FF0000"/>
                </a:solidFill>
                <a:latin typeface="+mj-lt"/>
              </a:rPr>
              <a:t> </a:t>
            </a:r>
            <a:r>
              <a:rPr lang="ru-RU" sz="2000" dirty="0" err="1">
                <a:solidFill>
                  <a:srgbClr val="FF0000"/>
                </a:solidFill>
                <a:latin typeface="+mj-lt"/>
              </a:rPr>
              <a:t>зобов’язань</a:t>
            </a:r>
            <a:r>
              <a:rPr lang="ru-RU" sz="2000" dirty="0">
                <a:solidFill>
                  <a:srgbClr val="FF0000"/>
                </a:solidFill>
                <a:latin typeface="+mj-lt"/>
              </a:rPr>
              <a:t>;</a:t>
            </a:r>
          </a:p>
          <a:p>
            <a:r>
              <a:rPr lang="ru-RU" sz="2000" dirty="0">
                <a:solidFill>
                  <a:srgbClr val="FF0000"/>
                </a:solidFill>
                <a:latin typeface="+mj-lt"/>
              </a:rPr>
              <a:t>   5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Довгострокові</a:t>
            </a:r>
            <a:r>
              <a:rPr lang="ru-RU" sz="2000" dirty="0">
                <a:solidFill>
                  <a:srgbClr val="FF0000"/>
                </a:solidFill>
                <a:latin typeface="+mj-lt"/>
              </a:rPr>
              <a:t> </a:t>
            </a:r>
            <a:r>
              <a:rPr lang="ru-RU" sz="2000" dirty="0" err="1">
                <a:solidFill>
                  <a:srgbClr val="FF0000"/>
                </a:solidFill>
                <a:latin typeface="+mj-lt"/>
              </a:rPr>
              <a:t>зобов’язання</a:t>
            </a:r>
            <a:r>
              <a:rPr lang="ru-RU" sz="2000" dirty="0">
                <a:solidFill>
                  <a:srgbClr val="FF0000"/>
                </a:solidFill>
                <a:latin typeface="+mj-lt"/>
              </a:rPr>
              <a:t>;</a:t>
            </a:r>
          </a:p>
          <a:p>
            <a:r>
              <a:rPr lang="ru-RU" sz="2000" dirty="0">
                <a:solidFill>
                  <a:srgbClr val="FF0000"/>
                </a:solidFill>
                <a:latin typeface="+mj-lt"/>
              </a:rPr>
              <a:t>   6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Поточні</a:t>
            </a:r>
            <a:r>
              <a:rPr lang="ru-RU" sz="2000" dirty="0">
                <a:solidFill>
                  <a:srgbClr val="FF0000"/>
                </a:solidFill>
                <a:latin typeface="+mj-lt"/>
              </a:rPr>
              <a:t> </a:t>
            </a:r>
            <a:r>
              <a:rPr lang="ru-RU" sz="2000" dirty="0" err="1">
                <a:solidFill>
                  <a:srgbClr val="FF0000"/>
                </a:solidFill>
                <a:latin typeface="+mj-lt"/>
              </a:rPr>
              <a:t>зобов’язання</a:t>
            </a:r>
            <a:r>
              <a:rPr lang="ru-RU" sz="2000" dirty="0">
                <a:solidFill>
                  <a:srgbClr val="FF0000"/>
                </a:solidFill>
                <a:latin typeface="+mj-lt"/>
              </a:rPr>
              <a:t>;</a:t>
            </a:r>
          </a:p>
          <a:p>
            <a:r>
              <a:rPr lang="ru-RU" sz="2000" dirty="0">
                <a:solidFill>
                  <a:srgbClr val="FF0000"/>
                </a:solidFill>
                <a:latin typeface="+mj-lt"/>
              </a:rPr>
              <a:t>   7 </a:t>
            </a:r>
            <a:r>
              <a:rPr lang="ru-RU" sz="2000" dirty="0" err="1">
                <a:solidFill>
                  <a:srgbClr val="FF0000"/>
                </a:solidFill>
                <a:latin typeface="+mj-lt"/>
              </a:rPr>
              <a:t>клас</a:t>
            </a:r>
            <a:r>
              <a:rPr lang="ru-RU" sz="2000" dirty="0">
                <a:solidFill>
                  <a:srgbClr val="FF0000"/>
                </a:solidFill>
                <a:latin typeface="+mj-lt"/>
              </a:rPr>
              <a:t>: Доходи і </a:t>
            </a:r>
            <a:r>
              <a:rPr lang="ru-RU" sz="2000" dirty="0" err="1">
                <a:solidFill>
                  <a:srgbClr val="FF0000"/>
                </a:solidFill>
                <a:latin typeface="+mj-lt"/>
              </a:rPr>
              <a:t>результати</a:t>
            </a:r>
            <a:r>
              <a:rPr lang="ru-RU" sz="2000" dirty="0">
                <a:solidFill>
                  <a:srgbClr val="FF0000"/>
                </a:solidFill>
                <a:latin typeface="+mj-lt"/>
              </a:rPr>
              <a:t> </a:t>
            </a:r>
            <a:r>
              <a:rPr lang="ru-RU" sz="2000" dirty="0" err="1">
                <a:solidFill>
                  <a:srgbClr val="FF0000"/>
                </a:solidFill>
                <a:latin typeface="+mj-lt"/>
              </a:rPr>
              <a:t>діяльності</a:t>
            </a:r>
            <a:r>
              <a:rPr lang="ru-RU" sz="2000" dirty="0">
                <a:solidFill>
                  <a:srgbClr val="FF0000"/>
                </a:solidFill>
                <a:latin typeface="+mj-lt"/>
              </a:rPr>
              <a:t>;</a:t>
            </a:r>
          </a:p>
          <a:p>
            <a:r>
              <a:rPr lang="ru-RU" sz="2000" dirty="0">
                <a:solidFill>
                  <a:srgbClr val="FF0000"/>
                </a:solidFill>
                <a:latin typeface="+mj-lt"/>
              </a:rPr>
              <a:t>   8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Витрати</a:t>
            </a:r>
            <a:r>
              <a:rPr lang="ru-RU" sz="2000" dirty="0">
                <a:solidFill>
                  <a:srgbClr val="FF0000"/>
                </a:solidFill>
                <a:latin typeface="+mj-lt"/>
              </a:rPr>
              <a:t> за </a:t>
            </a:r>
            <a:r>
              <a:rPr lang="ru-RU" sz="2000" dirty="0" err="1">
                <a:solidFill>
                  <a:srgbClr val="FF0000"/>
                </a:solidFill>
                <a:latin typeface="+mj-lt"/>
              </a:rPr>
              <a:t>елементами</a:t>
            </a:r>
            <a:r>
              <a:rPr lang="ru-RU" sz="2000" dirty="0">
                <a:solidFill>
                  <a:srgbClr val="FF0000"/>
                </a:solidFill>
                <a:latin typeface="+mj-lt"/>
              </a:rPr>
              <a:t>;</a:t>
            </a:r>
          </a:p>
          <a:p>
            <a:r>
              <a:rPr lang="ru-RU" sz="2000" dirty="0">
                <a:solidFill>
                  <a:srgbClr val="FF0000"/>
                </a:solidFill>
                <a:latin typeface="+mj-lt"/>
              </a:rPr>
              <a:t>   9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Витрати</a:t>
            </a:r>
            <a:r>
              <a:rPr lang="ru-RU" sz="2000" dirty="0">
                <a:solidFill>
                  <a:srgbClr val="FF0000"/>
                </a:solidFill>
                <a:latin typeface="+mj-lt"/>
              </a:rPr>
              <a:t> </a:t>
            </a:r>
            <a:r>
              <a:rPr lang="ru-RU" sz="2000" dirty="0" err="1">
                <a:solidFill>
                  <a:srgbClr val="FF0000"/>
                </a:solidFill>
                <a:latin typeface="+mj-lt"/>
              </a:rPr>
              <a:t>діяльності</a:t>
            </a:r>
            <a:r>
              <a:rPr lang="ru-RU" sz="2000" dirty="0">
                <a:solidFill>
                  <a:srgbClr val="FF0000"/>
                </a:solidFill>
                <a:latin typeface="+mj-lt"/>
              </a:rPr>
              <a:t>;</a:t>
            </a:r>
          </a:p>
          <a:p>
            <a:r>
              <a:rPr lang="ru-RU" sz="2000" dirty="0">
                <a:solidFill>
                  <a:srgbClr val="FF0000"/>
                </a:solidFill>
                <a:latin typeface="+mj-lt"/>
              </a:rPr>
              <a:t>   0 </a:t>
            </a:r>
            <a:r>
              <a:rPr lang="ru-RU" sz="2000" dirty="0" err="1">
                <a:solidFill>
                  <a:srgbClr val="FF0000"/>
                </a:solidFill>
                <a:latin typeface="+mj-lt"/>
              </a:rPr>
              <a:t>клас</a:t>
            </a:r>
            <a:r>
              <a:rPr lang="ru-RU" sz="2000" dirty="0">
                <a:solidFill>
                  <a:srgbClr val="FF0000"/>
                </a:solidFill>
                <a:latin typeface="+mj-lt"/>
              </a:rPr>
              <a:t>: </a:t>
            </a:r>
            <a:r>
              <a:rPr lang="ru-RU" sz="2000" dirty="0" err="1">
                <a:solidFill>
                  <a:srgbClr val="FF0000"/>
                </a:solidFill>
                <a:latin typeface="+mj-lt"/>
              </a:rPr>
              <a:t>Позабалансові</a:t>
            </a:r>
            <a:r>
              <a:rPr lang="ru-RU" sz="2000" dirty="0">
                <a:solidFill>
                  <a:srgbClr val="FF0000"/>
                </a:solidFill>
                <a:latin typeface="+mj-lt"/>
              </a:rPr>
              <a:t> </a:t>
            </a:r>
            <a:r>
              <a:rPr lang="ru-RU" sz="2000" dirty="0" err="1">
                <a:solidFill>
                  <a:srgbClr val="FF0000"/>
                </a:solidFill>
                <a:latin typeface="+mj-lt"/>
              </a:rPr>
              <a:t>рахунки</a:t>
            </a:r>
            <a:r>
              <a:rPr lang="ru-RU" dirty="0"/>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021" y="3255019"/>
            <a:ext cx="3173213" cy="31732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549244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612392" y="1307905"/>
            <a:ext cx="8199120" cy="3924151"/>
          </a:xfrm>
          <a:prstGeom prst="rect">
            <a:avLst/>
          </a:prstGeom>
        </p:spPr>
        <p:txBody>
          <a:bodyPr wrap="square">
            <a:spAutoFit/>
          </a:bodyPr>
          <a:lstStyle/>
          <a:p>
            <a:pPr indent="371475" algn="just">
              <a:lnSpc>
                <a:spcPct val="150000"/>
              </a:lnSpc>
              <a:spcAft>
                <a:spcPts val="0"/>
              </a:spcAft>
            </a:pPr>
            <a:r>
              <a:rPr lang="uk-UA" sz="2000" dirty="0">
                <a:solidFill>
                  <a:srgbClr val="C00000"/>
                </a:solidFill>
                <a:latin typeface="+mj-lt"/>
                <a:ea typeface="Times New Roman" panose="02020603050405020304" pitchFamily="18" charset="0"/>
              </a:rPr>
              <a:t>Між синтетичним рахунком, його субрахунками і аналітичними рахунками існує  наступний взаємозв’язок</a:t>
            </a:r>
            <a:r>
              <a:rPr lang="uk-UA" sz="2000" dirty="0" smtClean="0">
                <a:solidFill>
                  <a:srgbClr val="C00000"/>
                </a:solidFill>
                <a:latin typeface="+mj-lt"/>
                <a:ea typeface="Times New Roman" panose="02020603050405020304" pitchFamily="18" charset="0"/>
              </a:rPr>
              <a:t>:</a:t>
            </a:r>
            <a:endParaRPr lang="ru-RU" sz="2000" dirty="0">
              <a:solidFill>
                <a:srgbClr val="C00000"/>
              </a:solidFill>
              <a:latin typeface="+mj-lt"/>
              <a:ea typeface="Times New Roman" panose="02020603050405020304" pitchFamily="18" charset="0"/>
            </a:endParaRPr>
          </a:p>
          <a:p>
            <a:pPr marL="285750" indent="-285750" algn="just">
              <a:lnSpc>
                <a:spcPct val="150000"/>
              </a:lnSpc>
              <a:spcAft>
                <a:spcPts val="0"/>
              </a:spcAft>
              <a:buFont typeface="Courier New" panose="02070309020205020404" pitchFamily="49" charset="0"/>
              <a:buChar char="o"/>
            </a:pPr>
            <a:r>
              <a:rPr lang="uk-UA" dirty="0" smtClean="0">
                <a:latin typeface="Times New Roman" panose="02020603050405020304" pitchFamily="18" charset="0"/>
                <a:ea typeface="Times New Roman" panose="02020603050405020304" pitchFamily="18" charset="0"/>
              </a:rPr>
              <a:t> </a:t>
            </a:r>
            <a:r>
              <a:rPr lang="uk-UA" dirty="0">
                <a:solidFill>
                  <a:srgbClr val="C00000"/>
                </a:solidFill>
                <a:latin typeface="+mj-lt"/>
                <a:ea typeface="Times New Roman" panose="02020603050405020304" pitchFamily="18" charset="0"/>
              </a:rPr>
              <a:t>Сума початкового сальдо за синтетичним рахунком завжди повинна відповідати сумі початкових сальдо за аналітичними рахунками, які відкриті до нього</a:t>
            </a:r>
            <a:r>
              <a:rPr lang="uk-UA" dirty="0" smtClean="0">
                <a:solidFill>
                  <a:srgbClr val="C00000"/>
                </a:solidFill>
                <a:latin typeface="+mj-lt"/>
                <a:ea typeface="Times New Roman" panose="02020603050405020304" pitchFamily="18" charset="0"/>
              </a:rPr>
              <a:t>.</a:t>
            </a:r>
            <a:endParaRPr lang="ru-RU" dirty="0" smtClean="0">
              <a:solidFill>
                <a:srgbClr val="C00000"/>
              </a:solidFill>
              <a:latin typeface="+mj-lt"/>
              <a:ea typeface="Times New Roman" panose="02020603050405020304" pitchFamily="18" charset="0"/>
            </a:endParaRPr>
          </a:p>
          <a:p>
            <a:pPr marL="285750" indent="-285750" algn="just">
              <a:lnSpc>
                <a:spcPct val="150000"/>
              </a:lnSpc>
              <a:spcAft>
                <a:spcPts val="0"/>
              </a:spcAft>
              <a:buFont typeface="Courier New" panose="02070309020205020404" pitchFamily="49" charset="0"/>
              <a:buChar char="o"/>
            </a:pPr>
            <a:r>
              <a:rPr lang="uk-UA" dirty="0" smtClean="0">
                <a:solidFill>
                  <a:srgbClr val="C00000"/>
                </a:solidFill>
                <a:latin typeface="+mj-lt"/>
                <a:ea typeface="Times New Roman" panose="02020603050405020304" pitchFamily="18" charset="0"/>
              </a:rPr>
              <a:t> </a:t>
            </a:r>
            <a:r>
              <a:rPr lang="uk-UA" dirty="0">
                <a:solidFill>
                  <a:srgbClr val="C00000"/>
                </a:solidFill>
                <a:latin typeface="+mj-lt"/>
                <a:ea typeface="Times New Roman" panose="02020603050405020304" pitchFamily="18" charset="0"/>
              </a:rPr>
              <a:t>Сума оборотів за дебетом та кредитом аналітичних рахунків повинна відповідати сумі оборотів за дебетом та кредитом синтетичного </a:t>
            </a:r>
            <a:r>
              <a:rPr lang="uk-UA" dirty="0" smtClean="0">
                <a:solidFill>
                  <a:srgbClr val="C00000"/>
                </a:solidFill>
                <a:latin typeface="+mj-lt"/>
                <a:ea typeface="Times New Roman" panose="02020603050405020304" pitchFamily="18" charset="0"/>
              </a:rPr>
              <a:t>рахунку.</a:t>
            </a:r>
          </a:p>
          <a:p>
            <a:pPr marL="285750" indent="-285750" algn="just">
              <a:lnSpc>
                <a:spcPct val="150000"/>
              </a:lnSpc>
              <a:spcAft>
                <a:spcPts val="0"/>
              </a:spcAft>
              <a:buFont typeface="Courier New" panose="02070309020205020404" pitchFamily="49" charset="0"/>
              <a:buChar char="o"/>
            </a:pPr>
            <a:r>
              <a:rPr lang="uk-UA" dirty="0" smtClean="0">
                <a:solidFill>
                  <a:srgbClr val="C00000"/>
                </a:solidFill>
                <a:latin typeface="+mj-lt"/>
                <a:ea typeface="Times New Roman" panose="02020603050405020304" pitchFamily="18" charset="0"/>
              </a:rPr>
              <a:t>Сума </a:t>
            </a:r>
            <a:r>
              <a:rPr lang="uk-UA" dirty="0">
                <a:solidFill>
                  <a:srgbClr val="C00000"/>
                </a:solidFill>
                <a:latin typeface="+mj-lt"/>
                <a:ea typeface="Times New Roman" panose="02020603050405020304" pitchFamily="18" charset="0"/>
              </a:rPr>
              <a:t>кінцевого сальдо за синтетичним рахунком завжди повинна відповідати сумі кінцевому сальдо за аналітичними рахунками, які відкриті до нього.</a:t>
            </a:r>
            <a:endParaRPr lang="ru-RU"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5832739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5306" cy="6858000"/>
          </a:xfrm>
          <a:prstGeom prst="rect">
            <a:avLst/>
          </a:prstGeom>
        </p:spPr>
      </p:pic>
      <p:sp>
        <p:nvSpPr>
          <p:cNvPr id="4" name="Rectangle 2"/>
          <p:cNvSpPr>
            <a:spLocks noChangeArrowheads="1"/>
          </p:cNvSpPr>
          <p:nvPr/>
        </p:nvSpPr>
        <p:spPr bwMode="auto">
          <a:xfrm>
            <a:off x="979341" y="1085207"/>
            <a:ext cx="1032662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uk-UA" altLang="ru-RU" b="1" i="0" u="none" strike="noStrike" cap="none" normalizeH="0" baseline="0" dirty="0" smtClean="0">
                <a:ln>
                  <a:noFill/>
                </a:ln>
                <a:solidFill>
                  <a:srgbClr val="FF0000"/>
                </a:solidFill>
                <a:effectLst/>
                <a:latin typeface="+mj-lt"/>
                <a:ea typeface="Times New Roman" panose="02020603050405020304" pitchFamily="18" charset="0"/>
              </a:rPr>
              <a:t>Приклад: </a:t>
            </a:r>
            <a:r>
              <a:rPr kumimoji="0" lang="uk-UA" altLang="ru-RU" b="1" i="0" u="none" strike="noStrike" cap="none" normalizeH="0" baseline="0" dirty="0" smtClean="0">
                <a:ln>
                  <a:noFill/>
                </a:ln>
                <a:solidFill>
                  <a:srgbClr val="C00000"/>
                </a:solidFill>
                <a:effectLst/>
                <a:latin typeface="+mj-lt"/>
                <a:ea typeface="Times New Roman" panose="02020603050405020304" pitchFamily="18" charset="0"/>
              </a:rPr>
              <a:t>Залишки на початок місяця склали: бронзи 5000 кг за ціною 0,60 грн. на суму       3000 грн.. і міді 5000 кг за ціною 0,80 грн. на суму 4000 грн</a:t>
            </a:r>
            <a:r>
              <a:rPr lang="uk-UA" altLang="ru-RU" b="1" dirty="0">
                <a:solidFill>
                  <a:srgbClr val="C00000"/>
                </a:solidFill>
                <a:latin typeface="+mj-lt"/>
                <a:ea typeface="Times New Roman" panose="02020603050405020304" pitchFamily="18" charset="0"/>
              </a:rPr>
              <a:t>,</a:t>
            </a:r>
            <a:r>
              <a:rPr kumimoji="0" lang="uk-UA" altLang="ru-RU" b="1" i="0" u="none" strike="noStrike" cap="none" normalizeH="0" baseline="0" dirty="0" smtClean="0">
                <a:ln>
                  <a:noFill/>
                </a:ln>
                <a:solidFill>
                  <a:srgbClr val="C00000"/>
                </a:solidFill>
                <a:effectLst/>
                <a:latin typeface="+mj-lt"/>
                <a:ea typeface="Times New Roman" panose="02020603050405020304" pitchFamily="18" charset="0"/>
              </a:rPr>
              <a:t> усього на суму 7000 грн.</a:t>
            </a:r>
          </a:p>
          <a:p>
            <a:pPr marL="0" marR="0" lvl="0" indent="0" algn="l" defTabSz="914400" rtl="0" eaLnBrk="0" fontAlgn="base" latinLnBrk="0" hangingPunct="0">
              <a:lnSpc>
                <a:spcPct val="150000"/>
              </a:lnSpc>
              <a:spcBef>
                <a:spcPct val="0"/>
              </a:spcBef>
              <a:spcAft>
                <a:spcPct val="0"/>
              </a:spcAft>
              <a:buClrTx/>
              <a:buSzTx/>
              <a:buFontTx/>
              <a:buNone/>
              <a:tabLst/>
            </a:pPr>
            <a:r>
              <a:rPr kumimoji="0" lang="uk-UA" altLang="ru-RU" b="1" i="0" u="none" strike="noStrike" cap="none" normalizeH="0" baseline="0" dirty="0" smtClean="0">
                <a:ln>
                  <a:noFill/>
                </a:ln>
                <a:solidFill>
                  <a:srgbClr val="C00000"/>
                </a:solidFill>
                <a:effectLst/>
                <a:latin typeface="+mj-lt"/>
                <a:ea typeface="Times New Roman" panose="02020603050405020304" pitchFamily="18" charset="0"/>
              </a:rPr>
              <a:t>В поточному місяці мали місце наступні господарські операції, що були оформлені відповідними бухгалтерськими документами: 1. Оприбутковано на складі суб’єкту господарювання, одержані від різних  постачальників 2500 кг бронзи за ціною 0,60 грн. за кг на суму 1500 грн. та 2000 кг міді  за ціною 0,80 грн. за кг на суму 1600 грн. на загальну  суму 3100 грн.;  2. Відпущено на виробництво різних видів продукції  2000 кг бронзи за ціною 0,60 грн. за кг  на суму 1200 грн. та  3000 кг міді  за ціною 0,80 грн. за кг  на суму 2400 грн., на загальну суму 3600 грн.; 3. Відпущено на виробництво 4000 кг бронзи за ціною 0,60 грн. за кг на суму 2400 грн. та 2000 кг міді за ціною 0,80 грн. за кг. на суму 1600 грн. Наведені дані відображені відповідно на субрахунку «Сировина і матеріали» та аналітичних рахунках «Бронза» і «Мідь» </a:t>
            </a:r>
            <a:r>
              <a:rPr lang="uk-UA" altLang="ru-RU" b="1" dirty="0">
                <a:solidFill>
                  <a:srgbClr val="C00000"/>
                </a:solidFill>
                <a:latin typeface="+mj-lt"/>
                <a:ea typeface="Times New Roman" panose="02020603050405020304" pitchFamily="18" charset="0"/>
              </a:rPr>
              <a:t>.</a:t>
            </a:r>
            <a:endParaRPr kumimoji="0" lang="ru-RU" altLang="ru-RU" b="1" i="0" u="none" strike="noStrike" cap="none" normalizeH="0" baseline="0" dirty="0" smtClean="0">
              <a:ln>
                <a:noFill/>
              </a:ln>
              <a:solidFill>
                <a:srgbClr val="C00000"/>
              </a:solidFill>
              <a:effectLst/>
              <a:latin typeface="+mj-lt"/>
            </a:endParaRPr>
          </a:p>
        </p:txBody>
      </p:sp>
    </p:spTree>
    <p:extLst>
      <p:ext uri="{BB962C8B-B14F-4D97-AF65-F5344CB8AC3E}">
        <p14:creationId xmlns:p14="http://schemas.microsoft.com/office/powerpoint/2010/main" val="28833493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53053" y="1874728"/>
            <a:ext cx="9316974" cy="2677656"/>
          </a:xfrm>
          <a:prstGeom prst="rect">
            <a:avLst/>
          </a:prstGeom>
          <a:noFill/>
        </p:spPr>
        <p:txBody>
          <a:bodyPr wrap="none" rtlCol="0">
            <a:spAutoFit/>
          </a:bodyPr>
          <a:lstStyle/>
          <a:p>
            <a:pPr lvl="1"/>
            <a:r>
              <a:rPr lang="uk-UA" sz="2800" dirty="0" smtClean="0">
                <a:solidFill>
                  <a:srgbClr val="C00000"/>
                </a:solidFill>
                <a:latin typeface="Calibri Light" panose="020F0302020204030204" pitchFamily="34" charset="0"/>
                <a:cs typeface="Calibri Light" panose="020F0302020204030204" pitchFamily="34" charset="0"/>
              </a:rPr>
              <a:t>1.Рахунки  </a:t>
            </a:r>
            <a:r>
              <a:rPr lang="uk-UA" sz="2800" dirty="0">
                <a:solidFill>
                  <a:srgbClr val="C00000"/>
                </a:solidFill>
                <a:latin typeface="Calibri Light" panose="020F0302020204030204" pitchFamily="34" charset="0"/>
                <a:cs typeface="Calibri Light" panose="020F0302020204030204" pitchFamily="34" charset="0"/>
              </a:rPr>
              <a:t>бухгалтерського обліку, їх зміст, будова і види.</a:t>
            </a:r>
            <a:endParaRPr lang="ru-RU" sz="2800" dirty="0">
              <a:solidFill>
                <a:srgbClr val="C00000"/>
              </a:solidFill>
              <a:latin typeface="Calibri Light" panose="020F0302020204030204" pitchFamily="34" charset="0"/>
              <a:cs typeface="Calibri Light" panose="020F0302020204030204" pitchFamily="34" charset="0"/>
            </a:endParaRPr>
          </a:p>
          <a:p>
            <a:pPr lvl="1"/>
            <a:r>
              <a:rPr lang="uk-UA" sz="2800" dirty="0" smtClean="0">
                <a:solidFill>
                  <a:srgbClr val="C00000"/>
                </a:solidFill>
                <a:latin typeface="Calibri Light" panose="020F0302020204030204" pitchFamily="34" charset="0"/>
                <a:cs typeface="Calibri Light" panose="020F0302020204030204" pitchFamily="34" charset="0"/>
              </a:rPr>
              <a:t>2.Подвійний </a:t>
            </a:r>
            <a:r>
              <a:rPr lang="uk-UA" sz="2800" dirty="0">
                <a:solidFill>
                  <a:srgbClr val="C00000"/>
                </a:solidFill>
                <a:latin typeface="Calibri Light" panose="020F0302020204030204" pitchFamily="34" charset="0"/>
                <a:cs typeface="Calibri Light" panose="020F0302020204030204" pitchFamily="34" charset="0"/>
              </a:rPr>
              <a:t>запис на рахунках бухгалтерського обліку </a:t>
            </a:r>
            <a:endParaRPr lang="uk-UA" sz="2800" dirty="0" smtClean="0">
              <a:solidFill>
                <a:srgbClr val="C00000"/>
              </a:solidFill>
              <a:latin typeface="Calibri Light" panose="020F0302020204030204" pitchFamily="34" charset="0"/>
              <a:cs typeface="Calibri Light" panose="020F0302020204030204" pitchFamily="34" charset="0"/>
            </a:endParaRPr>
          </a:p>
          <a:p>
            <a:pPr lvl="1"/>
            <a:r>
              <a:rPr lang="uk-UA" sz="2800" dirty="0">
                <a:solidFill>
                  <a:srgbClr val="C00000"/>
                </a:solidFill>
                <a:latin typeface="Calibri Light" panose="020F0302020204030204" pitchFamily="34" charset="0"/>
                <a:cs typeface="Calibri Light" panose="020F0302020204030204" pitchFamily="34" charset="0"/>
              </a:rPr>
              <a:t>	</a:t>
            </a:r>
            <a:r>
              <a:rPr lang="uk-UA" sz="2800" dirty="0" smtClean="0">
                <a:solidFill>
                  <a:srgbClr val="C00000"/>
                </a:solidFill>
                <a:latin typeface="Calibri Light" panose="020F0302020204030204" pitchFamily="34" charset="0"/>
                <a:cs typeface="Calibri Light" panose="020F0302020204030204" pitchFamily="34" charset="0"/>
              </a:rPr>
              <a:t>та </a:t>
            </a:r>
            <a:r>
              <a:rPr lang="uk-UA" sz="2800" dirty="0">
                <a:solidFill>
                  <a:srgbClr val="C00000"/>
                </a:solidFill>
                <a:latin typeface="Calibri Light" panose="020F0302020204030204" pitchFamily="34" charset="0"/>
                <a:cs typeface="Calibri Light" panose="020F0302020204030204" pitchFamily="34" charset="0"/>
              </a:rPr>
              <a:t>історичні аспекти його виникнення.</a:t>
            </a:r>
            <a:endParaRPr lang="ru-RU" sz="2800" dirty="0">
              <a:solidFill>
                <a:srgbClr val="C00000"/>
              </a:solidFill>
              <a:latin typeface="Calibri Light" panose="020F0302020204030204" pitchFamily="34" charset="0"/>
              <a:cs typeface="Calibri Light" panose="020F0302020204030204" pitchFamily="34" charset="0"/>
            </a:endParaRPr>
          </a:p>
          <a:p>
            <a:pPr lvl="1"/>
            <a:r>
              <a:rPr lang="uk-UA" sz="2800" dirty="0" smtClean="0">
                <a:solidFill>
                  <a:srgbClr val="C00000"/>
                </a:solidFill>
                <a:latin typeface="Calibri Light" panose="020F0302020204030204" pitchFamily="34" charset="0"/>
                <a:cs typeface="Calibri Light" panose="020F0302020204030204" pitchFamily="34" charset="0"/>
              </a:rPr>
              <a:t>3.Синтетичні </a:t>
            </a:r>
            <a:r>
              <a:rPr lang="uk-UA" sz="2800" dirty="0">
                <a:solidFill>
                  <a:srgbClr val="C00000"/>
                </a:solidFill>
                <a:latin typeface="Calibri Light" panose="020F0302020204030204" pitchFamily="34" charset="0"/>
                <a:cs typeface="Calibri Light" panose="020F0302020204030204" pitchFamily="34" charset="0"/>
              </a:rPr>
              <a:t>та аналітичні рахунки,  </a:t>
            </a:r>
            <a:r>
              <a:rPr lang="uk-UA" sz="2800" dirty="0" smtClean="0">
                <a:solidFill>
                  <a:srgbClr val="C00000"/>
                </a:solidFill>
                <a:latin typeface="Calibri Light" panose="020F0302020204030204" pitchFamily="34" charset="0"/>
                <a:cs typeface="Calibri Light" panose="020F0302020204030204" pitchFamily="34" charset="0"/>
              </a:rPr>
              <a:t>субрахунки</a:t>
            </a:r>
            <a:r>
              <a:rPr lang="en-US" sz="2800" dirty="0">
                <a:solidFill>
                  <a:srgbClr val="C00000"/>
                </a:solidFill>
                <a:latin typeface="Calibri Light" panose="020F0302020204030204" pitchFamily="34" charset="0"/>
                <a:cs typeface="Calibri Light" panose="020F0302020204030204" pitchFamily="34" charset="0"/>
              </a:rPr>
              <a:t>.</a:t>
            </a:r>
            <a:endParaRPr lang="ru-RU" sz="2800" dirty="0">
              <a:solidFill>
                <a:srgbClr val="C00000"/>
              </a:solidFill>
              <a:latin typeface="Calibri Light" panose="020F0302020204030204" pitchFamily="34" charset="0"/>
              <a:cs typeface="Calibri Light" panose="020F0302020204030204" pitchFamily="34" charset="0"/>
            </a:endParaRPr>
          </a:p>
          <a:p>
            <a:pPr lvl="1"/>
            <a:r>
              <a:rPr lang="uk-UA" sz="2800" dirty="0" smtClean="0">
                <a:solidFill>
                  <a:srgbClr val="C00000"/>
                </a:solidFill>
                <a:latin typeface="Calibri Light" panose="020F0302020204030204" pitchFamily="34" charset="0"/>
                <a:cs typeface="Calibri Light" panose="020F0302020204030204" pitchFamily="34" charset="0"/>
              </a:rPr>
              <a:t>4.Узагальнення </a:t>
            </a:r>
            <a:r>
              <a:rPr lang="uk-UA" sz="2800" dirty="0">
                <a:solidFill>
                  <a:srgbClr val="C00000"/>
                </a:solidFill>
                <a:latin typeface="Calibri Light" panose="020F0302020204030204" pitchFamily="34" charset="0"/>
                <a:cs typeface="Calibri Light" panose="020F0302020204030204" pitchFamily="34" charset="0"/>
              </a:rPr>
              <a:t>даних поточного </a:t>
            </a:r>
            <a:r>
              <a:rPr lang="uk-UA" sz="2800" dirty="0" smtClean="0">
                <a:solidFill>
                  <a:srgbClr val="C00000"/>
                </a:solidFill>
                <a:latin typeface="Calibri Light" panose="020F0302020204030204" pitchFamily="34" charset="0"/>
                <a:cs typeface="Calibri Light" panose="020F0302020204030204" pitchFamily="34" charset="0"/>
              </a:rPr>
              <a:t>обліку</a:t>
            </a:r>
            <a:r>
              <a:rPr lang="en-US" sz="2800" dirty="0">
                <a:solidFill>
                  <a:srgbClr val="C00000"/>
                </a:solidFill>
                <a:latin typeface="Calibri Light" panose="020F0302020204030204" pitchFamily="34" charset="0"/>
                <a:cs typeface="Calibri Light" panose="020F0302020204030204" pitchFamily="34" charset="0"/>
              </a:rPr>
              <a:t>.</a:t>
            </a:r>
            <a:endParaRPr lang="ru-RU" sz="2800" dirty="0">
              <a:solidFill>
                <a:srgbClr val="C00000"/>
              </a:solidFill>
              <a:latin typeface="Calibri Light" panose="020F0302020204030204" pitchFamily="34" charset="0"/>
              <a:cs typeface="Calibri Light" panose="020F0302020204030204" pitchFamily="34" charset="0"/>
            </a:endParaRPr>
          </a:p>
          <a:p>
            <a:endParaRPr lang="ru-RU" sz="2800" dirty="0"/>
          </a:p>
        </p:txBody>
      </p:sp>
      <p:sp>
        <p:nvSpPr>
          <p:cNvPr id="4" name="TextBox 3"/>
          <p:cNvSpPr txBox="1"/>
          <p:nvPr/>
        </p:nvSpPr>
        <p:spPr>
          <a:xfrm>
            <a:off x="1614194" y="862014"/>
            <a:ext cx="1393330" cy="584775"/>
          </a:xfrm>
          <a:prstGeom prst="rect">
            <a:avLst/>
          </a:prstGeom>
          <a:noFill/>
        </p:spPr>
        <p:txBody>
          <a:bodyPr wrap="none" rtlCol="0">
            <a:spAutoFit/>
          </a:bodyPr>
          <a:lstStyle/>
          <a:p>
            <a:r>
              <a:rPr lang="uk-UA" sz="3200" dirty="0" smtClean="0">
                <a:solidFill>
                  <a:srgbClr val="C00000"/>
                </a:solidFill>
                <a:latin typeface="Constantia" panose="02030602050306030303" pitchFamily="18" charset="0"/>
              </a:rPr>
              <a:t>ПЛАН</a:t>
            </a:r>
            <a:endParaRPr lang="ru-RU" sz="3200" dirty="0">
              <a:solidFill>
                <a:srgbClr val="C00000"/>
              </a:solidFill>
              <a:latin typeface="Constantia" panose="02030602050306030303"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154" y="1874728"/>
            <a:ext cx="2371708" cy="2371708"/>
          </a:xfrm>
          <a:prstGeom prst="rect">
            <a:avLst/>
          </a:prstGeom>
        </p:spPr>
      </p:pic>
    </p:spTree>
    <p:extLst>
      <p:ext uri="{BB962C8B-B14F-4D97-AF65-F5344CB8AC3E}">
        <p14:creationId xmlns:p14="http://schemas.microsoft.com/office/powerpoint/2010/main" val="34184027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4281273313"/>
              </p:ext>
            </p:extLst>
          </p:nvPr>
        </p:nvGraphicFramePr>
        <p:xfrm>
          <a:off x="800099" y="1437249"/>
          <a:ext cx="9358885" cy="4435569"/>
        </p:xfrm>
        <a:graphic>
          <a:graphicData uri="http://schemas.openxmlformats.org/drawingml/2006/table">
            <a:tbl>
              <a:tblPr/>
              <a:tblGrid>
                <a:gridCol w="693797"/>
                <a:gridCol w="2245507"/>
                <a:gridCol w="747634"/>
                <a:gridCol w="781499"/>
                <a:gridCol w="1181800"/>
                <a:gridCol w="1181800"/>
                <a:gridCol w="1263424"/>
                <a:gridCol w="1263424"/>
              </a:tblGrid>
              <a:tr h="277223">
                <a:tc rowSpan="2">
                  <a:txBody>
                    <a:bodyPr/>
                    <a:lstStyle/>
                    <a:p>
                      <a:pPr algn="ctr">
                        <a:spcAft>
                          <a:spcPts val="0"/>
                        </a:spcAft>
                      </a:pPr>
                      <a:r>
                        <a:rPr lang="uk-UA" sz="1600" b="1" dirty="0">
                          <a:solidFill>
                            <a:srgbClr val="C00000"/>
                          </a:solidFill>
                          <a:effectLst/>
                          <a:latin typeface="+mj-lt"/>
                          <a:ea typeface="Times New Roman" panose="02020603050405020304" pitchFamily="18" charset="0"/>
                        </a:rPr>
                        <a:t>№ п/п</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1600" b="1" dirty="0">
                          <a:solidFill>
                            <a:srgbClr val="C00000"/>
                          </a:solidFill>
                          <a:effectLst/>
                          <a:latin typeface="+mj-lt"/>
                          <a:ea typeface="Times New Roman" panose="02020603050405020304" pitchFamily="18" charset="0"/>
                        </a:rPr>
                        <a:t>Зміст запису</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1600" b="1" dirty="0">
                          <a:solidFill>
                            <a:srgbClr val="C00000"/>
                          </a:solidFill>
                          <a:effectLst/>
                          <a:latin typeface="+mj-lt"/>
                          <a:ea typeface="Times New Roman" panose="02020603050405020304" pitchFamily="18" charset="0"/>
                        </a:rPr>
                        <a:t>Одиниця </a:t>
                      </a:r>
                      <a:r>
                        <a:rPr lang="uk-UA" sz="1600" b="1" dirty="0" err="1">
                          <a:solidFill>
                            <a:srgbClr val="C00000"/>
                          </a:solidFill>
                          <a:effectLst/>
                          <a:latin typeface="+mj-lt"/>
                          <a:ea typeface="Times New Roman" panose="02020603050405020304" pitchFamily="18" charset="0"/>
                        </a:rPr>
                        <a:t>вимі</a:t>
                      </a:r>
                      <a:endParaRPr lang="ru-RU" sz="1600" b="1" dirty="0">
                        <a:solidFill>
                          <a:srgbClr val="C00000"/>
                        </a:solidFill>
                        <a:effectLst/>
                        <a:latin typeface="+mj-lt"/>
                        <a:ea typeface="Times New Roman" panose="02020603050405020304" pitchFamily="18" charset="0"/>
                      </a:endParaRPr>
                    </a:p>
                    <a:p>
                      <a:pPr algn="ctr">
                        <a:spcAft>
                          <a:spcPts val="0"/>
                        </a:spcAft>
                      </a:pPr>
                      <a:r>
                        <a:rPr lang="uk-UA" sz="1600" b="1" dirty="0" err="1">
                          <a:solidFill>
                            <a:srgbClr val="C00000"/>
                          </a:solidFill>
                          <a:effectLst/>
                          <a:latin typeface="+mj-lt"/>
                          <a:ea typeface="Times New Roman" panose="02020603050405020304" pitchFamily="18" charset="0"/>
                        </a:rPr>
                        <a:t>ру</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1600" b="1">
                          <a:solidFill>
                            <a:srgbClr val="C00000"/>
                          </a:solidFill>
                          <a:effectLst/>
                          <a:latin typeface="+mj-lt"/>
                          <a:ea typeface="Times New Roman" panose="02020603050405020304" pitchFamily="18" charset="0"/>
                        </a:rPr>
                        <a:t>Ціна</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Надійшло</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Витрачено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10889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uk-UA" sz="1600" b="1">
                          <a:solidFill>
                            <a:srgbClr val="C00000"/>
                          </a:solidFill>
                          <a:effectLst/>
                          <a:latin typeface="+mj-lt"/>
                          <a:ea typeface="Times New Roman" panose="02020603050405020304" pitchFamily="18" charset="0"/>
                        </a:rPr>
                        <a:t>к-ть</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сума</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к-ть</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сума</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46">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Залишок на початок місяця</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кг</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dirty="0">
                          <a:solidFill>
                            <a:srgbClr val="C00000"/>
                          </a:solidFill>
                          <a:effectLst/>
                          <a:latin typeface="+mj-lt"/>
                          <a:ea typeface="Times New Roman" panose="02020603050405020304" pitchFamily="18" charset="0"/>
                        </a:rPr>
                        <a:t>0-60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5000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3000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46">
                <a:tc>
                  <a:txBody>
                    <a:bodyPr/>
                    <a:lstStyle/>
                    <a:p>
                      <a:pPr algn="ctr">
                        <a:spcAft>
                          <a:spcPts val="0"/>
                        </a:spcAft>
                      </a:pPr>
                      <a:r>
                        <a:rPr lang="uk-UA" sz="1600" b="1">
                          <a:solidFill>
                            <a:srgbClr val="C00000"/>
                          </a:solidFill>
                          <a:effectLst/>
                          <a:latin typeface="+mj-lt"/>
                          <a:ea typeface="Times New Roman" panose="02020603050405020304" pitchFamily="18" charset="0"/>
                        </a:rPr>
                        <a:t>1.</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Надійшло від постачальників</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dirty="0">
                          <a:solidFill>
                            <a:srgbClr val="C00000"/>
                          </a:solidFill>
                          <a:effectLst/>
                          <a:latin typeface="+mj-lt"/>
                          <a:ea typeface="Times New Roman" panose="02020603050405020304" pitchFamily="18" charset="0"/>
                        </a:rPr>
                        <a:t>0-60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2500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1500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46">
                <a:tc>
                  <a:txBody>
                    <a:bodyPr/>
                    <a:lstStyle/>
                    <a:p>
                      <a:pPr algn="ctr">
                        <a:spcAft>
                          <a:spcPts val="0"/>
                        </a:spcAft>
                      </a:pPr>
                      <a:r>
                        <a:rPr lang="uk-UA" sz="1600" b="1">
                          <a:solidFill>
                            <a:srgbClr val="C00000"/>
                          </a:solidFill>
                          <a:effectLst/>
                          <a:latin typeface="+mj-lt"/>
                          <a:ea typeface="Times New Roman" panose="02020603050405020304" pitchFamily="18" charset="0"/>
                        </a:rPr>
                        <a:t>2.</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Відпущено на виробництво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0-60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2000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1200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46">
                <a:tc>
                  <a:txBody>
                    <a:bodyPr/>
                    <a:lstStyle/>
                    <a:p>
                      <a:pPr algn="ctr">
                        <a:spcAft>
                          <a:spcPts val="0"/>
                        </a:spcAft>
                      </a:pPr>
                      <a:r>
                        <a:rPr lang="uk-UA" sz="1600" b="1">
                          <a:solidFill>
                            <a:srgbClr val="C00000"/>
                          </a:solidFill>
                          <a:effectLst/>
                          <a:latin typeface="+mj-lt"/>
                          <a:ea typeface="Times New Roman" panose="02020603050405020304" pitchFamily="18" charset="0"/>
                        </a:rPr>
                        <a:t>3.</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Відпущено на виробництво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0-60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4000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2400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3">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Оборот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0-60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2500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1500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6000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3600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46">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Залишок на кінець місяця</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0-60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1500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900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4085007" y="693158"/>
            <a:ext cx="3089307" cy="369332"/>
          </a:xfrm>
          <a:prstGeom prst="rect">
            <a:avLst/>
          </a:prstGeom>
        </p:spPr>
        <p:txBody>
          <a:bodyPr wrap="none">
            <a:spAutoFit/>
          </a:bodyPr>
          <a:lstStyle/>
          <a:p>
            <a:r>
              <a:rPr lang="uk-UA" b="1" dirty="0">
                <a:solidFill>
                  <a:srgbClr val="C00000"/>
                </a:solidFill>
                <a:latin typeface="+mj-lt"/>
                <a:ea typeface="Times New Roman" panose="02020603050405020304" pitchFamily="18" charset="0"/>
              </a:rPr>
              <a:t>Аналітичний рахунок "Бронза"</a:t>
            </a:r>
            <a:endParaRPr lang="ru-RU" dirty="0">
              <a:solidFill>
                <a:srgbClr val="C00000"/>
              </a:solidFill>
              <a:latin typeface="+mj-l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616" y="5157216"/>
            <a:ext cx="2563368" cy="1424093"/>
          </a:xfrm>
          <a:prstGeom prst="rect">
            <a:avLst/>
          </a:prstGeom>
        </p:spPr>
      </p:pic>
    </p:spTree>
    <p:extLst>
      <p:ext uri="{BB962C8B-B14F-4D97-AF65-F5344CB8AC3E}">
        <p14:creationId xmlns:p14="http://schemas.microsoft.com/office/powerpoint/2010/main" val="13582381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423010108"/>
              </p:ext>
            </p:extLst>
          </p:nvPr>
        </p:nvGraphicFramePr>
        <p:xfrm>
          <a:off x="1666494" y="1288574"/>
          <a:ext cx="7788403" cy="4792186"/>
        </p:xfrm>
        <a:graphic>
          <a:graphicData uri="http://schemas.openxmlformats.org/drawingml/2006/table">
            <a:tbl>
              <a:tblPr/>
              <a:tblGrid>
                <a:gridCol w="592823"/>
                <a:gridCol w="1779820"/>
                <a:gridCol w="592823"/>
                <a:gridCol w="593499"/>
                <a:gridCol w="863578"/>
                <a:gridCol w="863578"/>
                <a:gridCol w="1251141"/>
                <a:gridCol w="1251141"/>
              </a:tblGrid>
              <a:tr h="517906">
                <a:tc rowSpan="2">
                  <a:txBody>
                    <a:bodyPr/>
                    <a:lstStyle/>
                    <a:p>
                      <a:pPr algn="ctr">
                        <a:spcAft>
                          <a:spcPts val="0"/>
                        </a:spcAft>
                      </a:pPr>
                      <a:r>
                        <a:rPr lang="uk-UA" sz="1600" b="1" dirty="0">
                          <a:solidFill>
                            <a:srgbClr val="C00000"/>
                          </a:solidFill>
                          <a:effectLst/>
                          <a:latin typeface="+mj-lt"/>
                          <a:ea typeface="Times New Roman" panose="02020603050405020304" pitchFamily="18" charset="0"/>
                        </a:rPr>
                        <a:t>№ п/п</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1600" b="1" dirty="0">
                          <a:solidFill>
                            <a:srgbClr val="C00000"/>
                          </a:solidFill>
                          <a:effectLst/>
                          <a:latin typeface="+mj-lt"/>
                          <a:ea typeface="Times New Roman" panose="02020603050405020304" pitchFamily="18" charset="0"/>
                        </a:rPr>
                        <a:t>Зміст запису</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1600" b="1">
                          <a:solidFill>
                            <a:srgbClr val="C00000"/>
                          </a:solidFill>
                          <a:effectLst/>
                          <a:latin typeface="+mj-lt"/>
                          <a:ea typeface="Times New Roman" panose="02020603050405020304" pitchFamily="18" charset="0"/>
                        </a:rPr>
                        <a:t>Одиниця вимі</a:t>
                      </a:r>
                      <a:endParaRPr lang="ru-RU" sz="1600" b="1">
                        <a:solidFill>
                          <a:srgbClr val="C00000"/>
                        </a:solidFill>
                        <a:effectLst/>
                        <a:latin typeface="+mj-lt"/>
                        <a:ea typeface="Times New Roman" panose="02020603050405020304" pitchFamily="18" charset="0"/>
                      </a:endParaRPr>
                    </a:p>
                    <a:p>
                      <a:pPr algn="ctr">
                        <a:spcAft>
                          <a:spcPts val="0"/>
                        </a:spcAft>
                      </a:pPr>
                      <a:r>
                        <a:rPr lang="uk-UA" sz="1600" b="1">
                          <a:solidFill>
                            <a:srgbClr val="C00000"/>
                          </a:solidFill>
                          <a:effectLst/>
                          <a:latin typeface="+mj-lt"/>
                          <a:ea typeface="Times New Roman" panose="02020603050405020304" pitchFamily="18" charset="0"/>
                        </a:rPr>
                        <a:t>ру</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1600" b="1">
                          <a:solidFill>
                            <a:srgbClr val="C00000"/>
                          </a:solidFill>
                          <a:effectLst/>
                          <a:latin typeface="+mj-lt"/>
                          <a:ea typeface="Times New Roman" panose="02020603050405020304" pitchFamily="18" charset="0"/>
                        </a:rPr>
                        <a:t>Ціна</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Надійшло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Витрачено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796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uk-UA" sz="1600" b="1">
                          <a:solidFill>
                            <a:srgbClr val="C00000"/>
                          </a:solidFill>
                          <a:effectLst/>
                          <a:latin typeface="+mj-lt"/>
                          <a:ea typeface="Times New Roman" panose="02020603050405020304" pitchFamily="18" charset="0"/>
                        </a:rPr>
                        <a:t>к-ть</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сума</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к-ть</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сума</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023">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dirty="0">
                          <a:solidFill>
                            <a:srgbClr val="C00000"/>
                          </a:solidFill>
                          <a:effectLst/>
                          <a:latin typeface="+mj-lt"/>
                          <a:ea typeface="Times New Roman" panose="02020603050405020304" pitchFamily="18" charset="0"/>
                        </a:rPr>
                        <a:t>Залишок на початок місяця</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кг</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dirty="0">
                          <a:solidFill>
                            <a:srgbClr val="C00000"/>
                          </a:solidFill>
                          <a:effectLst/>
                          <a:latin typeface="+mj-lt"/>
                          <a:ea typeface="Times New Roman" panose="02020603050405020304" pitchFamily="18" charset="0"/>
                        </a:rPr>
                        <a:t>0-80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5000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4000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023">
                <a:tc>
                  <a:txBody>
                    <a:bodyPr/>
                    <a:lstStyle/>
                    <a:p>
                      <a:pPr algn="ctr">
                        <a:spcAft>
                          <a:spcPts val="0"/>
                        </a:spcAft>
                      </a:pPr>
                      <a:r>
                        <a:rPr lang="uk-UA" sz="1600" b="1">
                          <a:solidFill>
                            <a:srgbClr val="C00000"/>
                          </a:solidFill>
                          <a:effectLst/>
                          <a:latin typeface="+mj-lt"/>
                          <a:ea typeface="Times New Roman" panose="02020603050405020304" pitchFamily="18" charset="0"/>
                        </a:rPr>
                        <a:t>1.</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Надійшло від постачальників</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dirty="0">
                          <a:solidFill>
                            <a:srgbClr val="C00000"/>
                          </a:solidFill>
                          <a:effectLst/>
                          <a:latin typeface="+mj-lt"/>
                          <a:ea typeface="Times New Roman" panose="02020603050405020304" pitchFamily="18" charset="0"/>
                        </a:rPr>
                        <a:t>0-80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2000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1600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023">
                <a:tc>
                  <a:txBody>
                    <a:bodyPr/>
                    <a:lstStyle/>
                    <a:p>
                      <a:pPr algn="ctr">
                        <a:spcAft>
                          <a:spcPts val="0"/>
                        </a:spcAft>
                      </a:pPr>
                      <a:r>
                        <a:rPr lang="uk-UA" sz="1600" b="1">
                          <a:solidFill>
                            <a:srgbClr val="C00000"/>
                          </a:solidFill>
                          <a:effectLst/>
                          <a:latin typeface="+mj-lt"/>
                          <a:ea typeface="Times New Roman" panose="02020603050405020304" pitchFamily="18" charset="0"/>
                        </a:rPr>
                        <a:t>2.</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Відпущено на виробництво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0-80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3000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2400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023">
                <a:tc>
                  <a:txBody>
                    <a:bodyPr/>
                    <a:lstStyle/>
                    <a:p>
                      <a:pPr algn="ctr">
                        <a:spcAft>
                          <a:spcPts val="0"/>
                        </a:spcAft>
                      </a:pPr>
                      <a:r>
                        <a:rPr lang="uk-UA" sz="1600" b="1">
                          <a:solidFill>
                            <a:srgbClr val="C00000"/>
                          </a:solidFill>
                          <a:effectLst/>
                          <a:latin typeface="+mj-lt"/>
                          <a:ea typeface="Times New Roman" panose="02020603050405020304" pitchFamily="18" charset="0"/>
                        </a:rPr>
                        <a:t>3.</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Відпущено на виробництво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0-80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2000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1600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12">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Оборот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0-80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2000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1600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5000</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4000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023">
                <a:tc>
                  <a:txBody>
                    <a:bodyPr/>
                    <a:lstStyle/>
                    <a:p>
                      <a:pPr algn="just">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Залишок на  кінець місяця</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кг</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b="1">
                          <a:solidFill>
                            <a:srgbClr val="C00000"/>
                          </a:solidFill>
                          <a:effectLst/>
                          <a:latin typeface="+mj-lt"/>
                          <a:ea typeface="Times New Roman" panose="02020603050405020304" pitchFamily="18" charset="0"/>
                        </a:rPr>
                        <a:t>0-80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2000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1600</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4209088" y="555998"/>
            <a:ext cx="2877711" cy="369332"/>
          </a:xfrm>
          <a:prstGeom prst="rect">
            <a:avLst/>
          </a:prstGeom>
        </p:spPr>
        <p:txBody>
          <a:bodyPr wrap="none">
            <a:spAutoFit/>
          </a:bodyPr>
          <a:lstStyle/>
          <a:p>
            <a:pPr algn="ctr">
              <a:spcAft>
                <a:spcPts val="0"/>
              </a:spcAft>
            </a:pPr>
            <a:r>
              <a:rPr lang="uk-UA" b="1" dirty="0">
                <a:solidFill>
                  <a:srgbClr val="C00000"/>
                </a:solidFill>
                <a:latin typeface="+mj-lt"/>
                <a:ea typeface="Times New Roman" panose="02020603050405020304" pitchFamily="18" charset="0"/>
              </a:rPr>
              <a:t>Аналітичний рахунок "Мідь"</a:t>
            </a:r>
            <a:endParaRPr lang="ru-RU" sz="1100" dirty="0">
              <a:solidFill>
                <a:srgbClr val="C00000"/>
              </a:solidFill>
              <a:effectLst/>
              <a:latin typeface="+mj-lt"/>
              <a:ea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541" y="4669392"/>
            <a:ext cx="3092475" cy="2188608"/>
          </a:xfrm>
          <a:prstGeom prst="rect">
            <a:avLst/>
          </a:prstGeom>
        </p:spPr>
      </p:pic>
    </p:spTree>
    <p:extLst>
      <p:ext uri="{BB962C8B-B14F-4D97-AF65-F5344CB8AC3E}">
        <p14:creationId xmlns:p14="http://schemas.microsoft.com/office/powerpoint/2010/main" val="23017337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943356" y="1104174"/>
            <a:ext cx="10305288" cy="3254737"/>
          </a:xfrm>
          <a:prstGeom prst="rect">
            <a:avLst/>
          </a:prstGeom>
        </p:spPr>
        <p:txBody>
          <a:bodyPr wrap="square">
            <a:spAutoFit/>
          </a:bodyPr>
          <a:lstStyle/>
          <a:p>
            <a:pPr indent="323850" algn="just">
              <a:lnSpc>
                <a:spcPct val="150000"/>
              </a:lnSpc>
            </a:pPr>
            <a:r>
              <a:rPr lang="uk-UA" b="1" i="1" dirty="0" smtClean="0">
                <a:solidFill>
                  <a:srgbClr val="C00000"/>
                </a:solidFill>
                <a:latin typeface="+mj-lt"/>
                <a:ea typeface="Times New Roman" panose="02020603050405020304" pitchFamily="18" charset="0"/>
              </a:rPr>
              <a:t>Отже, коли будуть занесені до аналітичних рахунків «Бронза» та «Мідь» залишки на початок місяця в натуральному і вартісному виразі, а також суми господарських операцій, що наведені в прикладі і виведені в них залишки на кінець місяця то побачимо, що початкові залишки за цими аналітичними рахунками 7000 грн. (3000 + 4000), обороти з надходження у сумі 3100 грн. (1500 + 1600) і з відпуску 7600 грн. (3600 + 4000), а також залишки на кінець місяця у сумі 2500 грн. (900 + 1600) є тотожними за відповідними сумами</a:t>
            </a:r>
            <a:r>
              <a:rPr lang="uk-UA" sz="1100" b="1" i="1" dirty="0" smtClean="0">
                <a:solidFill>
                  <a:srgbClr val="C00000"/>
                </a:solidFill>
                <a:ea typeface="Times New Roman" panose="02020603050405020304" pitchFamily="18" charset="0"/>
              </a:rPr>
              <a:t> </a:t>
            </a:r>
            <a:r>
              <a:rPr lang="uk-UA" b="1" i="1" dirty="0">
                <a:solidFill>
                  <a:srgbClr val="C00000"/>
                </a:solidFill>
                <a:latin typeface="+mj-lt"/>
                <a:ea typeface="Times New Roman" panose="02020603050405020304" pitchFamily="18" charset="0"/>
              </a:rPr>
              <a:t>субрахунку «Сировина і матеріали». Цим саме і підтверджується наведені вище умови взаємозв’язку синтетичних і аналітичних рахунків.</a:t>
            </a:r>
            <a:endParaRPr lang="ru-RU" b="1" i="1" dirty="0">
              <a:solidFill>
                <a:srgbClr val="C00000"/>
              </a:solidFill>
              <a:latin typeface="+mj-lt"/>
              <a:ea typeface="Times New Roman" panose="02020603050405020304" pitchFamily="18" charset="0"/>
            </a:endParaRPr>
          </a:p>
          <a:p>
            <a:pPr indent="323850" algn="just">
              <a:lnSpc>
                <a:spcPct val="150000"/>
              </a:lnSpc>
              <a:spcAft>
                <a:spcPts val="0"/>
              </a:spcAft>
            </a:pPr>
            <a:endParaRPr lang="ru-RU" sz="1100" b="1" i="1"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11870450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2276856" y="349919"/>
            <a:ext cx="7470648" cy="954107"/>
          </a:xfrm>
          <a:prstGeom prst="rect">
            <a:avLst/>
          </a:prstGeom>
        </p:spPr>
        <p:txBody>
          <a:bodyPr wrap="square">
            <a:spAutoFit/>
          </a:bodyPr>
          <a:lstStyle/>
          <a:p>
            <a:pPr lvl="1"/>
            <a:r>
              <a:rPr lang="uk-UA" sz="28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4.Узагальнення даних поточного </a:t>
            </a:r>
            <a:r>
              <a:rPr lang="uk-UA" sz="2800"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обліку</a:t>
            </a:r>
            <a:endParaRPr lang="ru-RU" sz="28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endParaRPr lang="ru-RU" sz="2800" b="1" dirty="0">
              <a:solidFill>
                <a:schemeClr val="bg1"/>
              </a:solidFill>
            </a:endParaRPr>
          </a:p>
        </p:txBody>
      </p:sp>
      <p:sp>
        <p:nvSpPr>
          <p:cNvPr id="4" name="Прямоугольник 3"/>
          <p:cNvSpPr/>
          <p:nvPr/>
        </p:nvSpPr>
        <p:spPr>
          <a:xfrm>
            <a:off x="1938528" y="1033272"/>
            <a:ext cx="7616952" cy="3000821"/>
          </a:xfrm>
          <a:prstGeom prst="rect">
            <a:avLst/>
          </a:prstGeom>
        </p:spPr>
        <p:txBody>
          <a:bodyPr wrap="square">
            <a:spAutoFit/>
          </a:bodyPr>
          <a:lstStyle/>
          <a:p>
            <a:pPr algn="just">
              <a:lnSpc>
                <a:spcPct val="150000"/>
              </a:lnSpc>
              <a:spcAft>
                <a:spcPts val="0"/>
              </a:spcAft>
            </a:pPr>
            <a:r>
              <a:rPr lang="uk-UA" b="1" dirty="0">
                <a:solidFill>
                  <a:srgbClr val="C00000"/>
                </a:solidFill>
                <a:latin typeface="+mj-lt"/>
                <a:ea typeface="Times New Roman" panose="02020603050405020304" pitchFamily="18" charset="0"/>
              </a:rPr>
              <a:t>Окремий рахунок містить інформацію, що характеризує кожний об’єкт зокрема. Періодично виникає потреба в узагальненні інформації про об’єкти обліку, звірці взаємозв’язку між ними. Для цього використовують таблиці певної форми, які називають відомостями. Є три види відомостей:</a:t>
            </a:r>
            <a:endParaRPr lang="ru-RU" b="1" dirty="0">
              <a:solidFill>
                <a:srgbClr val="C00000"/>
              </a:solidFill>
              <a:latin typeface="+mj-lt"/>
              <a:ea typeface="Times New Roman" panose="02020603050405020304" pitchFamily="18" charset="0"/>
            </a:endParaRPr>
          </a:p>
          <a:p>
            <a:pPr marL="342900" indent="-342900" algn="just">
              <a:lnSpc>
                <a:spcPct val="150000"/>
              </a:lnSpc>
              <a:spcAft>
                <a:spcPts val="0"/>
              </a:spcAft>
              <a:buFont typeface="+mj-lt"/>
              <a:buAutoNum type="alphaLcPeriod"/>
            </a:pPr>
            <a:r>
              <a:rPr lang="uk-UA" b="1" i="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оборотні </a:t>
            </a:r>
            <a:r>
              <a:rPr lang="uk-UA" b="1" i="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відомості;</a:t>
            </a:r>
            <a:endParaRPr lang="ru-RU" b="1" i="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mj-lt"/>
              <a:buAutoNum type="alphaLcPeriod"/>
            </a:pPr>
            <a:r>
              <a:rPr lang="uk-UA" b="1" i="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сальдові </a:t>
            </a:r>
            <a:r>
              <a:rPr lang="uk-UA" b="1" i="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відомості;</a:t>
            </a:r>
            <a:endParaRPr lang="ru-RU" b="1" i="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mj-lt"/>
              <a:buAutoNum type="alphaLcPeriod"/>
            </a:pPr>
            <a:r>
              <a:rPr lang="uk-UA" b="1" i="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шахові </a:t>
            </a:r>
            <a:r>
              <a:rPr lang="uk-UA" b="1" i="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uk-UA" b="1" i="1" dirty="0" err="1">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шахматні</a:t>
            </a:r>
            <a:r>
              <a:rPr lang="uk-UA" b="1" i="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відомості</a:t>
            </a:r>
            <a:r>
              <a:rPr lang="uk-UA" i="1" dirty="0">
                <a:solidFill>
                  <a:srgbClr val="C00000"/>
                </a:solidFill>
                <a:latin typeface="Times New Roman" panose="02020603050405020304" pitchFamily="18" charset="0"/>
                <a:ea typeface="Times New Roman" panose="02020603050405020304" pitchFamily="18" charset="0"/>
              </a:rPr>
              <a:t>.</a:t>
            </a:r>
            <a:endParaRPr lang="ru-RU" sz="1100" dirty="0">
              <a:solidFill>
                <a:srgbClr val="C00000"/>
              </a:solidFill>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73924" y="2590330"/>
            <a:ext cx="3755136" cy="3755136"/>
          </a:xfrm>
          <a:prstGeom prst="rect">
            <a:avLst/>
          </a:prstGeom>
        </p:spPr>
      </p:pic>
    </p:spTree>
    <p:extLst>
      <p:ext uri="{BB962C8B-B14F-4D97-AF65-F5344CB8AC3E}">
        <p14:creationId xmlns:p14="http://schemas.microsoft.com/office/powerpoint/2010/main" val="15972092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278636" y="830086"/>
            <a:ext cx="9634728" cy="2169825"/>
          </a:xfrm>
          <a:prstGeom prst="rect">
            <a:avLst/>
          </a:prstGeom>
        </p:spPr>
        <p:txBody>
          <a:bodyPr wrap="square">
            <a:spAutoFit/>
          </a:bodyPr>
          <a:lstStyle/>
          <a:p>
            <a:pPr>
              <a:lnSpc>
                <a:spcPct val="150000"/>
              </a:lnSpc>
            </a:pPr>
            <a:r>
              <a:rPr lang="uk-UA" i="1" dirty="0" smtClean="0">
                <a:solidFill>
                  <a:schemeClr val="bg1"/>
                </a:solidFill>
                <a:latin typeface="+mj-lt"/>
                <a:ea typeface="Times New Roman" panose="02020603050405020304" pitchFamily="18" charset="0"/>
              </a:rPr>
              <a:t>а. </a:t>
            </a:r>
            <a:r>
              <a:rPr lang="en-US" i="1" dirty="0" smtClean="0">
                <a:solidFill>
                  <a:schemeClr val="bg1"/>
                </a:solidFill>
                <a:latin typeface="+mj-lt"/>
                <a:ea typeface="Times New Roman" panose="02020603050405020304" pitchFamily="18" charset="0"/>
              </a:rPr>
              <a:t> </a:t>
            </a:r>
            <a:r>
              <a:rPr lang="uk-UA" b="1" dirty="0" smtClean="0">
                <a:solidFill>
                  <a:srgbClr val="FF0000"/>
                </a:solidFill>
                <a:latin typeface="+mj-lt"/>
                <a:ea typeface="Times New Roman" panose="02020603050405020304" pitchFamily="18" charset="0"/>
              </a:rPr>
              <a:t>Оборотні </a:t>
            </a:r>
            <a:r>
              <a:rPr lang="uk-UA" b="1" dirty="0">
                <a:solidFill>
                  <a:srgbClr val="FF0000"/>
                </a:solidFill>
                <a:latin typeface="+mj-lt"/>
                <a:ea typeface="Times New Roman" panose="02020603050405020304" pitchFamily="18" charset="0"/>
              </a:rPr>
              <a:t>відомості </a:t>
            </a:r>
            <a:r>
              <a:rPr lang="uk-UA" b="1" dirty="0">
                <a:solidFill>
                  <a:srgbClr val="C00000"/>
                </a:solidFill>
                <a:latin typeface="+mj-lt"/>
                <a:ea typeface="Times New Roman" panose="02020603050405020304" pitchFamily="18" charset="0"/>
              </a:rPr>
              <a:t>складають як за рахунками </a:t>
            </a:r>
            <a:r>
              <a:rPr lang="uk-UA" b="1" i="1" dirty="0">
                <a:solidFill>
                  <a:srgbClr val="C00000"/>
                </a:solidFill>
                <a:latin typeface="+mj-lt"/>
                <a:ea typeface="Times New Roman" panose="02020603050405020304" pitchFamily="18" charset="0"/>
              </a:rPr>
              <a:t>синтетичного</a:t>
            </a:r>
            <a:r>
              <a:rPr lang="uk-UA" b="1" dirty="0">
                <a:solidFill>
                  <a:srgbClr val="C00000"/>
                </a:solidFill>
                <a:latin typeface="+mj-lt"/>
                <a:ea typeface="Times New Roman" panose="02020603050405020304" pitchFamily="18" charset="0"/>
              </a:rPr>
              <a:t>, так і за рахунками </a:t>
            </a:r>
            <a:r>
              <a:rPr lang="uk-UA" b="1" i="1" dirty="0">
                <a:solidFill>
                  <a:srgbClr val="C00000"/>
                </a:solidFill>
                <a:latin typeface="+mj-lt"/>
                <a:ea typeface="Times New Roman" panose="02020603050405020304" pitchFamily="18" charset="0"/>
              </a:rPr>
              <a:t>аналітичного обліку</a:t>
            </a:r>
            <a:r>
              <a:rPr lang="uk-UA" b="1" dirty="0">
                <a:solidFill>
                  <a:srgbClr val="C00000"/>
                </a:solidFill>
                <a:latin typeface="+mj-lt"/>
                <a:ea typeface="Times New Roman" panose="02020603050405020304" pitchFamily="18" charset="0"/>
              </a:rPr>
              <a:t>. За побудовою оборотна відомість - це таблиця з кількома графами. У першій графі записують назви рахунків, у наступних сальдо на початок звітного періоду, обороти за дебетом і кредитом за звітний період, а також сальдо на кінець звітного періоду. Наприкінці оборотної відомості за кожною </a:t>
            </a:r>
            <a:r>
              <a:rPr lang="uk-UA" b="1" dirty="0" err="1">
                <a:solidFill>
                  <a:srgbClr val="C00000"/>
                </a:solidFill>
                <a:latin typeface="+mj-lt"/>
                <a:ea typeface="Times New Roman" panose="02020603050405020304" pitchFamily="18" charset="0"/>
              </a:rPr>
              <a:t>графою</a:t>
            </a:r>
            <a:r>
              <a:rPr lang="uk-UA" b="1" dirty="0">
                <a:solidFill>
                  <a:srgbClr val="C00000"/>
                </a:solidFill>
                <a:latin typeface="+mj-lt"/>
                <a:ea typeface="Times New Roman" panose="02020603050405020304" pitchFamily="18" charset="0"/>
              </a:rPr>
              <a:t> підводять підсумок</a:t>
            </a:r>
            <a:endParaRPr lang="ru-RU" b="1" dirty="0">
              <a:solidFill>
                <a:srgbClr val="C00000"/>
              </a:solidFill>
              <a:latin typeface="+mj-l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0821812"/>
              </p:ext>
            </p:extLst>
          </p:nvPr>
        </p:nvGraphicFramePr>
        <p:xfrm>
          <a:off x="2190242" y="3156998"/>
          <a:ext cx="7804150" cy="2978626"/>
        </p:xfrm>
        <a:graphic>
          <a:graphicData uri="http://schemas.openxmlformats.org/drawingml/2006/table">
            <a:tbl>
              <a:tblPr/>
              <a:tblGrid>
                <a:gridCol w="1560830"/>
                <a:gridCol w="1560830"/>
                <a:gridCol w="780415"/>
                <a:gridCol w="780415"/>
                <a:gridCol w="780415"/>
                <a:gridCol w="780415"/>
                <a:gridCol w="780415"/>
                <a:gridCol w="780415"/>
              </a:tblGrid>
              <a:tr h="744657">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Шифр рахунку</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Назва рахунку</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Сальдо на початок м-ця</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Обороти за місяць</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Сальдо на кінець м-ця</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72328">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 </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uk-UA" sz="1600" b="0" i="0" dirty="0" err="1">
                          <a:solidFill>
                            <a:srgbClr val="C00000"/>
                          </a:solidFill>
                          <a:effectLst/>
                          <a:latin typeface="Times New Roman" panose="02020603050405020304" pitchFamily="18" charset="0"/>
                          <a:ea typeface="Times New Roman" panose="02020603050405020304" pitchFamily="18" charset="0"/>
                        </a:rPr>
                        <a:t>Дт</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Кт</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Дт</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Кт</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Дт</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Кт</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28">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 </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 </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 </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28">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1</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2</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S</a:t>
                      </a:r>
                      <a:r>
                        <a:rPr lang="uk-UA" sz="1600" b="0" i="0" baseline="-25000" dirty="0">
                          <a:solidFill>
                            <a:srgbClr val="C00000"/>
                          </a:solidFill>
                          <a:effectLst/>
                          <a:latin typeface="Times New Roman" panose="02020603050405020304" pitchFamily="18" charset="0"/>
                          <a:ea typeface="Times New Roman" panose="02020603050405020304" pitchFamily="18" charset="0"/>
                        </a:rPr>
                        <a:t>3</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S</a:t>
                      </a:r>
                      <a:r>
                        <a:rPr lang="uk-UA" sz="1600" b="0" i="0" baseline="-25000" dirty="0">
                          <a:solidFill>
                            <a:srgbClr val="C00000"/>
                          </a:solidFill>
                          <a:effectLst/>
                          <a:latin typeface="Times New Roman" panose="02020603050405020304" pitchFamily="18" charset="0"/>
                          <a:ea typeface="Times New Roman" panose="02020603050405020304" pitchFamily="18" charset="0"/>
                        </a:rPr>
                        <a:t>4</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5</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6</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657">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I пара рівності</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II пара рівності</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III пара рівності</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72328">
                <a:tc gridSpan="2">
                  <a:txBody>
                    <a:bodyPr/>
                    <a:lstStyle/>
                    <a:p>
                      <a:pPr algn="just">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 </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1</a:t>
                      </a: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2</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3</a:t>
                      </a:r>
                      <a:r>
                        <a:rPr lang="uk-UA" sz="1600" b="0" i="0">
                          <a:solidFill>
                            <a:srgbClr val="C00000"/>
                          </a:solidFill>
                          <a:effectLst/>
                          <a:latin typeface="Times New Roman" panose="02020603050405020304" pitchFamily="18" charset="0"/>
                          <a:ea typeface="Times New Roman" panose="02020603050405020304" pitchFamily="18" charset="0"/>
                        </a:rPr>
                        <a:t>=S</a:t>
                      </a:r>
                      <a:r>
                        <a:rPr lang="uk-UA" sz="1600" b="0" i="0" baseline="-25000">
                          <a:solidFill>
                            <a:srgbClr val="C00000"/>
                          </a:solidFill>
                          <a:effectLst/>
                          <a:latin typeface="Times New Roman" panose="02020603050405020304" pitchFamily="18" charset="0"/>
                          <a:ea typeface="Times New Roman" panose="02020603050405020304" pitchFamily="18" charset="0"/>
                        </a:rPr>
                        <a:t>4</a:t>
                      </a:r>
                      <a:endParaRPr lang="ru-RU" sz="1600" b="0" i="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0" i="0" dirty="0">
                          <a:solidFill>
                            <a:srgbClr val="C00000"/>
                          </a:solidFill>
                          <a:effectLst/>
                          <a:latin typeface="Times New Roman" panose="02020603050405020304" pitchFamily="18" charset="0"/>
                          <a:ea typeface="Times New Roman" panose="02020603050405020304" pitchFamily="18" charset="0"/>
                        </a:rPr>
                        <a:t>S</a:t>
                      </a:r>
                      <a:r>
                        <a:rPr lang="uk-UA" sz="1600" b="0" i="0" baseline="-25000" dirty="0">
                          <a:solidFill>
                            <a:srgbClr val="C00000"/>
                          </a:solidFill>
                          <a:effectLst/>
                          <a:latin typeface="Times New Roman" panose="02020603050405020304" pitchFamily="18" charset="0"/>
                          <a:ea typeface="Times New Roman" panose="02020603050405020304" pitchFamily="18" charset="0"/>
                        </a:rPr>
                        <a:t>5</a:t>
                      </a:r>
                      <a:r>
                        <a:rPr lang="uk-UA" sz="1600" b="0" i="0" dirty="0">
                          <a:solidFill>
                            <a:srgbClr val="C00000"/>
                          </a:solidFill>
                          <a:effectLst/>
                          <a:latin typeface="Times New Roman" panose="02020603050405020304" pitchFamily="18" charset="0"/>
                          <a:ea typeface="Times New Roman" panose="02020603050405020304" pitchFamily="18" charset="0"/>
                        </a:rPr>
                        <a:t>=S</a:t>
                      </a:r>
                      <a:r>
                        <a:rPr lang="uk-UA" sz="1600" b="0" i="0" baseline="-25000" dirty="0">
                          <a:solidFill>
                            <a:srgbClr val="C00000"/>
                          </a:solidFill>
                          <a:effectLst/>
                          <a:latin typeface="Times New Roman" panose="02020603050405020304" pitchFamily="18" charset="0"/>
                          <a:ea typeface="Times New Roman" panose="02020603050405020304" pitchFamily="18" charset="0"/>
                        </a:rPr>
                        <a:t>6</a:t>
                      </a:r>
                      <a:endParaRPr lang="ru-RU" sz="1600" b="0" i="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extLst>
      <p:ext uri="{BB962C8B-B14F-4D97-AF65-F5344CB8AC3E}">
        <p14:creationId xmlns:p14="http://schemas.microsoft.com/office/powerpoint/2010/main" val="41972792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978408" y="444699"/>
            <a:ext cx="9052560" cy="1338828"/>
          </a:xfrm>
          <a:prstGeom prst="rect">
            <a:avLst/>
          </a:prstGeom>
        </p:spPr>
        <p:txBody>
          <a:bodyPr wrap="square">
            <a:spAutoFit/>
          </a:bodyPr>
          <a:lstStyle/>
          <a:p>
            <a:pPr algn="just">
              <a:lnSpc>
                <a:spcPct val="150000"/>
              </a:lnSpc>
              <a:spcAft>
                <a:spcPts val="0"/>
              </a:spcAft>
            </a:pPr>
            <a:r>
              <a:rPr lang="en-US" b="1" dirty="0" smtClean="0">
                <a:solidFill>
                  <a:schemeClr val="bg1"/>
                </a:solidFill>
                <a:latin typeface="+mj-lt"/>
                <a:ea typeface="Times New Roman" panose="02020603050405020304" pitchFamily="18" charset="0"/>
              </a:rPr>
              <a:t>b. </a:t>
            </a:r>
            <a:r>
              <a:rPr lang="uk-UA" b="1" dirty="0" smtClean="0">
                <a:solidFill>
                  <a:srgbClr val="FF0000"/>
                </a:solidFill>
                <a:latin typeface="+mj-lt"/>
                <a:ea typeface="Times New Roman" panose="02020603050405020304" pitchFamily="18" charset="0"/>
              </a:rPr>
              <a:t>Сальдові </a:t>
            </a:r>
            <a:r>
              <a:rPr lang="uk-UA" b="1" dirty="0">
                <a:solidFill>
                  <a:srgbClr val="FF0000"/>
                </a:solidFill>
                <a:latin typeface="+mj-lt"/>
                <a:ea typeface="Times New Roman" panose="02020603050405020304" pitchFamily="18" charset="0"/>
              </a:rPr>
              <a:t>відомості </a:t>
            </a:r>
            <a:r>
              <a:rPr lang="uk-UA" b="1" dirty="0">
                <a:solidFill>
                  <a:srgbClr val="C00000"/>
                </a:solidFill>
                <a:latin typeface="+mj-lt"/>
                <a:ea typeface="Times New Roman" panose="02020603050405020304" pitchFamily="18" charset="0"/>
              </a:rPr>
              <a:t>складаються за даними синтетичних </a:t>
            </a:r>
            <a:r>
              <a:rPr lang="uk-UA" b="1" dirty="0" smtClean="0">
                <a:solidFill>
                  <a:srgbClr val="C00000"/>
                </a:solidFill>
                <a:latin typeface="+mj-lt"/>
                <a:ea typeface="Times New Roman" panose="02020603050405020304" pitchFamily="18" charset="0"/>
              </a:rPr>
              <a:t> </a:t>
            </a:r>
            <a:r>
              <a:rPr lang="uk-UA" b="1" dirty="0">
                <a:solidFill>
                  <a:srgbClr val="C00000"/>
                </a:solidFill>
                <a:latin typeface="+mj-lt"/>
                <a:ea typeface="Times New Roman" panose="02020603050405020304" pitchFamily="18" charset="0"/>
              </a:rPr>
              <a:t>і аналітичних </a:t>
            </a:r>
            <a:r>
              <a:rPr lang="uk-UA" b="1" dirty="0" smtClean="0">
                <a:solidFill>
                  <a:srgbClr val="C00000"/>
                </a:solidFill>
                <a:latin typeface="+mj-lt"/>
                <a:ea typeface="Times New Roman" panose="02020603050405020304" pitchFamily="18" charset="0"/>
              </a:rPr>
              <a:t>рахунків. </a:t>
            </a:r>
            <a:r>
              <a:rPr lang="uk-UA" b="1" dirty="0">
                <a:solidFill>
                  <a:srgbClr val="C00000"/>
                </a:solidFill>
                <a:latin typeface="+mj-lt"/>
                <a:ea typeface="Times New Roman" panose="02020603050405020304" pitchFamily="18" charset="0"/>
              </a:rPr>
              <a:t>В них відображається сальдо на початок кожного звітного періоду. Перевірка підсумкових даних в цих відомостях здійснюється за таким же принципом як в оборотних відомостях.</a:t>
            </a:r>
            <a:endParaRPr lang="ru-RU" sz="1100" b="1" dirty="0">
              <a:solidFill>
                <a:srgbClr val="C00000"/>
              </a:solidFill>
              <a:effectLst/>
              <a:latin typeface="+mj-lt"/>
              <a:ea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83237005"/>
              </p:ext>
            </p:extLst>
          </p:nvPr>
        </p:nvGraphicFramePr>
        <p:xfrm>
          <a:off x="1744084" y="2468150"/>
          <a:ext cx="8186298" cy="3100547"/>
        </p:xfrm>
        <a:graphic>
          <a:graphicData uri="http://schemas.openxmlformats.org/drawingml/2006/table">
            <a:tbl>
              <a:tblPr/>
              <a:tblGrid>
                <a:gridCol w="1198578"/>
                <a:gridCol w="1198578"/>
                <a:gridCol w="599721"/>
                <a:gridCol w="598857"/>
                <a:gridCol w="599721"/>
                <a:gridCol w="598857"/>
                <a:gridCol w="599721"/>
                <a:gridCol w="598857"/>
                <a:gridCol w="599721"/>
                <a:gridCol w="598857"/>
                <a:gridCol w="599721"/>
                <a:gridCol w="395109"/>
              </a:tblGrid>
              <a:tr h="930164">
                <a:tc rowSpan="2">
                  <a:txBody>
                    <a:bodyPr/>
                    <a:lstStyle/>
                    <a:p>
                      <a:pPr algn="ctr">
                        <a:spcAft>
                          <a:spcPts val="0"/>
                        </a:spcAft>
                      </a:pPr>
                      <a:r>
                        <a:rPr lang="uk-UA" sz="1600" b="1" dirty="0">
                          <a:solidFill>
                            <a:srgbClr val="C00000"/>
                          </a:solidFill>
                          <a:effectLst/>
                          <a:latin typeface="+mj-lt"/>
                          <a:ea typeface="Times New Roman" panose="02020603050405020304" pitchFamily="18" charset="0"/>
                        </a:rPr>
                        <a:t>Шифр рахунку</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uk-UA" sz="1600" b="1" dirty="0">
                          <a:solidFill>
                            <a:srgbClr val="C00000"/>
                          </a:solidFill>
                          <a:effectLst/>
                          <a:latin typeface="+mj-lt"/>
                          <a:ea typeface="Times New Roman" panose="02020603050405020304" pitchFamily="18" charset="0"/>
                        </a:rPr>
                        <a:t>Назви рахунків</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С-до на 31.12.2005</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С-до на 31.01.06</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С-до на 28.02.06</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 т.д.</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С-до на 31.12.2006</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20109">
                <a:tc vMerge="1">
                  <a:txBody>
                    <a:bodyPr/>
                    <a:lstStyle/>
                    <a:p>
                      <a:endParaRPr lang="ru-RU"/>
                    </a:p>
                  </a:txBody>
                  <a:tcPr/>
                </a:tc>
                <a:tc vMerge="1">
                  <a:txBody>
                    <a:bodyPr/>
                    <a:lstStyle/>
                    <a:p>
                      <a:endParaRPr lang="ru-RU"/>
                    </a:p>
                  </a:txBody>
                  <a:tcPr/>
                </a:tc>
                <a:tc>
                  <a:txBody>
                    <a:bodyPr/>
                    <a:lstStyle/>
                    <a:p>
                      <a:pPr algn="ctr">
                        <a:spcAft>
                          <a:spcPts val="0"/>
                        </a:spcAft>
                      </a:pPr>
                      <a:r>
                        <a:rPr lang="uk-UA" sz="1600" b="1" dirty="0" err="1">
                          <a:solidFill>
                            <a:srgbClr val="C00000"/>
                          </a:solidFill>
                          <a:effectLst/>
                          <a:latin typeface="+mj-lt"/>
                          <a:ea typeface="Times New Roman" panose="02020603050405020304" pitchFamily="18" charset="0"/>
                        </a:rPr>
                        <a:t>Дт</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err="1">
                          <a:solidFill>
                            <a:srgbClr val="C00000"/>
                          </a:solidFill>
                          <a:effectLst/>
                          <a:latin typeface="+mj-lt"/>
                          <a:ea typeface="Times New Roman" panose="02020603050405020304" pitchFamily="18" charset="0"/>
                        </a:rPr>
                        <a:t>Кт</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Дт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Дт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Дт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Дт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Кт</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55">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І</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І</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10055">
                <a:tc gridSpan="2">
                  <a:txBody>
                    <a:bodyPr/>
                    <a:lstStyle/>
                    <a:p>
                      <a:pPr algn="r">
                        <a:spcAft>
                          <a:spcPts val="0"/>
                        </a:spcAft>
                      </a:pPr>
                      <a:r>
                        <a:rPr lang="uk-UA" sz="1600" b="1">
                          <a:solidFill>
                            <a:srgbClr val="C00000"/>
                          </a:solidFill>
                          <a:effectLst/>
                          <a:latin typeface="+mj-lt"/>
                          <a:ea typeface="Times New Roman" panose="02020603050405020304" pitchFamily="18" charset="0"/>
                        </a:rPr>
                        <a:t>Разом:</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І</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30164">
                <a:tc gridSpan="2">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a:solidFill>
                            <a:srgbClr val="C00000"/>
                          </a:solidFill>
                          <a:effectLst/>
                          <a:latin typeface="+mj-lt"/>
                          <a:ea typeface="Times New Roman" panose="02020603050405020304" pitchFamily="18" charset="0"/>
                        </a:rPr>
                        <a:t>I </a:t>
                      </a:r>
                      <a:endParaRPr lang="ru-RU" sz="1600" b="1">
                        <a:solidFill>
                          <a:srgbClr val="C00000"/>
                        </a:solidFill>
                        <a:effectLst/>
                        <a:latin typeface="+mj-lt"/>
                        <a:ea typeface="Times New Roman" panose="02020603050405020304" pitchFamily="18" charset="0"/>
                      </a:endParaRPr>
                    </a:p>
                    <a:p>
                      <a:pPr algn="ctr">
                        <a:spcAft>
                          <a:spcPts val="0"/>
                        </a:spcAft>
                      </a:pPr>
                      <a:r>
                        <a:rPr lang="uk-UA" sz="1600" b="1">
                          <a:solidFill>
                            <a:srgbClr val="C00000"/>
                          </a:solidFill>
                          <a:effectLst/>
                          <a:latin typeface="+mj-lt"/>
                          <a:ea typeface="Times New Roman" panose="02020603050405020304" pitchFamily="18" charset="0"/>
                        </a:rPr>
                        <a:t> рівність</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II рівність</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III рівність</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XII рівність</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extLst>
      <p:ext uri="{BB962C8B-B14F-4D97-AF65-F5344CB8AC3E}">
        <p14:creationId xmlns:p14="http://schemas.microsoft.com/office/powerpoint/2010/main" val="6277675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484376" y="843695"/>
            <a:ext cx="9525000" cy="1477328"/>
          </a:xfrm>
          <a:prstGeom prst="rect">
            <a:avLst/>
          </a:prstGeom>
        </p:spPr>
        <p:txBody>
          <a:bodyPr wrap="square">
            <a:spAutoFit/>
          </a:bodyPr>
          <a:lstStyle/>
          <a:p>
            <a:r>
              <a:rPr lang="en-US" b="1" dirty="0" smtClean="0">
                <a:solidFill>
                  <a:schemeClr val="bg1"/>
                </a:solidFill>
                <a:latin typeface="+mj-lt"/>
                <a:ea typeface="Times New Roman" panose="02020603050405020304" pitchFamily="18" charset="0"/>
              </a:rPr>
              <a:t>c. </a:t>
            </a:r>
            <a:r>
              <a:rPr lang="uk-UA" b="1" dirty="0" smtClean="0">
                <a:solidFill>
                  <a:srgbClr val="FF0000"/>
                </a:solidFill>
                <a:latin typeface="+mj-lt"/>
                <a:ea typeface="Times New Roman" panose="02020603050405020304" pitchFamily="18" charset="0"/>
              </a:rPr>
              <a:t>Шахові </a:t>
            </a:r>
            <a:r>
              <a:rPr lang="uk-UA" b="1" dirty="0">
                <a:solidFill>
                  <a:srgbClr val="FF0000"/>
                </a:solidFill>
                <a:latin typeface="+mj-lt"/>
                <a:ea typeface="Times New Roman" panose="02020603050405020304" pitchFamily="18" charset="0"/>
              </a:rPr>
              <a:t>відомості </a:t>
            </a:r>
            <a:r>
              <a:rPr lang="uk-UA" b="1" dirty="0" smtClean="0">
                <a:solidFill>
                  <a:srgbClr val="C00000"/>
                </a:solidFill>
                <a:latin typeface="+mj-lt"/>
                <a:ea typeface="Times New Roman" panose="02020603050405020304" pitchFamily="18" charset="0"/>
              </a:rPr>
              <a:t>складаються </a:t>
            </a:r>
            <a:r>
              <a:rPr lang="uk-UA" b="1" dirty="0">
                <a:solidFill>
                  <a:srgbClr val="C00000"/>
                </a:solidFill>
                <a:latin typeface="+mj-lt"/>
                <a:ea typeface="Times New Roman" panose="02020603050405020304" pitchFamily="18" charset="0"/>
              </a:rPr>
              <a:t>тільки за рахунками синтетичного обліку. В них відображаються сальдо початкове, обороти за місяць, сальдо кінцеве. Всі рахунки в цій відомості записуються двічі - один раз по вертикалі (рахунки, що дебетуються), другий раз - по горизонталі (рахунки, що кредитуються). Кожну господарську операцію відображають на перетині </a:t>
            </a:r>
            <a:r>
              <a:rPr lang="uk-UA" b="1" dirty="0" err="1">
                <a:solidFill>
                  <a:srgbClr val="C00000"/>
                </a:solidFill>
                <a:latin typeface="+mj-lt"/>
                <a:ea typeface="Times New Roman" panose="02020603050405020304" pitchFamily="18" charset="0"/>
              </a:rPr>
              <a:t>дебетуючого</a:t>
            </a:r>
            <a:r>
              <a:rPr lang="uk-UA" b="1" dirty="0">
                <a:solidFill>
                  <a:srgbClr val="C00000"/>
                </a:solidFill>
                <a:latin typeface="+mj-lt"/>
                <a:ea typeface="Times New Roman" panose="02020603050405020304" pitchFamily="18" charset="0"/>
              </a:rPr>
              <a:t> і </a:t>
            </a:r>
            <a:r>
              <a:rPr lang="uk-UA" b="1" dirty="0" err="1">
                <a:solidFill>
                  <a:srgbClr val="C00000"/>
                </a:solidFill>
                <a:latin typeface="+mj-lt"/>
                <a:ea typeface="Times New Roman" panose="02020603050405020304" pitchFamily="18" charset="0"/>
              </a:rPr>
              <a:t>кредитуючого</a:t>
            </a:r>
            <a:r>
              <a:rPr lang="uk-UA" b="1" dirty="0">
                <a:solidFill>
                  <a:srgbClr val="C00000"/>
                </a:solidFill>
                <a:latin typeface="+mj-lt"/>
                <a:ea typeface="Times New Roman" panose="02020603050405020304" pitchFamily="18" charset="0"/>
              </a:rPr>
              <a:t> рахунків.</a:t>
            </a:r>
            <a:endParaRPr lang="ru-RU" b="1" dirty="0">
              <a:solidFill>
                <a:srgbClr val="C00000"/>
              </a:solidFill>
              <a:latin typeface="+mj-l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12475218"/>
              </p:ext>
            </p:extLst>
          </p:nvPr>
        </p:nvGraphicFramePr>
        <p:xfrm>
          <a:off x="1961006" y="2489486"/>
          <a:ext cx="7896225" cy="3929603"/>
        </p:xfrm>
        <a:graphic>
          <a:graphicData uri="http://schemas.openxmlformats.org/drawingml/2006/table">
            <a:tbl>
              <a:tblPr/>
              <a:tblGrid>
                <a:gridCol w="1470912"/>
                <a:gridCol w="458270"/>
                <a:gridCol w="459064"/>
                <a:gridCol w="918129"/>
                <a:gridCol w="918129"/>
                <a:gridCol w="918129"/>
                <a:gridCol w="918129"/>
                <a:gridCol w="918129"/>
                <a:gridCol w="458270"/>
                <a:gridCol w="459064"/>
              </a:tblGrid>
              <a:tr h="1122743">
                <a:tc>
                  <a:txBody>
                    <a:bodyPr/>
                    <a:lstStyle/>
                    <a:p>
                      <a:pPr algn="ctr">
                        <a:spcAft>
                          <a:spcPts val="0"/>
                        </a:spcAft>
                      </a:pPr>
                      <a:r>
                        <a:rPr lang="uk-UA" sz="1600" b="1" dirty="0" err="1">
                          <a:solidFill>
                            <a:srgbClr val="C00000"/>
                          </a:solidFill>
                          <a:effectLst/>
                          <a:latin typeface="+mj-lt"/>
                          <a:ea typeface="Times New Roman" panose="02020603050405020304" pitchFamily="18" charset="0"/>
                        </a:rPr>
                        <a:t>Кредитуючі</a:t>
                      </a:r>
                      <a:r>
                        <a:rPr lang="uk-UA" sz="1600" b="1" dirty="0">
                          <a:solidFill>
                            <a:srgbClr val="C00000"/>
                          </a:solidFill>
                          <a:effectLst/>
                          <a:latin typeface="+mj-lt"/>
                          <a:ea typeface="Times New Roman" panose="02020603050405020304" pitchFamily="18" charset="0"/>
                        </a:rPr>
                        <a:t> рахунки</a:t>
                      </a:r>
                      <a:endParaRPr lang="ru-RU" sz="1600" b="1" dirty="0">
                        <a:solidFill>
                          <a:srgbClr val="C00000"/>
                        </a:solidFill>
                        <a:effectLst/>
                        <a:latin typeface="+mj-lt"/>
                        <a:ea typeface="Times New Roman" panose="02020603050405020304" pitchFamily="18" charset="0"/>
                      </a:endParaRPr>
                    </a:p>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p>
                      <a:pPr algn="ctr">
                        <a:spcAft>
                          <a:spcPts val="0"/>
                        </a:spcAft>
                      </a:pPr>
                      <a:r>
                        <a:rPr lang="uk-UA" sz="1600" b="1" dirty="0" err="1">
                          <a:solidFill>
                            <a:srgbClr val="C00000"/>
                          </a:solidFill>
                          <a:effectLst/>
                          <a:latin typeface="+mj-lt"/>
                          <a:ea typeface="Times New Roman" panose="02020603050405020304" pitchFamily="18" charset="0"/>
                        </a:rPr>
                        <a:t>Дебетуючі</a:t>
                      </a: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uk-UA" sz="1600" b="1" dirty="0">
                          <a:solidFill>
                            <a:srgbClr val="C00000"/>
                          </a:solidFill>
                          <a:effectLst/>
                          <a:latin typeface="+mj-lt"/>
                          <a:ea typeface="Times New Roman" panose="02020603050405020304" pitchFamily="18" charset="0"/>
                        </a:rPr>
                        <a:t>Сальдо на початок місяця</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p>
                      <a:pPr algn="ctr">
                        <a:spcAft>
                          <a:spcPts val="0"/>
                        </a:spcAft>
                      </a:pPr>
                      <a:r>
                        <a:rPr lang="uk-UA" sz="1600" b="1">
                          <a:solidFill>
                            <a:srgbClr val="C00000"/>
                          </a:solidFill>
                          <a:effectLst/>
                          <a:latin typeface="+mj-lt"/>
                          <a:ea typeface="Times New Roman" panose="02020603050405020304" pitchFamily="18" charset="0"/>
                        </a:rPr>
                        <a:t>Виробничі запаси</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p>
                      <a:pPr algn="ctr">
                        <a:spcAft>
                          <a:spcPts val="0"/>
                        </a:spcAft>
                      </a:pPr>
                      <a:r>
                        <a:rPr lang="uk-UA" sz="1600" b="1">
                          <a:solidFill>
                            <a:srgbClr val="C00000"/>
                          </a:solidFill>
                          <a:effectLst/>
                          <a:latin typeface="+mj-lt"/>
                          <a:ea typeface="Times New Roman" panose="02020603050405020304" pitchFamily="18" charset="0"/>
                        </a:rPr>
                        <a:t>Каса</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Виробництво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p>
                      <a:pPr algn="ctr">
                        <a:spcAft>
                          <a:spcPts val="0"/>
                        </a:spcAft>
                      </a:pPr>
                      <a:r>
                        <a:rPr lang="uk-UA" sz="1600" b="1">
                          <a:solidFill>
                            <a:srgbClr val="C00000"/>
                          </a:solidFill>
                          <a:effectLst/>
                          <a:latin typeface="+mj-lt"/>
                          <a:ea typeface="Times New Roman" panose="02020603050405020304" pitchFamily="18" charset="0"/>
                        </a:rPr>
                        <a:t>і т.д.</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Разом (оборот по дебету)</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uk-UA" sz="1600" dirty="0">
                          <a:solidFill>
                            <a:srgbClr val="C00000"/>
                          </a:solidFill>
                          <a:effectLst/>
                          <a:latin typeface="+mj-lt"/>
                          <a:ea typeface="Times New Roman" panose="02020603050405020304" pitchFamily="18" charset="0"/>
                        </a:rPr>
                        <a:t>Сальдо на кінець місяця</a:t>
                      </a:r>
                      <a:endParaRPr lang="ru-RU" sz="1600"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86">
                <a:tc>
                  <a:txBody>
                    <a:bodyPr/>
                    <a:lstStyle/>
                    <a:p>
                      <a:pPr algn="ctr">
                        <a:spcAft>
                          <a:spcPts val="0"/>
                        </a:spcAft>
                      </a:pPr>
                      <a:r>
                        <a:rPr lang="uk-UA" sz="1600" b="1">
                          <a:solidFill>
                            <a:srgbClr val="C00000"/>
                          </a:solidFill>
                          <a:effectLst/>
                          <a:latin typeface="+mj-lt"/>
                          <a:ea typeface="Times New Roman" panose="02020603050405020304" pitchFamily="18" charset="0"/>
                        </a:rPr>
                        <a:t>рахунки</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err="1">
                          <a:solidFill>
                            <a:srgbClr val="C00000"/>
                          </a:solidFill>
                          <a:effectLst/>
                          <a:latin typeface="+mj-lt"/>
                          <a:ea typeface="Times New Roman" panose="02020603050405020304" pitchFamily="18" charset="0"/>
                        </a:rPr>
                        <a:t>Дт</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err="1">
                          <a:solidFill>
                            <a:srgbClr val="C00000"/>
                          </a:solidFill>
                          <a:effectLst/>
                          <a:latin typeface="+mj-lt"/>
                          <a:ea typeface="Times New Roman" panose="02020603050405020304" pitchFamily="18" charset="0"/>
                        </a:rPr>
                        <a:t>Кт</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C00000"/>
                          </a:solidFill>
                          <a:effectLst/>
                          <a:latin typeface="+mj-lt"/>
                          <a:ea typeface="Times New Roman" panose="02020603050405020304" pitchFamily="18" charset="0"/>
                        </a:rPr>
                        <a:t>Дт</a:t>
                      </a:r>
                      <a:endParaRPr lang="ru-RU" sz="160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err="1">
                          <a:solidFill>
                            <a:srgbClr val="C00000"/>
                          </a:solidFill>
                          <a:effectLst/>
                          <a:latin typeface="+mj-lt"/>
                          <a:ea typeface="Times New Roman" panose="02020603050405020304" pitchFamily="18" charset="0"/>
                        </a:rPr>
                        <a:t>Кт</a:t>
                      </a:r>
                      <a:endParaRPr lang="ru-RU" sz="1600"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372">
                <a:tc>
                  <a:txBody>
                    <a:bodyPr/>
                    <a:lstStyle/>
                    <a:p>
                      <a:pPr algn="ctr">
                        <a:spcAft>
                          <a:spcPts val="0"/>
                        </a:spcAft>
                      </a:pPr>
                      <a:r>
                        <a:rPr lang="uk-UA" sz="1600" b="1">
                          <a:solidFill>
                            <a:srgbClr val="C00000"/>
                          </a:solidFill>
                          <a:effectLst/>
                          <a:latin typeface="+mj-lt"/>
                          <a:ea typeface="Times New Roman" panose="02020603050405020304" pitchFamily="18" charset="0"/>
                        </a:rPr>
                        <a:t>Основні засоби</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C00000"/>
                          </a:solidFill>
                          <a:effectLst/>
                          <a:latin typeface="+mj-lt"/>
                          <a:ea typeface="Times New Roman" panose="02020603050405020304" pitchFamily="18" charset="0"/>
                        </a:rPr>
                        <a:t> </a:t>
                      </a:r>
                      <a:endParaRPr lang="ru-RU" sz="160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mj-lt"/>
                          <a:ea typeface="Times New Roman" panose="02020603050405020304" pitchFamily="18" charset="0"/>
                        </a:rPr>
                        <a:t> </a:t>
                      </a:r>
                      <a:endParaRPr lang="ru-RU" sz="1600"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86">
                <a:tc>
                  <a:txBody>
                    <a:bodyPr/>
                    <a:lstStyle/>
                    <a:p>
                      <a:pPr algn="ctr">
                        <a:spcAft>
                          <a:spcPts val="0"/>
                        </a:spcAft>
                      </a:pPr>
                      <a:r>
                        <a:rPr lang="uk-UA" sz="1600" b="1">
                          <a:solidFill>
                            <a:srgbClr val="C00000"/>
                          </a:solidFill>
                          <a:effectLst/>
                          <a:latin typeface="+mj-lt"/>
                          <a:ea typeface="Times New Roman" panose="02020603050405020304" pitchFamily="18" charset="0"/>
                        </a:rPr>
                        <a:t>Виробничі</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a:solidFill>
                            <a:srgbClr val="C00000"/>
                          </a:solidFill>
                          <a:effectLst/>
                          <a:latin typeface="Times New Roman" panose="02020603050405020304" pitchFamily="18" charset="0"/>
                          <a:ea typeface="Times New Roman" panose="02020603050405020304" pitchFamily="18" charset="0"/>
                        </a:rPr>
                        <a:t> </a:t>
                      </a:r>
                      <a:endParaRPr lang="ru-RU" sz="16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uk-UA" sz="1600">
                          <a:solidFill>
                            <a:srgbClr val="C00000"/>
                          </a:solidFill>
                          <a:effectLst/>
                          <a:latin typeface="Times New Roman" panose="02020603050405020304" pitchFamily="18" charset="0"/>
                          <a:ea typeface="Times New Roman" panose="02020603050405020304" pitchFamily="18" charset="0"/>
                        </a:rPr>
                        <a:t> </a:t>
                      </a:r>
                      <a:endParaRPr lang="ru-RU" sz="16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0686">
                <a:tc>
                  <a:txBody>
                    <a:bodyPr/>
                    <a:lstStyle/>
                    <a:p>
                      <a:pPr algn="ctr">
                        <a:spcAft>
                          <a:spcPts val="0"/>
                        </a:spcAft>
                      </a:pPr>
                      <a:r>
                        <a:rPr lang="uk-UA" sz="1600" b="1">
                          <a:solidFill>
                            <a:srgbClr val="C00000"/>
                          </a:solidFill>
                          <a:effectLst/>
                          <a:latin typeface="+mj-lt"/>
                          <a:ea typeface="Times New Roman" panose="02020603050405020304" pitchFamily="18" charset="0"/>
                        </a:rPr>
                        <a:t>запаси</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C00000"/>
                          </a:solidFill>
                          <a:effectLst/>
                          <a:latin typeface="Times New Roman" panose="02020603050405020304" pitchFamily="18" charset="0"/>
                          <a:ea typeface="Times New Roman" panose="02020603050405020304" pitchFamily="18" charset="0"/>
                        </a:rPr>
                        <a:t> </a:t>
                      </a:r>
                      <a:endParaRPr lang="ru-RU" sz="16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solidFill>
                            <a:srgbClr val="C00000"/>
                          </a:solidFill>
                          <a:effectLst/>
                          <a:latin typeface="Times New Roman" panose="02020603050405020304" pitchFamily="18" charset="0"/>
                          <a:ea typeface="Times New Roman" panose="02020603050405020304" pitchFamily="18" charset="0"/>
                        </a:rPr>
                        <a:t> </a:t>
                      </a:r>
                      <a:endParaRPr lang="ru-RU" sz="16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0686">
                <a:tc>
                  <a:txBody>
                    <a:bodyPr/>
                    <a:lstStyle/>
                    <a:p>
                      <a:pPr algn="ctr">
                        <a:spcAft>
                          <a:spcPts val="0"/>
                        </a:spcAft>
                      </a:pPr>
                      <a:r>
                        <a:rPr lang="uk-UA" sz="1600" b="1">
                          <a:solidFill>
                            <a:srgbClr val="C00000"/>
                          </a:solidFill>
                          <a:effectLst/>
                          <a:latin typeface="+mj-lt"/>
                          <a:ea typeface="Times New Roman" panose="02020603050405020304" pitchFamily="18" charset="0"/>
                        </a:rPr>
                        <a:t>Виробництво</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 </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 </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86">
                <a:tc>
                  <a:txBody>
                    <a:bodyPr/>
                    <a:lstStyle/>
                    <a:p>
                      <a:pPr algn="ctr">
                        <a:spcAft>
                          <a:spcPts val="0"/>
                        </a:spcAft>
                      </a:pPr>
                      <a:r>
                        <a:rPr lang="uk-UA" sz="1600" b="1">
                          <a:solidFill>
                            <a:srgbClr val="C00000"/>
                          </a:solidFill>
                          <a:effectLst/>
                          <a:latin typeface="+mj-lt"/>
                          <a:ea typeface="Times New Roman" panose="02020603050405020304" pitchFamily="18" charset="0"/>
                        </a:rPr>
                        <a:t>і т.д.</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C00000"/>
                          </a:solidFill>
                          <a:effectLst/>
                          <a:latin typeface="+mj-lt"/>
                          <a:ea typeface="Times New Roman" panose="02020603050405020304" pitchFamily="18" charset="0"/>
                        </a:rPr>
                        <a:t> </a:t>
                      </a:r>
                      <a:endParaRPr lang="ru-RU" sz="1600" b="1">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C00000"/>
                          </a:solidFill>
                          <a:effectLst/>
                          <a:latin typeface="+mj-lt"/>
                          <a:ea typeface="Times New Roman" panose="02020603050405020304" pitchFamily="18" charset="0"/>
                        </a:rPr>
                        <a:t> </a:t>
                      </a:r>
                      <a:endParaRPr lang="ru-RU" sz="1600" b="1"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 </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 </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58">
                <a:tc>
                  <a:txBody>
                    <a:bodyPr/>
                    <a:lstStyle/>
                    <a:p>
                      <a:pPr algn="ctr">
                        <a:spcAft>
                          <a:spcPts val="0"/>
                        </a:spcAft>
                      </a:pPr>
                      <a:r>
                        <a:rPr lang="uk-UA" sz="1600" b="1">
                          <a:solidFill>
                            <a:srgbClr val="FF0000"/>
                          </a:solidFill>
                          <a:effectLst/>
                          <a:latin typeface="+mj-lt"/>
                          <a:ea typeface="Times New Roman" panose="02020603050405020304" pitchFamily="18" charset="0"/>
                        </a:rPr>
                        <a:t>Разом (оборот по кредиту) </a:t>
                      </a:r>
                      <a:endParaRPr lang="ru-RU" sz="1600" b="1">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FF0000"/>
                          </a:solidFill>
                          <a:effectLst/>
                          <a:latin typeface="+mj-lt"/>
                          <a:ea typeface="Times New Roman" panose="02020603050405020304" pitchFamily="18" charset="0"/>
                        </a:rPr>
                        <a:t> </a:t>
                      </a:r>
                      <a:endParaRPr lang="ru-RU" sz="1600" b="1">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a:solidFill>
                            <a:srgbClr val="FF0000"/>
                          </a:solidFill>
                          <a:effectLst/>
                          <a:latin typeface="+mj-lt"/>
                          <a:ea typeface="Times New Roman" panose="02020603050405020304" pitchFamily="18" charset="0"/>
                        </a:rPr>
                        <a:t> </a:t>
                      </a:r>
                      <a:endParaRPr lang="ru-RU" sz="1600" b="1">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FF0000"/>
                          </a:solidFill>
                          <a:effectLst/>
                          <a:latin typeface="+mj-lt"/>
                          <a:ea typeface="Times New Roman" panose="02020603050405020304" pitchFamily="18" charset="0"/>
                        </a:rPr>
                        <a:t> </a:t>
                      </a:r>
                      <a:endParaRPr lang="ru-RU" sz="1600" b="1" dirty="0">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FF0000"/>
                          </a:solidFill>
                          <a:effectLst/>
                          <a:latin typeface="+mj-lt"/>
                          <a:ea typeface="Times New Roman" panose="02020603050405020304" pitchFamily="18" charset="0"/>
                        </a:rPr>
                        <a:t> </a:t>
                      </a:r>
                      <a:endParaRPr lang="ru-RU" sz="1600" b="1" dirty="0">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FF0000"/>
                          </a:solidFill>
                          <a:effectLst/>
                          <a:latin typeface="+mj-lt"/>
                          <a:ea typeface="Times New Roman" panose="02020603050405020304" pitchFamily="18" charset="0"/>
                        </a:rPr>
                        <a:t> </a:t>
                      </a:r>
                      <a:endParaRPr lang="ru-RU" sz="1600" b="1" dirty="0">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FF0000"/>
                          </a:solidFill>
                          <a:effectLst/>
                          <a:latin typeface="+mj-lt"/>
                          <a:ea typeface="Times New Roman" panose="02020603050405020304" pitchFamily="18" charset="0"/>
                        </a:rPr>
                        <a:t> </a:t>
                      </a:r>
                      <a:endParaRPr lang="ru-RU" sz="1600" b="1" dirty="0">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solidFill>
                            <a:srgbClr val="FF0000"/>
                          </a:solidFill>
                          <a:effectLst/>
                          <a:latin typeface="+mj-lt"/>
                          <a:ea typeface="Times New Roman" panose="02020603050405020304" pitchFamily="18" charset="0"/>
                        </a:rPr>
                        <a:t> </a:t>
                      </a:r>
                      <a:endParaRPr lang="ru-RU" sz="1600" b="1" dirty="0">
                        <a:solidFill>
                          <a:srgbClr val="FF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FF0000"/>
                          </a:solidFill>
                          <a:effectLst/>
                          <a:latin typeface="Times New Roman" panose="02020603050405020304" pitchFamily="18" charset="0"/>
                          <a:ea typeface="Times New Roman" panose="02020603050405020304" pitchFamily="18" charset="0"/>
                        </a:rPr>
                        <a:t> </a:t>
                      </a:r>
                      <a:endParaRPr lang="ru-RU" sz="16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FF0000"/>
                          </a:solidFill>
                          <a:effectLst/>
                          <a:latin typeface="Times New Roman" panose="02020603050405020304" pitchFamily="18" charset="0"/>
                          <a:ea typeface="Times New Roman" panose="02020603050405020304" pitchFamily="18" charset="0"/>
                        </a:rPr>
                        <a:t> </a:t>
                      </a:r>
                      <a:endParaRPr lang="ru-RU" sz="16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ine 1"/>
          <p:cNvSpPr>
            <a:spLocks noChangeShapeType="1"/>
          </p:cNvSpPr>
          <p:nvPr/>
        </p:nvSpPr>
        <p:spPr bwMode="auto">
          <a:xfrm flipH="1" flipV="1">
            <a:off x="1914017" y="2801112"/>
            <a:ext cx="1429612" cy="451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283996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104"/>
            <a:ext cx="12192000" cy="7238207"/>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23" y="-987716"/>
            <a:ext cx="13106115" cy="8650550"/>
          </a:xfrm>
          <a:prstGeom prst="rect">
            <a:avLst/>
          </a:prstGeom>
        </p:spPr>
      </p:pic>
      <p:sp>
        <p:nvSpPr>
          <p:cNvPr id="8" name="Прямоугольник 7"/>
          <p:cNvSpPr/>
          <p:nvPr/>
        </p:nvSpPr>
        <p:spPr>
          <a:xfrm>
            <a:off x="2563672" y="2321003"/>
            <a:ext cx="7241724" cy="110799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uk-UA" sz="6600" b="0" cap="none" spc="0" dirty="0" smtClean="0">
                <a:ln w="0">
                  <a:solidFill>
                    <a:srgbClr val="FF0000"/>
                  </a:solidFill>
                </a:ln>
                <a:solidFill>
                  <a:srgbClr val="C00000"/>
                </a:solidFill>
                <a:effectLst>
                  <a:outerShdw blurRad="50800" dist="38100" dir="10800000" algn="r" rotWithShape="0">
                    <a:prstClr val="black">
                      <a:alpha val="40000"/>
                    </a:prstClr>
                  </a:outerShdw>
                  <a:reflection blurRad="6350" stA="60000" endA="900" endPos="58000" dir="5400000" sy="-100000" algn="bl" rotWithShape="0"/>
                </a:effectLst>
              </a:rPr>
              <a:t>ДЯКУЮ ЗА УВАГУ</a:t>
            </a:r>
            <a:endParaRPr lang="ru-RU" sz="6600" b="0" cap="none" spc="0" dirty="0">
              <a:ln w="0">
                <a:solidFill>
                  <a:srgbClr val="FF0000"/>
                </a:solidFill>
              </a:ln>
              <a:solidFill>
                <a:srgbClr val="C00000"/>
              </a:solidFill>
              <a:effectLst>
                <a:outerShdw blurRad="50800" dist="38100" dir="10800000" algn="r" rotWithShape="0">
                  <a:prstClr val="black">
                    <a:alpha val="40000"/>
                  </a:prstClr>
                </a:outerShdw>
                <a:reflection blurRad="6350" stA="60000" endA="900" endPos="58000" dir="5400000" sy="-100000" algn="bl" rotWithShape="0"/>
              </a:effectLst>
            </a:endParaRPr>
          </a:p>
        </p:txBody>
      </p:sp>
      <p:pic>
        <p:nvPicPr>
          <p:cNvPr id="10" name="Рисунок 9"/>
          <p:cNvPicPr>
            <a:picLocks noChangeAspect="1"/>
          </p:cNvPicPr>
          <p:nvPr/>
        </p:nvPicPr>
        <p:blipFill>
          <a:blip r:embed="rId4" cstate="print">
            <a:extLst>
              <a:ext uri="{BEBA8EAE-BF5A-486C-A8C5-ECC9F3942E4B}">
                <a14:imgProps xmlns:a14="http://schemas.microsoft.com/office/drawing/2010/main">
                  <a14:imgLayer r:embed="rId5">
                    <a14:imgEffect>
                      <a14:backgroundRemoval t="2022" b="99632" l="455" r="97045"/>
                    </a14:imgEffect>
                  </a14:imgLayer>
                </a14:imgProps>
              </a:ext>
              <a:ext uri="{28A0092B-C50C-407E-A947-70E740481C1C}">
                <a14:useLocalDpi xmlns:a14="http://schemas.microsoft.com/office/drawing/2010/main" val="0"/>
              </a:ext>
            </a:extLst>
          </a:blip>
          <a:stretch>
            <a:fillRect/>
          </a:stretch>
        </p:blipFill>
        <p:spPr>
          <a:xfrm>
            <a:off x="5091897" y="5264657"/>
            <a:ext cx="2185274" cy="1350897"/>
          </a:xfrm>
          <a:prstGeom prst="rect">
            <a:avLst/>
          </a:prstGeom>
        </p:spPr>
      </p:pic>
    </p:spTree>
    <p:extLst>
      <p:ext uri="{BB962C8B-B14F-4D97-AF65-F5344CB8AC3E}">
        <p14:creationId xmlns:p14="http://schemas.microsoft.com/office/powerpoint/2010/main" val="7718324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 y="0"/>
            <a:ext cx="12192000" cy="6858000"/>
          </a:xfrm>
          <a:prstGeom prst="rect">
            <a:avLst/>
          </a:prstGeom>
        </p:spPr>
      </p:pic>
      <p:sp>
        <p:nvSpPr>
          <p:cNvPr id="3" name="Прямоугольник 2"/>
          <p:cNvSpPr/>
          <p:nvPr/>
        </p:nvSpPr>
        <p:spPr>
          <a:xfrm>
            <a:off x="1061979" y="494355"/>
            <a:ext cx="10305786" cy="523220"/>
          </a:xfrm>
          <a:prstGeom prst="rect">
            <a:avLst/>
          </a:prstGeom>
        </p:spPr>
        <p:txBody>
          <a:bodyPr wrap="square">
            <a:spAutoFit/>
          </a:bodyPr>
          <a:lstStyle/>
          <a:p>
            <a:pPr lvl="1"/>
            <a:r>
              <a:rPr lang="uk-UA" sz="2800" b="1" dirty="0" smtClean="0">
                <a:solidFill>
                  <a:schemeClr val="bg1"/>
                </a:solidFill>
                <a:latin typeface="Calibri Light" panose="020F0302020204030204" pitchFamily="34" charset="0"/>
                <a:cs typeface="Calibri Light" panose="020F0302020204030204" pitchFamily="34" charset="0"/>
              </a:rPr>
              <a:t>1.Рахунки  бухгалтерського обліку, їх зміст, будова і види.</a:t>
            </a:r>
            <a:endParaRPr lang="ru-RU" sz="2800" b="1" dirty="0">
              <a:solidFill>
                <a:schemeClr val="bg1"/>
              </a:solidFill>
              <a:latin typeface="Calibri Light" panose="020F0302020204030204" pitchFamily="34" charset="0"/>
              <a:cs typeface="Calibri Light" panose="020F0302020204030204" pitchFamily="34" charset="0"/>
            </a:endParaRPr>
          </a:p>
        </p:txBody>
      </p:sp>
      <p:sp>
        <p:nvSpPr>
          <p:cNvPr id="4" name="Прямоугольник 3"/>
          <p:cNvSpPr/>
          <p:nvPr/>
        </p:nvSpPr>
        <p:spPr>
          <a:xfrm>
            <a:off x="1667256" y="1570944"/>
            <a:ext cx="8958072" cy="1631216"/>
          </a:xfrm>
          <a:prstGeom prst="rect">
            <a:avLst/>
          </a:prstGeom>
        </p:spPr>
        <p:txBody>
          <a:bodyPr wrap="square">
            <a:spAutoFit/>
          </a:bodyPr>
          <a:lstStyle/>
          <a:p>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Бухгалтерський баланс відображає тільки стан засобів їх джерел на певну дату. Для спостереженням за фактами фінансово-господарської діяльності необхідна постійна інформація про рух господарських засобів та джерел їх утворення. Це пояснюється тим, що в процесі розширеного відтворення та кругообігу засобів вони перебувають в безперервному русі</a:t>
            </a:r>
            <a:r>
              <a:rPr lang="uk-UA"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ru-RU" dirty="0">
              <a:solidFill>
                <a:srgbClr val="C00000"/>
              </a:solidFill>
              <a:latin typeface="Calibri Light" panose="020F0302020204030204" pitchFamily="34" charset="0"/>
              <a:cs typeface="Calibri Light" panose="020F0302020204030204" pitchFamily="34" charset="0"/>
            </a:endParaRPr>
          </a:p>
        </p:txBody>
      </p:sp>
      <p:sp>
        <p:nvSpPr>
          <p:cNvPr id="5" name="Прямоугольник 4"/>
          <p:cNvSpPr/>
          <p:nvPr/>
        </p:nvSpPr>
        <p:spPr>
          <a:xfrm>
            <a:off x="606552" y="4380884"/>
            <a:ext cx="11216640" cy="923330"/>
          </a:xfrm>
          <a:prstGeom prst="rect">
            <a:avLst/>
          </a:prstGeom>
        </p:spPr>
        <p:txBody>
          <a:bodyPr wrap="square">
            <a:spAutoFit/>
          </a:bodyPr>
          <a:lstStyle/>
          <a:p>
            <a:r>
              <a:rPr lang="uk-UA" b="1" i="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Рахунок бухгалтерського обліку - спосіб групування об’єктів бухгалтерського обліку за економічно однорідними ознаками, поточного їх обліку й контролю за наявністю і рухом, джерел їх формування, господарських процесів і результатів</a:t>
            </a:r>
            <a:r>
              <a:rPr lang="uk-UA" b="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ru-RU" b="1" dirty="0">
              <a:solidFill>
                <a:srgbClr val="C00000"/>
              </a:solidFill>
              <a:latin typeface="Calibri Light" panose="020F0302020204030204" pitchFamily="34" charset="0"/>
              <a:cs typeface="Calibri Light" panose="020F0302020204030204" pitchFamily="34" charset="0"/>
            </a:endParaRPr>
          </a:p>
        </p:txBody>
      </p:sp>
      <p:sp>
        <p:nvSpPr>
          <p:cNvPr id="6" name="Прямоугольник 5"/>
          <p:cNvSpPr/>
          <p:nvPr/>
        </p:nvSpPr>
        <p:spPr>
          <a:xfrm>
            <a:off x="1667256" y="3200903"/>
            <a:ext cx="8756904" cy="1015663"/>
          </a:xfrm>
          <a:prstGeom prst="rect">
            <a:avLst/>
          </a:prstGeom>
        </p:spPr>
        <p:txBody>
          <a:bodyPr wrap="square">
            <a:spAutoFit/>
          </a:bodyPr>
          <a:lstStyle/>
          <a:p>
            <a:pPr algn="just"/>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Рахунки бухгалтерського обліку на підставі першоджерел інформації (бухгалтерських документів) відображають усі факти фінансово-господарської діяльності з одночасним їх групуванням. </a:t>
            </a:r>
            <a:endParaRPr lang="ru-RU" sz="20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93" y="1404307"/>
            <a:ext cx="2812259" cy="2812259"/>
          </a:xfrm>
          <a:prstGeom prst="rect">
            <a:avLst/>
          </a:prstGeom>
        </p:spPr>
      </p:pic>
    </p:spTree>
    <p:extLst>
      <p:ext uri="{BB962C8B-B14F-4D97-AF65-F5344CB8AC3E}">
        <p14:creationId xmlns:p14="http://schemas.microsoft.com/office/powerpoint/2010/main" val="35187902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451104" y="4084011"/>
            <a:ext cx="8272272" cy="1754326"/>
          </a:xfrm>
          <a:prstGeom prst="rect">
            <a:avLst/>
          </a:prstGeom>
        </p:spPr>
        <p:txBody>
          <a:bodyPr wrap="square">
            <a:spAutoFit/>
          </a:bodyPr>
          <a:lstStyle/>
          <a:p>
            <a:pPr algn="just">
              <a:lnSpc>
                <a:spcPct val="150000"/>
              </a:lnSpc>
              <a:spcAft>
                <a:spcPts val="0"/>
              </a:spcAft>
            </a:pPr>
            <a:r>
              <a:rPr lang="uk-UA" b="1" i="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Система рахунків бухгалтерського обліку - спосіб економічного групування, поточного відображення та господарського контролю за наявністю, рухом господарських засобів і джерел їх формування, господарських процесів та результатів господарської діяльності.</a:t>
            </a:r>
            <a:endParaRPr lang="ru-RU" sz="1100" i="1"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4" name="Line 1"/>
          <p:cNvSpPr>
            <a:spLocks noChangeShapeType="1"/>
          </p:cNvSpPr>
          <p:nvPr/>
        </p:nvSpPr>
        <p:spPr bwMode="auto">
          <a:xfrm>
            <a:off x="6769738" y="2409376"/>
            <a:ext cx="49371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Line 2"/>
          <p:cNvSpPr>
            <a:spLocks noChangeShapeType="1"/>
          </p:cNvSpPr>
          <p:nvPr/>
        </p:nvSpPr>
        <p:spPr bwMode="auto">
          <a:xfrm>
            <a:off x="9259450" y="2612714"/>
            <a:ext cx="0" cy="6397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Rectangle 3"/>
          <p:cNvSpPr>
            <a:spLocks noChangeArrowheads="1"/>
          </p:cNvSpPr>
          <p:nvPr/>
        </p:nvSpPr>
        <p:spPr bwMode="auto">
          <a:xfrm>
            <a:off x="1953805" y="392155"/>
            <a:ext cx="963186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Схематично рахунок бухгалтерського обліку представляють у вигляді таблиці, яка поділена на дві протилежні частини - ліву і праву. Ліву частину таблиці називають </a:t>
            </a:r>
            <a:r>
              <a:rPr kumimoji="0" lang="uk-UA" altLang="ru-RU" sz="2000" b="1"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дебет</a:t>
            </a:r>
            <a:r>
              <a:rPr kumimoji="0" lang="uk-UA" altLang="ru-RU" sz="2000" b="0"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(від лат. </a:t>
            </a:r>
            <a:r>
              <a:rPr kumimoji="0" lang="uk-UA" altLang="ru-RU" sz="2000" b="0" i="0" u="none" strike="noStrike" cap="none" normalizeH="0" baseline="0" dirty="0" err="1"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debet</a:t>
            </a:r>
            <a:r>
              <a:rPr kumimoji="0" lang="uk-UA" altLang="ru-RU" sz="2000" b="0"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що означає «винен»), а праву - </a:t>
            </a:r>
            <a:r>
              <a:rPr kumimoji="0" lang="uk-UA" altLang="ru-RU" sz="2000" b="1"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кредит</a:t>
            </a:r>
            <a:r>
              <a:rPr kumimoji="0" lang="uk-UA" altLang="ru-RU" sz="2000" b="0"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(від лат. </a:t>
            </a:r>
            <a:r>
              <a:rPr kumimoji="0" lang="uk-UA" altLang="ru-RU" sz="2000" b="0" i="0" u="none" strike="noStrike" cap="none" normalizeH="0" baseline="0" dirty="0" err="1"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kredit</a:t>
            </a:r>
            <a:r>
              <a:rPr kumimoji="0" lang="uk-UA" altLang="ru-RU" sz="2000" b="0"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що означає «вірити»).</a:t>
            </a:r>
            <a:endParaRPr kumimoji="0" lang="ru-RU" altLang="ru-RU" sz="2000" b="0" i="0" u="none" strike="noStrike" cap="none" normalizeH="0" baseline="0" dirty="0" smtClean="0">
              <a:ln>
                <a:noFill/>
              </a:ln>
              <a:solidFill>
                <a:srgbClr val="C00000"/>
              </a:solidFill>
              <a:effectLst/>
              <a:latin typeface="Calibri Light" panose="020F0302020204030204" pitchFamily="34" charset="0"/>
              <a:cs typeface="Calibri Light" panose="020F030202020403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uk-UA"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80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Рахунок  ______________________________________</a:t>
            </a:r>
            <a:endParaRPr kumimoji="0" lang="ru-RU" altLang="ru-RU" sz="1400" b="0" i="0" u="none" strike="noStrike" cap="none" normalizeH="0" baseline="0" dirty="0" smtClean="0">
              <a:ln>
                <a:noFill/>
              </a:ln>
              <a:solidFill>
                <a:srgbClr val="C00000"/>
              </a:solidFill>
              <a:effectLst/>
              <a:latin typeface="Calibri Light" panose="020F0302020204030204" pitchFamily="34" charset="0"/>
              <a:cs typeface="Calibri Light" panose="020F030202020403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smtClean="0">
                <a:ln>
                  <a:noFill/>
                </a:ln>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(назва рахунку) </a:t>
            </a:r>
            <a:endParaRPr kumimoji="0" lang="ru-RU" altLang="ru-RU" sz="1400" b="0" i="0" u="none" strike="noStrike" cap="none" normalizeH="0" baseline="0" dirty="0" smtClean="0">
              <a:ln>
                <a:noFill/>
              </a:ln>
              <a:solidFill>
                <a:srgbClr val="C00000"/>
              </a:solidFill>
              <a:effectLst/>
              <a:latin typeface="Calibri Light" panose="020F0302020204030204" pitchFamily="34" charset="0"/>
              <a:cs typeface="Calibri Light" panose="020F030202020403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5910704" y="2399270"/>
            <a:ext cx="625449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uk-UA" altLang="ru-RU" sz="2000" b="1"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Дебет</a:t>
            </a:r>
            <a:r>
              <a:rPr kumimoji="0" lang="uk-UA"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uk-UA"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uk-UA" altLang="ru-RU" sz="2000" b="1"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rPr>
              <a:t>Кредит</a:t>
            </a:r>
            <a:endParaRPr kumimoji="0" lang="uk-UA" altLang="ru-RU" sz="2000" b="0" i="0" u="none" strike="noStrike" cap="none" normalizeH="0" baseline="0" dirty="0" smtClean="0">
              <a:ln>
                <a:noFill/>
              </a:ln>
              <a:solidFill>
                <a:srgbClr val="C00000"/>
              </a:solidFill>
              <a:effectLst/>
              <a:latin typeface="Arial" panose="020B0604020202020204" pitchFamily="34" charset="0"/>
            </a:endParaRPr>
          </a:p>
        </p:txBody>
      </p:sp>
      <p:sp>
        <p:nvSpPr>
          <p:cNvPr id="8" name="Прямоугольник 7"/>
          <p:cNvSpPr/>
          <p:nvPr/>
        </p:nvSpPr>
        <p:spPr>
          <a:xfrm>
            <a:off x="7477695" y="3493270"/>
            <a:ext cx="3837269" cy="338554"/>
          </a:xfrm>
          <a:prstGeom prst="rect">
            <a:avLst/>
          </a:prstGeom>
        </p:spPr>
        <p:txBody>
          <a:bodyPr wrap="none">
            <a:spAutoFit/>
          </a:bodyPr>
          <a:lstStyle/>
          <a:p>
            <a:r>
              <a:rPr lang="uk-UA" sz="1600" b="1" dirty="0" smtClean="0">
                <a:solidFill>
                  <a:srgbClr val="C00000"/>
                </a:solidFill>
                <a:effectLst/>
                <a:latin typeface="Times New Roman" panose="02020603050405020304" pitchFamily="18" charset="0"/>
                <a:ea typeface="Times New Roman" panose="02020603050405020304" pitchFamily="18" charset="0"/>
              </a:rPr>
              <a:t>Схема рахунку бухгалтерського обліку </a:t>
            </a:r>
            <a:endParaRPr lang="ru-RU" sz="1600" dirty="0">
              <a:solidFill>
                <a:srgbClr val="C00000"/>
              </a:solidFill>
            </a:endParaRPr>
          </a:p>
        </p:txBody>
      </p:sp>
    </p:spTree>
    <p:extLst>
      <p:ext uri="{BB962C8B-B14F-4D97-AF65-F5344CB8AC3E}">
        <p14:creationId xmlns:p14="http://schemas.microsoft.com/office/powerpoint/2010/main" val="27058314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2734056" y="676656"/>
            <a:ext cx="6336792" cy="4915320"/>
          </a:xfrm>
          <a:prstGeom prst="rect">
            <a:avLst/>
          </a:prstGeom>
        </p:spPr>
        <p:txBody>
          <a:bodyPr wrap="square">
            <a:spAutoFit/>
          </a:bodyPr>
          <a:lstStyle/>
          <a:p>
            <a:pPr lvl="0" fontAlgn="base">
              <a:lnSpc>
                <a:spcPct val="90000"/>
              </a:lnSpc>
              <a:spcBef>
                <a:spcPct val="20000"/>
              </a:spcBef>
              <a:spcAft>
                <a:spcPct val="0"/>
              </a:spcAft>
              <a:buClr>
                <a:srgbClr val="EEC85E"/>
              </a:buClr>
              <a:buSzPct val="70000"/>
            </a:pPr>
            <a:r>
              <a:rPr lang="uk-UA" altLang="ru-RU" sz="2400" dirty="0">
                <a:solidFill>
                  <a:srgbClr val="C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На рахунках відображають активи, зобов’язання і власний капітал, а також господарські процеси. Для відображення на рахунках господарські засоби групуються за економічним змістом.</a:t>
            </a:r>
          </a:p>
          <a:p>
            <a:pPr lvl="0" fontAlgn="base">
              <a:lnSpc>
                <a:spcPct val="90000"/>
              </a:lnSpc>
              <a:spcBef>
                <a:spcPct val="20000"/>
              </a:spcBef>
              <a:spcAft>
                <a:spcPct val="0"/>
              </a:spcAft>
              <a:buClr>
                <a:srgbClr val="EEC85E"/>
              </a:buClr>
              <a:buSzPct val="70000"/>
            </a:pPr>
            <a:r>
              <a:rPr lang="uk-UA" altLang="ru-RU" sz="2400" b="1" dirty="0">
                <a:solidFill>
                  <a:srgbClr val="C00000"/>
                </a:solidFill>
                <a:effectLst>
                  <a:outerShdw blurRad="38100" dist="38100" dir="2700000" algn="tl">
                    <a:srgbClr val="000000"/>
                  </a:outerShdw>
                </a:effectLst>
                <a:latin typeface="Verdana"/>
                <a:cs typeface="Arial"/>
              </a:rPr>
              <a:t>Наприклад</a:t>
            </a:r>
            <a:r>
              <a:rPr lang="uk-UA" altLang="ru-RU" sz="2400" b="1" dirty="0">
                <a:solidFill>
                  <a:srgbClr val="EAEAEA"/>
                </a:solidFill>
                <a:effectLst>
                  <a:outerShdw blurRad="38100" dist="38100" dir="2700000" algn="tl">
                    <a:srgbClr val="000000"/>
                  </a:outerShdw>
                </a:effectLst>
                <a:latin typeface="Verdana"/>
                <a:cs typeface="Arial"/>
              </a:rPr>
              <a:t>: </a:t>
            </a:r>
          </a:p>
          <a:p>
            <a:pPr lvl="0" fontAlgn="base">
              <a:lnSpc>
                <a:spcPct val="90000"/>
              </a:lnSpc>
              <a:spcBef>
                <a:spcPct val="20000"/>
              </a:spcBef>
              <a:spcAft>
                <a:spcPct val="0"/>
              </a:spcAft>
              <a:buClr>
                <a:srgbClr val="EEC85E"/>
              </a:buClr>
              <a:buSzPct val="70000"/>
            </a:pPr>
            <a:r>
              <a:rPr lang="uk-UA" altLang="ru-RU" sz="2400" b="1" dirty="0">
                <a:solidFill>
                  <a:srgbClr val="EAEAEA"/>
                </a:solidFill>
                <a:effectLst>
                  <a:outerShdw blurRad="38100" dist="38100" dir="2700000" algn="tl">
                    <a:srgbClr val="000000"/>
                  </a:outerShdw>
                </a:effectLst>
                <a:latin typeface="Verdana"/>
                <a:cs typeface="Arial"/>
              </a:rPr>
              <a:t>	</a:t>
            </a:r>
            <a:r>
              <a:rPr lang="uk-UA" altLang="ru-RU" sz="2400" b="1" dirty="0" smtClean="0">
                <a:solidFill>
                  <a:srgbClr val="EAEAEA"/>
                </a:solidFill>
                <a:effectLst>
                  <a:outerShdw blurRad="38100" dist="38100" dir="2700000" algn="tl">
                    <a:srgbClr val="000000"/>
                  </a:outerShdw>
                </a:effectLst>
                <a:latin typeface="Verdana"/>
                <a:cs typeface="Arial"/>
              </a:rPr>
              <a:t>	</a:t>
            </a:r>
            <a:r>
              <a:rPr lang="uk-UA" altLang="ru-RU" sz="2400" dirty="0" smtClean="0">
                <a:solidFill>
                  <a:srgbClr val="EAEAEA"/>
                </a:solidFill>
                <a:effectLst>
                  <a:outerShdw blurRad="38100" dist="38100" dir="2700000" algn="tl">
                    <a:srgbClr val="000000"/>
                  </a:outerShdw>
                </a:effectLst>
                <a:latin typeface="Verdana"/>
                <a:cs typeface="Arial"/>
              </a:rPr>
              <a:t>  </a:t>
            </a:r>
            <a:r>
              <a:rPr lang="uk-UA" altLang="ru-RU" sz="2400" dirty="0" smtClean="0">
                <a:solidFill>
                  <a:srgbClr val="990000"/>
                </a:solidFill>
                <a:effectLst>
                  <a:outerShdw blurRad="38100" dist="38100" dir="2700000" algn="tl">
                    <a:srgbClr val="000000"/>
                  </a:outerShdw>
                </a:effectLst>
                <a:latin typeface="Verdana"/>
                <a:cs typeface="Arial"/>
              </a:rPr>
              <a:t>Будівлі</a:t>
            </a:r>
            <a:endParaRPr lang="uk-UA" altLang="ru-RU" sz="2400" dirty="0">
              <a:solidFill>
                <a:srgbClr val="990000"/>
              </a:solidFill>
              <a:effectLst>
                <a:outerShdw blurRad="38100" dist="38100" dir="2700000" algn="tl">
                  <a:srgbClr val="000000"/>
                </a:outerShdw>
              </a:effectLst>
              <a:latin typeface="Verdana"/>
              <a:cs typeface="Arial"/>
            </a:endParaRPr>
          </a:p>
          <a:p>
            <a:pPr marL="342900" lvl="0" indent="-342900" fontAlgn="base">
              <a:lnSpc>
                <a:spcPct val="90000"/>
              </a:lnSpc>
              <a:spcBef>
                <a:spcPct val="20000"/>
              </a:spcBef>
              <a:spcAft>
                <a:spcPct val="0"/>
              </a:spcAft>
              <a:buClr>
                <a:srgbClr val="EEC85E"/>
              </a:buClr>
              <a:buSzPct val="70000"/>
            </a:pPr>
            <a:r>
              <a:rPr lang="uk-UA" altLang="ru-RU" sz="2400" dirty="0">
                <a:solidFill>
                  <a:srgbClr val="990000"/>
                </a:solidFill>
                <a:effectLst>
                  <a:outerShdw blurRad="38100" dist="38100" dir="2700000" algn="tl">
                    <a:srgbClr val="000000"/>
                  </a:outerShdw>
                </a:effectLst>
                <a:latin typeface="Verdana"/>
                <a:cs typeface="Arial"/>
              </a:rPr>
              <a:t>                   </a:t>
            </a:r>
            <a:r>
              <a:rPr lang="uk-UA" altLang="ru-RU" sz="2400" dirty="0" smtClean="0">
                <a:solidFill>
                  <a:srgbClr val="990000"/>
                </a:solidFill>
                <a:effectLst>
                  <a:outerShdw blurRad="38100" dist="38100" dir="2700000" algn="tl">
                    <a:srgbClr val="000000"/>
                  </a:outerShdw>
                </a:effectLst>
                <a:latin typeface="Verdana"/>
                <a:cs typeface="Arial"/>
              </a:rPr>
              <a:t>Споруди</a:t>
            </a:r>
            <a:r>
              <a:rPr lang="uk-UA" altLang="ru-RU" sz="2400" dirty="0" smtClean="0">
                <a:solidFill>
                  <a:srgbClr val="EAEAEA"/>
                </a:solidFill>
                <a:effectLst>
                  <a:outerShdw blurRad="38100" dist="38100" dir="2700000" algn="tl">
                    <a:srgbClr val="000000"/>
                  </a:outerShdw>
                </a:effectLst>
                <a:latin typeface="Verdana"/>
                <a:cs typeface="Arial"/>
              </a:rPr>
              <a:t>     </a:t>
            </a:r>
            <a:r>
              <a:rPr lang="uk-UA" altLang="ru-RU" sz="2400" dirty="0">
                <a:solidFill>
                  <a:srgbClr val="FF0000"/>
                </a:solidFill>
                <a:effectLst>
                  <a:outerShdw blurRad="38100" dist="38100" dir="2700000" algn="tl">
                    <a:srgbClr val="000000"/>
                  </a:outerShdw>
                </a:effectLst>
                <a:latin typeface="Verdana"/>
                <a:cs typeface="Arial"/>
              </a:rPr>
              <a:t>10 “Основні </a:t>
            </a:r>
            <a:r>
              <a:rPr lang="uk-UA" altLang="ru-RU" sz="2400" b="1" dirty="0" smtClean="0">
                <a:solidFill>
                  <a:srgbClr val="C00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t>засоби</a:t>
            </a:r>
            <a:r>
              <a:rPr lang="uk-UA" altLang="ru-RU" sz="2000" dirty="0" smtClean="0">
                <a:solidFill>
                  <a:srgbClr val="C00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t>   </a:t>
            </a:r>
            <a:r>
              <a:rPr lang="uk-UA" altLang="ru-RU" sz="2400" dirty="0" smtClean="0">
                <a:solidFill>
                  <a:srgbClr val="C00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t>           </a:t>
            </a:r>
            <a:r>
              <a:rPr lang="uk-UA" altLang="ru-RU" sz="2400" dirty="0" smtClean="0">
                <a:solidFill>
                  <a:srgbClr val="990000"/>
                </a:solidFill>
                <a:effectLst>
                  <a:outerShdw blurRad="38100" dist="38100" dir="2700000" algn="tl">
                    <a:srgbClr val="000000"/>
                  </a:outerShdw>
                </a:effectLst>
                <a:latin typeface="Verdana"/>
                <a:cs typeface="Arial"/>
              </a:rPr>
              <a:t>Машини</a:t>
            </a:r>
            <a:endParaRPr lang="uk-UA" altLang="ru-RU" sz="2400" dirty="0">
              <a:solidFill>
                <a:srgbClr val="990000"/>
              </a:solidFill>
              <a:effectLst>
                <a:outerShdw blurRad="38100" dist="38100" dir="2700000" algn="tl">
                  <a:srgbClr val="000000"/>
                </a:outerShdw>
              </a:effectLst>
              <a:latin typeface="Verdana"/>
              <a:cs typeface="Arial"/>
            </a:endParaRPr>
          </a:p>
          <a:p>
            <a:pPr marL="342900" lvl="0" indent="-342900" fontAlgn="base">
              <a:lnSpc>
                <a:spcPct val="90000"/>
              </a:lnSpc>
              <a:spcBef>
                <a:spcPct val="20000"/>
              </a:spcBef>
              <a:spcAft>
                <a:spcPct val="0"/>
              </a:spcAft>
              <a:buClr>
                <a:srgbClr val="EEC85E"/>
              </a:buClr>
              <a:buSzPct val="70000"/>
            </a:pPr>
            <a:endParaRPr lang="uk-UA" altLang="ru-RU" sz="2400" dirty="0">
              <a:solidFill>
                <a:srgbClr val="EAEAEA"/>
              </a:solidFill>
              <a:effectLst>
                <a:outerShdw blurRad="38100" dist="38100" dir="2700000" algn="tl">
                  <a:srgbClr val="000000"/>
                </a:outerShdw>
              </a:effectLst>
              <a:latin typeface="Verdana"/>
              <a:cs typeface="Arial"/>
            </a:endParaRPr>
          </a:p>
          <a:p>
            <a:pPr marL="342900" lvl="0" indent="-342900" fontAlgn="base">
              <a:lnSpc>
                <a:spcPct val="90000"/>
              </a:lnSpc>
              <a:spcBef>
                <a:spcPct val="20000"/>
              </a:spcBef>
              <a:spcAft>
                <a:spcPct val="0"/>
              </a:spcAft>
              <a:buClr>
                <a:srgbClr val="EEC85E"/>
              </a:buClr>
              <a:buSzPct val="70000"/>
            </a:pPr>
            <a:r>
              <a:rPr lang="uk-UA" altLang="ru-RU" sz="2400" dirty="0">
                <a:solidFill>
                  <a:srgbClr val="EAEAEA"/>
                </a:solidFill>
                <a:effectLst>
                  <a:outerShdw blurRad="38100" dist="38100" dir="2700000" algn="tl">
                    <a:srgbClr val="000000"/>
                  </a:outerShdw>
                </a:effectLst>
                <a:latin typeface="Verdana"/>
                <a:cs typeface="Arial"/>
              </a:rPr>
              <a:t>                   </a:t>
            </a:r>
            <a:r>
              <a:rPr lang="uk-UA" altLang="ru-RU" sz="2400" dirty="0">
                <a:solidFill>
                  <a:srgbClr val="990000"/>
                </a:solidFill>
                <a:effectLst>
                  <a:outerShdw blurRad="38100" dist="38100" dir="2700000" algn="tl">
                    <a:srgbClr val="000000"/>
                  </a:outerShdw>
                </a:effectLst>
                <a:latin typeface="Verdana"/>
                <a:cs typeface="Arial"/>
              </a:rPr>
              <a:t>Дрова </a:t>
            </a:r>
          </a:p>
          <a:p>
            <a:pPr marL="342900" lvl="0" indent="-342900" fontAlgn="base">
              <a:lnSpc>
                <a:spcPct val="90000"/>
              </a:lnSpc>
              <a:spcBef>
                <a:spcPct val="20000"/>
              </a:spcBef>
              <a:spcAft>
                <a:spcPct val="0"/>
              </a:spcAft>
              <a:buClr>
                <a:srgbClr val="EEC85E"/>
              </a:buClr>
              <a:buSzPct val="70000"/>
            </a:pPr>
            <a:r>
              <a:rPr lang="uk-UA" altLang="ru-RU" sz="2400" dirty="0">
                <a:solidFill>
                  <a:srgbClr val="990000"/>
                </a:solidFill>
                <a:effectLst>
                  <a:outerShdw blurRad="38100" dist="38100" dir="2700000" algn="tl">
                    <a:srgbClr val="000000"/>
                  </a:outerShdw>
                </a:effectLst>
                <a:latin typeface="Verdana"/>
                <a:cs typeface="Arial"/>
              </a:rPr>
              <a:t>                   </a:t>
            </a:r>
            <a:r>
              <a:rPr lang="uk-UA" altLang="ru-RU" sz="2400" dirty="0" smtClean="0">
                <a:solidFill>
                  <a:srgbClr val="990000"/>
                </a:solidFill>
                <a:effectLst>
                  <a:outerShdw blurRad="38100" dist="38100" dir="2700000" algn="tl">
                    <a:srgbClr val="000000"/>
                  </a:outerShdw>
                </a:effectLst>
                <a:latin typeface="Verdana"/>
                <a:cs typeface="Arial"/>
              </a:rPr>
              <a:t>Вугілля</a:t>
            </a:r>
            <a:r>
              <a:rPr lang="uk-UA" altLang="ru-RU" sz="2400" dirty="0" smtClean="0">
                <a:solidFill>
                  <a:srgbClr val="EAEAEA"/>
                </a:solidFill>
                <a:effectLst>
                  <a:outerShdw blurRad="38100" dist="38100" dir="2700000" algn="tl">
                    <a:srgbClr val="000000"/>
                  </a:outerShdw>
                </a:effectLst>
                <a:latin typeface="Verdana"/>
                <a:cs typeface="Arial"/>
              </a:rPr>
              <a:t>      </a:t>
            </a:r>
            <a:r>
              <a:rPr lang="uk-UA" altLang="ru-RU" dirty="0">
                <a:solidFill>
                  <a:srgbClr val="FF0000"/>
                </a:solidFill>
                <a:effectLst>
                  <a:outerShdw blurRad="38100" dist="38100" dir="2700000" algn="tl">
                    <a:srgbClr val="000000"/>
                  </a:outerShdw>
                </a:effectLst>
                <a:latin typeface="Verdana"/>
                <a:cs typeface="Arial"/>
              </a:rPr>
              <a:t>20 “Виробничі </a:t>
            </a:r>
            <a:r>
              <a:rPr lang="uk-UA" altLang="ru-RU" sz="2400" b="1" dirty="0" smtClean="0">
                <a:solidFill>
                  <a:srgbClr val="C00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t>запас</a:t>
            </a:r>
            <a:r>
              <a:rPr lang="ru-RU" altLang="ru-RU" sz="2400" b="1" dirty="0" smtClean="0">
                <a:solidFill>
                  <a:srgbClr val="C00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t>и</a:t>
            </a:r>
            <a:r>
              <a:rPr lang="uk-UA" altLang="ru-RU" sz="2400" b="1" dirty="0" smtClean="0">
                <a:solidFill>
                  <a:srgbClr val="C00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t>             </a:t>
            </a:r>
            <a:r>
              <a:rPr lang="uk-UA" altLang="ru-RU" sz="2400" dirty="0" smtClean="0">
                <a:solidFill>
                  <a:srgbClr val="990000"/>
                </a:solidFill>
                <a:effectLst>
                  <a:outerShdw blurRad="38100" dist="38100" dir="2700000" algn="tl">
                    <a:srgbClr val="000000"/>
                  </a:outerShdw>
                </a:effectLst>
                <a:latin typeface="Verdana"/>
                <a:cs typeface="Arial"/>
              </a:rPr>
              <a:t>Бензин </a:t>
            </a:r>
            <a:endParaRPr lang="ru-RU" altLang="ru-RU" sz="2400" dirty="0">
              <a:solidFill>
                <a:srgbClr val="990000"/>
              </a:solidFill>
              <a:effectLst>
                <a:outerShdw blurRad="38100" dist="38100" dir="2700000" algn="tl">
                  <a:srgbClr val="000000"/>
                </a:outerShdw>
              </a:effectLst>
              <a:latin typeface="Verdana"/>
              <a:cs typeface="Aria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015" y="1488396"/>
            <a:ext cx="2929306" cy="3319881"/>
          </a:xfrm>
          <a:prstGeom prst="rect">
            <a:avLst/>
          </a:prstGeom>
        </p:spPr>
      </p:pic>
    </p:spTree>
    <p:extLst>
      <p:ext uri="{BB962C8B-B14F-4D97-AF65-F5344CB8AC3E}">
        <p14:creationId xmlns:p14="http://schemas.microsoft.com/office/powerpoint/2010/main" val="17564975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0"/>
            <a:ext cx="12192000" cy="6858000"/>
          </a:xfrm>
          <a:prstGeom prst="rect">
            <a:avLst/>
          </a:prstGeom>
        </p:spPr>
      </p:pic>
      <p:sp>
        <p:nvSpPr>
          <p:cNvPr id="3" name="Прямоугольник 2"/>
          <p:cNvSpPr/>
          <p:nvPr/>
        </p:nvSpPr>
        <p:spPr>
          <a:xfrm>
            <a:off x="274320" y="1277972"/>
            <a:ext cx="11576304" cy="2554545"/>
          </a:xfrm>
          <a:prstGeom prst="rect">
            <a:avLst/>
          </a:prstGeom>
        </p:spPr>
        <p:txBody>
          <a:bodyPr wrap="square">
            <a:spAutoFit/>
          </a:bodyPr>
          <a:lstStyle/>
          <a:p>
            <a:pPr indent="270510" algn="just">
              <a:spcAft>
                <a:spcPts val="0"/>
              </a:spcAft>
            </a:pPr>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Рахунки безпосередньо пов’язані з балансом. Суми сальдо за рахунками на початок звітного періоду беруть з балансу, а баланс на кінець звітного періоду складають на підставі сальдо за рахунками на кінець звітного періоду. Залежно до балансу рахунки поділяють на </a:t>
            </a:r>
            <a:r>
              <a:rPr lang="uk-UA" sz="2000" i="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активні,  пасивні</a:t>
            </a:r>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У практиці має місце застосування </a:t>
            </a:r>
            <a:r>
              <a:rPr lang="uk-UA" sz="2000" i="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активно-пасивних рахунків</a:t>
            </a:r>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ru-RU"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2000" b="1" i="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Активними називаються рахунки, які призначені для відображення стану і змін в складі господарських засобів.</a:t>
            </a:r>
            <a:endParaRPr lang="ru-RU" sz="2000" b="1" i="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2000" b="1" i="1"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Пасивними називають рахунки, які призначені для  відображення стану і  змін в складі джерел формування господарських засобів</a:t>
            </a:r>
            <a:r>
              <a:rPr lang="uk-UA" b="1" dirty="0" smtClean="0">
                <a:effectLst/>
                <a:latin typeface="Times New Roman" panose="02020603050405020304" pitchFamily="18" charset="0"/>
                <a:ea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74320" y="3832517"/>
            <a:ext cx="11759184" cy="1323439"/>
          </a:xfrm>
          <a:prstGeom prst="rect">
            <a:avLst/>
          </a:prstGeom>
        </p:spPr>
        <p:txBody>
          <a:bodyPr wrap="square">
            <a:spAutoFit/>
          </a:bodyPr>
          <a:lstStyle/>
          <a:p>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При відкритті бухгалтерських рахунків в них записують початкове сальдо на підставі даних статей активу і пасиву балансу. Оскільки господарські засоби показують в балансі в лівій частині (активі), відповідно і  сальдо засобів в активних рахунках теж показують у лівій частині - дебеті. Активні рахунки завжди мають дебетове сальдо або нульове  (не може бути засобів більше, ніж їх було). </a:t>
            </a:r>
            <a:endParaRPr lang="ru-RU" sz="2000"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30534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676656" y="285464"/>
            <a:ext cx="11231880" cy="1323439"/>
          </a:xfrm>
          <a:prstGeom prst="rect">
            <a:avLst/>
          </a:prstGeom>
        </p:spPr>
        <p:txBody>
          <a:bodyPr wrap="square">
            <a:spAutoFit/>
          </a:bodyPr>
          <a:lstStyle/>
          <a:p>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Збільшення засобів на активних рахунках записують за  дебетом, а зменшення - за кредитом. У пасивних рахунках, навпаки,  збільшення джерел засобів - за кредитом, а їх зменшення - за дебетом.</a:t>
            </a:r>
          </a:p>
          <a:p>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 </a:t>
            </a:r>
          </a:p>
          <a:p>
            <a:r>
              <a:rPr lang="uk-UA" sz="2000" dirty="0">
                <a:solidFill>
                  <a:srgbClr val="C00000"/>
                </a:solidFill>
                <a:latin typeface="Calibri Light" panose="020F0302020204030204" pitchFamily="34" charset="0"/>
                <a:ea typeface="Times New Roman" panose="02020603050405020304" pitchFamily="18" charset="0"/>
                <a:cs typeface="Calibri Light" panose="020F0302020204030204" pitchFamily="34" charset="0"/>
              </a:rPr>
              <a:t>С</a:t>
            </a:r>
            <a:r>
              <a:rPr lang="uk-UA"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хеми активного і пасивного рахунків</a:t>
            </a:r>
            <a:r>
              <a:rPr lang="en-US" sz="2000" dirty="0" smtClean="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ru-RU" sz="2000" dirty="0">
              <a:solidFill>
                <a:srgbClr val="C00000"/>
              </a:solidFill>
              <a:latin typeface="Calibri Light" panose="020F0302020204030204" pitchFamily="34" charset="0"/>
              <a:cs typeface="Calibri Light" panose="020F0302020204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62361945"/>
              </p:ext>
            </p:extLst>
          </p:nvPr>
        </p:nvGraphicFramePr>
        <p:xfrm>
          <a:off x="6336792" y="2200148"/>
          <a:ext cx="5571744" cy="1475740"/>
        </p:xfrm>
        <a:graphic>
          <a:graphicData uri="http://schemas.openxmlformats.org/drawingml/2006/table">
            <a:tbl>
              <a:tblPr/>
              <a:tblGrid>
                <a:gridCol w="2604867"/>
                <a:gridCol w="2966877"/>
              </a:tblGrid>
              <a:tr h="234568">
                <a:tc gridSpan="2">
                  <a:txBody>
                    <a:bodyPr/>
                    <a:lstStyle/>
                    <a:p>
                      <a:pPr algn="ctr">
                        <a:spcAft>
                          <a:spcPts val="0"/>
                        </a:spcAft>
                      </a:pPr>
                      <a:r>
                        <a:rPr lang="uk-UA" sz="1600" b="1"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Пасивний рахунок</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r>
              <a:tr h="256540">
                <a:tc>
                  <a:txBody>
                    <a:bodyPr/>
                    <a:lstStyle/>
                    <a:p>
                      <a:pPr algn="ctr">
                        <a:spcAft>
                          <a:spcPts val="0"/>
                        </a:spcAft>
                      </a:pPr>
                      <a:r>
                        <a:rPr lang="uk-UA" sz="160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Дебет </a:t>
                      </a:r>
                      <a:endParaRPr lang="ru-RU" sz="160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Кредит</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175">
                <a:tc>
                  <a:txBody>
                    <a:bodyPr/>
                    <a:lstStyle/>
                    <a:p>
                      <a:pPr algn="just">
                        <a:spcAft>
                          <a:spcPts val="0"/>
                        </a:spcAft>
                      </a:pPr>
                      <a:r>
                        <a:rPr lang="uk-UA" sz="160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Зменшення об’єкта, що облічується (-)</a:t>
                      </a:r>
                      <a:endParaRPr lang="ru-RU" sz="160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uk-UA" sz="1600" u="sng"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Початкове сальдо</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Збільшення об’єкта, що облічується (+)</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1600" u="sng"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Кінцеве сальдо</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536052932"/>
              </p:ext>
            </p:extLst>
          </p:nvPr>
        </p:nvGraphicFramePr>
        <p:xfrm>
          <a:off x="310896" y="1965960"/>
          <a:ext cx="5916168" cy="1706880"/>
        </p:xfrm>
        <a:graphic>
          <a:graphicData uri="http://schemas.openxmlformats.org/drawingml/2006/table">
            <a:tbl>
              <a:tblPr/>
              <a:tblGrid>
                <a:gridCol w="3150731"/>
                <a:gridCol w="2765437"/>
              </a:tblGrid>
              <a:tr h="443519">
                <a:tc gridSpan="2">
                  <a:txBody>
                    <a:bodyPr/>
                    <a:lstStyle/>
                    <a:p>
                      <a:pPr algn="ctr">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 </a:t>
                      </a:r>
                      <a:endParaRPr lang="ru-RU" sz="1600" dirty="0">
                        <a:solidFill>
                          <a:srgbClr val="C00000"/>
                        </a:solidFill>
                        <a:effectLst/>
                        <a:latin typeface="Times New Roman" panose="02020603050405020304" pitchFamily="18" charset="0"/>
                        <a:ea typeface="Times New Roman" panose="02020603050405020304" pitchFamily="18" charset="0"/>
                      </a:endParaRPr>
                    </a:p>
                    <a:p>
                      <a:pPr algn="ctr">
                        <a:spcAft>
                          <a:spcPts val="0"/>
                        </a:spcAft>
                      </a:pPr>
                      <a:r>
                        <a:rPr lang="uk-UA" sz="1600" b="1" dirty="0">
                          <a:solidFill>
                            <a:srgbClr val="C00000"/>
                          </a:solidFill>
                          <a:effectLst/>
                          <a:latin typeface="Times New Roman" panose="02020603050405020304" pitchFamily="18" charset="0"/>
                          <a:ea typeface="Times New Roman" panose="02020603050405020304" pitchFamily="18" charset="0"/>
                        </a:rPr>
                        <a:t>Активний рахунок</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r>
              <a:tr h="159385">
                <a:tc>
                  <a:txBody>
                    <a:bodyPr/>
                    <a:lstStyle/>
                    <a:p>
                      <a:pPr algn="ctr">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Дебет </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Кредит</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0">
                <a:tc>
                  <a:txBody>
                    <a:bodyPr/>
                    <a:lstStyle/>
                    <a:p>
                      <a:pPr algn="just">
                        <a:spcAft>
                          <a:spcPts val="0"/>
                        </a:spcAft>
                      </a:pPr>
                      <a:r>
                        <a:rPr lang="uk-UA" sz="1600" u="sng" dirty="0">
                          <a:solidFill>
                            <a:srgbClr val="C00000"/>
                          </a:solidFill>
                          <a:effectLst/>
                          <a:latin typeface="Times New Roman" panose="02020603050405020304" pitchFamily="18" charset="0"/>
                          <a:ea typeface="Times New Roman" panose="02020603050405020304" pitchFamily="18" charset="0"/>
                        </a:rPr>
                        <a:t>Початкове сальдо</a:t>
                      </a:r>
                      <a:endParaRPr lang="ru-RU" sz="16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Збільшення об’єкта, що облічується (+)</a:t>
                      </a:r>
                      <a:endParaRPr lang="ru-RU" sz="16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uk-UA" sz="1600" u="sng" dirty="0">
                          <a:solidFill>
                            <a:srgbClr val="C00000"/>
                          </a:solidFill>
                          <a:effectLst/>
                          <a:latin typeface="Times New Roman" panose="02020603050405020304" pitchFamily="18" charset="0"/>
                          <a:ea typeface="Times New Roman" panose="02020603050405020304" pitchFamily="18" charset="0"/>
                        </a:rPr>
                        <a:t>Кінцеве  сальдо</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uk-UA" sz="1600" dirty="0">
                          <a:solidFill>
                            <a:srgbClr val="C00000"/>
                          </a:solidFill>
                          <a:effectLst/>
                          <a:latin typeface="Times New Roman" panose="02020603050405020304" pitchFamily="18" charset="0"/>
                          <a:ea typeface="Times New Roman" panose="02020603050405020304" pitchFamily="18" charset="0"/>
                        </a:rPr>
                        <a:t>Зменшення об’єкта, що облічується (-)</a:t>
                      </a:r>
                      <a:endParaRPr lang="ru-RU" sz="16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921774785"/>
              </p:ext>
            </p:extLst>
          </p:nvPr>
        </p:nvGraphicFramePr>
        <p:xfrm>
          <a:off x="2564352" y="4398706"/>
          <a:ext cx="7210584" cy="1892366"/>
        </p:xfrm>
        <a:graphic>
          <a:graphicData uri="http://schemas.openxmlformats.org/drawingml/2006/table">
            <a:tbl>
              <a:tblPr/>
              <a:tblGrid>
                <a:gridCol w="3371476"/>
                <a:gridCol w="3839108"/>
              </a:tblGrid>
              <a:tr h="329083">
                <a:tc gridSpan="2">
                  <a:txBody>
                    <a:bodyPr/>
                    <a:lstStyle/>
                    <a:p>
                      <a:pPr algn="ctr">
                        <a:spcAft>
                          <a:spcPts val="0"/>
                        </a:spcAft>
                      </a:pPr>
                      <a:r>
                        <a:rPr lang="uk-UA" sz="1600" b="1"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Рахунок «Каса»</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r>
              <a:tr h="329083">
                <a:tc>
                  <a:txBody>
                    <a:bodyPr/>
                    <a:lstStyle/>
                    <a:p>
                      <a:pPr algn="ctr">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Дебет </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Кредит</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4200">
                <a:tc>
                  <a:txBody>
                    <a:bodyPr/>
                    <a:lstStyle/>
                    <a:p>
                      <a:pPr algn="just">
                        <a:spcAft>
                          <a:spcPts val="0"/>
                        </a:spcAft>
                      </a:pPr>
                      <a:r>
                        <a:rPr lang="uk-UA" sz="1600" u="sng"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Початкове сальдо                  2000</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Надходження грошей у касу 4000</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Всього надійшло (оборот)     4000</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1600" u="sng"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Кінцеве сальдо                         400</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Видача грошей з каси                   5600</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0"/>
                        </a:spcAft>
                      </a:pPr>
                      <a:r>
                        <a:rPr lang="uk-UA"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Всього видано                                5600</a:t>
                      </a:r>
                      <a:endParaRPr lang="ru-RU" sz="1600" dirty="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9" name="Прямая соединительная линия 8"/>
          <p:cNvCxnSpPr/>
          <p:nvPr/>
        </p:nvCxnSpPr>
        <p:spPr>
          <a:xfrm>
            <a:off x="6292596" y="1746504"/>
            <a:ext cx="0" cy="2286000"/>
          </a:xfrm>
          <a:prstGeom prst="line">
            <a:avLst/>
          </a:prstGeom>
          <a:ln>
            <a:solidFill>
              <a:srgbClr val="C00000"/>
            </a:solidFill>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50634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612648" y="454515"/>
            <a:ext cx="11439144" cy="1754326"/>
          </a:xfrm>
          <a:prstGeom prst="rect">
            <a:avLst/>
          </a:prstGeom>
        </p:spPr>
        <p:txBody>
          <a:bodyPr wrap="square">
            <a:spAutoFit/>
          </a:bodyPr>
          <a:lstStyle/>
          <a:p>
            <a:pPr algn="just">
              <a:lnSpc>
                <a:spcPct val="150000"/>
              </a:lnSpc>
              <a:spcAft>
                <a:spcPts val="0"/>
              </a:spcAft>
            </a:pPr>
            <a:r>
              <a:rPr lang="uk-UA" b="1" dirty="0" smtClean="0">
                <a:solidFill>
                  <a:srgbClr val="C00000"/>
                </a:solidFill>
                <a:latin typeface="+mj-lt"/>
                <a:ea typeface="Times New Roman" panose="02020603050405020304" pitchFamily="18" charset="0"/>
              </a:rPr>
              <a:t>На активно-пасивних рахунках</a:t>
            </a:r>
            <a:r>
              <a:rPr lang="uk-UA" dirty="0" smtClean="0">
                <a:solidFill>
                  <a:srgbClr val="C00000"/>
                </a:solidFill>
                <a:latin typeface="+mj-lt"/>
                <a:ea typeface="Times New Roman" panose="02020603050405020304" pitchFamily="18" charset="0"/>
              </a:rPr>
              <a:t> записи здійснюються аналогічно записам на активних і пасивних рахунках.</a:t>
            </a:r>
          </a:p>
          <a:p>
            <a:pPr algn="just">
              <a:lnSpc>
                <a:spcPct val="150000"/>
              </a:lnSpc>
              <a:spcAft>
                <a:spcPts val="0"/>
              </a:spcAft>
            </a:pPr>
            <a:endParaRPr lang="ru-RU" dirty="0" smtClean="0">
              <a:solidFill>
                <a:srgbClr val="C00000"/>
              </a:solidFill>
              <a:latin typeface="+mj-lt"/>
              <a:ea typeface="Times New Roman" panose="02020603050405020304" pitchFamily="18" charset="0"/>
            </a:endParaRPr>
          </a:p>
          <a:p>
            <a:r>
              <a:rPr lang="uk-UA" dirty="0" smtClean="0">
                <a:solidFill>
                  <a:srgbClr val="C00000"/>
                </a:solidFill>
                <a:latin typeface="+mj-lt"/>
                <a:ea typeface="Times New Roman" panose="02020603050405020304" pitchFamily="18" charset="0"/>
              </a:rPr>
              <a:t>Наприклад: розрахунки з дебіторами і кредиторами. У частині дебіторів даний рахунок активний, у частині кредиторів - пасивний. Він може мати як дебетове, так і кредитове сальдо, які в балансі показуються окремо: дебетове - в активі, кредитове - в пасиві.  Зміст записів на активно-пасивному рахунку наведений у табл.</a:t>
            </a:r>
            <a:endParaRPr lang="ru-RU" dirty="0">
              <a:solidFill>
                <a:srgbClr val="C00000"/>
              </a:solidFill>
              <a:latin typeface="+mj-l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28051372"/>
              </p:ext>
            </p:extLst>
          </p:nvPr>
        </p:nvGraphicFramePr>
        <p:xfrm>
          <a:off x="978408" y="2748566"/>
          <a:ext cx="7395527" cy="3505931"/>
        </p:xfrm>
        <a:graphic>
          <a:graphicData uri="http://schemas.openxmlformats.org/drawingml/2006/table">
            <a:tbl>
              <a:tblPr firstRow="1" firstCol="1" lastRow="1" lastCol="1" bandRow="1" bandCol="1"/>
              <a:tblGrid>
                <a:gridCol w="3697394"/>
                <a:gridCol w="3698133"/>
              </a:tblGrid>
              <a:tr h="292161">
                <a:tc gridSpan="2">
                  <a:txBody>
                    <a:bodyPr/>
                    <a:lstStyle/>
                    <a:p>
                      <a:pPr algn="ctr">
                        <a:spcAft>
                          <a:spcPts val="0"/>
                        </a:spcAft>
                        <a:tabLst>
                          <a:tab pos="1980565" algn="l"/>
                        </a:tabLst>
                      </a:pPr>
                      <a:r>
                        <a:rPr lang="uk-UA" sz="1600" b="1" dirty="0">
                          <a:solidFill>
                            <a:srgbClr val="C00000"/>
                          </a:solidFill>
                          <a:effectLst/>
                          <a:latin typeface="+mj-lt"/>
                          <a:ea typeface="Times New Roman" panose="02020603050405020304" pitchFamily="18" charset="0"/>
                        </a:rPr>
                        <a:t>Активно-пасивний рахунок</a:t>
                      </a:r>
                      <a:endParaRPr lang="ru-RU" sz="1600" dirty="0">
                        <a:solidFill>
                          <a:srgbClr val="C00000"/>
                        </a:solidFill>
                        <a:effectLst/>
                        <a:latin typeface="+mj-lt"/>
                        <a:ea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r>
              <a:tr h="292161">
                <a:tc>
                  <a:txBody>
                    <a:bodyPr/>
                    <a:lstStyle/>
                    <a:p>
                      <a:pPr algn="ctr">
                        <a:spcAft>
                          <a:spcPts val="0"/>
                        </a:spcAft>
                        <a:tabLst>
                          <a:tab pos="1980565" algn="l"/>
                        </a:tabLst>
                      </a:pPr>
                      <a:r>
                        <a:rPr lang="uk-UA" sz="1600" dirty="0">
                          <a:solidFill>
                            <a:srgbClr val="C00000"/>
                          </a:solidFill>
                          <a:effectLst/>
                          <a:latin typeface="+mj-lt"/>
                          <a:ea typeface="Times New Roman" panose="02020603050405020304" pitchFamily="18" charset="0"/>
                        </a:rPr>
                        <a:t>Дебет</a:t>
                      </a:r>
                      <a:endParaRPr lang="ru-RU" sz="1600"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80565" algn="l"/>
                        </a:tabLst>
                      </a:pPr>
                      <a:r>
                        <a:rPr lang="uk-UA" sz="1600">
                          <a:solidFill>
                            <a:srgbClr val="C00000"/>
                          </a:solidFill>
                          <a:effectLst/>
                          <a:latin typeface="+mj-lt"/>
                          <a:ea typeface="Times New Roman" panose="02020603050405020304" pitchFamily="18" charset="0"/>
                        </a:rPr>
                        <a:t>Кредит</a:t>
                      </a:r>
                      <a:endParaRPr lang="ru-RU" sz="160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483">
                <a:tc>
                  <a:txBody>
                    <a:bodyPr/>
                    <a:lstStyle/>
                    <a:p>
                      <a:pPr algn="just">
                        <a:spcAft>
                          <a:spcPts val="0"/>
                        </a:spcAft>
                        <a:tabLst>
                          <a:tab pos="1980565" algn="l"/>
                        </a:tabLst>
                      </a:pPr>
                      <a:r>
                        <a:rPr lang="uk-UA" sz="1600">
                          <a:solidFill>
                            <a:srgbClr val="C00000"/>
                          </a:solidFill>
                          <a:effectLst/>
                          <a:latin typeface="+mj-lt"/>
                          <a:ea typeface="Times New Roman" panose="02020603050405020304" pitchFamily="18" charset="0"/>
                        </a:rPr>
                        <a:t>Сальдо початкове (залишок засобів </a:t>
                      </a:r>
                      <a:endParaRPr lang="ru-RU" sz="1600">
                        <a:solidFill>
                          <a:srgbClr val="C00000"/>
                        </a:solidFill>
                        <a:effectLst/>
                        <a:latin typeface="+mj-lt"/>
                        <a:ea typeface="Times New Roman" panose="02020603050405020304" pitchFamily="18" charset="0"/>
                      </a:endParaRPr>
                    </a:p>
                    <a:p>
                      <a:pPr algn="just">
                        <a:spcAft>
                          <a:spcPts val="0"/>
                        </a:spcAft>
                        <a:tabLst>
                          <a:tab pos="1980565" algn="l"/>
                        </a:tabLst>
                      </a:pPr>
                      <a:r>
                        <a:rPr lang="uk-UA" sz="1600">
                          <a:solidFill>
                            <a:srgbClr val="C00000"/>
                          </a:solidFill>
                          <a:effectLst/>
                          <a:latin typeface="+mj-lt"/>
                          <a:ea typeface="Times New Roman" panose="02020603050405020304" pitchFamily="18" charset="0"/>
                        </a:rPr>
                        <a:t>або дебіторської заборгованості)</a:t>
                      </a:r>
                      <a:endParaRPr lang="ru-RU" sz="160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980565" algn="l"/>
                        </a:tabLst>
                      </a:pPr>
                      <a:r>
                        <a:rPr lang="uk-UA" sz="1600" dirty="0">
                          <a:solidFill>
                            <a:srgbClr val="C00000"/>
                          </a:solidFill>
                          <a:effectLst/>
                          <a:latin typeface="+mj-lt"/>
                          <a:ea typeface="Times New Roman" panose="02020603050405020304" pitchFamily="18" charset="0"/>
                        </a:rPr>
                        <a:t>Сальдо початкове (залишок джерел - зобов’язань, кредиторської заборгованості)</a:t>
                      </a:r>
                      <a:endParaRPr lang="ru-RU" sz="1600"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643">
                <a:tc>
                  <a:txBody>
                    <a:bodyPr/>
                    <a:lstStyle/>
                    <a:p>
                      <a:pPr>
                        <a:spcAft>
                          <a:spcPts val="0"/>
                        </a:spcAft>
                        <a:tabLst>
                          <a:tab pos="1980565" algn="l"/>
                        </a:tabLst>
                      </a:pPr>
                      <a:r>
                        <a:rPr lang="uk-UA" sz="1600">
                          <a:solidFill>
                            <a:srgbClr val="C00000"/>
                          </a:solidFill>
                          <a:effectLst/>
                          <a:latin typeface="+mj-lt"/>
                          <a:ea typeface="Times New Roman" panose="02020603050405020304" pitchFamily="18" charset="0"/>
                        </a:rPr>
                        <a:t>Збільшення засобів (дебіторської заборгованості) або зменшення джерел (зобов’язань, кредиторської заборгованості)</a:t>
                      </a:r>
                      <a:endParaRPr lang="ru-RU" sz="160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980565" algn="l"/>
                        </a:tabLst>
                      </a:pPr>
                      <a:r>
                        <a:rPr lang="uk-UA" sz="1600" dirty="0">
                          <a:solidFill>
                            <a:srgbClr val="C00000"/>
                          </a:solidFill>
                          <a:effectLst/>
                          <a:latin typeface="+mj-lt"/>
                          <a:ea typeface="Times New Roman" panose="02020603050405020304" pitchFamily="18" charset="0"/>
                        </a:rPr>
                        <a:t>Збільшення  джерел (зобов’язань, кредиторської заборгованості) або зменшення засобів (дебіторської заборгованості)</a:t>
                      </a:r>
                      <a:endParaRPr lang="ru-RU" sz="1600"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483">
                <a:tc>
                  <a:txBody>
                    <a:bodyPr/>
                    <a:lstStyle/>
                    <a:p>
                      <a:pPr algn="just">
                        <a:spcAft>
                          <a:spcPts val="0"/>
                        </a:spcAft>
                        <a:tabLst>
                          <a:tab pos="1980565" algn="l"/>
                        </a:tabLst>
                      </a:pPr>
                      <a:r>
                        <a:rPr lang="uk-UA" sz="1600">
                          <a:solidFill>
                            <a:srgbClr val="C00000"/>
                          </a:solidFill>
                          <a:effectLst/>
                          <a:latin typeface="+mj-lt"/>
                          <a:ea typeface="Times New Roman" panose="02020603050405020304" pitchFamily="18" charset="0"/>
                        </a:rPr>
                        <a:t>Сальдо кінцеве  (залишок засобів або  дебіторської заборгованості)</a:t>
                      </a:r>
                      <a:endParaRPr lang="ru-RU" sz="160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980565" algn="l"/>
                        </a:tabLst>
                      </a:pPr>
                      <a:r>
                        <a:rPr lang="uk-UA" sz="1600" dirty="0">
                          <a:solidFill>
                            <a:srgbClr val="C00000"/>
                          </a:solidFill>
                          <a:effectLst/>
                          <a:latin typeface="+mj-lt"/>
                          <a:ea typeface="Times New Roman" panose="02020603050405020304" pitchFamily="18" charset="0"/>
                        </a:rPr>
                        <a:t>Сальдо кінцеве  (залишок джерел - зобов’язань, кредиторської заборгованості)</a:t>
                      </a:r>
                      <a:endParaRPr lang="ru-RU" sz="1600" dirty="0">
                        <a:solidFill>
                          <a:srgbClr val="C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712" y="4169664"/>
            <a:ext cx="2619375" cy="1838325"/>
          </a:xfrm>
          <a:prstGeom prst="rect">
            <a:avLst/>
          </a:prstGeom>
        </p:spPr>
      </p:pic>
    </p:spTree>
    <p:extLst>
      <p:ext uri="{BB962C8B-B14F-4D97-AF65-F5344CB8AC3E}">
        <p14:creationId xmlns:p14="http://schemas.microsoft.com/office/powerpoint/2010/main" val="10340444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513588" y="216331"/>
            <a:ext cx="11384280" cy="954107"/>
          </a:xfrm>
          <a:prstGeom prst="rect">
            <a:avLst/>
          </a:prstGeom>
        </p:spPr>
        <p:txBody>
          <a:bodyPr wrap="square">
            <a:spAutoFit/>
          </a:bodyPr>
          <a:lstStyle/>
          <a:p>
            <a:pPr algn="ctr">
              <a:spcAft>
                <a:spcPts val="0"/>
              </a:spcAft>
            </a:pPr>
            <a:r>
              <a:rPr lang="uk-UA" sz="2800" b="1" dirty="0" smtClean="0">
                <a:solidFill>
                  <a:schemeClr val="bg1"/>
                </a:solidFill>
                <a:latin typeface="+mj-lt"/>
                <a:ea typeface="Times New Roman" panose="02020603050405020304" pitchFamily="18" charset="0"/>
              </a:rPr>
              <a:t>2.Подвійний </a:t>
            </a:r>
            <a:r>
              <a:rPr lang="uk-UA" sz="2800" b="1" dirty="0">
                <a:solidFill>
                  <a:schemeClr val="bg1"/>
                </a:solidFill>
                <a:latin typeface="+mj-lt"/>
                <a:ea typeface="Times New Roman" panose="02020603050405020304" pitchFamily="18" charset="0"/>
              </a:rPr>
              <a:t>запис на рахунках бухгалтерського обліку  та історичні аспекти його виникнення </a:t>
            </a:r>
            <a:endParaRPr lang="ru-RU" sz="2800" b="1" dirty="0">
              <a:solidFill>
                <a:schemeClr val="bg1"/>
              </a:solidFill>
              <a:effectLst/>
              <a:latin typeface="+mj-lt"/>
              <a:ea typeface="Times New Roman" panose="02020603050405020304" pitchFamily="18" charset="0"/>
            </a:endParaRPr>
          </a:p>
        </p:txBody>
      </p:sp>
      <p:sp>
        <p:nvSpPr>
          <p:cNvPr id="4" name="Прямоугольник 3"/>
          <p:cNvSpPr/>
          <p:nvPr/>
        </p:nvSpPr>
        <p:spPr>
          <a:xfrm>
            <a:off x="402336" y="1626838"/>
            <a:ext cx="11137392" cy="2542363"/>
          </a:xfrm>
          <a:prstGeom prst="rect">
            <a:avLst/>
          </a:prstGeom>
        </p:spPr>
        <p:txBody>
          <a:bodyPr wrap="square">
            <a:spAutoFit/>
          </a:bodyPr>
          <a:lstStyle/>
          <a:p>
            <a:pPr algn="just">
              <a:lnSpc>
                <a:spcPct val="150000"/>
              </a:lnSpc>
              <a:spcAft>
                <a:spcPts val="0"/>
              </a:spcAft>
            </a:pPr>
            <a:r>
              <a:rPr lang="uk-UA" dirty="0">
                <a:solidFill>
                  <a:srgbClr val="C00000"/>
                </a:solidFill>
                <a:latin typeface="+mj-lt"/>
                <a:ea typeface="Times New Roman" panose="02020603050405020304" pitchFamily="18" charset="0"/>
              </a:rPr>
              <a:t>Під впливом господарських операцій рахунки бухгалтерського обліку взаємодіють між собою. </a:t>
            </a:r>
            <a:r>
              <a:rPr lang="uk-UA" b="1" dirty="0">
                <a:solidFill>
                  <a:srgbClr val="C00000"/>
                </a:solidFill>
                <a:latin typeface="+mj-lt"/>
                <a:ea typeface="Times New Roman" panose="02020603050405020304" pitchFamily="18" charset="0"/>
              </a:rPr>
              <a:t>Така взаємодія відображається подвійним записом </a:t>
            </a:r>
            <a:r>
              <a:rPr lang="uk-UA" dirty="0">
                <a:solidFill>
                  <a:srgbClr val="C00000"/>
                </a:solidFill>
                <a:latin typeface="+mj-lt"/>
                <a:ea typeface="Times New Roman" panose="02020603050405020304" pitchFamily="18" charset="0"/>
              </a:rPr>
              <a:t>або іншими словами</a:t>
            </a:r>
            <a:r>
              <a:rPr lang="uk-UA" i="1" dirty="0">
                <a:solidFill>
                  <a:srgbClr val="C00000"/>
                </a:solidFill>
                <a:latin typeface="+mj-lt"/>
                <a:ea typeface="Times New Roman" panose="02020603050405020304" pitchFamily="18" charset="0"/>
              </a:rPr>
              <a:t>:</a:t>
            </a:r>
            <a:r>
              <a:rPr lang="uk-UA" b="1" i="1" dirty="0">
                <a:solidFill>
                  <a:srgbClr val="C00000"/>
                </a:solidFill>
                <a:latin typeface="+mj-lt"/>
                <a:ea typeface="Times New Roman" panose="02020603050405020304" pitchFamily="18" charset="0"/>
              </a:rPr>
              <a:t> </a:t>
            </a:r>
            <a:r>
              <a:rPr lang="uk-UA" b="1" dirty="0">
                <a:solidFill>
                  <a:srgbClr val="C00000"/>
                </a:solidFill>
                <a:latin typeface="+mj-lt"/>
                <a:ea typeface="Times New Roman" panose="02020603050405020304" pitchFamily="18" charset="0"/>
              </a:rPr>
              <a:t>спосіб відображення господарських операцій на рахунках бухгалтерського обліку називається подвійним записом.</a:t>
            </a:r>
            <a:endParaRPr lang="ru-RU" dirty="0">
              <a:solidFill>
                <a:srgbClr val="C00000"/>
              </a:solidFill>
              <a:latin typeface="+mj-lt"/>
              <a:ea typeface="Times New Roman" panose="02020603050405020304" pitchFamily="18" charset="0"/>
            </a:endParaRPr>
          </a:p>
          <a:p>
            <a:pPr algn="just">
              <a:lnSpc>
                <a:spcPct val="150000"/>
              </a:lnSpc>
              <a:spcAft>
                <a:spcPts val="0"/>
              </a:spcAft>
            </a:pPr>
            <a:r>
              <a:rPr lang="uk-UA" b="1" dirty="0">
                <a:solidFill>
                  <a:srgbClr val="C00000"/>
                </a:solidFill>
                <a:latin typeface="+mj-lt"/>
                <a:ea typeface="Times New Roman" panose="02020603050405020304" pitchFamily="18" charset="0"/>
              </a:rPr>
              <a:t> </a:t>
            </a:r>
            <a:r>
              <a:rPr lang="uk-UA" b="1" dirty="0" smtClean="0">
                <a:solidFill>
                  <a:srgbClr val="C00000"/>
                </a:solidFill>
                <a:latin typeface="+mj-lt"/>
                <a:ea typeface="Times New Roman" panose="02020603050405020304" pitchFamily="18" charset="0"/>
              </a:rPr>
              <a:t>     Суть </a:t>
            </a:r>
            <a:r>
              <a:rPr lang="uk-UA" b="1" dirty="0">
                <a:solidFill>
                  <a:srgbClr val="C00000"/>
                </a:solidFill>
                <a:latin typeface="+mj-lt"/>
                <a:ea typeface="Times New Roman" panose="02020603050405020304" pitchFamily="18" charset="0"/>
              </a:rPr>
              <a:t>подвійного запису</a:t>
            </a:r>
            <a:r>
              <a:rPr lang="uk-UA" dirty="0">
                <a:solidFill>
                  <a:srgbClr val="C00000"/>
                </a:solidFill>
                <a:latin typeface="+mj-lt"/>
                <a:ea typeface="Times New Roman" panose="02020603050405020304" pitchFamily="18" charset="0"/>
              </a:rPr>
              <a:t> полягає в тому, що кожна господарська операція на підставі бухгалтерських документів відображається не менше як на двох рахунках: по дебету одного рахунку і кредиту другого і обов’язково в однаковій сумі.</a:t>
            </a:r>
            <a:endParaRPr lang="ru-RU" dirty="0">
              <a:solidFill>
                <a:srgbClr val="C00000"/>
              </a:solidFill>
              <a:effectLst/>
              <a:latin typeface="+mj-lt"/>
              <a:ea typeface="Times New Roman" panose="02020603050405020304" pitchFamily="18" charset="0"/>
            </a:endParaRPr>
          </a:p>
        </p:txBody>
      </p:sp>
      <p:sp>
        <p:nvSpPr>
          <p:cNvPr id="5" name="Прямоугольник 4"/>
          <p:cNvSpPr/>
          <p:nvPr/>
        </p:nvSpPr>
        <p:spPr>
          <a:xfrm>
            <a:off x="402336" y="4058794"/>
            <a:ext cx="11137392" cy="2169825"/>
          </a:xfrm>
          <a:prstGeom prst="rect">
            <a:avLst/>
          </a:prstGeom>
        </p:spPr>
        <p:txBody>
          <a:bodyPr wrap="square">
            <a:spAutoFit/>
          </a:bodyPr>
          <a:lstStyle/>
          <a:p>
            <a:pPr algn="just">
              <a:lnSpc>
                <a:spcPct val="150000"/>
              </a:lnSpc>
              <a:spcAft>
                <a:spcPts val="0"/>
              </a:spcAft>
            </a:pPr>
            <a:r>
              <a:rPr lang="uk-UA" b="1" dirty="0" smtClean="0">
                <a:solidFill>
                  <a:srgbClr val="C00000"/>
                </a:solidFill>
                <a:latin typeface="+mj-lt"/>
                <a:ea typeface="Times New Roman" panose="02020603050405020304" pitchFamily="18" charset="0"/>
              </a:rPr>
              <a:t>      Рахунки</a:t>
            </a:r>
            <a:r>
              <a:rPr lang="uk-UA" b="1" dirty="0">
                <a:solidFill>
                  <a:srgbClr val="C00000"/>
                </a:solidFill>
                <a:latin typeface="+mj-lt"/>
                <a:ea typeface="Times New Roman" panose="02020603050405020304" pitchFamily="18" charset="0"/>
              </a:rPr>
              <a:t>, на яких відображаються господарські операції називаються кореспондуючими, а зв’язок між цими рахунками - кореспонденцією. </a:t>
            </a:r>
            <a:endParaRPr lang="ru-RU" dirty="0">
              <a:solidFill>
                <a:srgbClr val="C00000"/>
              </a:solidFill>
              <a:latin typeface="+mj-lt"/>
              <a:ea typeface="Times New Roman" panose="02020603050405020304" pitchFamily="18" charset="0"/>
            </a:endParaRPr>
          </a:p>
          <a:p>
            <a:pPr algn="just">
              <a:lnSpc>
                <a:spcPct val="150000"/>
              </a:lnSpc>
              <a:spcAft>
                <a:spcPts val="0"/>
              </a:spcAft>
            </a:pPr>
            <a:r>
              <a:rPr lang="uk-UA" b="1" dirty="0">
                <a:solidFill>
                  <a:srgbClr val="C00000"/>
                </a:solidFill>
                <a:latin typeface="+mj-lt"/>
                <a:ea typeface="Times New Roman" panose="02020603050405020304" pitchFamily="18" charset="0"/>
              </a:rPr>
              <a:t>Попереднє зазначення кореспондуючих рахунків в документах і облікових регістрах і суми, яка на них відображаються, називається</a:t>
            </a:r>
            <a:r>
              <a:rPr lang="uk-UA" dirty="0">
                <a:solidFill>
                  <a:srgbClr val="C00000"/>
                </a:solidFill>
                <a:latin typeface="+mj-lt"/>
                <a:ea typeface="Times New Roman" panose="02020603050405020304" pitchFamily="18" charset="0"/>
              </a:rPr>
              <a:t> </a:t>
            </a:r>
            <a:r>
              <a:rPr lang="uk-UA" b="1" dirty="0">
                <a:solidFill>
                  <a:srgbClr val="C00000"/>
                </a:solidFill>
                <a:latin typeface="+mj-lt"/>
                <a:ea typeface="Times New Roman" panose="02020603050405020304" pitchFamily="18" charset="0"/>
              </a:rPr>
              <a:t>бухгалтерським проведенням (бухгалтерською проводкою, бухгалтерським записом або журнальною статтею).</a:t>
            </a:r>
            <a:r>
              <a:rPr lang="uk-UA" dirty="0">
                <a:solidFill>
                  <a:srgbClr val="C00000"/>
                </a:solidFill>
                <a:latin typeface="+mj-lt"/>
                <a:ea typeface="Times New Roman" panose="02020603050405020304" pitchFamily="18" charset="0"/>
              </a:rPr>
              <a:t> </a:t>
            </a:r>
            <a:endParaRPr lang="ru-RU" dirty="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532628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2593</Words>
  <Application>Microsoft Office PowerPoint</Application>
  <PresentationFormat>Широкоэкранный</PresentationFormat>
  <Paragraphs>402</Paragraphs>
  <Slides>27</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27</vt:i4>
      </vt:variant>
    </vt:vector>
  </HeadingPairs>
  <TitlesOfParts>
    <vt:vector size="40" baseType="lpstr">
      <vt:lpstr>MingLiU-ExtB</vt:lpstr>
      <vt:lpstr>Arial</vt:lpstr>
      <vt:lpstr>Bahnschrift Light</vt:lpstr>
      <vt:lpstr>Book Antiqua</vt:lpstr>
      <vt:lpstr>Calibri</vt:lpstr>
      <vt:lpstr>Calibri Light</vt:lpstr>
      <vt:lpstr>Constantia</vt:lpstr>
      <vt:lpstr>Courier New</vt:lpstr>
      <vt:lpstr>Segoe UI Black</vt:lpstr>
      <vt:lpstr>Times New Roman</vt:lpstr>
      <vt:lpstr>Verdana</vt:lpstr>
      <vt:lpstr>Wingdings</vt:lpstr>
      <vt:lpstr>Тема Office</vt:lpstr>
      <vt:lpstr>Презентація на тему: Рахунки бухгалтерського обліку і подвійний запис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23</cp:revision>
  <dcterms:created xsi:type="dcterms:W3CDTF">2019-11-12T09:44:43Z</dcterms:created>
  <dcterms:modified xsi:type="dcterms:W3CDTF">2020-03-24T22:43:53Z</dcterms:modified>
</cp:coreProperties>
</file>