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73" r:id="rId6"/>
    <p:sldId id="272" r:id="rId7"/>
    <p:sldId id="271" r:id="rId8"/>
    <p:sldId id="270" r:id="rId9"/>
    <p:sldId id="269" r:id="rId10"/>
    <p:sldId id="274" r:id="rId11"/>
    <p:sldId id="278" r:id="rId12"/>
    <p:sldId id="277" r:id="rId13"/>
    <p:sldId id="276" r:id="rId14"/>
    <p:sldId id="275" r:id="rId15"/>
    <p:sldId id="280" r:id="rId16"/>
    <p:sldId id="28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73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498A2-C766-4525-A918-29DBC14F600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58AF-8308-4FC4-998E-714EC969B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55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498A2-C766-4525-A918-29DBC14F600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58AF-8308-4FC4-998E-714EC969B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08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498A2-C766-4525-A918-29DBC14F600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58AF-8308-4FC4-998E-714EC969B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29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498A2-C766-4525-A918-29DBC14F600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58AF-8308-4FC4-998E-714EC969B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37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498A2-C766-4525-A918-29DBC14F600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58AF-8308-4FC4-998E-714EC969B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47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498A2-C766-4525-A918-29DBC14F600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58AF-8308-4FC4-998E-714EC969B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35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498A2-C766-4525-A918-29DBC14F600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58AF-8308-4FC4-998E-714EC969B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75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498A2-C766-4525-A918-29DBC14F600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58AF-8308-4FC4-998E-714EC969B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893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498A2-C766-4525-A918-29DBC14F600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58AF-8308-4FC4-998E-714EC969B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590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498A2-C766-4525-A918-29DBC14F600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58AF-8308-4FC4-998E-714EC969B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577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498A2-C766-4525-A918-29DBC14F600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58AF-8308-4FC4-998E-714EC969B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430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498A2-C766-4525-A918-29DBC14F600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358AF-8308-4FC4-998E-714EC969B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7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ДОКУМЕНТАЦ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ІЯ ЯК ЕЛЕМЕНТ МЕТОДУ БУХГАЛТЕРСЬКОГО ОБЛІКУ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89760" y="5074222"/>
            <a:ext cx="9144000" cy="1655762"/>
          </a:xfrm>
        </p:spPr>
        <p:txBody>
          <a:bodyPr/>
          <a:lstStyle/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454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t="2933" r="5346" b="3067"/>
          <a:stretch/>
        </p:blipFill>
        <p:spPr>
          <a:xfrm>
            <a:off x="43881" y="128338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8673" y="1022251"/>
            <a:ext cx="29640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ПРИЗНАЧЕННЯМ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3128" y="2107469"/>
            <a:ext cx="4797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Виконавчими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виправдними</a:t>
            </a:r>
            <a:r>
              <a:rPr lang="ru-RU" dirty="0">
                <a:solidFill>
                  <a:schemeClr val="bg1"/>
                </a:solidFill>
              </a:rPr>
              <a:t>) </a:t>
            </a:r>
            <a:r>
              <a:rPr lang="ru-RU" dirty="0" err="1">
                <a:solidFill>
                  <a:schemeClr val="bg1"/>
                </a:solidFill>
              </a:rPr>
              <a:t>називають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документи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підтверджують</a:t>
            </a:r>
            <a:r>
              <a:rPr lang="ru-RU" dirty="0">
                <a:solidFill>
                  <a:schemeClr val="bg1"/>
                </a:solidFill>
              </a:rPr>
              <a:t> факт </a:t>
            </a:r>
            <a:r>
              <a:rPr lang="ru-RU" dirty="0" err="1">
                <a:solidFill>
                  <a:schemeClr val="bg1"/>
                </a:solidFill>
              </a:rPr>
              <a:t>здійснення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господарської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операції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Наприклад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виписки</a:t>
            </a:r>
            <a:r>
              <a:rPr lang="ru-RU" dirty="0">
                <a:solidFill>
                  <a:schemeClr val="bg1"/>
                </a:solidFill>
              </a:rPr>
              <a:t> банку з поточного </a:t>
            </a:r>
            <a:r>
              <a:rPr lang="ru-RU" dirty="0" err="1">
                <a:solidFill>
                  <a:schemeClr val="bg1"/>
                </a:solidFill>
              </a:rPr>
              <a:t>рахунка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прибутковий</a:t>
            </a:r>
            <a:r>
              <a:rPr lang="ru-RU" dirty="0">
                <a:solidFill>
                  <a:schemeClr val="bg1"/>
                </a:solidFill>
              </a:rPr>
              <a:t> ордер, </a:t>
            </a:r>
            <a:r>
              <a:rPr lang="ru-RU" dirty="0" err="1">
                <a:solidFill>
                  <a:schemeClr val="bg1"/>
                </a:solidFill>
              </a:rPr>
              <a:t>акти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квитанції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авансові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звіти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ін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53640" y="4546903"/>
            <a:ext cx="7522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Документи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бухгалтерського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оформлення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складаються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працівниками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бухгалтерії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підставі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виконавчих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розпорядчих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документів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підготовки</a:t>
            </a:r>
            <a:r>
              <a:rPr lang="ru-RU" dirty="0">
                <a:solidFill>
                  <a:schemeClr val="bg1"/>
                </a:solidFill>
              </a:rPr>
              <a:t> й </a:t>
            </a:r>
            <a:r>
              <a:rPr lang="ru-RU" dirty="0" err="1">
                <a:solidFill>
                  <a:schemeClr val="bg1"/>
                </a:solidFill>
              </a:rPr>
              <a:t>полегшення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облікових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записів</a:t>
            </a:r>
            <a:r>
              <a:rPr lang="ru-RU" dirty="0">
                <a:solidFill>
                  <a:schemeClr val="bg1"/>
                </a:solidFill>
              </a:rPr>
              <a:t>. До них належать </a:t>
            </a:r>
            <a:r>
              <a:rPr lang="ru-RU" dirty="0" err="1">
                <a:solidFill>
                  <a:schemeClr val="bg1"/>
                </a:solidFill>
              </a:rPr>
              <a:t>бухгалтерські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довідки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групувальні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таблиці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відомості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нарахування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амортизації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розподілу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загальновиробничих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витрат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звітні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калькуляції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тощо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39927" y="2107469"/>
            <a:ext cx="5501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Комбінованими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називають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документи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виконують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функції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розпорядчих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виправданих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документів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бухгалтерського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оформлення</a:t>
            </a:r>
            <a:r>
              <a:rPr lang="ru-RU" dirty="0">
                <a:solidFill>
                  <a:schemeClr val="bg1"/>
                </a:solidFill>
              </a:rPr>
              <a:t>. Прикладом </a:t>
            </a:r>
            <a:r>
              <a:rPr lang="ru-RU" dirty="0" err="1">
                <a:solidFill>
                  <a:schemeClr val="bg1"/>
                </a:solidFill>
              </a:rPr>
              <a:t>комбінованих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документів</a:t>
            </a:r>
            <a:r>
              <a:rPr lang="ru-RU" dirty="0">
                <a:solidFill>
                  <a:schemeClr val="bg1"/>
                </a:solidFill>
              </a:rPr>
              <a:t> є </a:t>
            </a:r>
            <a:r>
              <a:rPr lang="ru-RU" dirty="0" err="1">
                <a:solidFill>
                  <a:schemeClr val="bg1"/>
                </a:solidFill>
              </a:rPr>
              <a:t>прибуткові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видаткові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касові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ордери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акти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заміну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матеріалів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лімітно-забірні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картки</a:t>
            </a:r>
            <a:r>
              <a:rPr lang="ru-RU" dirty="0">
                <a:solidFill>
                  <a:schemeClr val="bg1"/>
                </a:solidFill>
              </a:rPr>
              <a:t>, наряди на </a:t>
            </a:r>
            <a:r>
              <a:rPr lang="ru-RU" dirty="0" err="1">
                <a:solidFill>
                  <a:schemeClr val="bg1"/>
                </a:solidFill>
              </a:rPr>
              <a:t>виконання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робіт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ін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27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t="2933" r="5346" b="30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7747" y="619309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вимоги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змісту</a:t>
            </a:r>
            <a:endParaRPr lang="ru-RU" sz="24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826" y="1175531"/>
            <a:ext cx="6768048" cy="53705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2824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t="2933" r="5346" b="306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28216" y="1213670"/>
            <a:ext cx="95920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 </a:t>
            </a:r>
            <a:r>
              <a:rPr lang="ru-RU" dirty="0" err="1">
                <a:solidFill>
                  <a:schemeClr val="bg1"/>
                </a:solidFill>
              </a:rPr>
              <a:t>разі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відсутності</a:t>
            </a:r>
            <a:r>
              <a:rPr lang="ru-RU" dirty="0">
                <a:solidFill>
                  <a:schemeClr val="bg1"/>
                </a:solidFill>
              </a:rPr>
              <a:t> будь-</a:t>
            </a:r>
            <a:r>
              <a:rPr lang="ru-RU" dirty="0" err="1">
                <a:solidFill>
                  <a:schemeClr val="bg1"/>
                </a:solidFill>
              </a:rPr>
              <a:t>якого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обов’язкових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реквізитів</a:t>
            </a:r>
            <a:r>
              <a:rPr lang="ru-RU" dirty="0">
                <a:solidFill>
                  <a:schemeClr val="bg1"/>
                </a:solidFill>
              </a:rPr>
              <a:t> документ </a:t>
            </a:r>
            <a:r>
              <a:rPr lang="ru-RU" dirty="0" err="1">
                <a:solidFill>
                  <a:schemeClr val="bg1"/>
                </a:solidFill>
              </a:rPr>
              <a:t>втрачає</a:t>
            </a:r>
            <a:r>
              <a:rPr lang="ru-RU" dirty="0">
                <a:solidFill>
                  <a:schemeClr val="bg1"/>
                </a:solidFill>
              </a:rPr>
              <a:t> свою </a:t>
            </a:r>
            <a:r>
              <a:rPr lang="ru-RU" dirty="0" err="1">
                <a:solidFill>
                  <a:schemeClr val="bg1"/>
                </a:solidFill>
              </a:rPr>
              <a:t>доказову</a:t>
            </a:r>
            <a:r>
              <a:rPr lang="ru-RU" dirty="0">
                <a:solidFill>
                  <a:schemeClr val="bg1"/>
                </a:solidFill>
              </a:rPr>
              <a:t> силу і не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r>
              <a:rPr lang="ru-RU" dirty="0">
                <a:solidFill>
                  <a:schemeClr val="bg1"/>
                </a:solidFill>
              </a:rPr>
              <a:t> бути </a:t>
            </a:r>
            <a:r>
              <a:rPr lang="ru-RU" dirty="0" err="1">
                <a:solidFill>
                  <a:schemeClr val="bg1"/>
                </a:solidFill>
              </a:rPr>
              <a:t>підставою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записів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системі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бухгалтерського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обліку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Залежно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характеру </a:t>
            </a:r>
            <a:r>
              <a:rPr lang="ru-RU" dirty="0" err="1">
                <a:solidFill>
                  <a:schemeClr val="bg1"/>
                </a:solidFill>
              </a:rPr>
              <a:t>операцій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первинних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документів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можуть</a:t>
            </a:r>
            <a:r>
              <a:rPr lang="ru-RU" dirty="0">
                <a:solidFill>
                  <a:schemeClr val="bg1"/>
                </a:solidFill>
              </a:rPr>
              <a:t> бути </a:t>
            </a:r>
            <a:r>
              <a:rPr lang="ru-RU" dirty="0" err="1">
                <a:solidFill>
                  <a:schemeClr val="bg1"/>
                </a:solidFill>
              </a:rPr>
              <a:t>внесені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додаткові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реквізити</a:t>
            </a:r>
            <a:r>
              <a:rPr lang="ru-RU" dirty="0">
                <a:solidFill>
                  <a:schemeClr val="bg1"/>
                </a:solidFill>
              </a:rPr>
              <a:t>: - </a:t>
            </a:r>
            <a:r>
              <a:rPr lang="ru-RU" dirty="0" err="1">
                <a:solidFill>
                  <a:schemeClr val="bg1"/>
                </a:solidFill>
              </a:rPr>
              <a:t>ідентифікаційний</a:t>
            </a:r>
            <a:r>
              <a:rPr lang="ru-RU" dirty="0">
                <a:solidFill>
                  <a:schemeClr val="bg1"/>
                </a:solidFill>
              </a:rPr>
              <a:t> код </a:t>
            </a:r>
            <a:r>
              <a:rPr lang="ru-RU" dirty="0" err="1">
                <a:solidFill>
                  <a:schemeClr val="bg1"/>
                </a:solidFill>
              </a:rPr>
              <a:t>підприємства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чи</a:t>
            </a:r>
            <a:r>
              <a:rPr lang="ru-RU" dirty="0">
                <a:solidFill>
                  <a:schemeClr val="bg1"/>
                </a:solidFill>
              </a:rPr>
              <a:t> особи; - номер документа; - </a:t>
            </a:r>
            <a:r>
              <a:rPr lang="ru-RU" dirty="0" err="1">
                <a:solidFill>
                  <a:schemeClr val="bg1"/>
                </a:solidFill>
              </a:rPr>
              <a:t>підстава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здійснення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операції</a:t>
            </a:r>
            <a:r>
              <a:rPr lang="ru-RU" dirty="0">
                <a:solidFill>
                  <a:schemeClr val="bg1"/>
                </a:solidFill>
              </a:rPr>
              <a:t>; - </a:t>
            </a:r>
            <a:r>
              <a:rPr lang="ru-RU" dirty="0" err="1">
                <a:solidFill>
                  <a:schemeClr val="bg1"/>
                </a:solidFill>
              </a:rPr>
              <a:t>дані</a:t>
            </a:r>
            <a:r>
              <a:rPr lang="ru-RU" dirty="0">
                <a:solidFill>
                  <a:schemeClr val="bg1"/>
                </a:solidFill>
              </a:rPr>
              <a:t> про документ,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засвідчує</a:t>
            </a:r>
            <a:r>
              <a:rPr lang="ru-RU" dirty="0">
                <a:solidFill>
                  <a:schemeClr val="bg1"/>
                </a:solidFill>
              </a:rPr>
              <a:t> особу; - </a:t>
            </a:r>
            <a:r>
              <a:rPr lang="ru-RU" dirty="0" err="1">
                <a:solidFill>
                  <a:schemeClr val="bg1"/>
                </a:solidFill>
              </a:rPr>
              <a:t>інші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додаткові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реквізити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Обов’язкові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реквізити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бухгалтерських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документів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найменування</a:t>
            </a:r>
            <a:r>
              <a:rPr lang="ru-RU" dirty="0">
                <a:solidFill>
                  <a:schemeClr val="bg1"/>
                </a:solidFill>
              </a:rPr>
              <a:t> документа (</a:t>
            </a:r>
            <a:r>
              <a:rPr lang="ru-RU" dirty="0" err="1">
                <a:solidFill>
                  <a:schemeClr val="bg1"/>
                </a:solidFill>
              </a:rPr>
              <a:t>форми</a:t>
            </a:r>
            <a:r>
              <a:rPr lang="ru-RU" dirty="0">
                <a:solidFill>
                  <a:schemeClr val="bg1"/>
                </a:solidFill>
              </a:rPr>
              <a:t>) дата і </a:t>
            </a:r>
            <a:r>
              <a:rPr lang="ru-RU" dirty="0" err="1">
                <a:solidFill>
                  <a:schemeClr val="bg1"/>
                </a:solidFill>
              </a:rPr>
              <a:t>місце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складання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назва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підприємства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імені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якого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складено</a:t>
            </a:r>
            <a:r>
              <a:rPr lang="ru-RU" dirty="0">
                <a:solidFill>
                  <a:schemeClr val="bg1"/>
                </a:solidFill>
              </a:rPr>
              <a:t> документ </a:t>
            </a:r>
            <a:r>
              <a:rPr lang="ru-RU" dirty="0" err="1">
                <a:solidFill>
                  <a:schemeClr val="bg1"/>
                </a:solidFill>
              </a:rPr>
              <a:t>зміст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обсяг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господарської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операції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підстава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її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проведення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вимірники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операцій</a:t>
            </a:r>
            <a:r>
              <a:rPr lang="ru-RU" dirty="0">
                <a:solidFill>
                  <a:schemeClr val="bg1"/>
                </a:solidFill>
              </a:rPr>
              <a:t> посади </a:t>
            </a:r>
            <a:r>
              <a:rPr lang="ru-RU" dirty="0" err="1">
                <a:solidFill>
                  <a:schemeClr val="bg1"/>
                </a:solidFill>
              </a:rPr>
              <a:t>осіб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відповідальних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здійснення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господарської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операції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правильність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оформлення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особисті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підписи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змогу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ідентифікувати</a:t>
            </a:r>
            <a:r>
              <a:rPr lang="ru-RU" dirty="0">
                <a:solidFill>
                  <a:schemeClr val="bg1"/>
                </a:solidFill>
              </a:rPr>
              <a:t> особу, яка брала участь у </a:t>
            </a:r>
            <a:r>
              <a:rPr lang="ru-RU" dirty="0" err="1">
                <a:solidFill>
                  <a:schemeClr val="bg1"/>
                </a:solidFill>
              </a:rPr>
              <a:t>здійсненні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господарської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операції</a:t>
            </a:r>
            <a:r>
              <a:rPr lang="ru-RU" dirty="0">
                <a:solidFill>
                  <a:schemeClr val="bg1"/>
                </a:solidFill>
              </a:rPr>
              <a:t> 75 Порядок </a:t>
            </a:r>
            <a:r>
              <a:rPr lang="ru-RU" dirty="0" err="1">
                <a:solidFill>
                  <a:schemeClr val="bg1"/>
                </a:solidFill>
              </a:rPr>
              <a:t>створення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первинних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документів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записів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регістрах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бухгалтерського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обліку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зберігання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документів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регістрів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звітів</a:t>
            </a:r>
            <a:r>
              <a:rPr lang="ru-RU" dirty="0">
                <a:solidFill>
                  <a:schemeClr val="bg1"/>
                </a:solidFill>
              </a:rPr>
              <a:t> установлено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Положенням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документальне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забезпечення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записів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бухгалтерському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обліку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затвердженим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наказом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Міністерства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фінансів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травня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1995 р. № 88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6000" y1="71778" x2="36000" y2="71778"/>
                        <a14:foregroundMark x1="24556" y1="74778" x2="24556" y2="74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" y="4773168"/>
            <a:ext cx="2270760" cy="227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38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t="2933" r="5346" b="306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235" y="521718"/>
            <a:ext cx="5875529" cy="58145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1756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t="2933" r="5346" b="3067"/>
          <a:stretch/>
        </p:blipFill>
        <p:spPr>
          <a:xfrm>
            <a:off x="-73152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839" y="1062785"/>
            <a:ext cx="6020322" cy="4732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811553" y="482846"/>
            <a:ext cx="47405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>
                <a:solidFill>
                  <a:schemeClr val="bg1"/>
                </a:solidFill>
              </a:rPr>
              <a:t>Стадії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бухгалтерської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обробки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документів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3106" y="42129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sz="20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Оформлення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документів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0524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t="2933" r="5346" b="30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3602" y="666476"/>
            <a:ext cx="11240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Документи</a:t>
            </a:r>
            <a:r>
              <a:rPr lang="ru-RU" dirty="0">
                <a:solidFill>
                  <a:schemeClr val="bg1"/>
                </a:solidFill>
              </a:rPr>
              <a:t> з моменту </a:t>
            </a:r>
            <a:r>
              <a:rPr lang="ru-RU" dirty="0" err="1">
                <a:solidFill>
                  <a:schemeClr val="bg1"/>
                </a:solidFill>
              </a:rPr>
              <a:t>їх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складання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одержання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інших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підприємств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передачі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архів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зберігання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проходять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певний</a:t>
            </a:r>
            <a:r>
              <a:rPr lang="ru-RU" dirty="0">
                <a:solidFill>
                  <a:schemeClr val="bg1"/>
                </a:solidFill>
              </a:rPr>
              <a:t> шлях,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складає</a:t>
            </a:r>
            <a:r>
              <a:rPr lang="ru-RU" dirty="0">
                <a:solidFill>
                  <a:schemeClr val="bg1"/>
                </a:solidFill>
              </a:rPr>
              <a:t> документооборот </a:t>
            </a:r>
            <a:r>
              <a:rPr lang="ru-RU" dirty="0" err="1">
                <a:solidFill>
                  <a:schemeClr val="bg1"/>
                </a:solidFill>
              </a:rPr>
              <a:t>підприємства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3602" y="2380262"/>
            <a:ext cx="34192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Документооборотом </a:t>
            </a: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називаються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порядок і шляхи </a:t>
            </a: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руху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документів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моменту </a:t>
            </a: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складання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надходження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моменту </a:t>
            </a: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здачі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архів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866" y="1675421"/>
            <a:ext cx="6765566" cy="4364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1950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94185" y="3904702"/>
            <a:ext cx="594643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ДЯКУЮ ЗА УВАГУ</a:t>
            </a:r>
            <a:endParaRPr lang="ru-RU" sz="6000" b="1" cap="none" spc="0" dirty="0">
              <a:ln w="1016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544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t="2933" r="5346" b="30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33016" y="1623167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документів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змісту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формлення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документів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67329" y="991025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ПЛАН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051" y="1252635"/>
            <a:ext cx="4705537" cy="47055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924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t="2933" r="5346" b="30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24204" y="814816"/>
            <a:ext cx="95686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bg1"/>
                </a:solidFill>
              </a:rPr>
              <a:t>Бухгалтерський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облік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здійснює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суцільне</a:t>
            </a:r>
            <a:r>
              <a:rPr lang="ru-RU" sz="2000" dirty="0">
                <a:solidFill>
                  <a:schemeClr val="bg1"/>
                </a:solidFill>
              </a:rPr>
              <a:t> й </a:t>
            </a:r>
            <a:r>
              <a:rPr lang="ru-RU" sz="2000" dirty="0" err="1">
                <a:solidFill>
                  <a:schemeClr val="bg1"/>
                </a:solidFill>
              </a:rPr>
              <a:t>безперервне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спостереження</a:t>
            </a:r>
            <a:r>
              <a:rPr lang="ru-RU" sz="2000" dirty="0">
                <a:solidFill>
                  <a:schemeClr val="bg1"/>
                </a:solidFill>
              </a:rPr>
              <a:t> за </a:t>
            </a:r>
            <a:r>
              <a:rPr lang="ru-RU" sz="2000" dirty="0" err="1">
                <a:solidFill>
                  <a:schemeClr val="bg1"/>
                </a:solidFill>
              </a:rPr>
              <a:t>господарськими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процесами</a:t>
            </a:r>
            <a:r>
              <a:rPr lang="ru-RU" sz="2000" dirty="0">
                <a:solidFill>
                  <a:schemeClr val="bg1"/>
                </a:solidFill>
              </a:rPr>
              <a:t> і </a:t>
            </a:r>
            <a:r>
              <a:rPr lang="ru-RU" sz="2000" dirty="0" err="1">
                <a:solidFill>
                  <a:schemeClr val="bg1"/>
                </a:solidFill>
              </a:rPr>
              <a:t>відображає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його</a:t>
            </a:r>
            <a:r>
              <a:rPr lang="ru-RU" sz="2000" dirty="0">
                <a:solidFill>
                  <a:schemeClr val="bg1"/>
                </a:solidFill>
              </a:rPr>
              <a:t> в документах, </a:t>
            </a:r>
            <a:r>
              <a:rPr lang="ru-RU" sz="2000" dirty="0" err="1">
                <a:solidFill>
                  <a:schemeClr val="bg1"/>
                </a:solidFill>
              </a:rPr>
              <a:t>які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складають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>
                <a:solidFill>
                  <a:schemeClr val="bg1"/>
                </a:solidFill>
              </a:rPr>
              <a:t>кожну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господарську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операцію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36497" y="2019617"/>
            <a:ext cx="77162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 — </a:t>
            </a:r>
            <a:r>
              <a:rPr lang="ru-RU" sz="24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безперечне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письмове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свідчення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здійснення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господарської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операції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письмове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розпорядження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право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здійснення</a:t>
            </a:r>
            <a:endParaRPr lang="ru-RU" sz="2000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6497" y="4388464"/>
            <a:ext cx="77643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Бухгалтерський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документ —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документ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певної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змісту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містить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інформацію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господарську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операцію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юридично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підтверджує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факт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здійснення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розпорядження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право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проведення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36497" y="3234818"/>
            <a:ext cx="79889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Без </a:t>
            </a:r>
            <a:r>
              <a:rPr lang="ru-RU" sz="2000" dirty="0" err="1">
                <a:solidFill>
                  <a:schemeClr val="bg1"/>
                </a:solidFill>
              </a:rPr>
              <a:t>належно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оформленого</a:t>
            </a:r>
            <a:r>
              <a:rPr lang="ru-RU" sz="2000" dirty="0">
                <a:solidFill>
                  <a:schemeClr val="bg1"/>
                </a:solidFill>
              </a:rPr>
              <a:t> документа не </a:t>
            </a:r>
            <a:r>
              <a:rPr lang="ru-RU" sz="2000" dirty="0" err="1">
                <a:solidFill>
                  <a:schemeClr val="bg1"/>
                </a:solidFill>
              </a:rPr>
              <a:t>може</a:t>
            </a:r>
            <a:r>
              <a:rPr lang="ru-RU" sz="2000" dirty="0">
                <a:solidFill>
                  <a:schemeClr val="bg1"/>
                </a:solidFill>
              </a:rPr>
              <a:t> бути </a:t>
            </a:r>
            <a:r>
              <a:rPr lang="ru-RU" sz="2000" dirty="0" err="1">
                <a:solidFill>
                  <a:schemeClr val="bg1"/>
                </a:solidFill>
              </a:rPr>
              <a:t>бухгалтерського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запису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від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нього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залежать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повнота</a:t>
            </a:r>
            <a:r>
              <a:rPr lang="ru-RU" sz="2000" dirty="0">
                <a:solidFill>
                  <a:schemeClr val="bg1"/>
                </a:solidFill>
              </a:rPr>
              <a:t> і </a:t>
            </a:r>
            <a:r>
              <a:rPr lang="ru-RU" sz="2000" dirty="0" err="1">
                <a:solidFill>
                  <a:schemeClr val="bg1"/>
                </a:solidFill>
              </a:rPr>
              <a:t>достовірність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облікової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інформації</a:t>
            </a:r>
            <a:r>
              <a:rPr lang="ru-RU" sz="2000" dirty="0">
                <a:solidFill>
                  <a:schemeClr val="bg1"/>
                </a:solidFill>
              </a:rPr>
              <a:t> для </a:t>
            </a:r>
            <a:r>
              <a:rPr lang="ru-RU" sz="2000" dirty="0" err="1">
                <a:solidFill>
                  <a:schemeClr val="bg1"/>
                </a:solidFill>
              </a:rPr>
              <a:t>користувачів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1692" y="284159"/>
            <a:ext cx="3186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24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документів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552" y="4499592"/>
            <a:ext cx="2040385" cy="204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3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t="2933" r="5346" b="306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44396" y="1120677"/>
            <a:ext cx="89032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Виходячи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із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цього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i="1" dirty="0" err="1"/>
              <a:t>документація</a:t>
            </a:r>
            <a:r>
              <a:rPr lang="ru-RU" sz="2000" i="1" dirty="0"/>
              <a:t> </a:t>
            </a:r>
            <a:r>
              <a:rPr lang="ru-RU" sz="2000" i="1" dirty="0" err="1"/>
              <a:t>являє</a:t>
            </a:r>
            <a:r>
              <a:rPr lang="ru-RU" sz="2000" i="1" dirty="0"/>
              <a:t> собою </a:t>
            </a:r>
            <a:r>
              <a:rPr lang="ru-RU" sz="2000" i="1" dirty="0" err="1"/>
              <a:t>спосіб</a:t>
            </a:r>
            <a:r>
              <a:rPr lang="ru-RU" sz="2000" i="1" dirty="0"/>
              <a:t> </a:t>
            </a:r>
            <a:r>
              <a:rPr lang="ru-RU" sz="2000" i="1" dirty="0" err="1"/>
              <a:t>суцільного</a:t>
            </a:r>
            <a:r>
              <a:rPr lang="ru-RU" sz="2000" i="1" dirty="0"/>
              <a:t> і </a:t>
            </a:r>
            <a:r>
              <a:rPr lang="ru-RU" sz="2000" i="1" dirty="0" err="1"/>
              <a:t>безперервного</a:t>
            </a:r>
            <a:r>
              <a:rPr lang="ru-RU" sz="2000" i="1" dirty="0"/>
              <a:t> </a:t>
            </a:r>
            <a:r>
              <a:rPr lang="ru-RU" sz="2000" i="1" dirty="0" err="1"/>
              <a:t>відображення</a:t>
            </a:r>
            <a:r>
              <a:rPr lang="ru-RU" sz="2000" i="1" dirty="0"/>
              <a:t> </a:t>
            </a:r>
            <a:r>
              <a:rPr lang="ru-RU" sz="2000" i="1" dirty="0" err="1"/>
              <a:t>об’єктів</a:t>
            </a:r>
            <a:r>
              <a:rPr lang="ru-RU" sz="2000" i="1" dirty="0"/>
              <a:t> </a:t>
            </a:r>
            <a:r>
              <a:rPr lang="ru-RU" sz="2000" i="1" dirty="0" err="1"/>
              <a:t>бухгалтерського</a:t>
            </a:r>
            <a:r>
              <a:rPr lang="ru-RU" sz="2000" i="1" dirty="0"/>
              <a:t> </a:t>
            </a:r>
            <a:r>
              <a:rPr lang="ru-RU" sz="2000" i="1" dirty="0" err="1"/>
              <a:t>обліку</a:t>
            </a:r>
            <a:r>
              <a:rPr lang="ru-RU" sz="2000" i="1" dirty="0"/>
              <a:t> (</a:t>
            </a:r>
            <a:r>
              <a:rPr lang="ru-RU" sz="2000" i="1" dirty="0" err="1"/>
              <a:t>господарських</a:t>
            </a:r>
            <a:r>
              <a:rPr lang="ru-RU" sz="2000" i="1" dirty="0"/>
              <a:t> </a:t>
            </a:r>
            <a:r>
              <a:rPr lang="ru-RU" sz="2000" i="1" dirty="0" err="1"/>
              <a:t>засобів</a:t>
            </a:r>
            <a:r>
              <a:rPr lang="ru-RU" sz="2000" i="1" dirty="0"/>
              <a:t>, </a:t>
            </a:r>
            <a:r>
              <a:rPr lang="ru-RU" sz="2000" i="1" dirty="0" err="1"/>
              <a:t>джерел</a:t>
            </a:r>
            <a:r>
              <a:rPr lang="ru-RU" sz="2000" i="1" dirty="0"/>
              <a:t> </a:t>
            </a:r>
            <a:r>
              <a:rPr lang="ru-RU" sz="2000" i="1" dirty="0" err="1"/>
              <a:t>утворення</a:t>
            </a:r>
            <a:r>
              <a:rPr lang="ru-RU" sz="2000" i="1" dirty="0"/>
              <a:t> </a:t>
            </a:r>
            <a:r>
              <a:rPr lang="ru-RU" sz="2000" i="1" dirty="0" err="1"/>
              <a:t>господарських</a:t>
            </a:r>
            <a:r>
              <a:rPr lang="ru-RU" sz="2000" i="1" dirty="0"/>
              <a:t> </a:t>
            </a:r>
            <a:r>
              <a:rPr lang="ru-RU" sz="2000" i="1" dirty="0" err="1"/>
              <a:t>засобів</a:t>
            </a:r>
            <a:r>
              <a:rPr lang="ru-RU" sz="2000" i="1" dirty="0"/>
              <a:t> та </a:t>
            </a:r>
            <a:r>
              <a:rPr lang="ru-RU" sz="2000" i="1" dirty="0" err="1"/>
              <a:t>господарських</a:t>
            </a:r>
            <a:r>
              <a:rPr lang="ru-RU" sz="2000" i="1" dirty="0"/>
              <a:t> </a:t>
            </a:r>
            <a:r>
              <a:rPr lang="ru-RU" sz="2000" i="1" dirty="0" err="1"/>
              <a:t>процесів</a:t>
            </a:r>
            <a:r>
              <a:rPr lang="ru-RU" sz="2000" i="1" dirty="0"/>
              <a:t>) шляхом </a:t>
            </a:r>
            <a:r>
              <a:rPr lang="ru-RU" sz="2000" i="1" dirty="0" err="1"/>
              <a:t>використання</a:t>
            </a:r>
            <a:r>
              <a:rPr lang="ru-RU" sz="2000" i="1" dirty="0"/>
              <a:t> </a:t>
            </a:r>
            <a:r>
              <a:rPr lang="ru-RU" sz="2000" i="1" dirty="0" err="1"/>
              <a:t>бухгалтерських</a:t>
            </a:r>
            <a:r>
              <a:rPr lang="ru-RU" sz="2000" i="1" dirty="0"/>
              <a:t> </a:t>
            </a:r>
            <a:r>
              <a:rPr lang="ru-RU" sz="2000" i="1" dirty="0" err="1"/>
              <a:t>документів</a:t>
            </a:r>
            <a:r>
              <a:rPr lang="ru-RU" sz="2000" i="1" dirty="0">
                <a:solidFill>
                  <a:srgbClr val="C00000"/>
                </a:solidFill>
              </a:rPr>
              <a:t>. </a:t>
            </a:r>
            <a:r>
              <a:rPr lang="ru-RU" sz="2000" dirty="0">
                <a:solidFill>
                  <a:schemeClr val="bg1"/>
                </a:solidFill>
              </a:rPr>
              <a:t>На </a:t>
            </a:r>
            <a:r>
              <a:rPr lang="ru-RU" sz="2000" dirty="0" err="1">
                <a:solidFill>
                  <a:schemeClr val="bg1"/>
                </a:solidFill>
              </a:rPr>
              <a:t>протязі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всього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періоду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існування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обліку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був</a:t>
            </a:r>
            <a:r>
              <a:rPr lang="ru-RU" sz="2000" dirty="0">
                <a:solidFill>
                  <a:schemeClr val="bg1"/>
                </a:solidFill>
              </a:rPr>
              <a:t> і </a:t>
            </a:r>
            <a:r>
              <a:rPr lang="ru-RU" sz="2000" dirty="0" err="1">
                <a:solidFill>
                  <a:schemeClr val="bg1"/>
                </a:solidFill>
              </a:rPr>
              <a:t>залишається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традиційним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носієм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бухгалтерської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інформації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аркуш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паперу</a:t>
            </a:r>
            <a:r>
              <a:rPr lang="ru-RU" sz="2000" dirty="0">
                <a:solidFill>
                  <a:schemeClr val="bg1"/>
                </a:solidFill>
              </a:rPr>
              <a:t> вста114 </a:t>
            </a:r>
            <a:r>
              <a:rPr lang="ru-RU" sz="2000" dirty="0" err="1">
                <a:solidFill>
                  <a:schemeClr val="bg1"/>
                </a:solidFill>
              </a:rPr>
              <a:t>новленого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зразка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Натомість</a:t>
            </a:r>
            <a:r>
              <a:rPr lang="ru-RU" sz="2000" dirty="0">
                <a:solidFill>
                  <a:schemeClr val="bg1"/>
                </a:solidFill>
              </a:rPr>
              <a:t> за </a:t>
            </a:r>
            <a:r>
              <a:rPr lang="ru-RU" sz="2000" dirty="0" err="1">
                <a:solidFill>
                  <a:schemeClr val="bg1"/>
                </a:solidFill>
              </a:rPr>
              <a:t>останні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десятиріччя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поняття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носія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облікової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інформації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значно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трансформувалося</a:t>
            </a:r>
            <a:r>
              <a:rPr lang="ru-RU" sz="2000" dirty="0">
                <a:solidFill>
                  <a:schemeClr val="bg1"/>
                </a:solidFill>
              </a:rPr>
              <a:t> у </a:t>
            </a:r>
            <a:r>
              <a:rPr lang="ru-RU" sz="2000" dirty="0" err="1">
                <a:solidFill>
                  <a:schemeClr val="bg1"/>
                </a:solidFill>
              </a:rPr>
              <a:t>зв’язку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із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розвитком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обчислювальної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техніки</a:t>
            </a:r>
            <a:r>
              <a:rPr lang="ru-RU" sz="2000" dirty="0">
                <a:solidFill>
                  <a:schemeClr val="bg1"/>
                </a:solidFill>
              </a:rPr>
              <a:t>. Так, на </a:t>
            </a:r>
            <a:r>
              <a:rPr lang="ru-RU" sz="2000" dirty="0" err="1">
                <a:solidFill>
                  <a:schemeClr val="bg1"/>
                </a:solidFill>
              </a:rPr>
              <a:t>сьогодні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різного</a:t>
            </a:r>
            <a:r>
              <a:rPr lang="ru-RU" sz="2000" dirty="0">
                <a:solidFill>
                  <a:schemeClr val="bg1"/>
                </a:solidFill>
              </a:rPr>
              <a:t> роду </a:t>
            </a:r>
            <a:r>
              <a:rPr lang="ru-RU" sz="2000" dirty="0" err="1">
                <a:solidFill>
                  <a:schemeClr val="bg1"/>
                </a:solidFill>
              </a:rPr>
              <a:t>облікові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дані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можуть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зберігатися</a:t>
            </a:r>
            <a:r>
              <a:rPr lang="ru-RU" sz="2000" dirty="0">
                <a:solidFill>
                  <a:schemeClr val="bg1"/>
                </a:solidFill>
              </a:rPr>
              <a:t> як на </a:t>
            </a:r>
            <a:r>
              <a:rPr lang="ru-RU" sz="2000" dirty="0" err="1">
                <a:solidFill>
                  <a:schemeClr val="bg1"/>
                </a:solidFill>
              </a:rPr>
              <a:t>магнітних</a:t>
            </a:r>
            <a:r>
              <a:rPr lang="ru-RU" sz="2000" dirty="0">
                <a:solidFill>
                  <a:schemeClr val="bg1"/>
                </a:solidFill>
              </a:rPr>
              <a:t>, так і на </a:t>
            </a:r>
            <a:r>
              <a:rPr lang="ru-RU" sz="2000" dirty="0" err="1">
                <a:solidFill>
                  <a:schemeClr val="bg1"/>
                </a:solidFill>
              </a:rPr>
              <a:t>лазерних</a:t>
            </a:r>
            <a:r>
              <a:rPr lang="ru-RU" sz="2000" dirty="0">
                <a:solidFill>
                  <a:schemeClr val="bg1"/>
                </a:solidFill>
              </a:rPr>
              <a:t> дисках.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44396" y="4106567"/>
            <a:ext cx="79222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Порядок документального </a:t>
            </a:r>
            <a:r>
              <a:rPr lang="ru-RU" dirty="0" err="1">
                <a:solidFill>
                  <a:schemeClr val="bg1"/>
                </a:solidFill>
              </a:rPr>
              <a:t>відображення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господарських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операцій</a:t>
            </a:r>
            <a:r>
              <a:rPr lang="ru-RU" dirty="0">
                <a:solidFill>
                  <a:schemeClr val="bg1"/>
                </a:solidFill>
              </a:rPr>
              <a:t>, а </a:t>
            </a:r>
            <a:r>
              <a:rPr lang="ru-RU" dirty="0" err="1">
                <a:solidFill>
                  <a:schemeClr val="bg1"/>
                </a:solidFill>
              </a:rPr>
              <a:t>також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вимоги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щодо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оформлення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документів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регламентується</a:t>
            </a:r>
            <a:r>
              <a:rPr lang="ru-RU" dirty="0">
                <a:solidFill>
                  <a:schemeClr val="bg1"/>
                </a:solidFill>
              </a:rPr>
              <a:t> “</a:t>
            </a:r>
            <a:r>
              <a:rPr lang="ru-RU" dirty="0" err="1">
                <a:solidFill>
                  <a:schemeClr val="bg1"/>
                </a:solidFill>
              </a:rPr>
              <a:t>Положенням</a:t>
            </a:r>
            <a:r>
              <a:rPr lang="ru-RU" dirty="0">
                <a:solidFill>
                  <a:schemeClr val="bg1"/>
                </a:solidFill>
              </a:rPr>
              <a:t> про </a:t>
            </a:r>
            <a:r>
              <a:rPr lang="ru-RU" dirty="0" err="1">
                <a:solidFill>
                  <a:schemeClr val="bg1"/>
                </a:solidFill>
              </a:rPr>
              <a:t>документальне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забезпечення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записів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бухгалтерському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обліку</a:t>
            </a:r>
            <a:r>
              <a:rPr lang="ru-RU" dirty="0">
                <a:solidFill>
                  <a:schemeClr val="bg1"/>
                </a:solidFill>
              </a:rPr>
              <a:t>”, </a:t>
            </a:r>
            <a:r>
              <a:rPr lang="ru-RU" dirty="0" err="1">
                <a:solidFill>
                  <a:schemeClr val="bg1"/>
                </a:solidFill>
              </a:rPr>
              <a:t>затвердженим</a:t>
            </a:r>
            <a:r>
              <a:rPr lang="ru-RU" dirty="0">
                <a:solidFill>
                  <a:schemeClr val="bg1"/>
                </a:solidFill>
              </a:rPr>
              <a:t> наказом </a:t>
            </a:r>
            <a:r>
              <a:rPr lang="ru-RU" dirty="0" err="1">
                <a:solidFill>
                  <a:schemeClr val="bg1"/>
                </a:solidFill>
              </a:rPr>
              <a:t>Міністерства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фінансів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України</a:t>
            </a:r>
            <a:r>
              <a:rPr lang="ru-RU" dirty="0">
                <a:solidFill>
                  <a:schemeClr val="bg1"/>
                </a:solidFill>
              </a:rPr>
              <a:t> №88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24.05.1995 р.</a:t>
            </a:r>
          </a:p>
        </p:txBody>
      </p:sp>
    </p:spTree>
    <p:extLst>
      <p:ext uri="{BB962C8B-B14F-4D97-AF65-F5344CB8AC3E}">
        <p14:creationId xmlns:p14="http://schemas.microsoft.com/office/powerpoint/2010/main" val="2665496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t="2933" r="5346" b="306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890" y="1619444"/>
            <a:ext cx="5441152" cy="36350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04455" y="5502252"/>
            <a:ext cx="41649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Бухгалтерські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документи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підприємства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43584" y="419115"/>
            <a:ext cx="10652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Господарські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операції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реєструються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місцях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проведення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відповідних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бухгалтерських</a:t>
            </a:r>
            <a:r>
              <a:rPr lang="ru-RU" dirty="0">
                <a:solidFill>
                  <a:schemeClr val="bg1"/>
                </a:solidFill>
              </a:rPr>
              <a:t> документах 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реєстрація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називається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первинним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обліком</a:t>
            </a:r>
            <a:r>
              <a:rPr lang="ru-RU" dirty="0">
                <a:solidFill>
                  <a:schemeClr val="bg1"/>
                </a:solidFill>
              </a:rPr>
              <a:t>, а </a:t>
            </a:r>
            <a:r>
              <a:rPr lang="ru-RU" dirty="0" err="1">
                <a:solidFill>
                  <a:schemeClr val="bg1"/>
                </a:solidFill>
              </a:rPr>
              <a:t>документи</a:t>
            </a:r>
            <a:r>
              <a:rPr lang="ru-RU" dirty="0">
                <a:solidFill>
                  <a:schemeClr val="bg1"/>
                </a:solidFill>
              </a:rPr>
              <a:t> – </a:t>
            </a:r>
            <a:r>
              <a:rPr lang="ru-RU" dirty="0" err="1">
                <a:solidFill>
                  <a:schemeClr val="bg1"/>
                </a:solidFill>
              </a:rPr>
              <a:t>первинними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Крім</a:t>
            </a:r>
            <a:r>
              <a:rPr lang="ru-RU" dirty="0">
                <a:solidFill>
                  <a:schemeClr val="bg1"/>
                </a:solidFill>
              </a:rPr>
              <a:t> того, в </a:t>
            </a:r>
            <a:r>
              <a:rPr lang="ru-RU" dirty="0" err="1">
                <a:solidFill>
                  <a:schemeClr val="bg1"/>
                </a:solidFill>
              </a:rPr>
              <a:t>процесі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господарської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діяльності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декілька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первинних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документів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можуть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поєднуватися</a:t>
            </a:r>
            <a:r>
              <a:rPr lang="ru-RU" dirty="0">
                <a:solidFill>
                  <a:schemeClr val="bg1"/>
                </a:solidFill>
              </a:rPr>
              <a:t> в один так званий </a:t>
            </a:r>
            <a:r>
              <a:rPr lang="ru-RU" dirty="0" err="1">
                <a:solidFill>
                  <a:schemeClr val="bg1"/>
                </a:solidFill>
              </a:rPr>
              <a:t>зведений</a:t>
            </a:r>
            <a:r>
              <a:rPr lang="ru-RU" dirty="0">
                <a:solidFill>
                  <a:schemeClr val="bg1"/>
                </a:solidFill>
              </a:rPr>
              <a:t> документ.</a:t>
            </a:r>
          </a:p>
        </p:txBody>
      </p:sp>
    </p:spTree>
    <p:extLst>
      <p:ext uri="{BB962C8B-B14F-4D97-AF65-F5344CB8AC3E}">
        <p14:creationId xmlns:p14="http://schemas.microsoft.com/office/powerpoint/2010/main" val="3650501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t="2933" r="5346" b="30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6434" y="352590"/>
            <a:ext cx="3383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2. </a:t>
            </a:r>
            <a:r>
              <a:rPr lang="ru-RU" sz="28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Класифікація</a:t>
            </a:r>
            <a:endParaRPr lang="ru-RU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45793" y="136779"/>
            <a:ext cx="272512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Бухгалтерські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документи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використовуються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оформлення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господарських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операцій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практиці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класифікують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різними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ознаками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за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ступенем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узагальнення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господарських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операцій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за способом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за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місцем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складання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за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призначенням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за характером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задокументованих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операцій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за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кількістю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позицій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записів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 за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технікою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складання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опрацювання</a:t>
            </a:r>
            <a:r>
              <a:rPr lang="ru-RU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" t="4223" r="4079" b="-823"/>
          <a:stretch/>
        </p:blipFill>
        <p:spPr>
          <a:xfrm>
            <a:off x="208578" y="1325880"/>
            <a:ext cx="8953710" cy="536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72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t="2933" r="5346" b="3067"/>
          <a:stretch/>
        </p:blipFill>
        <p:spPr>
          <a:xfrm>
            <a:off x="-144378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44086" y="2079629"/>
            <a:ext cx="7513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Первинні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документи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складають</a:t>
            </a:r>
            <a:r>
              <a:rPr lang="ru-RU" dirty="0">
                <a:solidFill>
                  <a:schemeClr val="bg1"/>
                </a:solidFill>
              </a:rPr>
              <a:t> в момент </a:t>
            </a:r>
            <a:r>
              <a:rPr lang="ru-RU" dirty="0" err="1">
                <a:solidFill>
                  <a:schemeClr val="bg1"/>
                </a:solidFill>
              </a:rPr>
              <a:t>здійснення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господарської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операції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відразу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після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здійснення</a:t>
            </a:r>
            <a:r>
              <a:rPr lang="ru-RU" dirty="0">
                <a:solidFill>
                  <a:schemeClr val="bg1"/>
                </a:solidFill>
              </a:rPr>
              <a:t>. Прикладом </a:t>
            </a:r>
            <a:r>
              <a:rPr lang="ru-RU" dirty="0" err="1">
                <a:solidFill>
                  <a:schemeClr val="bg1"/>
                </a:solidFill>
              </a:rPr>
              <a:t>первинних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документів</a:t>
            </a:r>
            <a:r>
              <a:rPr lang="ru-RU" dirty="0">
                <a:solidFill>
                  <a:schemeClr val="bg1"/>
                </a:solidFill>
              </a:rPr>
              <a:t> є </a:t>
            </a:r>
            <a:r>
              <a:rPr lang="ru-RU" dirty="0" err="1">
                <a:solidFill>
                  <a:schemeClr val="bg1"/>
                </a:solidFill>
              </a:rPr>
              <a:t>прибуткові</a:t>
            </a:r>
            <a:r>
              <a:rPr lang="ru-RU" dirty="0">
                <a:solidFill>
                  <a:schemeClr val="bg1"/>
                </a:solidFill>
              </a:rPr>
              <a:t> й </a:t>
            </a:r>
            <a:r>
              <a:rPr lang="ru-RU" dirty="0" err="1">
                <a:solidFill>
                  <a:schemeClr val="bg1"/>
                </a:solidFill>
              </a:rPr>
              <a:t>видаткові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касові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ордери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накладні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приймальні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квитанції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вимоги</a:t>
            </a:r>
            <a:r>
              <a:rPr lang="ru-RU" dirty="0">
                <a:solidFill>
                  <a:schemeClr val="bg1"/>
                </a:solidFill>
              </a:rPr>
              <a:t>, наряди </a:t>
            </a:r>
            <a:r>
              <a:rPr lang="ru-RU" dirty="0" err="1">
                <a:solidFill>
                  <a:schemeClr val="bg1"/>
                </a:solidFill>
              </a:rPr>
              <a:t>тощо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44086" y="3429000"/>
            <a:ext cx="80051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Зведені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документи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складають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підставі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первинних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документів</a:t>
            </a:r>
            <a:r>
              <a:rPr lang="ru-RU" dirty="0">
                <a:solidFill>
                  <a:schemeClr val="bg1"/>
                </a:solidFill>
              </a:rPr>
              <a:t>, вони </a:t>
            </a:r>
            <a:r>
              <a:rPr lang="ru-RU" dirty="0" err="1">
                <a:solidFill>
                  <a:schemeClr val="bg1"/>
                </a:solidFill>
              </a:rPr>
              <a:t>узагальнюють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господарські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операції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зафіксовані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первинних</a:t>
            </a:r>
            <a:r>
              <a:rPr lang="ru-RU" dirty="0">
                <a:solidFill>
                  <a:schemeClr val="bg1"/>
                </a:solidFill>
              </a:rPr>
              <a:t> документах. Прикладом </a:t>
            </a:r>
            <a:r>
              <a:rPr lang="ru-RU" dirty="0" err="1">
                <a:solidFill>
                  <a:schemeClr val="bg1"/>
                </a:solidFill>
              </a:rPr>
              <a:t>зведених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документів</a:t>
            </a:r>
            <a:r>
              <a:rPr lang="ru-RU" dirty="0">
                <a:solidFill>
                  <a:schemeClr val="bg1"/>
                </a:solidFill>
              </a:rPr>
              <a:t> є </a:t>
            </a:r>
            <a:r>
              <a:rPr lang="ru-RU" dirty="0" err="1">
                <a:solidFill>
                  <a:schemeClr val="bg1"/>
                </a:solidFill>
              </a:rPr>
              <a:t>звіти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касира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звіти</a:t>
            </a:r>
            <a:r>
              <a:rPr lang="ru-RU" dirty="0">
                <a:solidFill>
                  <a:schemeClr val="bg1"/>
                </a:solidFill>
              </a:rPr>
              <a:t> про </a:t>
            </a:r>
            <a:r>
              <a:rPr lang="ru-RU" dirty="0" err="1">
                <a:solidFill>
                  <a:schemeClr val="bg1"/>
                </a:solidFill>
              </a:rPr>
              <a:t>рух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виробничих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запасів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авансові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звіти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ін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Застосування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обліку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зведених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документів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значно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зменшує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обсяг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облікових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записів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синтетичних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аналітичних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рахунках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8865" y="1340131"/>
            <a:ext cx="6702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СТУПЕНЕМ УЗАГАЛЬНЕННЯ ГОСПОДАРСЬКИХ ОПЕРАЦІЙ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596" y="4306163"/>
            <a:ext cx="2470404" cy="226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39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t="2933" r="5346" b="3067"/>
          <a:stretch/>
        </p:blipFill>
        <p:spPr>
          <a:xfrm>
            <a:off x="0" y="-100583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58765" y="1137209"/>
            <a:ext cx="36948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СПОСОБОМ ВИКОРИСТАННЯ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39000" y="1936060"/>
            <a:ext cx="7115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Накопичувальні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документи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використовуються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відображення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однорідних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господарських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операцій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відповідний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проміжок</a:t>
            </a:r>
            <a:r>
              <a:rPr lang="ru-RU" dirty="0">
                <a:solidFill>
                  <a:schemeClr val="bg1"/>
                </a:solidFill>
              </a:rPr>
              <a:t> часу </a:t>
            </a:r>
            <a:r>
              <a:rPr lang="ru-RU" dirty="0" err="1">
                <a:solidFill>
                  <a:schemeClr val="bg1"/>
                </a:solidFill>
              </a:rPr>
              <a:t>звітного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періоду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лімітно-забірні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картки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особисті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картки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працівників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бригадні</a:t>
            </a:r>
            <a:r>
              <a:rPr lang="ru-RU" dirty="0">
                <a:solidFill>
                  <a:schemeClr val="bg1"/>
                </a:solidFill>
              </a:rPr>
              <a:t> наряди, </a:t>
            </a:r>
            <a:r>
              <a:rPr lang="ru-RU" dirty="0" err="1">
                <a:solidFill>
                  <a:schemeClr val="bg1"/>
                </a:solidFill>
              </a:rPr>
              <a:t>відомості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випуску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готової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продукції</a:t>
            </a:r>
            <a:r>
              <a:rPr lang="ru-RU" dirty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39000" y="3300982"/>
            <a:ext cx="7115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Разові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документи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використовують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оформлення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кожної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господарської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операції</a:t>
            </a:r>
            <a:r>
              <a:rPr lang="ru-RU" dirty="0">
                <a:solidFill>
                  <a:schemeClr val="bg1"/>
                </a:solidFill>
              </a:rPr>
              <a:t> в момент </a:t>
            </a:r>
            <a:r>
              <a:rPr lang="ru-RU" dirty="0" err="1">
                <a:solidFill>
                  <a:schemeClr val="bg1"/>
                </a:solidFill>
              </a:rPr>
              <a:t>її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здійснення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вимоги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накладні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акти</a:t>
            </a:r>
            <a:r>
              <a:rPr lang="ru-RU" dirty="0">
                <a:solidFill>
                  <a:schemeClr val="bg1"/>
                </a:solidFill>
              </a:rPr>
              <a:t>, чеки, </a:t>
            </a:r>
            <a:r>
              <a:rPr lang="ru-RU" dirty="0" err="1">
                <a:solidFill>
                  <a:schemeClr val="bg1"/>
                </a:solidFill>
              </a:rPr>
              <a:t>касові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ордери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приймальні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квитанції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тощо</a:t>
            </a:r>
            <a:r>
              <a:rPr lang="ru-RU" dirty="0">
                <a:solidFill>
                  <a:schemeClr val="bg1"/>
                </a:solidFill>
              </a:rPr>
              <a:t>). </a:t>
            </a:r>
            <a:r>
              <a:rPr lang="ru-RU" dirty="0" err="1">
                <a:solidFill>
                  <a:schemeClr val="bg1"/>
                </a:solidFill>
              </a:rPr>
              <a:t>Характерним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одноразових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документів</a:t>
            </a:r>
            <a:r>
              <a:rPr lang="ru-RU" dirty="0">
                <a:solidFill>
                  <a:schemeClr val="bg1"/>
                </a:solidFill>
              </a:rPr>
              <a:t> є те,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відразу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після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складання</a:t>
            </a:r>
            <a:r>
              <a:rPr lang="ru-RU" dirty="0">
                <a:solidFill>
                  <a:schemeClr val="bg1"/>
                </a:solidFill>
              </a:rPr>
              <a:t> вони </a:t>
            </a:r>
            <a:r>
              <a:rPr lang="ru-RU" dirty="0" err="1">
                <a:solidFill>
                  <a:schemeClr val="bg1"/>
                </a:solidFill>
              </a:rPr>
              <a:t>можуть</a:t>
            </a:r>
            <a:r>
              <a:rPr lang="ru-RU" dirty="0">
                <a:solidFill>
                  <a:schemeClr val="bg1"/>
                </a:solidFill>
              </a:rPr>
              <a:t> бути </a:t>
            </a:r>
            <a:r>
              <a:rPr lang="ru-RU" dirty="0" err="1">
                <a:solidFill>
                  <a:schemeClr val="bg1"/>
                </a:solidFill>
              </a:rPr>
              <a:t>підставою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складання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бухгалтерських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записів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7479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t="2933" r="5346" b="3067"/>
          <a:stretch/>
        </p:blipFill>
        <p:spPr>
          <a:xfrm>
            <a:off x="0" y="8835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94391" y="683705"/>
            <a:ext cx="2922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МІСЦЕМ СКЛАДАННЯ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7942" y="1473105"/>
            <a:ext cx="35846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Внутрішні</a:t>
            </a:r>
            <a:r>
              <a:rPr lang="ru-RU" dirty="0">
                <a:solidFill>
                  <a:schemeClr val="bg1"/>
                </a:solidFill>
              </a:rPr>
              <a:t> —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документи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складають</a:t>
            </a:r>
            <a:r>
              <a:rPr lang="ru-RU" dirty="0">
                <a:solidFill>
                  <a:schemeClr val="bg1"/>
                </a:solidFill>
              </a:rPr>
              <a:t> на самому </a:t>
            </a:r>
            <a:r>
              <a:rPr lang="ru-RU" dirty="0" err="1">
                <a:solidFill>
                  <a:schemeClr val="bg1"/>
                </a:solidFill>
              </a:rPr>
              <a:t>підприємстві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вимоги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прибуткові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ордери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звіти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матеріально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відповідальних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осіб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ін</a:t>
            </a:r>
            <a:r>
              <a:rPr lang="ru-RU" dirty="0">
                <a:solidFill>
                  <a:schemeClr val="bg1"/>
                </a:solidFill>
              </a:rPr>
              <a:t>.). 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Зовнішні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—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документи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надходять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інших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підприємств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організацій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рахунки-фактури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платіжні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вимоги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платіжні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доручення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тощо</a:t>
            </a:r>
            <a:r>
              <a:rPr lang="ru-RU" dirty="0">
                <a:solidFill>
                  <a:schemeClr val="bg1"/>
                </a:solidFill>
              </a:rPr>
              <a:t>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74229" y="499039"/>
            <a:ext cx="28318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КІЛЬКІСТЮ ПОЗИЦІЙ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94672" y="1381504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Первинні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документи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прибутковий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видатковий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касові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ордери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накладні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оприбуткування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відпуск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виробничих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запасів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зі</a:t>
            </a:r>
            <a:r>
              <a:rPr lang="ru-RU" dirty="0">
                <a:solidFill>
                  <a:schemeClr val="bg1"/>
                </a:solidFill>
              </a:rPr>
              <a:t> складу (як одного так і </a:t>
            </a:r>
            <a:r>
              <a:rPr lang="ru-RU" dirty="0" err="1">
                <a:solidFill>
                  <a:schemeClr val="bg1"/>
                </a:solidFill>
              </a:rPr>
              <a:t>декількох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найменувань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виробничих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запасів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одночасно</a:t>
            </a:r>
            <a:r>
              <a:rPr lang="ru-RU" dirty="0">
                <a:solidFill>
                  <a:schemeClr val="bg1"/>
                </a:solidFill>
              </a:rPr>
              <a:t>), </a:t>
            </a:r>
            <a:r>
              <a:rPr lang="ru-RU" dirty="0" err="1">
                <a:solidFill>
                  <a:schemeClr val="bg1"/>
                </a:solidFill>
              </a:rPr>
              <a:t>платіжне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доручення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довіреність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отримання</a:t>
            </a:r>
            <a:r>
              <a:rPr lang="ru-RU" dirty="0">
                <a:solidFill>
                  <a:schemeClr val="bg1"/>
                </a:solidFill>
              </a:rPr>
              <a:t> товарно-</a:t>
            </a:r>
            <a:r>
              <a:rPr lang="ru-RU" dirty="0" err="1">
                <a:solidFill>
                  <a:schemeClr val="bg1"/>
                </a:solidFill>
              </a:rPr>
              <a:t>матеріальних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цінностей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ін</a:t>
            </a:r>
            <a:r>
              <a:rPr lang="ru-RU" dirty="0" smtClean="0">
                <a:solidFill>
                  <a:schemeClr val="bg1"/>
                </a:solidFill>
              </a:rPr>
              <a:t>.)</a:t>
            </a:r>
          </a:p>
          <a:p>
            <a:r>
              <a:rPr lang="ru-RU" dirty="0" err="1">
                <a:solidFill>
                  <a:schemeClr val="bg1"/>
                </a:solidFill>
              </a:rPr>
              <a:t>З</a:t>
            </a:r>
            <a:r>
              <a:rPr lang="ru-RU" dirty="0" err="1" smtClean="0">
                <a:solidFill>
                  <a:schemeClr val="bg1"/>
                </a:solidFill>
              </a:rPr>
              <a:t>ведені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документи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звіт</a:t>
            </a:r>
            <a:r>
              <a:rPr lang="ru-RU" dirty="0">
                <a:solidFill>
                  <a:schemeClr val="bg1"/>
                </a:solidFill>
              </a:rPr>
              <a:t> про </a:t>
            </a:r>
            <a:r>
              <a:rPr lang="ru-RU" dirty="0" err="1">
                <a:solidFill>
                  <a:schemeClr val="bg1"/>
                </a:solidFill>
              </a:rPr>
              <a:t>рух</a:t>
            </a:r>
            <a:r>
              <a:rPr lang="ru-RU" dirty="0">
                <a:solidFill>
                  <a:schemeClr val="bg1"/>
                </a:solidFill>
              </a:rPr>
              <a:t> товарно-</a:t>
            </a:r>
            <a:r>
              <a:rPr lang="ru-RU" dirty="0" err="1">
                <a:solidFill>
                  <a:schemeClr val="bg1"/>
                </a:solidFill>
              </a:rPr>
              <a:t>матеріальних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цінностей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касовий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звіт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виписка</a:t>
            </a:r>
            <a:r>
              <a:rPr lang="ru-RU" dirty="0">
                <a:solidFill>
                  <a:schemeClr val="bg1"/>
                </a:solidFill>
              </a:rPr>
              <a:t> банку </a:t>
            </a:r>
            <a:r>
              <a:rPr lang="ru-RU" dirty="0" err="1">
                <a:solidFill>
                  <a:schemeClr val="bg1"/>
                </a:solidFill>
              </a:rPr>
              <a:t>із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розрахункового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рахунку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підприємства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авансовий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звіт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ін</a:t>
            </a:r>
            <a:r>
              <a:rPr lang="ru-RU" dirty="0">
                <a:solidFill>
                  <a:schemeClr val="bg1"/>
                </a:solidFill>
              </a:rPr>
              <a:t>.).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94672" y="421208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Батопозиц</a:t>
            </a:r>
            <a:r>
              <a:rPr lang="uk-UA" dirty="0" err="1" smtClean="0">
                <a:solidFill>
                  <a:schemeClr val="bg1"/>
                </a:solidFill>
              </a:rPr>
              <a:t>ійні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використовуються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з метою </a:t>
            </a:r>
            <a:r>
              <a:rPr lang="ru-RU" dirty="0" err="1">
                <a:solidFill>
                  <a:schemeClr val="bg1"/>
                </a:solidFill>
              </a:rPr>
              <a:t>оформлення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декількох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однорідних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господарських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операцій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виконання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передбачене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протязі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певного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періоду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тижня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декади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місяця</a:t>
            </a:r>
            <a:r>
              <a:rPr lang="ru-RU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629852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1002</Words>
  <Application>Microsoft Office PowerPoint</Application>
  <PresentationFormat>Широкоэкранный</PresentationFormat>
  <Paragraphs>42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ДОКУМЕНТАЦІЯ ЯК ЕЛЕМЕНТ МЕТОДУ БУХГАЛТЕРСЬКОГО ОБЛІКУ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ДОКУМЕНТАЦІЯ ЯК ЕЛЕМЕНТ МЕТОДУ БУХГАЛТЕРСЬКОГО ОБЛІКУ</dc:title>
  <dc:creator>Пользователь Windows</dc:creator>
  <cp:lastModifiedBy>User</cp:lastModifiedBy>
  <cp:revision>12</cp:revision>
  <dcterms:created xsi:type="dcterms:W3CDTF">2019-12-09T21:20:24Z</dcterms:created>
  <dcterms:modified xsi:type="dcterms:W3CDTF">2020-03-24T22:44:19Z</dcterms:modified>
</cp:coreProperties>
</file>