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4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5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6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7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8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9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0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2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3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741" r:id="rId4"/>
    <p:sldMasterId id="2147483754" r:id="rId5"/>
    <p:sldMasterId id="2147483767" r:id="rId6"/>
    <p:sldMasterId id="2147483780" r:id="rId7"/>
    <p:sldMasterId id="2147483793" r:id="rId8"/>
    <p:sldMasterId id="2147483806" r:id="rId9"/>
    <p:sldMasterId id="2147483819" r:id="rId10"/>
    <p:sldMasterId id="2147483832" r:id="rId11"/>
    <p:sldMasterId id="2147483845" r:id="rId12"/>
    <p:sldMasterId id="2147483858" r:id="rId13"/>
    <p:sldMasterId id="2147483871" r:id="rId14"/>
    <p:sldMasterId id="2147483884" r:id="rId15"/>
    <p:sldMasterId id="2147483897" r:id="rId16"/>
    <p:sldMasterId id="2147483910" r:id="rId17"/>
    <p:sldMasterId id="2147483923" r:id="rId18"/>
    <p:sldMasterId id="2147483936" r:id="rId19"/>
    <p:sldMasterId id="2147483949" r:id="rId20"/>
    <p:sldMasterId id="2147483961" r:id="rId21"/>
    <p:sldMasterId id="2147483973" r:id="rId22"/>
    <p:sldMasterId id="2147483985" r:id="rId23"/>
    <p:sldMasterId id="2147483997" r:id="rId24"/>
  </p:sldMasterIdLst>
  <p:notesMasterIdLst>
    <p:notesMasterId r:id="rId112"/>
  </p:notesMasterIdLst>
  <p:sldIdLst>
    <p:sldId id="256" r:id="rId25"/>
    <p:sldId id="257" r:id="rId26"/>
    <p:sldId id="258" r:id="rId27"/>
    <p:sldId id="259" r:id="rId28"/>
    <p:sldId id="260" r:id="rId29"/>
    <p:sldId id="261" r:id="rId30"/>
    <p:sldId id="263" r:id="rId31"/>
    <p:sldId id="264" r:id="rId32"/>
    <p:sldId id="265" r:id="rId33"/>
    <p:sldId id="278" r:id="rId34"/>
    <p:sldId id="279" r:id="rId35"/>
    <p:sldId id="262" r:id="rId36"/>
    <p:sldId id="267" r:id="rId37"/>
    <p:sldId id="268" r:id="rId38"/>
    <p:sldId id="280" r:id="rId39"/>
    <p:sldId id="271" r:id="rId40"/>
    <p:sldId id="277" r:id="rId41"/>
    <p:sldId id="272" r:id="rId42"/>
    <p:sldId id="273" r:id="rId43"/>
    <p:sldId id="274" r:id="rId44"/>
    <p:sldId id="275" r:id="rId45"/>
    <p:sldId id="276" r:id="rId46"/>
    <p:sldId id="281" r:id="rId47"/>
    <p:sldId id="283" r:id="rId48"/>
    <p:sldId id="282" r:id="rId49"/>
    <p:sldId id="284" r:id="rId50"/>
    <p:sldId id="288" r:id="rId51"/>
    <p:sldId id="285" r:id="rId52"/>
    <p:sldId id="286" r:id="rId53"/>
    <p:sldId id="289" r:id="rId54"/>
    <p:sldId id="290" r:id="rId55"/>
    <p:sldId id="291" r:id="rId56"/>
    <p:sldId id="292" r:id="rId57"/>
    <p:sldId id="287" r:id="rId58"/>
    <p:sldId id="293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307" r:id="rId69"/>
    <p:sldId id="308" r:id="rId70"/>
    <p:sldId id="306" r:id="rId71"/>
    <p:sldId id="305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48" r:id="rId81"/>
    <p:sldId id="349" r:id="rId82"/>
    <p:sldId id="350" r:id="rId83"/>
    <p:sldId id="351" r:id="rId84"/>
    <p:sldId id="352" r:id="rId85"/>
    <p:sldId id="339" r:id="rId86"/>
    <p:sldId id="343" r:id="rId87"/>
    <p:sldId id="344" r:id="rId88"/>
    <p:sldId id="345" r:id="rId89"/>
    <p:sldId id="346" r:id="rId90"/>
    <p:sldId id="347" r:id="rId91"/>
    <p:sldId id="303" r:id="rId92"/>
    <p:sldId id="340" r:id="rId93"/>
    <p:sldId id="315" r:id="rId94"/>
    <p:sldId id="316" r:id="rId95"/>
    <p:sldId id="317" r:id="rId96"/>
    <p:sldId id="341" r:id="rId97"/>
    <p:sldId id="342" r:id="rId98"/>
    <p:sldId id="318" r:id="rId99"/>
    <p:sldId id="323" r:id="rId100"/>
    <p:sldId id="324" r:id="rId101"/>
    <p:sldId id="319" r:id="rId102"/>
    <p:sldId id="320" r:id="rId103"/>
    <p:sldId id="321" r:id="rId104"/>
    <p:sldId id="322" r:id="rId105"/>
    <p:sldId id="325" r:id="rId106"/>
    <p:sldId id="326" r:id="rId107"/>
    <p:sldId id="327" r:id="rId108"/>
    <p:sldId id="328" r:id="rId109"/>
    <p:sldId id="329" r:id="rId110"/>
    <p:sldId id="330" r:id="rId1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26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84" Type="http://schemas.openxmlformats.org/officeDocument/2006/relationships/slide" Target="slides/slide60.xml"/><Relationship Id="rId89" Type="http://schemas.openxmlformats.org/officeDocument/2006/relationships/slide" Target="slides/slide65.xml"/><Relationship Id="rId112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3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87" Type="http://schemas.openxmlformats.org/officeDocument/2006/relationships/slide" Target="slides/slide63.xml"/><Relationship Id="rId102" Type="http://schemas.openxmlformats.org/officeDocument/2006/relationships/slide" Target="slides/slide78.xml"/><Relationship Id="rId110" Type="http://schemas.openxmlformats.org/officeDocument/2006/relationships/slide" Target="slides/slide86.xml"/><Relationship Id="rId11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90" Type="http://schemas.openxmlformats.org/officeDocument/2006/relationships/slide" Target="slides/slide66.xml"/><Relationship Id="rId95" Type="http://schemas.openxmlformats.org/officeDocument/2006/relationships/slide" Target="slides/slide7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100" Type="http://schemas.openxmlformats.org/officeDocument/2006/relationships/slide" Target="slides/slide76.xml"/><Relationship Id="rId105" Type="http://schemas.openxmlformats.org/officeDocument/2006/relationships/slide" Target="slides/slide81.xml"/><Relationship Id="rId11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slide" Target="slides/slide61.xml"/><Relationship Id="rId93" Type="http://schemas.openxmlformats.org/officeDocument/2006/relationships/slide" Target="slides/slide69.xml"/><Relationship Id="rId98" Type="http://schemas.openxmlformats.org/officeDocument/2006/relationships/slide" Target="slides/slide7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103" Type="http://schemas.openxmlformats.org/officeDocument/2006/relationships/slide" Target="slides/slide79.xml"/><Relationship Id="rId108" Type="http://schemas.openxmlformats.org/officeDocument/2006/relationships/slide" Target="slides/slide84.xml"/><Relationship Id="rId11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slide" Target="slides/slide59.xml"/><Relationship Id="rId88" Type="http://schemas.openxmlformats.org/officeDocument/2006/relationships/slide" Target="slides/slide64.xml"/><Relationship Id="rId91" Type="http://schemas.openxmlformats.org/officeDocument/2006/relationships/slide" Target="slides/slide67.xml"/><Relationship Id="rId96" Type="http://schemas.openxmlformats.org/officeDocument/2006/relationships/slide" Target="slides/slide72.xml"/><Relationship Id="rId111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6" Type="http://schemas.openxmlformats.org/officeDocument/2006/relationships/slide" Target="slides/slide82.xml"/><Relationship Id="rId114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slide" Target="slides/slide62.xml"/><Relationship Id="rId94" Type="http://schemas.openxmlformats.org/officeDocument/2006/relationships/slide" Target="slides/slide70.xml"/><Relationship Id="rId99" Type="http://schemas.openxmlformats.org/officeDocument/2006/relationships/slide" Target="slides/slide75.xml"/><Relationship Id="rId101" Type="http://schemas.openxmlformats.org/officeDocument/2006/relationships/slide" Target="slides/slide7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Relationship Id="rId109" Type="http://schemas.openxmlformats.org/officeDocument/2006/relationships/slide" Target="slides/slide85.xml"/><Relationship Id="rId34" Type="http://schemas.openxmlformats.org/officeDocument/2006/relationships/slide" Target="slides/slide10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6" Type="http://schemas.openxmlformats.org/officeDocument/2006/relationships/slide" Target="slides/slide52.xml"/><Relationship Id="rId97" Type="http://schemas.openxmlformats.org/officeDocument/2006/relationships/slide" Target="slides/slide73.xml"/><Relationship Id="rId104" Type="http://schemas.openxmlformats.org/officeDocument/2006/relationships/slide" Target="slides/slide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92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52644-FCEE-41A9-B3D5-B885B067873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DF344-223F-4DAD-9C1A-72E5D78B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9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DF344-223F-4DAD-9C1A-72E5D78B00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8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400204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403537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220734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17781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6964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700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5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073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05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689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244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313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454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015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4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047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527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063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809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963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509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853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651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778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42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1B25-F07E-4E7E-89DB-6E57B80B6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566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798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084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95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988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749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431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090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304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702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83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BE93-6E1F-465E-9FE2-3F8C8F17E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641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303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060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058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475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715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403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921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778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203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3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C2656-61C2-4340-9F09-E43599FBB9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709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912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08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819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419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639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002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974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796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05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2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0B52-F5A9-4592-A0F7-D6BEC06497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913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51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034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988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572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318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271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994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880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303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1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A8F3-2B6E-4561-9299-35604CBB0B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843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338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808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880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398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346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063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660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544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722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38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A23FE-F166-4118-AC9A-3C92E28C08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044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5748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835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665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325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233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140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5141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1845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505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5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4E42-183D-4E99-8DB4-1A6E63FDF1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6849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9461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7761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9298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0291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4810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1296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1729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254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538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80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CC3D6-BDBD-4780-B876-1DB29D2001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7873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49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9827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930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629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9054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76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6079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402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4128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8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7635-8AE6-490E-830F-CE8058381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441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3526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12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436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4477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624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0612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8145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1537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865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74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AE8B0-FE87-44BB-B202-2558D02570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565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7049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9464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203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2992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5835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7131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0914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1529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6508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10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F0A49-0CEE-45EE-A2DA-71D68E011D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0021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5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1297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333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4460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4280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2643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977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0117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9508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87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A9C16-2725-468F-9BAC-1F4AA3DAB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3270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4410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4344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9693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3691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3379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8031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684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9413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0533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20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C9CE0-28BF-4E14-AE0E-630D1351AF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8746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791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4701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7104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2515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3946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1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2734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9415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7442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27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6705-E733-415D-AAF0-AA43DBABEA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029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782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04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0742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521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057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9986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2057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3167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6439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82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2CCA-C886-4EC8-BEC2-AE7ADDD801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572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3577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937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7571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7619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0773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7483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5714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3467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5855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0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0834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887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978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8948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4488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5670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C1C4-E473-4E14-8985-3D9B07FFB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5806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582C8-9220-4025-96A4-EF252C6F95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210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D5FC-562C-4B9B-936F-8079D8DB59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4147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C19E-2E4A-4954-A801-3626C5D6CE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7880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0A862-3DEF-4903-80C5-ED320ABCC9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5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8066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7ADD-3199-46D5-BE80-AA1B28A219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1452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C50AC-6955-4EB9-B925-9357825BBE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130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3E60A-2F39-4EE3-8310-92F7E32D49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5000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0BB97-F4A0-4021-B638-C5128E751C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515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25535-83D6-4011-A33F-0DB805099A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835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C16CC-BC59-4C54-9F4E-7677CC4BB3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07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4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04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62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43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03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99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9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16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15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15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46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38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63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31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03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79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77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40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94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3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36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6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221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636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18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90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529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92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914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5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17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77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98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786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1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52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0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061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434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208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54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87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797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513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26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402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74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06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2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659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280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52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47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19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268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528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712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675-5686-467F-9130-696CC0FDD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998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60BA-9451-4E50-8E3B-37672DEAA7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69C7-949C-4B6F-B793-7A4DD666E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435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ED07-C96F-4145-B0B8-BD2B702EF2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57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FAB1-D847-4480-B48F-401C8D8EC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68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EF60-096F-41A1-80DE-56A504FF0B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422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D94-B7B8-436E-92DD-212F088F5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684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3B17-1F41-479C-9C0C-22392243D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915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F02D-4D1E-475C-AFEA-0F6347F6D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278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43-4F9B-42A9-BD58-E88889A91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43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0DEA-36D3-4AE3-8981-5D22C44D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892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BF9-9A6A-42D1-BB42-B292D0381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5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6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7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8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9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1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2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4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9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547A87-C829-4CFA-800D-A702A43501A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8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4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2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6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D6D9CC-81FD-48DB-B579-2A31B973D2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0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2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2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7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5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41C3-AD1A-4789-A416-400F686FBB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4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file:///C:\Users\&#1103;\Desktop\&#1058;&#1072;&#1073;&#1083;%20&#1076;&#1086;%20&#1089;&#1083;&#1072;&#1081;&#1076;%20&#1090;%202-2\&#1078;-&#1086;%20&#8470;%203%20(1)%20%20Microsoft%20Word%20(2).doc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712968" cy="187220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Облікова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реєстрація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обліку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784976" cy="4824536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10.1.  Поняття облікових регістрів, їх роль і значення. Види і форми облікових регістрів.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10.2. Техніка облікової реєстрації.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10.3. Помилки в бухгалтерських записах та способи їх виправлення.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10.4. Системи і форми бухгалтерського обліку, їх історичний розвиток і принципи будови.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10.5.  Сучасні форми бухгалтерського обліку в Україні.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4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1200" i="1" u="sng" smtClean="0"/>
              <a:t>ТОВ “Пиши-читай</a:t>
            </a:r>
            <a:r>
              <a:rPr lang="uk-UA" sz="1200" smtClean="0"/>
              <a:t>”                                                                                           Типова форма № М-12</a:t>
            </a:r>
            <a:br>
              <a:rPr lang="uk-UA" sz="1200" smtClean="0"/>
            </a:br>
            <a:r>
              <a:rPr lang="uk-UA" sz="1200" smtClean="0"/>
              <a:t> </a:t>
            </a:r>
            <a:r>
              <a:rPr lang="uk-UA" sz="1000" smtClean="0"/>
              <a:t>(Підприємство, організація)                                                                           </a:t>
            </a:r>
            <a:r>
              <a:rPr lang="uk-UA" sz="1200" smtClean="0"/>
              <a:t>Затверджена наказом Мінстату України </a:t>
            </a:r>
            <a:br>
              <a:rPr lang="uk-UA" sz="1200" smtClean="0"/>
            </a:br>
            <a:r>
              <a:rPr lang="uk-UA" sz="1200" smtClean="0"/>
              <a:t>                                                                                                                       від 21 червня 1996 р. № 193</a:t>
            </a:r>
            <a:br>
              <a:rPr lang="uk-UA" sz="1200" smtClean="0"/>
            </a:br>
            <a:r>
              <a:rPr lang="uk-UA" sz="1200" smtClean="0"/>
              <a:t>Ідентифікаційний код ЄДРПОУ                                                                   Код за УКУД</a:t>
            </a:r>
            <a:endParaRPr lang="ru-RU" sz="12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8507413" cy="244475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1000" b="1" smtClean="0"/>
              <a:t>КАРТКА №  </a:t>
            </a:r>
            <a:r>
              <a:rPr lang="uk-UA" sz="1000" i="1" u="sng" smtClean="0"/>
              <a:t>15 </a:t>
            </a:r>
            <a:r>
              <a:rPr lang="uk-UA" sz="1000" smtClean="0"/>
              <a:t>  </a:t>
            </a:r>
            <a:r>
              <a:rPr lang="uk-UA" sz="1000" b="1" smtClean="0"/>
              <a:t>СКЛАДСЬКОГО ОБЛІКУ МАТЕРІАЛІВ</a:t>
            </a:r>
            <a:endParaRPr lang="ru-RU" sz="1000" b="1" smtClean="0"/>
          </a:p>
        </p:txBody>
      </p:sp>
      <p:graphicFrame>
        <p:nvGraphicFramePr>
          <p:cNvPr id="101565" name="Group 189"/>
          <p:cNvGraphicFramePr>
            <a:graphicFrameLocks noGrp="1"/>
          </p:cNvGraphicFramePr>
          <p:nvPr>
            <p:ph sz="quarter" idx="2"/>
          </p:nvPr>
        </p:nvGraphicFramePr>
        <p:xfrm>
          <a:off x="250825" y="1700213"/>
          <a:ext cx="8642350" cy="1554426"/>
        </p:xfrm>
        <a:graphic>
          <a:graphicData uri="http://schemas.openxmlformats.org/drawingml/2006/table">
            <a:tbl>
              <a:tblPr/>
              <a:tblGrid>
                <a:gridCol w="703263"/>
                <a:gridCol w="703262"/>
                <a:gridCol w="827088"/>
                <a:gridCol w="833437"/>
                <a:gridCol w="627063"/>
                <a:gridCol w="700087"/>
                <a:gridCol w="695325"/>
                <a:gridCol w="766763"/>
                <a:gridCol w="552450"/>
                <a:gridCol w="792162"/>
                <a:gridCol w="649288"/>
                <a:gridCol w="792162"/>
              </a:tblGrid>
              <a:tr h="28886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Склад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Місце зберігання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Марка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Сорт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Про-філь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Розмір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Номенклатур-ний номер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Одиниця виміру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Ціна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Норма запасу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стелаж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комірка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найме-нування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Паркар (80 г/м</a:t>
                      </a:r>
                      <a:r>
                        <a:rPr kumimoji="0" lang="uk-UA" sz="1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А4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Пач.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35,00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86" name="Rectangle 4"/>
          <p:cNvSpPr>
            <a:spLocks noChangeArrowheads="1"/>
          </p:cNvSpPr>
          <p:nvPr/>
        </p:nvSpPr>
        <p:spPr bwMode="auto">
          <a:xfrm>
            <a:off x="2987675" y="1052513"/>
            <a:ext cx="13684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400" i="1"/>
              <a:t>20120121</a:t>
            </a:r>
            <a:endParaRPr lang="ru-RU" sz="1400" i="1"/>
          </a:p>
        </p:txBody>
      </p:sp>
      <p:sp>
        <p:nvSpPr>
          <p:cNvPr id="52287" name="Rectangle 5"/>
          <p:cNvSpPr>
            <a:spLocks noChangeArrowheads="1"/>
          </p:cNvSpPr>
          <p:nvPr/>
        </p:nvSpPr>
        <p:spPr bwMode="auto">
          <a:xfrm>
            <a:off x="7235825" y="1052513"/>
            <a:ext cx="9366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400"/>
              <a:t>0307005</a:t>
            </a:r>
            <a:endParaRPr lang="ru-RU" sz="1400"/>
          </a:p>
        </p:txBody>
      </p:sp>
      <p:graphicFrame>
        <p:nvGraphicFramePr>
          <p:cNvPr id="101646" name="Group 270"/>
          <p:cNvGraphicFramePr>
            <a:graphicFrameLocks noGrp="1"/>
          </p:cNvGraphicFramePr>
          <p:nvPr>
            <p:ph sz="quarter" idx="3"/>
          </p:nvPr>
        </p:nvGraphicFramePr>
        <p:xfrm>
          <a:off x="250825" y="3573463"/>
          <a:ext cx="8713788" cy="1097176"/>
        </p:xfrm>
        <a:graphic>
          <a:graphicData uri="http://schemas.openxmlformats.org/drawingml/2006/table">
            <a:tbl>
              <a:tblPr/>
              <a:tblGrid>
                <a:gridCol w="1452563"/>
                <a:gridCol w="1452562"/>
                <a:gridCol w="479425"/>
                <a:gridCol w="865188"/>
                <a:gridCol w="1439862"/>
                <a:gridCol w="3024188"/>
              </a:tblGrid>
              <a:tr h="274241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Найменування матеріалу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Дорогоцінний метал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Номер рядка у ф. № 2-ДМ, дод. до ф. № 2-ДМ і № 4-ДМ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найменування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маса, 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номер паспорта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Папір офісний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635" name="Group 259"/>
          <p:cNvGraphicFramePr>
            <a:graphicFrameLocks noGrp="1"/>
          </p:cNvGraphicFramePr>
          <p:nvPr/>
        </p:nvGraphicFramePr>
        <p:xfrm>
          <a:off x="250825" y="4941888"/>
          <a:ext cx="8713788" cy="1343026"/>
        </p:xfrm>
        <a:graphic>
          <a:graphicData uri="http://schemas.openxmlformats.org/drawingml/2006/table">
            <a:tbl>
              <a:tblPr/>
              <a:tblGrid>
                <a:gridCol w="1089025"/>
                <a:gridCol w="1000125"/>
                <a:gridCol w="936625"/>
                <a:gridCol w="1655763"/>
                <a:gridCol w="863600"/>
                <a:gridCol w="990600"/>
                <a:gridCol w="809625"/>
                <a:gridCol w="13684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Дата запису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Номер документа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Номер за порядком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 кого одержано чи кому відпушено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Прибуток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Видаток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Залишок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Контроль (підпис, дата)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17.09.14 р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ТОВ “Блиск”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Перервана 17.09.14 р.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08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928687"/>
          </a:xfrm>
        </p:spPr>
        <p:txBody>
          <a:bodyPr>
            <a:normAutofit fontScale="90000"/>
          </a:bodyPr>
          <a:lstStyle/>
          <a:p>
            <a:pPr algn="l"/>
            <a:r>
              <a:rPr lang="uk-UA" sz="1400" smtClean="0"/>
              <a:t>                                                                                                                                    Типова форма № МШ-2</a:t>
            </a:r>
            <a:br>
              <a:rPr lang="uk-UA" sz="1400" smtClean="0"/>
            </a:br>
            <a:r>
              <a:rPr lang="uk-UA" sz="1400" i="1" u="sng" smtClean="0"/>
              <a:t>ТОВ “Альянс” </a:t>
            </a:r>
            <a:r>
              <a:rPr lang="uk-UA" sz="1400" smtClean="0"/>
              <a:t>                                                                             Затверджена наказом Мінстату України</a:t>
            </a:r>
            <a:br>
              <a:rPr lang="uk-UA" sz="1400" smtClean="0"/>
            </a:br>
            <a:r>
              <a:rPr lang="uk-UA" sz="1400" smtClean="0"/>
              <a:t>  </a:t>
            </a:r>
            <a:r>
              <a:rPr lang="uk-UA" sz="1200" smtClean="0"/>
              <a:t>(Підприємство, організація)                                                                                              </a:t>
            </a:r>
            <a:r>
              <a:rPr lang="uk-UA" sz="1400" smtClean="0"/>
              <a:t>22.05.96 р. № 145</a:t>
            </a:r>
            <a:br>
              <a:rPr lang="uk-UA" sz="1400" smtClean="0"/>
            </a:br>
            <a:r>
              <a:rPr lang="uk-UA" sz="1400" smtClean="0"/>
              <a:t>Ідентифікаційний код ЄДРПОУ                                                                 Код за УКУД</a:t>
            </a:r>
            <a:endParaRPr lang="ru-RU" sz="1400" smtClean="0"/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643938" cy="5286375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1800" b="1" smtClean="0"/>
              <a:t>Картка обліку малоцінних та швидкозношуваних предметів</a:t>
            </a:r>
          </a:p>
          <a:p>
            <a:pPr>
              <a:buFontTx/>
              <a:buNone/>
            </a:pPr>
            <a:r>
              <a:rPr lang="uk-UA" sz="1400" smtClean="0"/>
              <a:t>Прізвище, ім′я, по батькові  </a:t>
            </a:r>
            <a:r>
              <a:rPr lang="uk-UA" sz="1400" i="1" u="sng" smtClean="0"/>
              <a:t>Колосков Юрій Петрович</a:t>
            </a:r>
          </a:p>
          <a:p>
            <a:pPr>
              <a:buFontTx/>
              <a:buNone/>
            </a:pPr>
            <a:r>
              <a:rPr lang="uk-UA" sz="1400" smtClean="0"/>
              <a:t>Професія  (посада)  </a:t>
            </a:r>
            <a:r>
              <a:rPr lang="uk-UA" sz="1400" i="1" u="sng" smtClean="0"/>
              <a:t>       маляр </a:t>
            </a:r>
            <a:endParaRPr lang="ru-RU" sz="14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13" y="857250"/>
            <a:ext cx="1357312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400" i="1" dirty="0">
                <a:solidFill>
                  <a:schemeClr val="tx1"/>
                </a:solidFill>
              </a:rPr>
              <a:t>14204425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5188" y="928688"/>
            <a:ext cx="1357312" cy="21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72063" y="1785938"/>
          <a:ext cx="3786187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62"/>
                <a:gridCol w="1076496"/>
                <a:gridCol w="1447629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Цех, відділ, дільниця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Комора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Табельний номер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5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3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01012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3000375"/>
          <a:ext cx="8643938" cy="2778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3"/>
                <a:gridCol w="857249"/>
                <a:gridCol w="785812"/>
                <a:gridCol w="571499"/>
                <a:gridCol w="1071561"/>
                <a:gridCol w="500062"/>
                <a:gridCol w="642937"/>
                <a:gridCol w="785812"/>
                <a:gridCol w="571499"/>
                <a:gridCol w="642937"/>
                <a:gridCol w="714374"/>
                <a:gridCol w="642943"/>
              </a:tblGrid>
              <a:tr h="518042">
                <a:tc gridSpan="2"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Видано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Повернено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Акт вибуття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Строк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слу-жби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Но-мер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пас-пор-та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4664"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найме-нування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 марка, розмір)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номен-клатур-ний</a:t>
                      </a:r>
                      <a:endParaRPr lang="uk-U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номер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кіль-кість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підпис робітника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да-та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кіль-кість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підпис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400" baseline="0" dirty="0" err="1" smtClean="0">
                          <a:solidFill>
                            <a:schemeClr val="tx1"/>
                          </a:solidFill>
                        </a:rPr>
                        <a:t>комір-ника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но-мер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4664"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Шта-пель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мета-левий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2232545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10.05.</a:t>
                      </a:r>
                    </a:p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2014 р.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Колосков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6 міс.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46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 карток в бухгалтерському обліку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я\Desktop\Картки 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20188" cy="546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78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Переваги карток: 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записи операцій в картках, підрахунки підсумків, систематизація облікових даних можуть виконуватися на обчислювальних машинах;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значно полегшується групування та перегрупування даних і їх використання;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 економиться папір на друкування карток.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 картках, як правило, ведуть аналітичний облік (основних засобів, матеріальних цінностей, розрахунків тощо).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5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"/>
            <a:ext cx="8229600" cy="70104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Окремі листи (відомості)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хожі з картками  - вони не зброшуровані і не скріплені палітурками, але друкуються на менш щільному папері, вміщують значно більше реквізитів і, відповідно, мають більший формат (А4 або А3). Зберігають відомості у спеціальних папках-реєстраторах із закріплюючим пристроєм, що дозволяє вільно виймати та вставляти окремі листи.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окремих листах друкують журнали-ордери, відомості аналітичного обліку, оборотні відомості та інші облікові регістри.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84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/>
          <a:lstStyle/>
          <a:p>
            <a:r>
              <a:rPr lang="uk-UA" sz="1800" b="1" smtClean="0"/>
              <a:t>ВІДОМІСТЬ</a:t>
            </a:r>
            <a:r>
              <a:rPr lang="uk-UA" sz="1400" b="1" smtClean="0"/>
              <a:t>  3.3 АНАЛІТИЧНОГО ОБЛІКУ РОЗРАХУНКІВ З ПОСТАЧАЛЬНИКАМИ ТА ПІДРЯДНИКАМИ (</a:t>
            </a:r>
            <a:r>
              <a:rPr lang="uk-UA" sz="1200" b="1" smtClean="0"/>
              <a:t>ДО СУБРАХУНКУ </a:t>
            </a:r>
            <a:r>
              <a:rPr lang="uk-UA" sz="1400" b="1" smtClean="0"/>
              <a:t>631)</a:t>
            </a:r>
            <a:br>
              <a:rPr lang="uk-UA" sz="1400" b="1" smtClean="0"/>
            </a:br>
            <a:r>
              <a:rPr lang="uk-UA" sz="1400" smtClean="0"/>
              <a:t>за  </a:t>
            </a:r>
            <a:r>
              <a:rPr lang="uk-UA" sz="1400" i="1" u="sng" smtClean="0"/>
              <a:t>жовтень </a:t>
            </a:r>
            <a:r>
              <a:rPr lang="uk-UA" sz="1400" smtClean="0"/>
              <a:t> 20</a:t>
            </a:r>
            <a:r>
              <a:rPr lang="uk-UA" sz="1400" i="1" u="sng" smtClean="0"/>
              <a:t>14 </a:t>
            </a:r>
            <a:r>
              <a:rPr lang="uk-UA" sz="1400" smtClean="0"/>
              <a:t> р.</a:t>
            </a:r>
            <a:r>
              <a:rPr lang="uk-UA" sz="1400" b="1" smtClean="0"/>
              <a:t> (фрагмент)</a:t>
            </a:r>
            <a:endParaRPr lang="ru-RU" sz="1400" b="1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214313" y="1143000"/>
          <a:ext cx="8715374" cy="491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7"/>
                <a:gridCol w="571500"/>
                <a:gridCol w="500062"/>
                <a:gridCol w="500062"/>
                <a:gridCol w="500062"/>
                <a:gridCol w="500062"/>
                <a:gridCol w="571500"/>
                <a:gridCol w="500062"/>
                <a:gridCol w="642937"/>
                <a:gridCol w="642937"/>
                <a:gridCol w="357187"/>
                <a:gridCol w="500062"/>
                <a:gridCol w="428625"/>
                <a:gridCol w="642937"/>
                <a:gridCol w="714375"/>
                <a:gridCol w="785807"/>
              </a:tblGrid>
              <a:tr h="701119"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№ з/п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Номер</a:t>
                      </a:r>
                      <a:r>
                        <a:rPr lang="uk-UA" sz="1000" baseline="0" dirty="0" smtClean="0">
                          <a:solidFill>
                            <a:schemeClr val="tx1"/>
                          </a:solidFill>
                        </a:rPr>
                        <a:t> документу, дата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Постачальник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Номер прибуткового документу</a:t>
                      </a:r>
                      <a:r>
                        <a:rPr lang="uk-UA" sz="1000" baseline="0" dirty="0" smtClean="0">
                          <a:solidFill>
                            <a:schemeClr val="tx1"/>
                          </a:solidFill>
                        </a:rPr>
                        <a:t> (акту)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 дата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Сальдо на початок місяця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В дебет рахунку 63 з кредиту</a:t>
                      </a:r>
                      <a:r>
                        <a:rPr lang="uk-UA" sz="1000" baseline="0" dirty="0" smtClean="0">
                          <a:solidFill>
                            <a:schemeClr val="tx1"/>
                          </a:solidFill>
                        </a:rPr>
                        <a:t> рахунків 24, 30, 31, 34, 36, 37, 41, 46, 48, 50, 51, 52, 55, 60, 62, 64, 68, 70, 71, 73, 74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З кредиту рахунку 63 в дебет рахунків 15, 20, 22, 23,</a:t>
                      </a:r>
                      <a:r>
                        <a:rPr lang="uk-UA" sz="1000" baseline="0" dirty="0" smtClean="0">
                          <a:solidFill>
                            <a:schemeClr val="tx1"/>
                          </a:solidFill>
                        </a:rPr>
                        <a:t> 24, 28, 30, 39, 47, 64, 68, 80. 84, 85, 91, 92, 93, 94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Сальдо на кінець місяця (кредит)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08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Дата виникнення заборгованості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сума (</a:t>
                      </a:r>
                      <a:r>
                        <a:rPr lang="uk-UA" sz="1000" dirty="0" err="1" smtClean="0">
                          <a:solidFill>
                            <a:schemeClr val="tx1"/>
                          </a:solidFill>
                        </a:rPr>
                        <a:t>кре-дит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Усього за </a:t>
                      </a:r>
                      <a:r>
                        <a:rPr lang="uk-UA" sz="1000" dirty="0" err="1" smtClean="0">
                          <a:solidFill>
                            <a:schemeClr val="tx1"/>
                          </a:solidFill>
                        </a:rPr>
                        <a:t>дебе-том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усього за </a:t>
                      </a:r>
                      <a:r>
                        <a:rPr lang="uk-UA" sz="1000" dirty="0" err="1" smtClean="0">
                          <a:solidFill>
                            <a:schemeClr val="tx1"/>
                          </a:solidFill>
                        </a:rPr>
                        <a:t>креди-том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68"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16-19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0078"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Договір</a:t>
                      </a:r>
                      <a:r>
                        <a:rPr lang="uk-UA" sz="1000" i="1" baseline="0" dirty="0" smtClean="0">
                          <a:solidFill>
                            <a:schemeClr val="tx1"/>
                          </a:solidFill>
                        </a:rPr>
                        <a:t> № 47 від 11.09.14 р.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ПП </a:t>
                      </a:r>
                      <a:r>
                        <a:rPr lang="uk-UA" sz="1000" i="1" dirty="0" err="1" smtClean="0">
                          <a:solidFill>
                            <a:schemeClr val="tx1"/>
                          </a:solidFill>
                        </a:rPr>
                        <a:t>“Місячна</a:t>
                      </a:r>
                      <a:r>
                        <a:rPr lang="uk-UA" sz="10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000" i="1" baseline="0" dirty="0" err="1" smtClean="0">
                          <a:solidFill>
                            <a:schemeClr val="tx1"/>
                          </a:solidFill>
                        </a:rPr>
                        <a:t>ніч</a:t>
                      </a:r>
                      <a:r>
                        <a:rPr lang="uk-UA" sz="1000" i="1" dirty="0" err="1" smtClean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Акт від 28.09.14 р.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28.09.14 р.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3744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05.10.14 р.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3744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3744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1691"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Договір б/н від 02.01.14</a:t>
                      </a:r>
                      <a:r>
                        <a:rPr lang="uk-UA" sz="1000" i="1" baseline="0" dirty="0" smtClean="0">
                          <a:solidFill>
                            <a:schemeClr val="tx1"/>
                          </a:solidFill>
                        </a:rPr>
                        <a:t> р.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Комунальне підприємство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Рахунок, акт, податкова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1350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1350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1125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1350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637">
                <a:tc gridSpan="4"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Разом за рахунком 63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3744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5094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5094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1125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1350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103">
                <a:tc gridSpan="16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uk-UA" sz="1000" i="1" u="sng" dirty="0" smtClean="0">
                          <a:solidFill>
                            <a:schemeClr val="tx1"/>
                          </a:solidFill>
                        </a:rPr>
                        <a:t>31 жовтня </a:t>
                      </a:r>
                      <a:r>
                        <a:rPr lang="uk-UA" sz="1000" i="0" u="none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uk-UA" sz="1000" i="1" u="sng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uk-UA" sz="1000" i="0" u="none" dirty="0" smtClean="0">
                          <a:solidFill>
                            <a:schemeClr val="tx1"/>
                          </a:solidFill>
                        </a:rPr>
                        <a:t> р</a:t>
                      </a:r>
                      <a:r>
                        <a:rPr lang="uk-UA" sz="1000" i="1" u="sng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uk-UA" sz="1000" i="0" u="none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Виконавець    </a:t>
                      </a:r>
                      <a:r>
                        <a:rPr lang="uk-UA" sz="1000" i="1" u="sng" baseline="0" dirty="0" smtClean="0">
                          <a:solidFill>
                            <a:schemeClr val="tx1"/>
                          </a:solidFill>
                        </a:rPr>
                        <a:t>Соловей                  </a:t>
                      </a:r>
                      <a:r>
                        <a:rPr lang="uk-UA" sz="1000" i="1" u="sng" baseline="0" dirty="0" err="1" smtClean="0">
                          <a:solidFill>
                            <a:schemeClr val="tx1"/>
                          </a:solidFill>
                        </a:rPr>
                        <a:t>Соловей</a:t>
                      </a:r>
                      <a:r>
                        <a:rPr lang="uk-UA" sz="1000" i="1" u="sng" baseline="0" dirty="0" smtClean="0">
                          <a:solidFill>
                            <a:schemeClr val="tx1"/>
                          </a:solidFill>
                        </a:rPr>
                        <a:t> Н. М.</a:t>
                      </a:r>
                      <a:endParaRPr lang="ru-RU" sz="1000" i="1" u="sng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8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Хронологічними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називають регістри, операції до яких заносять одна за одною в хронологічній послідовності їх здійснення або оформлення документами (надходження цих документів до бухгалтерії). Такі регістри часто називають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журналами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Їх застосовують для контролю за збереженням і повнотою використання бухгалтерських документів, за повнотою реєстрації господарських операцій тощо: Журнал реєстрації прибуткових і видаткових касових ордерів, Журнал реєстрації виданих довіреностей; Журнал реєстрації господарських операцій та ін.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0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1400" smtClean="0"/>
              <a:t>                                                                                                                            Типова форма № М-3</a:t>
            </a:r>
            <a:br>
              <a:rPr lang="uk-UA" sz="1400" smtClean="0"/>
            </a:br>
            <a:r>
              <a:rPr lang="uk-UA" sz="1400" i="1" u="sng" smtClean="0"/>
              <a:t>ТОВ “Яблуневий цвіт”   </a:t>
            </a:r>
            <a:r>
              <a:rPr lang="uk-UA" sz="1400" smtClean="0"/>
              <a:t>                                                    Затверджене наказом Мінстату України              </a:t>
            </a:r>
            <a:br>
              <a:rPr lang="uk-UA" sz="1400" smtClean="0"/>
            </a:br>
            <a:r>
              <a:rPr lang="uk-UA" sz="1400" smtClean="0"/>
              <a:t>     </a:t>
            </a:r>
            <a:r>
              <a:rPr lang="uk-UA" sz="1200" smtClean="0"/>
              <a:t>(підприємство)</a:t>
            </a:r>
            <a:r>
              <a:rPr lang="uk-UA" sz="1400" smtClean="0"/>
              <a:t>                                                                                                    від 21.06.96р. 3 193</a:t>
            </a:r>
            <a:br>
              <a:rPr lang="uk-UA" sz="1400" smtClean="0"/>
            </a:br>
            <a:r>
              <a:rPr lang="uk-UA" sz="1400" smtClean="0"/>
              <a:t>Ідентифікаційний код ЄДРПОУ   </a:t>
            </a:r>
            <a:r>
              <a:rPr lang="uk-UA" sz="1400" i="1" u="sng" smtClean="0"/>
              <a:t>63458157 </a:t>
            </a:r>
            <a:r>
              <a:rPr lang="uk-UA" sz="1400" u="sng" smtClean="0"/>
              <a:t>  </a:t>
            </a:r>
            <a:r>
              <a:rPr lang="uk-UA" sz="1400" smtClean="0"/>
              <a:t>                                              Код за УКУД    </a:t>
            </a:r>
            <a:r>
              <a:rPr lang="uk-UA" sz="1400" i="1" u="sng" smtClean="0"/>
              <a:t>0307004</a:t>
            </a:r>
            <a:br>
              <a:rPr lang="uk-UA" sz="1400" i="1" u="sng" smtClean="0"/>
            </a:br>
            <a:r>
              <a:rPr lang="uk-UA" sz="1400" smtClean="0"/>
              <a:t>                                            </a:t>
            </a:r>
            <a:r>
              <a:rPr lang="uk-UA" sz="1400" b="1" smtClean="0"/>
              <a:t>ЖУРНАЛ РЕЄСТРАЦІЇ ДОВІРЕНОСТЕЙ ЗА 2014 р.</a:t>
            </a:r>
            <a:endParaRPr lang="ru-RU" sz="1400" b="1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470025"/>
          <a:ext cx="8715375" cy="502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/>
                <a:gridCol w="1071564"/>
                <a:gridCol w="714373"/>
                <a:gridCol w="1357312"/>
                <a:gridCol w="1285876"/>
                <a:gridCol w="1285874"/>
                <a:gridCol w="928685"/>
                <a:gridCol w="1214441"/>
              </a:tblGrid>
              <a:tr h="2011504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дові-реності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Дата видачі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Строк дії </a:t>
                      </a:r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</a:rPr>
                        <a:t>дові-рено-сті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Посада і прізвище особи, якій видано довіреність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</a:rPr>
                        <a:t>Наймену-вання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</a:rPr>
                        <a:t>постача-льника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№ і дата контракту, наряду, рахунка та іншого документа або повідомлення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</a:rPr>
                        <a:t>Розпис-ка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 особи, що </a:t>
                      </a:r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</a:rPr>
                        <a:t>одер-жала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</a:rPr>
                        <a:t>довіре-ність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Відмітка про </a:t>
                      </a:r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</a:rPr>
                        <a:t>викорис-тання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</a:rPr>
                        <a:t>довірено-сті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 (№ і дата документа)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4798"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КА 905251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26.08.14 р.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10 днів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Менеджер </a:t>
                      </a:r>
                      <a:r>
                        <a:rPr lang="uk-UA" sz="1400" i="1" dirty="0" err="1" smtClean="0"/>
                        <a:t>Котенко</a:t>
                      </a:r>
                      <a:r>
                        <a:rPr lang="uk-UA" sz="1400" i="1" dirty="0" smtClean="0"/>
                        <a:t> Р. С.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ПП </a:t>
                      </a:r>
                      <a:r>
                        <a:rPr lang="uk-UA" sz="1400" i="1" dirty="0" err="1" smtClean="0"/>
                        <a:t>“Горб”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Накладна </a:t>
                      </a:r>
                    </a:p>
                    <a:p>
                      <a:r>
                        <a:rPr lang="uk-UA" sz="1400" i="1" dirty="0" smtClean="0"/>
                        <a:t>№ 15 від 20.08.14 р.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err="1" smtClean="0"/>
                        <a:t>Котенко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Прибуткова накладна </a:t>
                      </a:r>
                    </a:p>
                    <a:p>
                      <a:r>
                        <a:rPr lang="uk-UA" sz="1400" i="1" dirty="0" smtClean="0"/>
                        <a:t>№ 30 від 27.08.14 р.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4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i="1" dirty="0" smtClean="0"/>
                        <a:t>КА 905252</a:t>
                      </a:r>
                      <a:endParaRPr lang="ru-RU" sz="1400" i="1" dirty="0" smtClean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i="1" dirty="0" smtClean="0"/>
                        <a:t>26.08.14 р.</a:t>
                      </a:r>
                      <a:endParaRPr lang="ru-RU" sz="1400" i="1" dirty="0" smtClean="0"/>
                    </a:p>
                    <a:p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i="1" dirty="0" smtClean="0"/>
                        <a:t>10 днів</a:t>
                      </a:r>
                      <a:endParaRPr lang="ru-RU" sz="1400" i="1" dirty="0" smtClean="0"/>
                    </a:p>
                    <a:p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Менеджер </a:t>
                      </a:r>
                      <a:r>
                        <a:rPr lang="uk-UA" sz="1400" i="1" dirty="0" err="1" smtClean="0"/>
                        <a:t>Шеленко</a:t>
                      </a:r>
                      <a:r>
                        <a:rPr lang="uk-UA" sz="1400" i="1" dirty="0" smtClean="0"/>
                        <a:t> А. А.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ТОВ</a:t>
                      </a:r>
                    </a:p>
                    <a:p>
                      <a:r>
                        <a:rPr lang="uk-UA" sz="1400" i="1" dirty="0" smtClean="0"/>
                        <a:t> </a:t>
                      </a:r>
                      <a:r>
                        <a:rPr lang="uk-UA" sz="1400" i="1" dirty="0" err="1" smtClean="0"/>
                        <a:t>“Меблі</a:t>
                      </a:r>
                      <a:r>
                        <a:rPr lang="uk-UA" sz="1400" i="1" baseline="0" dirty="0" smtClean="0"/>
                        <a:t> </a:t>
                      </a:r>
                      <a:r>
                        <a:rPr lang="uk-UA" sz="1400" i="1" dirty="0" smtClean="0"/>
                        <a:t>+”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Договір </a:t>
                      </a:r>
                    </a:p>
                    <a:p>
                      <a:r>
                        <a:rPr lang="uk-UA" sz="1400" i="1" dirty="0" smtClean="0"/>
                        <a:t>№ 5 від </a:t>
                      </a:r>
                    </a:p>
                    <a:p>
                      <a:r>
                        <a:rPr lang="uk-UA" sz="1400" i="1" dirty="0" smtClean="0"/>
                        <a:t>17.08.14 р.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err="1" smtClean="0"/>
                        <a:t>Шепенко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Прибуткова накладна </a:t>
                      </a:r>
                    </a:p>
                    <a:p>
                      <a:r>
                        <a:rPr lang="uk-UA" sz="1400" i="1" dirty="0" smtClean="0"/>
                        <a:t>№ 31 від 27.08.14 р.</a:t>
                      </a:r>
                      <a:endParaRPr lang="ru-RU" sz="1400" i="1" dirty="0" smtClean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6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i="1" dirty="0" smtClean="0"/>
                        <a:t>КА 905253</a:t>
                      </a:r>
                      <a:endParaRPr lang="ru-RU" sz="1400" i="1" dirty="0" smtClean="0"/>
                    </a:p>
                    <a:p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26.08.14 р.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10 днів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Бухгалтер </a:t>
                      </a:r>
                      <a:r>
                        <a:rPr lang="uk-UA" sz="1400" i="1" dirty="0" err="1" smtClean="0"/>
                        <a:t>Серчук</a:t>
                      </a:r>
                      <a:r>
                        <a:rPr lang="uk-UA" sz="1400" i="1" dirty="0" smtClean="0"/>
                        <a:t> П. П.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err="1" smtClean="0"/>
                        <a:t>ПрАТ</a:t>
                      </a:r>
                      <a:r>
                        <a:rPr lang="uk-UA" sz="1400" i="1" dirty="0" smtClean="0"/>
                        <a:t> </a:t>
                      </a:r>
                      <a:r>
                        <a:rPr lang="uk-UA" sz="1400" i="1" dirty="0" err="1" smtClean="0"/>
                        <a:t>“Друкарня</a:t>
                      </a:r>
                      <a:r>
                        <a:rPr lang="uk-UA" sz="1400" i="1" dirty="0" smtClean="0"/>
                        <a:t> </a:t>
                      </a:r>
                    </a:p>
                    <a:p>
                      <a:r>
                        <a:rPr lang="uk-UA" sz="1400" i="1" dirty="0" smtClean="0"/>
                        <a:t>.№ 1”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Рахунок </a:t>
                      </a:r>
                    </a:p>
                    <a:p>
                      <a:r>
                        <a:rPr lang="uk-UA" sz="1400" i="1" dirty="0" smtClean="0"/>
                        <a:t>№ 4526 від 19.08.14 р.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err="1" smtClean="0"/>
                        <a:t>Серчук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/>
                        <a:t>Прибуткова накладна </a:t>
                      </a:r>
                    </a:p>
                    <a:p>
                      <a:r>
                        <a:rPr lang="uk-UA" sz="1400" i="1" dirty="0" smtClean="0"/>
                        <a:t>№ 32 від 27.08.14 р.</a:t>
                      </a:r>
                      <a:endParaRPr lang="ru-RU" sz="1400" i="1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6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Систематичними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називають регістри, що призначені для реєстрації господарських операцій відповідно до визначеної системи їх групування за економічним змістом, тобто у відповідності з рахунками бухгалтерського обліку.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Комбінованими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називають регістри, в яких поєднується одночасно і хронологічна, і систематична реєстрація господарських операцій. До них відносять більшість журналів-ордерів та регістрів аналітичного обліку, багато машинограм, Журнал-Головна книга тощо.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5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518160"/>
            <a:ext cx="8439472" cy="6050280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Регістри синтетичного обліку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призначені для відображення господарських операцій на синтетичних рахунках тільки у грошовому вимірнику. Записи до них здійснюють, як правило, не з первинних документів, а з меморіальних ордерів, групувальних (накопичувальних) відомостей, реєстрів аналітичних рахунків тощо. До таких регістрів відносяться:  Головна книга, Журнал-Головна книга, окремі журнали-ордери, роздруківки комп’ютерних рахунків тощо.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8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10.1.  Поняття облікових регістрів, їх роль і </a:t>
            </a:r>
            <a:r>
              <a:rPr lang="uk-UA" sz="3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значення. </a:t>
            </a:r>
            <a:r>
              <a:rPr lang="uk-UA" sz="3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Види і форми облікових регістрів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сі господарські операції після їх оформлення первинними документами повинні бути зареєстровані на матеріальних носіях інформації з метою їх накопичення, узагальнення та наступного використання за призначенням. Така реєстрація здійснюється в облікових регістрах.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Облікові регістри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це матеріальні носії інформації, пристосовані для реєстрації і групування в них даних про наявність засобів і операції з ними, зафіксовані первинними документами.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0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5280"/>
            <a:ext cx="8568952" cy="6406088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Регістри аналітичного обліку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призначені для більш детальної реєстрації господарських операцій у розрізі аналітичних рахунків. Інформація в них наводиться більш конкретно: часто з характеристикою змісту господарської операції, застосуванням натуральних, трудових та грошових вимірників, посиланням на нормативні акти, дозвільні та виправдні документи тощо.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Комбінованими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називають регістри, в яких поєднується як синтетичний, так і аналітичний облік (більшість журналів-ордерів).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9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264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Односторонніми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називають регістри, у яких дані про прибуткові і видаткові господарські операції записують на одній сторінці в різних колонках (як правило, на правій стороні листа): дебет - кредит, надходження – видаток тощо.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Зліва листа записують інформацію про дату операції, номер документа або запису, зміст операції та інші дані. Односторонні регістри поділяють на контокорентні (сумового обліку), регістри кількісного та кількісно-сумового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обліку. До таких регістрів відносяться: Касова книга, Картки складського обліку матеріалів, Картки аналітичного обліку розрахунків тощо.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02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вохсторонні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регістри складаються з двох частин: ліва призначена для відображення прибуткових операцій (дебетових оборотів), а права – для видаткових операцій (кредитових оборотів). Записи на цих двох частинах регістра не синхронізовані, ведуться відособлено.</a:t>
            </a:r>
          </a:p>
          <a:p>
            <a:pPr marL="0" indent="0">
              <a:buNone/>
            </a:pPr>
            <a:r>
              <a:rPr lang="uk-UA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Багатографні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регістри використовують для обліку господарських операцій, кількісні і вартісні показники яких треба обліковувати з відповідною деталізацією: за видами продукції, статтями витрат, місцями зберігання тощо. Така деталізація наводиться в окремих колонках (графах) часто як «у тому числі…».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57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Шахові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облікові регістри побудовані за принципом шахівниці: записи роблять у клітині на перетині стовпчика і рядка, які характеризують одночасно і підмет і присудок таблиці (або дебетовий і кредитовий обороти на відповідних рахунках). Подвійний запис у таких регістрах здійснюють за один робочий прийом, що посилює контроль правильності відображення операцій, підвищує наочність та аналітичні можливості бухгалтерського обліку. За шаховим принципом будуються журнали-ордери, шаховий баланс тощо.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9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14313" y="214313"/>
          <a:ext cx="8715375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4" imgW="9371160" imgH="5624640" progId="Word.Document.8">
                  <p:link updateAutomatic="1"/>
                </p:oleObj>
              </mc:Choice>
              <mc:Fallback>
                <p:oleObj name="Document" r:id="rId4" imgW="9371160" imgH="5624640" progId="Word.Documen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14313"/>
                        <a:ext cx="8715375" cy="642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009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uk-UA" sz="3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10.2. Техніка облікової реєстрації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господарських операцій в облікових регістрах повинно здійснюватися в суворо визначеному порядку і лише на підставі відповідним чином оформлених і опрацьованих первинних документів чорнилом темного кольору або машинними засобами, які б забезпечували збереження цих записів протягом тривалого часу і запобігали внесенню несанкціонованих і непомітних виправлень.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Занесення господарських операцій до облікових регістрів називають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обліковою реєстрацією,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розноскою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68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5"/>
            <a:ext cx="8352928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Розноску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здійснюють на підставі попередньої розмітки (контирування) документів, тобто  після визначення кореспонденції рахунків (складання бухгалтерських проводок). Контирування і розноску часто здійснюють не за кожним документом зокрема, а за певним масивом однорідних документів, попередньо згрупованих у накопичувальних (групувальних) відомостях за їх економічним змістом. Цим самим скорочуються витрати часу на обробку документів та їх облікову реєстрацію, зменшується кількість записів у облікові регістри.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17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жен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записаний в облікові регістри документ повинен бути помічений для попередження можливості повторних записів. З цією метою на документі робиться помітка у вигляді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кавички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(знак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чи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або ж указується сторінка регістра, на якій записана дана операція. В окремих документах типових форм передбачені місця для відповідних поміток або навіть виділені спеціальні реквізити.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Техніка реєстрації господарських операцій в процесі розвитку обліку постійно удосконалюється в напрямку скорочення кількості ручних записів та зменшення затрат праці на їх здійснення.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49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4320"/>
            <a:ext cx="8640960" cy="639504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записів у облікові регістри залежить від застосованої форми обліку.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 меморіально-ордерній формі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записи виконують спочатку в регістрах хронологічного призначення, потім – в синтетичних регістрах систематичного обліку (в грошовому вимірнику), а вже затим – у регістрах аналітичного обліку (у різних вимірниках).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 журнально-ордерній формі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записи виконують в комбіновані регістри синтетичного й аналітичного обліку одночасно, поєднуючи в одному процесі хронологічну і систематичну реєстрацію. При закінченні облікового періоду підсумки з таких регістрів переносять до систематичного регістру синтетичного обліку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07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2068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 автоматизованих формах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обліку інформація з первинних документів накопичується безпосередньо на машинних носіях. При цьому одночасно може здійснюватися автоматичне групування інформації за її економічним змістом. Обробка комп’ютерних масивів інформації здійснюється автоматично за попередньо складеною програмою.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Записи господарських операцій в облікові регістри  мають виконуватися у тому звітному періоді, в якому вони були здійснені.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7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Облікові регістри забезпечують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збереженням документів та зафіксованої в них інформації, за повнотою і наочністю відображення в них даних про факти господарського життя.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Занесення даних про господарські операції в облікові регістри називається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обліковою реєстрацією.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Інформація облікових регістрів використовується для оперативного управління і контролю, економічного аналізу, складання звітності тощо.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Перенесення інформації в облікові регістри має здійснюватися в порядку надходження первинних документів до бухгалтерії.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12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9268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 відкритті рахунків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облікових регістрах спочатку вказують їх назву, порядковий або номенклатурний номер, одиницю виміру, ціну (за потреби). Аналітичні рахунки розміщують у розрізі субрахунків (бажано за алфавітом або за порядковими номерами). У межах кожного субрахунку залишають запасні місця для можливого відкриття нових рахунків. Якщо на початок звітного періоду на рахунку були залишки, вони повинні бути записані першим рядком зразу ж при відкритті рахунка. Початкове сальдо акуратно підкреслюють.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18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53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Запис операцій в облікові регістри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починають з вказівки дати її здійснення або номера за журналом реєстрації (номера і дати документа),  потім наводиться короткий зміст операції, її вимірники та обсяги. При записах операцій в облікові регістри не можна пропускати рядки або вписувати текст і числа  між рядками, не можна робити сторонніх записів, які не відносяться до даної операції. У кінці кожної сторінки вказують, на якій сторінці шукати продовження записів. На новій сторінці вказують, з якої сторінки зроблено перенос записів.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48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Після закінчення облікового періоду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визначають підсумки оборотів по дебету і кредиту рахунка та записують їх одним рядком зразу ж після запису останньої операції. На наступному рядку вказують кінцеве сальдо (або обороти наростаючим підсумком з початку року – при необхідності). Обороти і сальдо акуратно підкреслюють, щоб відділити їх від інших записів.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Обороти і сальдо аналітичних рахунків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переносять до оборотної відомості, підсумки якої звіряють з даними відповідного субрахунку або синтетичного рахунку, до якого відкриті ці аналітичні рахунки.</a:t>
            </a:r>
          </a:p>
        </p:txBody>
      </p:sp>
    </p:spTree>
    <p:extLst>
      <p:ext uri="{BB962C8B-B14F-4D97-AF65-F5344CB8AC3E}">
        <p14:creationId xmlns:p14="http://schemas.microsoft.com/office/powerpoint/2010/main" val="3699041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Зразок аналітичного рахунка до субрахунку 201 «Сировина і матеріали» </a:t>
            </a:r>
            <a:b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«А», од. вимір. – кг, ціна – 10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/кг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819459"/>
              </p:ext>
            </p:extLst>
          </p:nvPr>
        </p:nvGraphicFramePr>
        <p:xfrm>
          <a:off x="179508" y="1628803"/>
          <a:ext cx="8784981" cy="50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082"/>
                <a:gridCol w="680733"/>
                <a:gridCol w="1487169"/>
                <a:gridCol w="669226"/>
                <a:gridCol w="743584"/>
                <a:gridCol w="669226"/>
                <a:gridCol w="743584"/>
                <a:gridCol w="669226"/>
                <a:gridCol w="669226"/>
                <a:gridCol w="784820"/>
                <a:gridCol w="627990"/>
                <a:gridCol w="308115"/>
              </a:tblGrid>
              <a:tr h="668455">
                <a:tc gridSpan="2">
                  <a:txBody>
                    <a:bodyPr/>
                    <a:lstStyle/>
                    <a:p>
                      <a:r>
                        <a:rPr lang="uk-UA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Меморіаль-ний</a:t>
                      </a:r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ордер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uk-UA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Зміст запису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Дебет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 них по місцях зберігання</a:t>
                      </a:r>
                    </a:p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(кількість)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81">
                <a:tc rowSpan="2"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но-мер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Склад № 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Склад № 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 т 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936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надійшло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вибуло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надійшло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вибуло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64">
                <a:tc gridSpan="3">
                  <a:txBody>
                    <a:bodyPr/>
                    <a:lstStyle/>
                    <a:p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Сальдо на 01 січня 2016 р.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6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10.01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Видано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6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20.01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Передано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664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 т. ін.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664">
                <a:tc gridSpan="3">
                  <a:txBody>
                    <a:bodyPr/>
                    <a:lstStyle/>
                    <a:p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за січень 2016 р. 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664">
                <a:tc gridSpan="3">
                  <a:txBody>
                    <a:bodyPr/>
                    <a:lstStyle/>
                    <a:p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Сальдо на 01 лютого 2016</a:t>
                      </a:r>
                      <a:r>
                        <a:rPr lang="uk-UA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664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 т. д.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262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336704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 правильну реєстрацію інформації в облікових регістрах несуть особи,  які склали та підписали ці регістри відповідно до своїх службових обов’язків.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Облікові регістри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архіві підприємства протягом трьох років, після чого можуть бути знищеними за умови завершення перевірки державними податковими органами дотримання податкового законодавства.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Облікові регістри можуть бути вилучені у підприємства тільки за рішенням відповідних органів у межах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їх повноважень.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55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/>
          <a:lstStyle/>
          <a:p>
            <a:r>
              <a:rPr lang="uk-UA" sz="3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10.3. Помилки в бухгалтерських записах та способи їх виправлення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Помилки в бухгалтерських записах можуть виникати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внаслідок неуважності, недбалості, перевтоми облікових працівників, несправності обчислювальної техніки, перекручування інформації в корисних цілях (фальсифікації) тощо. Допущені помилки повинні бути вчасно виявлені та виправлені. </a:t>
            </a:r>
          </a:p>
          <a:p>
            <a:pPr marL="0" indent="0">
              <a:buNone/>
            </a:pPr>
            <a:r>
              <a:rPr lang="uk-UA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Виявляють помилки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 підрахунках оборотів та визначенні сальдо, при звірянні суми оборотів аналітичних рахунків з оборотом відповідного синтетичного рахунку, при порівнянні даних взаємозв’язаних регістрів, при проведенні інвентаризації або ревізії, при звірянні даних складського і бухгалтерського обліку, при складанні звітності тощо.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40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40871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ідчищення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 необумовлені виправлення в облікових 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записах 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дозволяються,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 в документах, якими оформлені касові, банківські операції та операції з цінними паперами взагалі ніякі виправлення не допускаються. Такі документи анулюють і замість них виписують нові.</a:t>
            </a:r>
          </a:p>
          <a:p>
            <a:pPr marL="0" lvl="0" indent="0">
              <a:buNone/>
            </a:pP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Порядок виправлення помилок залежить від їх характеру і часу виявлення.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«Положенням про документальне забезпечення записів у бухгалтерському обліку»,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затвердженим  наказом  МФУ від 24 травня 1995 р. № 88, передбачені три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способи виправлення помилок: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коректурний, «червоне сторно», додаткових записів.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689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2008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Коректурний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виправлення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помилок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544616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олягає в тому, що неправильний запис закреслюють однією рискою так, щоб можна було прочитати закреслене, а зверху пишуть правильну суму або текст. Рядом пишуть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«Виправлено»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підтверджують підписом особи, що зробила виправлення (у регістрах) або особи, що підписала документ, із зазначенням дати.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Цей спосіб можна застосовувати лише до помилкових записів поточного місяця, тобто тоді, коли ще не складені бухгалтерські проводки та звіти.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32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Спосіб додаткових записів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6886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астосовують у тих випадках, коли кореспонденцію рахунків визначено правильно, але в меншій сумі, ніж фактично виконана операція. Для виправлення такої помилки необхідно скласти бухгалтерську довідку, в якій робиться посилання на помилковий запис, пояснюється суть помилки та спосіб її виправлення, вказується різниця між правильним та помилковим записом, на яку необхідно скласти додаткову проводку такого ж змісту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допроводку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).  Підсумок помилкового та додаткового записів у сумі повинен відповідати фактичним показникам господарської операції.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49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Зразок бух довідки на виправлення помилок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7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 облікових регістрів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рекомендуються МФУ або розробляються галузевими міністерствами з дотриманням загальних методологічних принципів, визначених ЗУ «Про бухгалтерський облік і фінансову звітність в Україні» від 16.07.99 р. № 996 та рекомендаціями МФУ від 29.12.2000 р. № 356 щодо застосування регістрів бухгалтерського обліку.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Регістри </a:t>
            </a:r>
            <a:r>
              <a:rPr lang="uk-UA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бухгалтерського </a:t>
            </a: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обліку мають містити назву, період реєстрації господарських операцій, підписи та прізвища осіб, що брали участь у їх складанні.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44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Наприклад: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підставі накладної необхідно було списати на витрати виробництва матеріалу «А» 60 кг на суму 600 грн., але внаслідок описки в обліку було відображено списання лише 50 кг матеріалів на суму 500 грн. записом:</a:t>
            </a:r>
          </a:p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-т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рах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23 – К-т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субрах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201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50 кг/500 грн.). Після виявлення помилки на підставі довідки бухгалтера буде складено додаткову проводку: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Д-т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рах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23 – К-т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субрах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201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(на 10 кг/100 грн.). У підсумку загальна кількість списаних на витрати виробництва матеріалів становитиме 60 кг на суму 600 грн., що відповідає фактичним показникам господарської операції.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56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Спосіб «червоного сторно» (від’ємних записів)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астосовують у тих випадках, коли неправильно вказана кореспонденція рахунків або зроблений бухгалтерський запис по сумі перевищує фактичні показники операції. Тоді на підставі бухгалтерської довідки неправильний запис роблять повторно у тій самій кореспонденції, що й помилковий запис, але червоним кольором, який означає від’ємні числа. У цьому випадку при визначенні підсумку оборотів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неправильний запис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анулюється. Одночасно звичайним кольором роблять третій запис із зазначенням правильної кореспонденції рахунків та суми.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01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Наприклад: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документами на склад надійшли від постачальника МШП на суму 5000 грн., які помилково було оприбутковано як виробничі запаси проводкою: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Д-т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рах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20 – К-т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рах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63 (на суму 5000 грн.).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анулювання помилкового запису необхідно повторити його червоним кольором: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Д-т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рах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20 – К-т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рах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63 (на суму 5000 грн.),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потім скласти правильний запис: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Д-т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рах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22 – К-т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рах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23 (на суму 5000 грн.).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Аналогічно виправляють помилку і у тому випадку, коли при правильній кореспонденції рахунків завищена сума операції.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75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5527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Способи додаткових записів та «червоного сторно» використовують не лише при виправленні помилок у бухгалтерських записах (в облікових регістрах), а й при коригуванні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планових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показників до рівня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фактичних, при списанні калькуляційних різниць, відхилень від облікових цін, транспортно-заготівельних витрат, відхилень від нормативних витрат тощо.</a:t>
            </a:r>
          </a:p>
          <a:p>
            <a:pPr marL="0" lvl="0" indent="0">
              <a:buNone/>
            </a:pP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Кожен із наведених способів виправлення помилок забезпечує правильне відображення  економічної суті господарських операцій, сприяє отриманню достовірної інформації для потреб управління.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34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10.4. </a:t>
            </a:r>
            <a:r>
              <a:rPr lang="uk-UA" sz="3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Системи і форми </a:t>
            </a:r>
            <a:r>
              <a:rPr lang="uk-UA" sz="3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бухгалтерського обліку, їх історичний розвиток і принципи будови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Система обліку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поєднання узгоджених між собою економічних принципів його організації, які базуються на таких важливих складових, як план рахунків, первинні та зведені бухгалтерські документи, облікові регістри і порядок ведення облікових записів, бухгалтерський баланс, звітність.</a:t>
            </a:r>
          </a:p>
          <a:p>
            <a:pPr marL="0" indent="0"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Практика і теорія бухгалтерського обліку виробили декілька систем обліку: проста (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уніграфічна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), подвійна (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диграфічна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),  потрійна, четверна тощо. Найбільшого поширення набули 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проста і подвійна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системи обліку. 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97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192688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Проста система обліку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характеризується тим, що записи на рахунках ведуться в односторонньому порядку без використання подвійного запису (на рахунках обліковують лише наявність засобів та їх рух - надходження і вибуття та розрахунки). Облік власних джерел утворення засобів не ведеться, фінансові результати не визначаються, баланс не складається. За такою системою ведеться облік на позабалансових рахунках у підприємствах виробничої сфери, в невеликих індивідуальних господарствах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09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Подвійна система обліку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 загальнопоширеною. Виникла вона в середині Х111 століття і вперше описана Б.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Котрул’ї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 1458 р. За цією системою ведеться облік у всіх підприємствах і організаціях. Основними її принципами є обов’язкове використання грошового вимірника, подвійне відображення кожної господарської операції на рахунках бухгалтерського обліку (за дебетом одного і кредитом іншого рахунку в однакових сумах), використання рахунків власних засобів, складання бухгалтерського балансу.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12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1926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бухгалтерського обліку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це склад і порядок узгодження різних видів облікових регістрів, техніки обробки облікових даних, послідовності і способів здійснення облікових записів, технічних засобів ведення обліку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Форма обліку визначає зовнішній вигляд і структуру облікових регістрів, взаємозв’язок регістрів синтетичного й аналітичного обліку, техніку одержання і обробки облікової інформації та її занесення до облікових регістрів. </a:t>
            </a:r>
            <a:endParaRPr lang="uk-UA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7486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rgbClr val="660033"/>
                </a:solidFill>
              </a:rPr>
              <a:t>Історичний огляд розвитку форм бухгалтерського обліку</a:t>
            </a:r>
            <a:endParaRPr lang="ru-RU" sz="3200" b="1" dirty="0" smtClean="0">
              <a:solidFill>
                <a:srgbClr val="660033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74527"/>
            <a:ext cx="9144000" cy="5661025"/>
          </a:xfrm>
        </p:spPr>
        <p:txBody>
          <a:bodyPr/>
          <a:lstStyle/>
          <a:p>
            <a:r>
              <a:rPr lang="uk-UA" sz="2000" b="1" smtClean="0">
                <a:solidFill>
                  <a:schemeClr val="accent2"/>
                </a:solidFill>
              </a:rPr>
              <a:t>Староіталійська (Венеціанська)</a:t>
            </a:r>
            <a:r>
              <a:rPr lang="uk-UA" sz="2000" smtClean="0"/>
              <a:t> – Лука Пачолі, 1494 р.</a:t>
            </a:r>
          </a:p>
          <a:p>
            <a:r>
              <a:rPr lang="uk-UA" sz="2000" b="1" smtClean="0">
                <a:solidFill>
                  <a:schemeClr val="accent2"/>
                </a:solidFill>
              </a:rPr>
              <a:t>Новоіталійська</a:t>
            </a:r>
            <a:r>
              <a:rPr lang="uk-UA" sz="2000" smtClean="0"/>
              <a:t> – Ф. Чаратті, 1688 р.</a:t>
            </a:r>
          </a:p>
          <a:p>
            <a:r>
              <a:rPr lang="uk-UA" sz="2000" b="1" smtClean="0">
                <a:solidFill>
                  <a:schemeClr val="accent2"/>
                </a:solidFill>
              </a:rPr>
              <a:t>Розвинена італійська</a:t>
            </a:r>
            <a:r>
              <a:rPr lang="uk-UA" sz="2000" smtClean="0"/>
              <a:t> – ХУ11 ст.</a:t>
            </a:r>
          </a:p>
          <a:p>
            <a:r>
              <a:rPr lang="uk-UA" sz="2000" b="1" smtClean="0">
                <a:solidFill>
                  <a:schemeClr val="accent2"/>
                </a:solidFill>
              </a:rPr>
              <a:t>Німецька</a:t>
            </a:r>
            <a:r>
              <a:rPr lang="uk-UA" sz="2000" smtClean="0"/>
              <a:t> – Фрідріх Гельвіг, 1774 р.</a:t>
            </a:r>
          </a:p>
          <a:p>
            <a:r>
              <a:rPr lang="uk-UA" sz="2000" b="1" smtClean="0">
                <a:solidFill>
                  <a:schemeClr val="accent2"/>
                </a:solidFill>
              </a:rPr>
              <a:t>Багатожурнальна (Французька)</a:t>
            </a:r>
            <a:r>
              <a:rPr lang="uk-UA" sz="2000" smtClean="0"/>
              <a:t> – Мат</a:t>
            </a:r>
            <a:r>
              <a:rPr lang="uk-UA" sz="2000" smtClean="0">
                <a:cs typeface="Arial" pitchFamily="34" charset="0"/>
              </a:rPr>
              <a:t>′</a:t>
            </a:r>
            <a:r>
              <a:rPr lang="uk-UA" sz="2000" smtClean="0"/>
              <a:t>є де ла Порт, 1865 р.</a:t>
            </a:r>
          </a:p>
          <a:p>
            <a:r>
              <a:rPr lang="uk-UA" sz="2000" b="1" smtClean="0">
                <a:solidFill>
                  <a:schemeClr val="accent2"/>
                </a:solidFill>
              </a:rPr>
              <a:t>Американська</a:t>
            </a:r>
            <a:r>
              <a:rPr lang="uk-UA" sz="2000" smtClean="0"/>
              <a:t> – Едмунд Дегранж, 1797 р.</a:t>
            </a:r>
          </a:p>
          <a:p>
            <a:r>
              <a:rPr lang="uk-UA" sz="2000" b="1" smtClean="0">
                <a:solidFill>
                  <a:schemeClr val="accent2"/>
                </a:solidFill>
              </a:rPr>
              <a:t>Інтегральна </a:t>
            </a:r>
            <a:r>
              <a:rPr lang="uk-UA" sz="2000" smtClean="0"/>
              <a:t>– Х1Х ст.</a:t>
            </a:r>
          </a:p>
          <a:p>
            <a:r>
              <a:rPr lang="uk-UA" sz="2000" b="1" smtClean="0">
                <a:solidFill>
                  <a:srgbClr val="FF0066"/>
                </a:solidFill>
              </a:rPr>
              <a:t>Картково-ордерна </a:t>
            </a:r>
            <a:r>
              <a:rPr lang="uk-UA" sz="2000" smtClean="0"/>
              <a:t>– В. К. Мнюх, К. Петров (СРСР), 1925-1927 рр. </a:t>
            </a:r>
          </a:p>
          <a:p>
            <a:r>
              <a:rPr lang="uk-UA" sz="2000" b="1" smtClean="0">
                <a:solidFill>
                  <a:srgbClr val="FF0066"/>
                </a:solidFill>
              </a:rPr>
              <a:t>Картково-копірувальна (Копіроблік)</a:t>
            </a:r>
            <a:r>
              <a:rPr lang="uk-UA" sz="2000" smtClean="0"/>
              <a:t> – СРСР, 1927-1930 рр.</a:t>
            </a:r>
          </a:p>
          <a:p>
            <a:r>
              <a:rPr lang="uk-UA" sz="2000" b="1" smtClean="0">
                <a:solidFill>
                  <a:srgbClr val="FF0066"/>
                </a:solidFill>
              </a:rPr>
              <a:t>Меморіально-ордерна </a:t>
            </a:r>
            <a:r>
              <a:rPr lang="uk-UA" sz="2000" smtClean="0"/>
              <a:t>– СРСР, 1930-1983 рр.</a:t>
            </a:r>
          </a:p>
          <a:p>
            <a:r>
              <a:rPr lang="uk-UA" sz="2000" b="1" smtClean="0">
                <a:solidFill>
                  <a:srgbClr val="FF0066"/>
                </a:solidFill>
              </a:rPr>
              <a:t>Журнал-Головна </a:t>
            </a:r>
            <a:r>
              <a:rPr lang="uk-UA" sz="2000" smtClean="0"/>
              <a:t>– СРСР (паралельно з МОФ, до цього часу в бюдж.)</a:t>
            </a:r>
          </a:p>
          <a:p>
            <a:r>
              <a:rPr lang="uk-UA" sz="2000" b="1" smtClean="0">
                <a:solidFill>
                  <a:srgbClr val="FF0066"/>
                </a:solidFill>
              </a:rPr>
              <a:t>Журнально-ордерна</a:t>
            </a:r>
            <a:r>
              <a:rPr lang="uk-UA" sz="2000" smtClean="0"/>
              <a:t> – СРСР, 1945-2000 рр.</a:t>
            </a:r>
          </a:p>
          <a:p>
            <a:r>
              <a:rPr lang="uk-UA" sz="2000" b="1" smtClean="0">
                <a:solidFill>
                  <a:srgbClr val="FF0066"/>
                </a:solidFill>
              </a:rPr>
              <a:t>Таблично-перфокарткова</a:t>
            </a:r>
            <a:r>
              <a:rPr lang="uk-UA" sz="2000" smtClean="0"/>
              <a:t> – СРСР, 1955-1985 рр.</a:t>
            </a:r>
          </a:p>
          <a:p>
            <a:r>
              <a:rPr lang="uk-UA" sz="2000" b="1" smtClean="0">
                <a:solidFill>
                  <a:srgbClr val="FF0066"/>
                </a:solidFill>
              </a:rPr>
              <a:t>Таблично-автоматизована</a:t>
            </a:r>
            <a:r>
              <a:rPr lang="uk-UA" sz="2000" b="1" smtClean="0">
                <a:solidFill>
                  <a:schemeClr val="accent2"/>
                </a:solidFill>
              </a:rPr>
              <a:t> </a:t>
            </a:r>
            <a:r>
              <a:rPr lang="uk-UA" sz="2000" smtClean="0"/>
              <a:t>– СРСР, 1975-2000 рр.</a:t>
            </a:r>
          </a:p>
          <a:p>
            <a:r>
              <a:rPr lang="uk-UA" sz="2000" b="1" smtClean="0">
                <a:solidFill>
                  <a:schemeClr val="hlink"/>
                </a:solidFill>
              </a:rPr>
              <a:t>Журнальна, спрощена, проста</a:t>
            </a:r>
            <a:r>
              <a:rPr lang="uk-UA" sz="2000" smtClean="0">
                <a:solidFill>
                  <a:schemeClr val="hlink"/>
                </a:solidFill>
              </a:rPr>
              <a:t> та ін.</a:t>
            </a:r>
            <a:r>
              <a:rPr lang="uk-UA" sz="2000" smtClean="0"/>
              <a:t> – Україна, з 2000 р. </a:t>
            </a:r>
            <a:endParaRPr lang="ru-RU" sz="2000" smtClean="0"/>
          </a:p>
        </p:txBody>
      </p:sp>
    </p:spTree>
    <p:extLst>
      <p:ext uri="{BB962C8B-B14F-4D97-AF65-F5344CB8AC3E}">
        <p14:creationId xmlns:p14="http://schemas.microsoft.com/office/powerpoint/2010/main" val="4200003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/>
                <a:ea typeface="Times New Roman"/>
              </a:rPr>
              <a:t>Важливим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напрямом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удосконалення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подвійного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запису</a:t>
            </a:r>
            <a:r>
              <a:rPr lang="ru-RU" dirty="0">
                <a:latin typeface="Times New Roman"/>
                <a:ea typeface="Times New Roman"/>
              </a:rPr>
              <a:t> та </a:t>
            </a:r>
            <a:r>
              <a:rPr lang="ru-RU" dirty="0" err="1">
                <a:latin typeface="Times New Roman"/>
                <a:ea typeface="Times New Roman"/>
              </a:rPr>
              <a:t>розвитку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методології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обліку</a:t>
            </a:r>
            <a:r>
              <a:rPr lang="ru-RU" dirty="0">
                <a:latin typeface="Times New Roman"/>
                <a:ea typeface="Times New Roman"/>
              </a:rPr>
              <a:t> у ХУ-Х1Х ст. стала </a:t>
            </a:r>
            <a:r>
              <a:rPr lang="ru-RU" dirty="0" err="1">
                <a:latin typeface="Times New Roman"/>
                <a:ea typeface="Times New Roman"/>
              </a:rPr>
              <a:t>розробка</a:t>
            </a:r>
            <a:r>
              <a:rPr lang="ru-RU" dirty="0">
                <a:latin typeface="Times New Roman"/>
                <a:ea typeface="Times New Roman"/>
              </a:rPr>
              <a:t> форм </a:t>
            </a:r>
            <a:r>
              <a:rPr lang="ru-RU" dirty="0" err="1">
                <a:latin typeface="Times New Roman"/>
                <a:ea typeface="Times New Roman"/>
              </a:rPr>
              <a:t>рахівництва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Під</a:t>
            </a:r>
            <a:r>
              <a:rPr lang="ru-RU" b="1" i="1" dirty="0">
                <a:solidFill>
                  <a:srgbClr val="00B050"/>
                </a:solidFill>
                <a:latin typeface="Times New Roman"/>
                <a:ea typeface="Times New Roman"/>
              </a:rPr>
              <a:t> формою </a:t>
            </a:r>
            <a:r>
              <a:rPr lang="ru-RU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рахівництва</a:t>
            </a:r>
            <a:r>
              <a:rPr lang="ru-RU" b="1" i="1" dirty="0">
                <a:solidFill>
                  <a:srgbClr val="00B050"/>
                </a:solidFill>
                <a:latin typeface="Times New Roman"/>
                <a:ea typeface="Times New Roman"/>
              </a:rPr>
              <a:t> (формою </a:t>
            </a:r>
            <a:r>
              <a:rPr lang="ru-RU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обліку</a:t>
            </a:r>
            <a:r>
              <a:rPr lang="ru-RU" b="1" i="1" dirty="0">
                <a:solidFill>
                  <a:srgbClr val="00B050"/>
                </a:solidFill>
                <a:latin typeface="Times New Roman"/>
                <a:ea typeface="Times New Roman"/>
              </a:rPr>
              <a:t>) </a:t>
            </a:r>
            <a:r>
              <a:rPr lang="ru-RU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розуміють</a:t>
            </a:r>
            <a:r>
              <a:rPr lang="ru-RU" b="1" i="1" dirty="0">
                <a:solidFill>
                  <a:srgbClr val="00B050"/>
                </a:solidFill>
                <a:latin typeface="Times New Roman"/>
                <a:ea typeface="Times New Roman"/>
              </a:rPr>
              <a:t> характеристику </a:t>
            </a:r>
            <a:r>
              <a:rPr lang="ru-RU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облікових</a:t>
            </a:r>
            <a:r>
              <a:rPr lang="ru-RU" b="1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регістрів</a:t>
            </a:r>
            <a:r>
              <a:rPr lang="ru-RU" b="1" i="1" dirty="0">
                <a:solidFill>
                  <a:srgbClr val="00B050"/>
                </a:solidFill>
                <a:latin typeface="Times New Roman"/>
                <a:ea typeface="Times New Roman"/>
              </a:rPr>
              <a:t>, книг </a:t>
            </a:r>
            <a:r>
              <a:rPr lang="ru-RU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обліку</a:t>
            </a:r>
            <a:r>
              <a:rPr lang="ru-RU" b="1" i="1" dirty="0">
                <a:solidFill>
                  <a:srgbClr val="00B050"/>
                </a:solidFill>
                <a:latin typeface="Times New Roman"/>
                <a:ea typeface="Times New Roman"/>
              </a:rPr>
              <a:t>, </a:t>
            </a:r>
            <a:r>
              <a:rPr lang="ru-RU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техніки</a:t>
            </a:r>
            <a:r>
              <a:rPr lang="ru-RU" b="1" i="1" dirty="0">
                <a:solidFill>
                  <a:srgbClr val="00B050"/>
                </a:solidFill>
                <a:latin typeface="Times New Roman"/>
                <a:ea typeface="Times New Roman"/>
              </a:rPr>
              <a:t> та </a:t>
            </a:r>
            <a:r>
              <a:rPr lang="ru-RU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правил </a:t>
            </a:r>
            <a:r>
              <a:rPr lang="ru-RU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їх</a:t>
            </a:r>
            <a:r>
              <a:rPr lang="ru-RU" b="1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ведення</a:t>
            </a:r>
            <a:r>
              <a:rPr lang="ru-RU" b="1" i="1" dirty="0">
                <a:solidFill>
                  <a:srgbClr val="00B050"/>
                </a:solidFill>
                <a:latin typeface="Times New Roman"/>
                <a:ea typeface="Times New Roman"/>
              </a:rPr>
              <a:t>. </a:t>
            </a:r>
            <a:endParaRPr lang="ru-RU" b="1" i="1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/>
                <a:ea typeface="Times New Roman"/>
              </a:rPr>
              <a:t>Батьківщиною</a:t>
            </a:r>
            <a:r>
              <a:rPr lang="ru-RU" dirty="0">
                <a:latin typeface="Times New Roman"/>
                <a:ea typeface="Times New Roman"/>
              </a:rPr>
              <a:t> форм </a:t>
            </a:r>
            <a:r>
              <a:rPr lang="ru-RU" dirty="0" err="1">
                <a:latin typeface="Times New Roman"/>
                <a:ea typeface="Times New Roman"/>
              </a:rPr>
              <a:t>рахівництва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була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Італія</a:t>
            </a:r>
            <a:r>
              <a:rPr lang="ru-RU" dirty="0">
                <a:latin typeface="Times New Roman"/>
                <a:ea typeface="Times New Roman"/>
              </a:rPr>
              <a:t>, яка й дала </a:t>
            </a:r>
            <a:r>
              <a:rPr lang="ru-RU" dirty="0" err="1">
                <a:latin typeface="Times New Roman"/>
                <a:ea typeface="Times New Roman"/>
              </a:rPr>
              <a:t>своє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ім’я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його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першій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формі</a:t>
            </a:r>
            <a:r>
              <a:rPr lang="uk-UA" dirty="0">
                <a:latin typeface="Times New Roman"/>
                <a:ea typeface="Times New Roman"/>
              </a:rPr>
              <a:t> – </a:t>
            </a:r>
            <a:r>
              <a:rPr lang="uk-UA" b="1" i="1" dirty="0">
                <a:latin typeface="Times New Roman"/>
                <a:ea typeface="Times New Roman"/>
              </a:rPr>
              <a:t>стара італійська (венеціанська)</a:t>
            </a:r>
            <a:r>
              <a:rPr lang="uk-UA" dirty="0">
                <a:latin typeface="Times New Roman"/>
                <a:ea typeface="Times New Roman"/>
              </a:rPr>
              <a:t>. Регістрами цієї форми були: </a:t>
            </a: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Пам’ятна книга, Журнал і Головна книга.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8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Облікові регістри розрізняють за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зовнішнім виглядом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(книги, картки, окремі листки),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арактером записів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(систематичні, хронологічні, комбіновані),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призначенням та </a:t>
            </a:r>
            <a:r>
              <a:rPr lang="uk-U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обсягом </a:t>
            </a:r>
            <a:r>
              <a:rPr lang="uk-U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uk-UA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(синтетичні, аналітичні, комбіновані),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формою та будовою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(односторонні, двосторонні,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багатографні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комбіновані),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порядком використання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(для первинного, фінансового, податкового або управлінського обліку),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способами створення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(ручні, машинні) тощо.</a:t>
            </a:r>
          </a:p>
        </p:txBody>
      </p:sp>
    </p:spTree>
    <p:extLst>
      <p:ext uri="{BB962C8B-B14F-4D97-AF65-F5344CB8AC3E}">
        <p14:creationId xmlns:p14="http://schemas.microsoft.com/office/powerpoint/2010/main" val="2847165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264696"/>
          </a:xfrm>
        </p:spPr>
        <p:txBody>
          <a:bodyPr>
            <a:normAutofit fontScale="92500"/>
          </a:bodyPr>
          <a:lstStyle/>
          <a:p>
            <a:pPr indent="450215" algn="just">
              <a:spcAft>
                <a:spcPts val="0"/>
              </a:spcAft>
            </a:pPr>
            <a:r>
              <a:rPr lang="uk-UA" b="1" dirty="0" err="1">
                <a:solidFill>
                  <a:srgbClr val="C00000"/>
                </a:solidFill>
                <a:latin typeface="Times New Roman"/>
                <a:ea typeface="Times New Roman"/>
              </a:rPr>
              <a:t>Франческо</a:t>
            </a: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uk-UA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Гаратті</a:t>
            </a: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uk-UA" b="1" dirty="0">
                <a:latin typeface="Times New Roman"/>
                <a:ea typeface="Times New Roman"/>
              </a:rPr>
              <a:t>(1688 р.) </a:t>
            </a:r>
            <a:r>
              <a:rPr lang="uk-UA" dirty="0">
                <a:latin typeface="Times New Roman"/>
                <a:ea typeface="Times New Roman"/>
              </a:rPr>
              <a:t>удосконалив </a:t>
            </a:r>
            <a:r>
              <a:rPr lang="uk-UA" dirty="0" smtClean="0">
                <a:latin typeface="Times New Roman"/>
                <a:ea typeface="Times New Roman"/>
              </a:rPr>
              <a:t>венеціанську </a:t>
            </a:r>
            <a:r>
              <a:rPr lang="uk-UA" dirty="0">
                <a:latin typeface="Times New Roman"/>
                <a:ea typeface="Times New Roman"/>
              </a:rPr>
              <a:t>форму, розділив рахунки на синтетичні та аналітичні, останні були винесені в окремі допоміжні книги, а форма рахівництва отримала назву </a:t>
            </a:r>
            <a:r>
              <a:rPr lang="uk-UA" b="1" i="1" dirty="0">
                <a:latin typeface="Times New Roman"/>
                <a:ea typeface="Times New Roman"/>
              </a:rPr>
              <a:t>нової італійської</a:t>
            </a:r>
            <a:r>
              <a:rPr lang="uk-UA" dirty="0">
                <a:latin typeface="Times New Roman"/>
                <a:ea typeface="Times New Roman"/>
              </a:rPr>
              <a:t>.</a:t>
            </a:r>
            <a:endParaRPr lang="ru-RU" sz="2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ХУ11-ХУ111 ст. </a:t>
            </a:r>
            <a:r>
              <a:rPr lang="ru-RU" dirty="0">
                <a:latin typeface="Times New Roman"/>
                <a:ea typeface="Times New Roman"/>
              </a:rPr>
              <a:t>на великих </a:t>
            </a:r>
            <a:r>
              <a:rPr lang="ru-RU" dirty="0" err="1">
                <a:latin typeface="Times New Roman"/>
                <a:ea typeface="Times New Roman"/>
              </a:rPr>
              <a:t>підприємствах</a:t>
            </a:r>
            <a:r>
              <a:rPr lang="ru-RU" dirty="0">
                <a:latin typeface="Times New Roman"/>
                <a:ea typeface="Times New Roman"/>
              </a:rPr>
              <a:t> в </a:t>
            </a:r>
            <a:r>
              <a:rPr lang="ru-RU" dirty="0" err="1">
                <a:latin typeface="Times New Roman"/>
                <a:ea typeface="Times New Roman"/>
              </a:rPr>
              <a:t>умовах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ручної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праці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ведення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єдиного</a:t>
            </a:r>
            <a:r>
              <a:rPr lang="ru-RU" dirty="0">
                <a:latin typeface="Times New Roman"/>
                <a:ea typeface="Times New Roman"/>
              </a:rPr>
              <a:t> Журналу </a:t>
            </a:r>
            <a:r>
              <a:rPr lang="ru-RU" dirty="0" err="1">
                <a:latin typeface="Times New Roman"/>
                <a:ea typeface="Times New Roman"/>
              </a:rPr>
              <a:t>стримувало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застосування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розподілу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праці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облікових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працівників</a:t>
            </a:r>
            <a:r>
              <a:rPr lang="ru-RU" dirty="0">
                <a:latin typeface="Times New Roman"/>
                <a:ea typeface="Times New Roman"/>
              </a:rPr>
              <a:t>. Для </a:t>
            </a:r>
            <a:r>
              <a:rPr lang="ru-RU" dirty="0" err="1">
                <a:latin typeface="Times New Roman"/>
                <a:ea typeface="Times New Roman"/>
              </a:rPr>
              <a:t>його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впровадження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були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розроблені</a:t>
            </a:r>
            <a:r>
              <a:rPr lang="ru-RU" dirty="0">
                <a:latin typeface="Times New Roman"/>
                <a:ea typeface="Times New Roman"/>
              </a:rPr>
              <a:t> та </a:t>
            </a:r>
            <a:r>
              <a:rPr lang="ru-RU" dirty="0" err="1">
                <a:latin typeface="Times New Roman"/>
                <a:ea typeface="Times New Roman"/>
              </a:rPr>
              <a:t>запропоновані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дві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нові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форми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обліку</a:t>
            </a:r>
            <a:r>
              <a:rPr lang="ru-RU" dirty="0">
                <a:latin typeface="Times New Roman"/>
                <a:ea typeface="Times New Roman"/>
              </a:rPr>
              <a:t>: </a:t>
            </a:r>
            <a:r>
              <a:rPr lang="ru-RU" b="1" i="1" dirty="0" err="1">
                <a:latin typeface="Times New Roman"/>
                <a:ea typeface="Times New Roman"/>
              </a:rPr>
              <a:t>німецька</a:t>
            </a:r>
            <a:r>
              <a:rPr lang="ru-RU" b="1" i="1" dirty="0">
                <a:latin typeface="Times New Roman"/>
                <a:ea typeface="Times New Roman"/>
              </a:rPr>
              <a:t>,</a:t>
            </a:r>
            <a:r>
              <a:rPr lang="ru-RU" dirty="0">
                <a:latin typeface="Times New Roman"/>
                <a:ea typeface="Times New Roman"/>
              </a:rPr>
              <a:t> детально описана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Фрідріхом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Гельвігом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(1774 р.),</a:t>
            </a:r>
            <a:r>
              <a:rPr lang="ru-RU" dirty="0">
                <a:latin typeface="Times New Roman"/>
                <a:ea typeface="Times New Roman"/>
              </a:rPr>
              <a:t> та </a:t>
            </a:r>
            <a:r>
              <a:rPr lang="ru-RU" b="1" i="1" dirty="0" err="1">
                <a:latin typeface="Times New Roman"/>
                <a:ea typeface="Times New Roman"/>
              </a:rPr>
              <a:t>французька</a:t>
            </a:r>
            <a:r>
              <a:rPr lang="ru-RU" b="1" i="1" dirty="0">
                <a:latin typeface="Times New Roman"/>
                <a:ea typeface="Times New Roman"/>
              </a:rPr>
              <a:t>, </a:t>
            </a:r>
            <a:r>
              <a:rPr lang="ru-RU" dirty="0">
                <a:latin typeface="Times New Roman"/>
                <a:ea typeface="Times New Roman"/>
              </a:rPr>
              <a:t>поборником </a:t>
            </a:r>
            <a:r>
              <a:rPr lang="ru-RU" dirty="0" err="1">
                <a:latin typeface="Times New Roman"/>
                <a:ea typeface="Times New Roman"/>
              </a:rPr>
              <a:t>впровадження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якої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був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Матьє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де ла Порт </a:t>
            </a:r>
            <a:r>
              <a:rPr lang="ru-RU" b="1" dirty="0">
                <a:latin typeface="Times New Roman"/>
                <a:ea typeface="Times New Roman"/>
              </a:rPr>
              <a:t>(</a:t>
            </a:r>
            <a:r>
              <a:rPr lang="ru-RU" b="1" dirty="0" smtClean="0">
                <a:latin typeface="Times New Roman"/>
                <a:ea typeface="Times New Roman"/>
              </a:rPr>
              <a:t>1685).</a:t>
            </a:r>
            <a:endParaRPr lang="ru-RU" sz="2800" b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492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У 1796 р. англієць </a:t>
            </a: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Едуард Томас </a:t>
            </a:r>
            <a:r>
              <a:rPr lang="uk-UA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Джонс</a:t>
            </a: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uk-UA" b="1" dirty="0">
                <a:latin typeface="Times New Roman"/>
                <a:ea typeface="Times New Roman"/>
              </a:rPr>
              <a:t>(1766-1838 рр</a:t>
            </a:r>
            <a:r>
              <a:rPr lang="uk-UA" b="1" dirty="0" smtClean="0">
                <a:latin typeface="Times New Roman"/>
                <a:ea typeface="Times New Roman"/>
              </a:rPr>
              <a:t>.)</a:t>
            </a:r>
            <a:r>
              <a:rPr lang="uk-UA" dirty="0">
                <a:latin typeface="Times New Roman"/>
                <a:ea typeface="Times New Roman"/>
              </a:rPr>
              <a:t> запропонував </a:t>
            </a:r>
            <a:r>
              <a:rPr lang="uk-UA" b="1" i="1" dirty="0">
                <a:latin typeface="Times New Roman"/>
                <a:ea typeface="Times New Roman"/>
              </a:rPr>
              <a:t>англійську</a:t>
            </a:r>
            <a:r>
              <a:rPr lang="uk-UA" dirty="0">
                <a:latin typeface="Times New Roman"/>
                <a:ea typeface="Times New Roman"/>
              </a:rPr>
              <a:t> форму (1796 р</a:t>
            </a:r>
            <a:r>
              <a:rPr lang="uk-UA" dirty="0" smtClean="0">
                <a:latin typeface="Times New Roman"/>
                <a:ea typeface="Times New Roman"/>
              </a:rPr>
              <a:t>.), яка </a:t>
            </a:r>
            <a:r>
              <a:rPr lang="ru-RU" dirty="0" err="1">
                <a:latin typeface="Times New Roman"/>
                <a:ea typeface="Times New Roman"/>
              </a:rPr>
              <a:t>відноситься</a:t>
            </a:r>
            <a:r>
              <a:rPr lang="ru-RU" dirty="0">
                <a:latin typeface="Times New Roman"/>
                <a:ea typeface="Times New Roman"/>
              </a:rPr>
              <a:t> до </a:t>
            </a:r>
            <a:r>
              <a:rPr lang="ru-RU" dirty="0" err="1">
                <a:latin typeface="Times New Roman"/>
                <a:ea typeface="Times New Roman"/>
              </a:rPr>
              <a:t>простої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бухгалтерії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smtClean="0">
                <a:latin typeface="Times New Roman"/>
                <a:ea typeface="Times New Roman"/>
              </a:rPr>
              <a:t>Але </a:t>
            </a:r>
            <a:r>
              <a:rPr lang="ru-RU" dirty="0" err="1" smtClean="0">
                <a:latin typeface="Times New Roman"/>
                <a:ea typeface="Times New Roman"/>
              </a:rPr>
              <a:t>повсюдно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перемагала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подвійна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бухгалтерія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 Так </a:t>
            </a:r>
            <a:r>
              <a:rPr lang="ru-RU" dirty="0" err="1">
                <a:latin typeface="Times New Roman"/>
                <a:ea typeface="Times New Roman"/>
              </a:rPr>
              <a:t>була</a:t>
            </a:r>
            <a:r>
              <a:rPr lang="ru-RU" dirty="0">
                <a:latin typeface="Times New Roman"/>
                <a:ea typeface="Times New Roman"/>
              </a:rPr>
              <a:t> створена </a:t>
            </a:r>
            <a:r>
              <a:rPr lang="ru-RU" b="1" i="1" dirty="0" err="1">
                <a:latin typeface="Times New Roman"/>
                <a:ea typeface="Times New Roman"/>
              </a:rPr>
              <a:t>американська</a:t>
            </a:r>
            <a:r>
              <a:rPr lang="ru-RU" b="1" i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форма </a:t>
            </a:r>
            <a:r>
              <a:rPr lang="ru-RU" dirty="0" err="1">
                <a:latin typeface="Times New Roman"/>
                <a:ea typeface="Times New Roman"/>
              </a:rPr>
              <a:t>рахівництва</a:t>
            </a:r>
            <a:r>
              <a:rPr lang="ru-RU" dirty="0">
                <a:latin typeface="Times New Roman"/>
                <a:ea typeface="Times New Roman"/>
              </a:rPr>
              <a:t> (</a:t>
            </a:r>
            <a:r>
              <a:rPr lang="ru-RU" b="1" dirty="0">
                <a:latin typeface="Times New Roman"/>
                <a:ea typeface="Times New Roman"/>
              </a:rPr>
              <a:t>1802 р.</a:t>
            </a:r>
            <a:r>
              <a:rPr lang="ru-RU" dirty="0">
                <a:latin typeface="Times New Roman"/>
                <a:ea typeface="Times New Roman"/>
              </a:rPr>
              <a:t>). </a:t>
            </a:r>
            <a:r>
              <a:rPr lang="ru-RU" dirty="0" err="1">
                <a:latin typeface="Times New Roman"/>
                <a:ea typeface="Times New Roman"/>
              </a:rPr>
              <a:t>Її</a:t>
            </a:r>
            <a:r>
              <a:rPr lang="ru-RU" dirty="0">
                <a:latin typeface="Times New Roman"/>
                <a:ea typeface="Times New Roman"/>
              </a:rPr>
              <a:t> автором </a:t>
            </a:r>
            <a:r>
              <a:rPr lang="ru-RU" dirty="0" err="1">
                <a:latin typeface="Times New Roman"/>
                <a:ea typeface="Times New Roman"/>
              </a:rPr>
              <a:t>був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Едмон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Дегранж</a:t>
            </a:r>
            <a:r>
              <a:rPr lang="ru-RU" dirty="0">
                <a:latin typeface="Times New Roman"/>
                <a:ea typeface="Times New Roman"/>
              </a:rPr>
              <a:t> – перший з </a:t>
            </a:r>
            <a:r>
              <a:rPr lang="ru-RU" dirty="0" err="1">
                <a:latin typeface="Times New Roman"/>
                <a:ea typeface="Times New Roman"/>
              </a:rPr>
              <a:t>учителів</a:t>
            </a:r>
            <a:r>
              <a:rPr lang="ru-RU" dirty="0">
                <a:latin typeface="Times New Roman"/>
                <a:ea typeface="Times New Roman"/>
              </a:rPr>
              <a:t> науки про </a:t>
            </a:r>
            <a:r>
              <a:rPr lang="ru-RU" dirty="0" err="1">
                <a:latin typeface="Times New Roman"/>
                <a:ea typeface="Times New Roman"/>
              </a:rPr>
              <a:t>облік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Його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основна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праця</a:t>
            </a:r>
            <a:r>
              <a:rPr lang="ru-RU" dirty="0">
                <a:latin typeface="Times New Roman"/>
                <a:ea typeface="Times New Roman"/>
              </a:rPr>
              <a:t>, в </a:t>
            </a:r>
            <a:r>
              <a:rPr lang="ru-RU" dirty="0" err="1">
                <a:latin typeface="Times New Roman"/>
                <a:ea typeface="Times New Roman"/>
              </a:rPr>
              <a:t>якій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викладалася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американська</a:t>
            </a:r>
            <a:r>
              <a:rPr lang="ru-RU" dirty="0">
                <a:latin typeface="Times New Roman"/>
                <a:ea typeface="Times New Roman"/>
              </a:rPr>
              <a:t> (Журнал-Головна) форма </a:t>
            </a:r>
            <a:r>
              <a:rPr lang="ru-RU" dirty="0" err="1">
                <a:latin typeface="Times New Roman"/>
                <a:ea typeface="Times New Roman"/>
              </a:rPr>
              <a:t>рахівництва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була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надрукована</a:t>
            </a:r>
            <a:r>
              <a:rPr lang="ru-RU" dirty="0">
                <a:latin typeface="Times New Roman"/>
                <a:ea typeface="Times New Roman"/>
              </a:rPr>
              <a:t> у </a:t>
            </a:r>
            <a:r>
              <a:rPr lang="ru-RU" dirty="0" err="1">
                <a:latin typeface="Times New Roman"/>
                <a:ea typeface="Times New Roman"/>
              </a:rPr>
              <a:t>Парижі</a:t>
            </a:r>
            <a:r>
              <a:rPr lang="ru-RU" dirty="0">
                <a:latin typeface="Times New Roman"/>
                <a:ea typeface="Times New Roman"/>
              </a:rPr>
              <a:t> в </a:t>
            </a:r>
            <a:r>
              <a:rPr lang="ru-RU" b="1" dirty="0">
                <a:latin typeface="Times New Roman"/>
                <a:ea typeface="Times New Roman"/>
              </a:rPr>
              <a:t>1795</a:t>
            </a:r>
            <a:r>
              <a:rPr lang="ru-RU" dirty="0">
                <a:latin typeface="Times New Roman"/>
                <a:ea typeface="Times New Roman"/>
              </a:rPr>
              <a:t> р., але </a:t>
            </a:r>
            <a:r>
              <a:rPr lang="ru-RU" dirty="0" err="1">
                <a:latin typeface="Times New Roman"/>
                <a:ea typeface="Times New Roman"/>
              </a:rPr>
              <a:t>більш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відоме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її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перевидання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1802</a:t>
            </a:r>
            <a:r>
              <a:rPr lang="ru-RU" dirty="0">
                <a:latin typeface="Times New Roman"/>
                <a:ea typeface="Times New Roman"/>
              </a:rPr>
              <a:t> р. </a:t>
            </a:r>
            <a:r>
              <a:rPr lang="ru-RU" dirty="0" err="1">
                <a:latin typeface="Times New Roman"/>
                <a:ea typeface="Times New Roman"/>
              </a:rPr>
              <a:t>Протягом</a:t>
            </a:r>
            <a:r>
              <a:rPr lang="ru-RU" dirty="0">
                <a:latin typeface="Times New Roman"/>
                <a:ea typeface="Times New Roman"/>
              </a:rPr>
              <a:t> 50 </a:t>
            </a:r>
            <a:r>
              <a:rPr lang="ru-RU" dirty="0" err="1">
                <a:latin typeface="Times New Roman"/>
                <a:ea typeface="Times New Roman"/>
              </a:rPr>
              <a:t>років</a:t>
            </a:r>
            <a:r>
              <a:rPr lang="ru-RU" dirty="0">
                <a:latin typeface="Times New Roman"/>
                <a:ea typeface="Times New Roman"/>
              </a:rPr>
              <a:t> вона </a:t>
            </a:r>
            <a:r>
              <a:rPr lang="ru-RU" dirty="0" err="1">
                <a:latin typeface="Times New Roman"/>
                <a:ea typeface="Times New Roman"/>
              </a:rPr>
              <a:t>витримала</a:t>
            </a:r>
            <a:r>
              <a:rPr lang="ru-RU" dirty="0">
                <a:latin typeface="Times New Roman"/>
                <a:ea typeface="Times New Roman"/>
              </a:rPr>
              <a:t> 26 </a:t>
            </a:r>
            <a:r>
              <a:rPr lang="ru-RU" dirty="0" err="1">
                <a:latin typeface="Times New Roman"/>
                <a:ea typeface="Times New Roman"/>
              </a:rPr>
              <a:t>видань</a:t>
            </a:r>
            <a:r>
              <a:rPr lang="ru-RU" dirty="0">
                <a:latin typeface="Times New Roman"/>
                <a:ea typeface="Times New Roman"/>
              </a:rPr>
              <a:t> (</a:t>
            </a:r>
            <a:r>
              <a:rPr lang="ru-RU" dirty="0" err="1">
                <a:latin typeface="Times New Roman"/>
                <a:ea typeface="Times New Roman"/>
              </a:rPr>
              <a:t>останнє</a:t>
            </a:r>
            <a:r>
              <a:rPr lang="ru-RU" dirty="0">
                <a:latin typeface="Times New Roman"/>
                <a:ea typeface="Times New Roman"/>
              </a:rPr>
              <a:t> – у 1852 р.) і </a:t>
            </a:r>
            <a:r>
              <a:rPr lang="ru-RU" dirty="0" err="1">
                <a:latin typeface="Times New Roman"/>
                <a:ea typeface="Times New Roman"/>
              </a:rPr>
              <a:t>була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перекладена</a:t>
            </a:r>
            <a:r>
              <a:rPr lang="ru-RU" dirty="0">
                <a:latin typeface="Times New Roman"/>
                <a:ea typeface="Times New Roman"/>
              </a:rPr>
              <a:t> на </a:t>
            </a:r>
            <a:r>
              <a:rPr lang="ru-RU" dirty="0" err="1">
                <a:latin typeface="Times New Roman"/>
                <a:ea typeface="Times New Roman"/>
              </a:rPr>
              <a:t>багато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мов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8715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264696"/>
          </a:xfrm>
        </p:spPr>
        <p:txBody>
          <a:bodyPr>
            <a:normAutofit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dirty="0" err="1">
                <a:latin typeface="Times New Roman"/>
                <a:ea typeface="Times New Roman"/>
              </a:rPr>
              <a:t>Переваги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американської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форми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рахівництва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b="1" dirty="0">
                <a:latin typeface="Times New Roman"/>
                <a:ea typeface="Times New Roman"/>
              </a:rPr>
              <a:t>Е. </a:t>
            </a:r>
            <a:r>
              <a:rPr lang="ru-RU" sz="3600" b="1" dirty="0" err="1">
                <a:latin typeface="Times New Roman"/>
                <a:ea typeface="Times New Roman"/>
              </a:rPr>
              <a:t>Дегранж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формулював</a:t>
            </a:r>
            <a:r>
              <a:rPr lang="ru-RU" sz="3600" dirty="0">
                <a:latin typeface="Times New Roman"/>
                <a:ea typeface="Times New Roman"/>
              </a:rPr>
              <a:t> так: </a:t>
            </a:r>
            <a:r>
              <a:rPr lang="ru-RU" sz="3600" dirty="0" err="1">
                <a:latin typeface="Times New Roman"/>
                <a:ea typeface="Times New Roman"/>
              </a:rPr>
              <a:t>скорочується</a:t>
            </a:r>
            <a:r>
              <a:rPr lang="ru-RU" sz="3600" dirty="0">
                <a:latin typeface="Times New Roman"/>
                <a:ea typeface="Times New Roman"/>
              </a:rPr>
              <a:t> на </a:t>
            </a:r>
            <a:r>
              <a:rPr lang="ru-RU" sz="3600" dirty="0" err="1">
                <a:latin typeface="Times New Roman"/>
                <a:ea typeface="Times New Roman"/>
              </a:rPr>
              <a:t>третину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кількість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бухгалтерських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записів</a:t>
            </a:r>
            <a:r>
              <a:rPr lang="ru-RU" sz="3600" dirty="0">
                <a:latin typeface="Times New Roman"/>
                <a:ea typeface="Times New Roman"/>
              </a:rPr>
              <a:t>; </a:t>
            </a:r>
            <a:r>
              <a:rPr lang="ru-RU" sz="3600" dirty="0" err="1">
                <a:latin typeface="Times New Roman"/>
                <a:ea typeface="Times New Roman"/>
              </a:rPr>
              <a:t>забезпечується</a:t>
            </a:r>
            <a:r>
              <a:rPr lang="ru-RU" sz="3600" dirty="0">
                <a:latin typeface="Times New Roman"/>
                <a:ea typeface="Times New Roman"/>
              </a:rPr>
              <a:t> з </a:t>
            </a:r>
            <a:r>
              <a:rPr lang="ru-RU" sz="3600" dirty="0" err="1">
                <a:latin typeface="Times New Roman"/>
                <a:ea typeface="Times New Roman"/>
              </a:rPr>
              <a:t>першого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погляду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повний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огляд</a:t>
            </a:r>
            <a:r>
              <a:rPr lang="ru-RU" sz="3600" dirty="0">
                <a:latin typeface="Times New Roman"/>
                <a:ea typeface="Times New Roman"/>
              </a:rPr>
              <a:t> стану </a:t>
            </a:r>
            <a:r>
              <a:rPr lang="ru-RU" sz="3600" dirty="0" err="1">
                <a:latin typeface="Times New Roman"/>
                <a:ea typeface="Times New Roman"/>
              </a:rPr>
              <a:t>господарства</a:t>
            </a:r>
            <a:r>
              <a:rPr lang="ru-RU" sz="3600" dirty="0">
                <a:latin typeface="Times New Roman"/>
                <a:ea typeface="Times New Roman"/>
              </a:rPr>
              <a:t>; </a:t>
            </a:r>
            <a:r>
              <a:rPr lang="ru-RU" sz="3600" dirty="0" err="1">
                <a:latin typeface="Times New Roman"/>
                <a:ea typeface="Times New Roman"/>
              </a:rPr>
              <a:t>досягається</a:t>
            </a:r>
            <a:r>
              <a:rPr lang="ru-RU" sz="3600" dirty="0">
                <a:latin typeface="Times New Roman"/>
                <a:ea typeface="Times New Roman"/>
              </a:rPr>
              <a:t> без </a:t>
            </a:r>
            <a:r>
              <a:rPr lang="ru-RU" sz="3600" dirty="0" err="1">
                <a:latin typeface="Times New Roman"/>
                <a:ea typeface="Times New Roman"/>
              </a:rPr>
              <a:t>додаткової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роботи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складання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щоденного</a:t>
            </a:r>
            <a:r>
              <a:rPr lang="ru-RU" sz="3600" dirty="0">
                <a:latin typeface="Times New Roman"/>
                <a:ea typeface="Times New Roman"/>
              </a:rPr>
              <a:t> балансу; </a:t>
            </a:r>
            <a:r>
              <a:rPr lang="ru-RU" sz="3600" dirty="0" err="1">
                <a:latin typeface="Times New Roman"/>
                <a:ea typeface="Times New Roman"/>
              </a:rPr>
              <a:t>полегшується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пошук</a:t>
            </a:r>
            <a:r>
              <a:rPr lang="ru-RU" sz="3600" dirty="0">
                <a:latin typeface="Times New Roman"/>
                <a:ea typeface="Times New Roman"/>
              </a:rPr>
              <a:t> та </a:t>
            </a:r>
            <a:r>
              <a:rPr lang="ru-RU" sz="3600" dirty="0" err="1">
                <a:latin typeface="Times New Roman"/>
                <a:ea typeface="Times New Roman"/>
              </a:rPr>
              <a:t>виявлення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помилок</a:t>
            </a:r>
            <a:r>
              <a:rPr lang="ru-RU" sz="3600" dirty="0">
                <a:latin typeface="Times New Roman"/>
                <a:ea typeface="Times New Roman"/>
              </a:rPr>
              <a:t>. </a:t>
            </a:r>
            <a:r>
              <a:rPr lang="ru-RU" sz="3600" dirty="0" err="1">
                <a:latin typeface="Times New Roman"/>
                <a:ea typeface="Times New Roman"/>
              </a:rPr>
              <a:t>Ці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переваги</a:t>
            </a:r>
            <a:r>
              <a:rPr lang="ru-RU" sz="3600" dirty="0">
                <a:latin typeface="Times New Roman"/>
                <a:ea typeface="Times New Roman"/>
              </a:rPr>
              <a:t> дозволили </a:t>
            </a:r>
            <a:r>
              <a:rPr lang="ru-RU" sz="3600" dirty="0" err="1">
                <a:latin typeface="Times New Roman"/>
                <a:ea typeface="Times New Roman"/>
              </a:rPr>
              <a:t>дожити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американській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формі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обліку</a:t>
            </a:r>
            <a:r>
              <a:rPr lang="ru-RU" sz="3600" dirty="0">
                <a:latin typeface="Times New Roman"/>
                <a:ea typeface="Times New Roman"/>
              </a:rPr>
              <a:t> до наших </a:t>
            </a:r>
            <a:r>
              <a:rPr lang="ru-RU" sz="3600" dirty="0" err="1">
                <a:latin typeface="Times New Roman"/>
                <a:ea typeface="Times New Roman"/>
              </a:rPr>
              <a:t>днів</a:t>
            </a:r>
            <a:r>
              <a:rPr lang="ru-RU" sz="3600" dirty="0">
                <a:latin typeface="Times New Roman"/>
                <a:ea typeface="Times New Roman"/>
              </a:rPr>
              <a:t> і зараз вона </a:t>
            </a:r>
            <a:r>
              <a:rPr lang="ru-RU" sz="3600" dirty="0" err="1">
                <a:latin typeface="Times New Roman"/>
                <a:ea typeface="Times New Roman"/>
              </a:rPr>
              <a:t>використовується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під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назвою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b="1" i="1" dirty="0">
                <a:latin typeface="Times New Roman"/>
                <a:ea typeface="Times New Roman"/>
              </a:rPr>
              <a:t>Журнал-Головна</a:t>
            </a:r>
            <a:r>
              <a:rPr lang="ru-RU" sz="3600" dirty="0">
                <a:latin typeface="Times New Roman"/>
                <a:ea typeface="Times New Roman"/>
              </a:rPr>
              <a:t> форма </a:t>
            </a:r>
            <a:r>
              <a:rPr lang="ru-RU" sz="3600" dirty="0" err="1">
                <a:latin typeface="Times New Roman"/>
                <a:ea typeface="Times New Roman"/>
              </a:rPr>
              <a:t>обліку</a:t>
            </a:r>
            <a:r>
              <a:rPr lang="ru-RU" sz="3600" dirty="0"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035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04800"/>
            <a:ext cx="8712968" cy="636456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  <a:latin typeface="Times New Roman"/>
                <a:ea typeface="Calibri"/>
              </a:rPr>
              <a:t>Першою радянською формою обліку</a:t>
            </a:r>
            <a:r>
              <a:rPr lang="uk-UA" dirty="0">
                <a:latin typeface="Times New Roman"/>
                <a:ea typeface="Calibri"/>
              </a:rPr>
              <a:t> була </a:t>
            </a: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</a:rPr>
              <a:t>картково-ордерна</a:t>
            </a:r>
            <a:r>
              <a:rPr lang="uk-UA" dirty="0">
                <a:solidFill>
                  <a:srgbClr val="0070C0"/>
                </a:solidFill>
                <a:latin typeface="Times New Roman"/>
                <a:ea typeface="Calibri"/>
              </a:rPr>
              <a:t>,</a:t>
            </a:r>
            <a:r>
              <a:rPr lang="uk-UA" dirty="0">
                <a:latin typeface="Times New Roman"/>
                <a:ea typeface="Calibri"/>
              </a:rPr>
              <a:t> яка передбачала, що на кожну господарську операцію виписується спеціальний ордер у трьох </a:t>
            </a:r>
            <a:r>
              <a:rPr lang="uk-UA" dirty="0" smtClean="0">
                <a:latin typeface="Times New Roman"/>
                <a:ea typeface="Calibri"/>
              </a:rPr>
              <a:t>примірниках. </a:t>
            </a:r>
            <a:r>
              <a:rPr lang="uk-UA" dirty="0">
                <a:latin typeface="Times New Roman"/>
                <a:ea typeface="Calibri"/>
              </a:rPr>
              <a:t>Перший залишався у книзі </a:t>
            </a:r>
            <a:r>
              <a:rPr lang="uk-UA" dirty="0" smtClean="0">
                <a:latin typeface="Times New Roman"/>
                <a:ea typeface="Calibri"/>
              </a:rPr>
              <a:t>для хронологічного </a:t>
            </a:r>
            <a:r>
              <a:rPr lang="uk-UA" dirty="0">
                <a:latin typeface="Times New Roman"/>
                <a:ea typeface="Calibri"/>
              </a:rPr>
              <a:t>запису, другий і третій </a:t>
            </a:r>
            <a:r>
              <a:rPr lang="uk-UA" dirty="0" smtClean="0">
                <a:latin typeface="Times New Roman"/>
                <a:ea typeface="Calibri"/>
              </a:rPr>
              <a:t>підшивали </a:t>
            </a:r>
            <a:r>
              <a:rPr lang="uk-UA" dirty="0">
                <a:latin typeface="Times New Roman"/>
                <a:ea typeface="Calibri"/>
              </a:rPr>
              <a:t>в окремі реєстратори по дебету і кредиту </a:t>
            </a:r>
            <a:r>
              <a:rPr lang="uk-UA" dirty="0" smtClean="0">
                <a:latin typeface="Times New Roman"/>
                <a:ea typeface="Calibri"/>
              </a:rPr>
              <a:t>рахунків</a:t>
            </a:r>
            <a:r>
              <a:rPr lang="uk-UA" dirty="0">
                <a:latin typeface="Times New Roman"/>
                <a:ea typeface="Calibri"/>
              </a:rPr>
              <a:t>. У кінці місяця їх систематизували і підраховували. Результати сумування ордерів </a:t>
            </a:r>
            <a:r>
              <a:rPr lang="uk-UA" dirty="0" smtClean="0">
                <a:latin typeface="Times New Roman"/>
                <a:ea typeface="Calibri"/>
              </a:rPr>
              <a:t>по дебету рахунків записували </a:t>
            </a:r>
            <a:r>
              <a:rPr lang="uk-UA" dirty="0">
                <a:latin typeface="Times New Roman"/>
                <a:ea typeface="Calibri"/>
              </a:rPr>
              <a:t>до шахового балансу і порівнювали з ордерами, зібраними по кредиту рахунків.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35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</a:rPr>
              <a:t>Картково-копіювальна</a:t>
            </a:r>
            <a:r>
              <a:rPr lang="uk-UA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</a:rPr>
              <a:t>(</a:t>
            </a:r>
            <a:r>
              <a:rPr lang="uk-UA" b="1" i="1" dirty="0" err="1">
                <a:solidFill>
                  <a:srgbClr val="0070C0"/>
                </a:solidFill>
                <a:latin typeface="Times New Roman"/>
                <a:ea typeface="Calibri"/>
              </a:rPr>
              <a:t>копіроблік</a:t>
            </a: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</a:rPr>
              <a:t>) </a:t>
            </a:r>
            <a:r>
              <a:rPr lang="uk-UA" dirty="0">
                <a:latin typeface="Times New Roman"/>
                <a:ea typeface="Calibri"/>
              </a:rPr>
              <a:t>форма обліку значного  поширення набула у 1927 – 1929 рр. У ній використані загальноприйняті сьогодні принципи облікової реєстрації: поділ регістрів на синтетичні й аналітичні, застосування хронологічної та систематичної реєстрації тощо. У цій формі </a:t>
            </a:r>
            <a:r>
              <a:rPr lang="uk-UA" dirty="0" smtClean="0">
                <a:latin typeface="Times New Roman"/>
                <a:ea typeface="Calibri"/>
              </a:rPr>
              <a:t>всі </a:t>
            </a:r>
            <a:r>
              <a:rPr lang="uk-UA" dirty="0">
                <a:latin typeface="Times New Roman"/>
                <a:ea typeface="Calibri"/>
              </a:rPr>
              <a:t>бухгалтерські регістри та книги замінюються картками або окремими листками (аркушами). Хронологічні записи у Журналі та систематична реєстрація у картках здійснюються в один </a:t>
            </a:r>
            <a:r>
              <a:rPr lang="uk-UA" dirty="0" smtClean="0">
                <a:latin typeface="Times New Roman"/>
                <a:ea typeface="Calibri"/>
              </a:rPr>
              <a:t>прийом </a:t>
            </a:r>
            <a:r>
              <a:rPr lang="uk-UA" dirty="0">
                <a:latin typeface="Times New Roman"/>
                <a:ea typeface="Calibri"/>
              </a:rPr>
              <a:t>шляхом копіювання. </a:t>
            </a:r>
            <a:r>
              <a:rPr lang="uk-UA" dirty="0" smtClean="0">
                <a:latin typeface="Times New Roman"/>
                <a:ea typeface="Calibri"/>
              </a:rPr>
              <a:t>Відбитки </a:t>
            </a:r>
            <a:r>
              <a:rPr lang="uk-UA" dirty="0">
                <a:latin typeface="Times New Roman"/>
                <a:ea typeface="Calibri"/>
              </a:rPr>
              <a:t>виходять синхронно, за текстом однакові, а за призначенням – різні.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4485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</a:rPr>
              <a:t>Меморіально-ордерна</a:t>
            </a:r>
            <a:r>
              <a:rPr lang="uk-UA" b="1" i="1" dirty="0">
                <a:latin typeface="Times New Roman"/>
                <a:ea typeface="Calibri"/>
              </a:rPr>
              <a:t> </a:t>
            </a:r>
            <a:r>
              <a:rPr lang="uk-UA" dirty="0">
                <a:latin typeface="Times New Roman"/>
                <a:ea typeface="Calibri"/>
              </a:rPr>
              <a:t>форма бухгалтерського обліку була створена у 1928 – 1930 рр. на базі контрольно-шахової форми. У завершеному вигляді ця форма була рекомендована до впровадження </a:t>
            </a:r>
            <a:r>
              <a:rPr lang="uk-UA" b="1" i="1" dirty="0">
                <a:latin typeface="Times New Roman"/>
                <a:ea typeface="Calibri"/>
              </a:rPr>
              <a:t>«Положенням про документи та записи у бухгалтерському обліку підприємств і господарських організацій».</a:t>
            </a:r>
            <a:r>
              <a:rPr lang="uk-UA" dirty="0">
                <a:latin typeface="Times New Roman"/>
                <a:ea typeface="Calibri"/>
              </a:rPr>
              <a:t> Суть цієї форми полягає в тому, що на підставі первинних документів </a:t>
            </a:r>
            <a:r>
              <a:rPr lang="uk-UA" dirty="0" smtClean="0">
                <a:latin typeface="Times New Roman"/>
                <a:ea typeface="Calibri"/>
              </a:rPr>
              <a:t>складають </a:t>
            </a:r>
            <a:r>
              <a:rPr lang="uk-UA" dirty="0">
                <a:latin typeface="Times New Roman"/>
                <a:ea typeface="Calibri"/>
              </a:rPr>
              <a:t>Меморіальні ордери, дані яких заносять до </a:t>
            </a:r>
            <a:r>
              <a:rPr lang="uk-UA" dirty="0" smtClean="0">
                <a:latin typeface="Times New Roman"/>
                <a:ea typeface="Calibri"/>
              </a:rPr>
              <a:t>Журналу </a:t>
            </a:r>
            <a:r>
              <a:rPr lang="uk-UA" dirty="0">
                <a:latin typeface="Times New Roman"/>
                <a:ea typeface="Calibri"/>
              </a:rPr>
              <a:t>реєстрації господарських </a:t>
            </a:r>
            <a:r>
              <a:rPr lang="uk-UA" dirty="0" smtClean="0">
                <a:latin typeface="Times New Roman"/>
                <a:ea typeface="Calibri"/>
              </a:rPr>
              <a:t>операцій. </a:t>
            </a:r>
            <a:r>
              <a:rPr lang="uk-UA" dirty="0">
                <a:latin typeface="Times New Roman"/>
                <a:ea typeface="Calibri"/>
              </a:rPr>
              <a:t>Зареєстровані Меморіальні ордери записують до Головної </a:t>
            </a:r>
            <a:r>
              <a:rPr lang="uk-UA" dirty="0" smtClean="0">
                <a:latin typeface="Times New Roman"/>
                <a:ea typeface="Calibri"/>
              </a:rPr>
              <a:t>книги.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9304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00B050"/>
                </a:solidFill>
                <a:latin typeface="Times New Roman"/>
                <a:ea typeface="Calibri"/>
                <a:cs typeface="Calibri"/>
              </a:rPr>
              <a:t>Аналітичний облік</a:t>
            </a:r>
            <a:r>
              <a:rPr lang="uk-UA" b="1" dirty="0">
                <a:latin typeface="Times New Roman"/>
                <a:ea typeface="Calibri"/>
                <a:cs typeface="Calibri"/>
              </a:rPr>
              <a:t> при цій формі ведуть у картках або книгах, записи до яких роблять безпосередньо з первинних документів, прикладених до меморіальних ордерів. Після закінчення місяця за даними аналітичних рахунків складають оборотну відомість окремо до кожного синтетичного рахунку, підсумки якої порівнюють з підсумками оборотів і сальдо цього рахунку в Головній книзі. За підсумками Оборотної відомості по синтетичних рахунках складають заключний баланс та інші форми звітності.</a:t>
            </a:r>
            <a:endParaRPr lang="ru-RU" sz="2400" b="1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9694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553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Послідовність технологічного процесу при меморіально-ордерній формі обліку</a:t>
            </a:r>
            <a:r>
              <a:rPr lang="ru-RU" smtClean="0">
                <a:solidFill>
                  <a:schemeClr val="accent2"/>
                </a:solidFill>
              </a:rPr>
              <a:t>: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первинні документи – зведені, накопичувальні та групувальні документи – меморіальний ордер – реєстраційний журнал – головна книга – регістри аналітичного обліку – оборотні відомості по аналітичних рахунках – звіряння підсумків оборотних відомостей по аналітичних рахунках з підсумками оборотів і сальдо по синтетичних рахунках у головній книзі – оборотна відомість по синтетичних рахунках – звіряння підсумків оборотів по синтетичних рахунках за оборотною відомістю з підсумком усіх операцій за реєстраційним журналом - баланс та інші форми звітності.</a:t>
            </a:r>
          </a:p>
        </p:txBody>
      </p:sp>
    </p:spTree>
    <p:extLst>
      <p:ext uri="{BB962C8B-B14F-4D97-AF65-F5344CB8AC3E}">
        <p14:creationId xmlns:p14="http://schemas.microsoft.com/office/powerpoint/2010/main" val="5182407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</a:rPr>
              <a:t>Послідовність технологічного процесу при Меморіально-ордерній формі обліку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50825" y="1268413"/>
            <a:ext cx="266382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Первинні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документи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50825" y="2565400"/>
            <a:ext cx="2663825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Зведені,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накопичувальні,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групувальні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документи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3708400" y="1268413"/>
            <a:ext cx="187166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Меморіальний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ордер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708400" y="2565400"/>
            <a:ext cx="1871663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Регістри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аналітичного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обліку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3708400" y="3860800"/>
            <a:ext cx="1943100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Оборотні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відомості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аналітичного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обліку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516688" y="1268413"/>
            <a:ext cx="2303462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Реєстраційний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журнал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6516688" y="2492375"/>
            <a:ext cx="2303462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Головна книга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6372225" y="3860800"/>
            <a:ext cx="2447925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Оборотно-сальдова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відомість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(за синтетичними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 рахунками)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3995738" y="5589588"/>
            <a:ext cx="4321175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Баланс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та інші форми звітності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1756" name="Rectangle 13"/>
          <p:cNvSpPr>
            <a:spLocks noChangeArrowheads="1"/>
          </p:cNvSpPr>
          <p:nvPr/>
        </p:nvSpPr>
        <p:spPr bwMode="auto">
          <a:xfrm>
            <a:off x="684213" y="4868863"/>
            <a:ext cx="71437" cy="7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323850" y="4724400"/>
            <a:ext cx="2952750" cy="165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smtClean="0">
                <a:solidFill>
                  <a:srgbClr val="000000"/>
                </a:solidFill>
              </a:rPr>
              <a:t>Умовні позначення: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         </a:t>
            </a:r>
            <a:r>
              <a:rPr lang="uk-UA" i="1" smtClean="0">
                <a:solidFill>
                  <a:srgbClr val="000000"/>
                </a:solidFill>
              </a:rPr>
              <a:t>реєстрація операцій;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         </a:t>
            </a:r>
            <a:r>
              <a:rPr lang="uk-UA" i="1" smtClean="0">
                <a:solidFill>
                  <a:srgbClr val="000000"/>
                </a:solidFill>
              </a:rPr>
              <a:t>звіряння підсумків;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      -  </a:t>
            </a:r>
            <a:r>
              <a:rPr lang="uk-UA" i="1" smtClean="0">
                <a:solidFill>
                  <a:srgbClr val="000000"/>
                </a:solidFill>
              </a:rPr>
              <a:t>послідовність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i="1" smtClean="0">
                <a:solidFill>
                  <a:srgbClr val="000000"/>
                </a:solidFill>
              </a:rPr>
              <a:t>         облікових процедур</a:t>
            </a:r>
            <a:endParaRPr lang="ru-RU" i="1" smtClean="0">
              <a:solidFill>
                <a:srgbClr val="000000"/>
              </a:solidFill>
            </a:endParaRPr>
          </a:p>
        </p:txBody>
      </p:sp>
      <p:sp>
        <p:nvSpPr>
          <p:cNvPr id="31758" name="Oval 15"/>
          <p:cNvSpPr>
            <a:spLocks noChangeArrowheads="1"/>
          </p:cNvSpPr>
          <p:nvPr/>
        </p:nvSpPr>
        <p:spPr bwMode="auto">
          <a:xfrm>
            <a:off x="395288" y="5661025"/>
            <a:ext cx="287337" cy="288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1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59" name="Line 18"/>
          <p:cNvSpPr>
            <a:spLocks noChangeShapeType="1"/>
          </p:cNvSpPr>
          <p:nvPr/>
        </p:nvSpPr>
        <p:spPr bwMode="auto">
          <a:xfrm>
            <a:off x="395288" y="53006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60" name="Line 19"/>
          <p:cNvSpPr>
            <a:spLocks noChangeShapeType="1"/>
          </p:cNvSpPr>
          <p:nvPr/>
        </p:nvSpPr>
        <p:spPr bwMode="auto">
          <a:xfrm>
            <a:off x="395288" y="55895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61" name="Line 21"/>
          <p:cNvSpPr>
            <a:spLocks noChangeShapeType="1"/>
          </p:cNvSpPr>
          <p:nvPr/>
        </p:nvSpPr>
        <p:spPr bwMode="auto">
          <a:xfrm>
            <a:off x="1547813" y="22050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62" name="Line 22"/>
          <p:cNvSpPr>
            <a:spLocks noChangeShapeType="1"/>
          </p:cNvSpPr>
          <p:nvPr/>
        </p:nvSpPr>
        <p:spPr bwMode="auto">
          <a:xfrm>
            <a:off x="2916238" y="170021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63" name="Line 23"/>
          <p:cNvSpPr>
            <a:spLocks noChangeShapeType="1"/>
          </p:cNvSpPr>
          <p:nvPr/>
        </p:nvSpPr>
        <p:spPr bwMode="auto">
          <a:xfrm>
            <a:off x="3203575" y="1700213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64" name="Line 24"/>
          <p:cNvSpPr>
            <a:spLocks noChangeShapeType="1"/>
          </p:cNvSpPr>
          <p:nvPr/>
        </p:nvSpPr>
        <p:spPr bwMode="auto">
          <a:xfrm flipH="1">
            <a:off x="2916238" y="32131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65" name="Line 25"/>
          <p:cNvSpPr>
            <a:spLocks noChangeShapeType="1"/>
          </p:cNvSpPr>
          <p:nvPr/>
        </p:nvSpPr>
        <p:spPr bwMode="auto">
          <a:xfrm>
            <a:off x="3203575" y="19161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66" name="Oval 26"/>
          <p:cNvSpPr>
            <a:spLocks noChangeArrowheads="1"/>
          </p:cNvSpPr>
          <p:nvPr/>
        </p:nvSpPr>
        <p:spPr bwMode="auto">
          <a:xfrm>
            <a:off x="3276600" y="155733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1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67" name="Line 27"/>
          <p:cNvSpPr>
            <a:spLocks noChangeShapeType="1"/>
          </p:cNvSpPr>
          <p:nvPr/>
        </p:nvSpPr>
        <p:spPr bwMode="auto">
          <a:xfrm>
            <a:off x="5580063" y="17002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68" name="Oval 28"/>
          <p:cNvSpPr>
            <a:spLocks noChangeArrowheads="1"/>
          </p:cNvSpPr>
          <p:nvPr/>
        </p:nvSpPr>
        <p:spPr bwMode="auto">
          <a:xfrm>
            <a:off x="5867400" y="134143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2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69" name="Line 30"/>
          <p:cNvSpPr>
            <a:spLocks noChangeShapeType="1"/>
          </p:cNvSpPr>
          <p:nvPr/>
        </p:nvSpPr>
        <p:spPr bwMode="auto">
          <a:xfrm>
            <a:off x="5580063" y="1844675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70" name="Oval 31"/>
          <p:cNvSpPr>
            <a:spLocks noChangeArrowheads="1"/>
          </p:cNvSpPr>
          <p:nvPr/>
        </p:nvSpPr>
        <p:spPr bwMode="auto">
          <a:xfrm>
            <a:off x="6011863" y="198913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3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71" name="Line 32"/>
          <p:cNvSpPr>
            <a:spLocks noChangeShapeType="1"/>
          </p:cNvSpPr>
          <p:nvPr/>
        </p:nvSpPr>
        <p:spPr bwMode="auto">
          <a:xfrm>
            <a:off x="4643438" y="2133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72" name="Oval 33"/>
          <p:cNvSpPr>
            <a:spLocks noChangeArrowheads="1"/>
          </p:cNvSpPr>
          <p:nvPr/>
        </p:nvSpPr>
        <p:spPr bwMode="auto">
          <a:xfrm>
            <a:off x="4716463" y="22050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4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73" name="Line 34"/>
          <p:cNvSpPr>
            <a:spLocks noChangeShapeType="1"/>
          </p:cNvSpPr>
          <p:nvPr/>
        </p:nvSpPr>
        <p:spPr bwMode="auto">
          <a:xfrm>
            <a:off x="4643438" y="35004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74" name="Oval 35"/>
          <p:cNvSpPr>
            <a:spLocks noChangeArrowheads="1"/>
          </p:cNvSpPr>
          <p:nvPr/>
        </p:nvSpPr>
        <p:spPr bwMode="auto">
          <a:xfrm>
            <a:off x="4716463" y="3500438"/>
            <a:ext cx="287337" cy="288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5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75" name="Oval 37"/>
          <p:cNvSpPr>
            <a:spLocks noChangeArrowheads="1"/>
          </p:cNvSpPr>
          <p:nvPr/>
        </p:nvSpPr>
        <p:spPr bwMode="auto">
          <a:xfrm>
            <a:off x="5867400" y="4076700"/>
            <a:ext cx="288925" cy="288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6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76" name="Oval 39"/>
          <p:cNvSpPr>
            <a:spLocks noChangeArrowheads="1"/>
          </p:cNvSpPr>
          <p:nvPr/>
        </p:nvSpPr>
        <p:spPr bwMode="auto">
          <a:xfrm>
            <a:off x="7667625" y="3357563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7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77" name="Line 40"/>
          <p:cNvSpPr>
            <a:spLocks noChangeShapeType="1"/>
          </p:cNvSpPr>
          <p:nvPr/>
        </p:nvSpPr>
        <p:spPr bwMode="auto">
          <a:xfrm flipV="1">
            <a:off x="5651500" y="3213100"/>
            <a:ext cx="1081088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78" name="Line 41"/>
          <p:cNvSpPr>
            <a:spLocks noChangeShapeType="1"/>
          </p:cNvSpPr>
          <p:nvPr/>
        </p:nvSpPr>
        <p:spPr bwMode="auto">
          <a:xfrm>
            <a:off x="7596188" y="32131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79" name="Line 43"/>
          <p:cNvSpPr>
            <a:spLocks noChangeShapeType="1"/>
          </p:cNvSpPr>
          <p:nvPr/>
        </p:nvSpPr>
        <p:spPr bwMode="auto">
          <a:xfrm>
            <a:off x="8964613" y="1557338"/>
            <a:ext cx="0" cy="30241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80" name="Line 44"/>
          <p:cNvSpPr>
            <a:spLocks noChangeShapeType="1"/>
          </p:cNvSpPr>
          <p:nvPr/>
        </p:nvSpPr>
        <p:spPr bwMode="auto">
          <a:xfrm flipH="1">
            <a:off x="8820150" y="45815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81" name="Line 45"/>
          <p:cNvSpPr>
            <a:spLocks noChangeShapeType="1"/>
          </p:cNvSpPr>
          <p:nvPr/>
        </p:nvSpPr>
        <p:spPr bwMode="auto">
          <a:xfrm flipH="1">
            <a:off x="8820150" y="15573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82" name="Oval 46"/>
          <p:cNvSpPr>
            <a:spLocks noChangeArrowheads="1"/>
          </p:cNvSpPr>
          <p:nvPr/>
        </p:nvSpPr>
        <p:spPr bwMode="auto">
          <a:xfrm>
            <a:off x="8604250" y="20605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8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83" name="Line 47"/>
          <p:cNvSpPr>
            <a:spLocks noChangeShapeType="1"/>
          </p:cNvSpPr>
          <p:nvPr/>
        </p:nvSpPr>
        <p:spPr bwMode="auto">
          <a:xfrm>
            <a:off x="4787900" y="50847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84" name="Line 48"/>
          <p:cNvSpPr>
            <a:spLocks noChangeShapeType="1"/>
          </p:cNvSpPr>
          <p:nvPr/>
        </p:nvSpPr>
        <p:spPr bwMode="auto">
          <a:xfrm>
            <a:off x="7524750" y="50847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85" name="Oval 49"/>
          <p:cNvSpPr>
            <a:spLocks noChangeArrowheads="1"/>
          </p:cNvSpPr>
          <p:nvPr/>
        </p:nvSpPr>
        <p:spPr bwMode="auto">
          <a:xfrm>
            <a:off x="4859338" y="51577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9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86" name="Oval 50"/>
          <p:cNvSpPr>
            <a:spLocks noChangeArrowheads="1"/>
          </p:cNvSpPr>
          <p:nvPr/>
        </p:nvSpPr>
        <p:spPr bwMode="auto">
          <a:xfrm>
            <a:off x="7596188" y="51577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9</a:t>
            </a: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809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uk-UA" sz="3200" b="1" smtClean="0"/>
              <a:t>Меморіальний ордер № </a:t>
            </a:r>
            <a:r>
              <a:rPr lang="uk-UA" sz="3200" b="1" i="1" u="sng" smtClean="0">
                <a:solidFill>
                  <a:schemeClr val="accent2"/>
                </a:solidFill>
              </a:rPr>
              <a:t>8</a:t>
            </a:r>
            <a:r>
              <a:rPr lang="uk-UA" sz="3200" b="1" i="1" u="sng" smtClean="0"/>
              <a:t/>
            </a:r>
            <a:br>
              <a:rPr lang="uk-UA" sz="3200" b="1" i="1" u="sng" smtClean="0"/>
            </a:br>
            <a:r>
              <a:rPr lang="uk-UA" sz="3200" b="1" smtClean="0"/>
              <a:t>за </a:t>
            </a:r>
            <a:r>
              <a:rPr lang="uk-UA" sz="3200" b="1" i="1" u="sng" smtClean="0">
                <a:solidFill>
                  <a:schemeClr val="accent2"/>
                </a:solidFill>
              </a:rPr>
              <a:t>січень</a:t>
            </a:r>
            <a:r>
              <a:rPr lang="uk-UA" sz="3200" b="1" smtClean="0"/>
              <a:t> 20</a:t>
            </a:r>
            <a:r>
              <a:rPr lang="uk-UA" sz="3200" b="1" i="1" u="sng" smtClean="0">
                <a:solidFill>
                  <a:schemeClr val="accent2"/>
                </a:solidFill>
              </a:rPr>
              <a:t>14</a:t>
            </a:r>
            <a:r>
              <a:rPr lang="uk-UA" sz="3200" b="1" smtClean="0"/>
              <a:t> р.</a:t>
            </a:r>
            <a:endParaRPr lang="ru-RU" sz="3200" b="1" smtClean="0"/>
          </a:p>
        </p:txBody>
      </p:sp>
      <p:graphicFrame>
        <p:nvGraphicFramePr>
          <p:cNvPr id="66641" name="Group 81"/>
          <p:cNvGraphicFramePr>
            <a:graphicFrameLocks noGrp="1"/>
          </p:cNvGraphicFramePr>
          <p:nvPr>
            <p:ph idx="1"/>
          </p:nvPr>
        </p:nvGraphicFramePr>
        <p:xfrm>
          <a:off x="179388" y="1341438"/>
          <a:ext cx="8785225" cy="5065768"/>
        </p:xfrm>
        <a:graphic>
          <a:graphicData uri="http://schemas.openxmlformats.org/drawingml/2006/table">
            <a:tbl>
              <a:tblPr/>
              <a:tblGrid>
                <a:gridCol w="5688012"/>
                <a:gridCol w="936625"/>
                <a:gridCol w="1081088"/>
                <a:gridCol w="1079500"/>
              </a:tblGrid>
              <a:tr h="70103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Зміст господарської операції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 її підстава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Сума, грн.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Кореспондуючі рахунки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дебет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кредит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43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На підставі звіту касира з доданими до нього первинними документами списана видана з каси готівка: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- в рахунок оплати праці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- під звіт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- на оплату лікарняних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- за виконавчими документами (аліменти)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- на погашення заборгованості постачальникам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                                                     Разом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12550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7400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23000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 661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372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631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 301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15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Додатки: на </a:t>
                      </a:r>
                      <a:r>
                        <a:rPr kumimoji="0" lang="uk-UA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сторінках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Головний бухгалтер        </a:t>
                      </a:r>
                      <a:r>
                        <a:rPr kumimoji="0" lang="uk-UA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Радченко         В. С. Радченко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uk-UA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 лютого 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uk-UA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14 р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96" name="Line 68"/>
          <p:cNvSpPr>
            <a:spLocks noChangeShapeType="1"/>
          </p:cNvSpPr>
          <p:nvPr/>
        </p:nvSpPr>
        <p:spPr bwMode="auto">
          <a:xfrm>
            <a:off x="1547813" y="5300663"/>
            <a:ext cx="7345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1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 облікових регістрів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я\Desktop\Форми ОР 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40960" cy="55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417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2950" cy="1628775"/>
          </a:xfrm>
        </p:spPr>
        <p:txBody>
          <a:bodyPr/>
          <a:lstStyle/>
          <a:p>
            <a:r>
              <a:rPr lang="uk-UA" sz="2400" b="1" smtClean="0"/>
              <a:t>Головна книга</a:t>
            </a:r>
            <a:r>
              <a:rPr lang="uk-UA" sz="2000" b="1" smtClean="0"/>
              <a:t/>
            </a:r>
            <a:br>
              <a:rPr lang="uk-UA" sz="2000" b="1" smtClean="0"/>
            </a:br>
            <a:r>
              <a:rPr lang="uk-UA" sz="2000" b="1" smtClean="0"/>
              <a:t>(для меморіально-ордерної форми обліку)</a:t>
            </a:r>
            <a:br>
              <a:rPr lang="uk-UA" sz="2000" b="1" smtClean="0"/>
            </a:br>
            <a:r>
              <a:rPr lang="uk-UA" sz="2000" b="1" smtClean="0"/>
              <a:t/>
            </a:r>
            <a:br>
              <a:rPr lang="uk-UA" sz="2000" b="1" smtClean="0"/>
            </a:br>
            <a:r>
              <a:rPr lang="uk-UA" sz="1800" b="1" smtClean="0"/>
              <a:t>Рахунок </a:t>
            </a:r>
            <a:r>
              <a:rPr lang="uk-UA" sz="1800" b="1" i="1" smtClean="0">
                <a:solidFill>
                  <a:schemeClr val="accent2"/>
                </a:solidFill>
              </a:rPr>
              <a:t>23 “Виробництво”</a:t>
            </a:r>
            <a:r>
              <a:rPr lang="uk-UA" sz="1800" b="1" smtClean="0"/>
              <a:t/>
            </a:r>
            <a:br>
              <a:rPr lang="uk-UA" sz="1800" b="1" smtClean="0"/>
            </a:br>
            <a:r>
              <a:rPr lang="uk-UA" sz="1800" b="1" smtClean="0"/>
              <a:t>Дебет                                                                                                         Кредит</a:t>
            </a:r>
            <a:endParaRPr lang="ru-RU" sz="2000" b="1" smtClean="0"/>
          </a:p>
        </p:txBody>
      </p:sp>
      <p:graphicFrame>
        <p:nvGraphicFramePr>
          <p:cNvPr id="68880" name="Group 272"/>
          <p:cNvGraphicFramePr>
            <a:graphicFrameLocks noGrp="1"/>
          </p:cNvGraphicFramePr>
          <p:nvPr>
            <p:ph idx="1"/>
          </p:nvPr>
        </p:nvGraphicFramePr>
        <p:xfrm>
          <a:off x="107950" y="1628775"/>
          <a:ext cx="8856663" cy="5183341"/>
        </p:xfrm>
        <a:graphic>
          <a:graphicData uri="http://schemas.openxmlformats.org/drawingml/2006/table">
            <a:tbl>
              <a:tblPr/>
              <a:tblGrid>
                <a:gridCol w="719138"/>
                <a:gridCol w="576262"/>
                <a:gridCol w="647700"/>
                <a:gridCol w="576263"/>
                <a:gridCol w="576262"/>
                <a:gridCol w="360363"/>
                <a:gridCol w="792162"/>
                <a:gridCol w="720725"/>
                <a:gridCol w="574675"/>
                <a:gridCol w="649288"/>
                <a:gridCol w="647700"/>
                <a:gridCol w="647700"/>
                <a:gridCol w="504825"/>
                <a:gridCol w="863600"/>
              </a:tblGrid>
              <a:tr h="62782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Меморіаль-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ний ордер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 кредита рахунків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Меморіаль-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ний ордер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дебет рахунків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2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631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661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651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разом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24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разом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14.01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20.01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250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250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26.01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580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220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800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30.01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2000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2000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30.01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720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720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6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62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Разом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870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580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220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1670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Разом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2000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250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2250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438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553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Переваги меморіально-ордерної форми обліку: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 простота будови облікових регістрів, системна послідовність обробки інформації, що забезпечує можливість постійного самоконтролю бухгалтера за обліковими процедурами та їх результатами.</a:t>
            </a:r>
            <a:endParaRPr lang="ru-RU" sz="2800" b="1" smtClean="0"/>
          </a:p>
          <a:p>
            <a:pPr algn="ctr" eaLnBrk="1" hangingPunct="1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Недоліки меморіально-ордерної форми обліку:</a:t>
            </a:r>
            <a:r>
              <a:rPr lang="ru-RU" sz="2800" smtClean="0"/>
              <a:t>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багаторазовість записів однієї і тієї ж операції, трудомісткий процес складання та звіряння оборотних відомостей по аналітичних рахунках, відставання аналітичного обліку від синтетичного, затримки зі складанням звітності.</a:t>
            </a:r>
          </a:p>
        </p:txBody>
      </p:sp>
    </p:spTree>
    <p:extLst>
      <p:ext uri="{BB962C8B-B14F-4D97-AF65-F5344CB8AC3E}">
        <p14:creationId xmlns:p14="http://schemas.microsoft.com/office/powerpoint/2010/main" val="34081026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95320" cy="648072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600" b="1" dirty="0">
                <a:solidFill>
                  <a:srgbClr val="FF0000"/>
                </a:solidFill>
                <a:latin typeface="Times New Roman"/>
                <a:ea typeface="Calibri"/>
                <a:cs typeface="Calibri"/>
              </a:rPr>
              <a:t>Основні</a:t>
            </a:r>
            <a:r>
              <a:rPr lang="uk-UA" sz="3600" b="1" dirty="0">
                <a:latin typeface="Times New Roman"/>
                <a:ea typeface="Calibri"/>
                <a:cs typeface="Calibri"/>
              </a:rPr>
              <a:t> </a:t>
            </a:r>
            <a:r>
              <a:rPr lang="uk-UA" sz="3600" b="1" dirty="0">
                <a:solidFill>
                  <a:srgbClr val="FF0000"/>
                </a:solidFill>
                <a:latin typeface="Times New Roman"/>
                <a:ea typeface="Calibri"/>
                <a:cs typeface="Calibri"/>
              </a:rPr>
              <a:t>недоліки</a:t>
            </a:r>
            <a:r>
              <a:rPr lang="uk-UA" sz="3600" b="1" dirty="0">
                <a:latin typeface="Times New Roman"/>
                <a:ea typeface="Calibri"/>
                <a:cs typeface="Calibri"/>
              </a:rPr>
              <a:t> меморіально-ордерної форми обліку полягають у відокремленні аналітичного обліку від синтетичного, дублюванні одних і тих же записів у різних регістрах, неузгодженні даних обліку з показниками звітності. Але, не дивлячись на свої недоліки, ця форма обліку застосовувалася у Радянському Союзі більше 50 років </a:t>
            </a:r>
            <a:r>
              <a:rPr lang="uk-UA" sz="3600" b="1" dirty="0" smtClean="0">
                <a:latin typeface="Times New Roman"/>
                <a:ea typeface="Calibri"/>
                <a:cs typeface="Calibri"/>
              </a:rPr>
              <a:t>(до </a:t>
            </a:r>
            <a:r>
              <a:rPr lang="uk-UA" sz="3600" b="1" dirty="0">
                <a:latin typeface="Times New Roman"/>
                <a:ea typeface="Calibri"/>
                <a:cs typeface="Calibri"/>
              </a:rPr>
              <a:t>1983 р</a:t>
            </a:r>
            <a:r>
              <a:rPr lang="uk-UA" sz="3600" b="1" dirty="0" smtClean="0">
                <a:latin typeface="Times New Roman"/>
                <a:ea typeface="Calibri"/>
                <a:cs typeface="Calibri"/>
              </a:rPr>
              <a:t>.).</a:t>
            </a:r>
            <a:endParaRPr lang="ru-RU" sz="3600" b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3355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564880" cy="6399232"/>
          </a:xfrm>
        </p:spPr>
        <p:txBody>
          <a:bodyPr/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У 50-і роки </a:t>
            </a:r>
            <a:r>
              <a:rPr lang="uk-UA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отримала широке 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поширення </a:t>
            </a:r>
            <a:r>
              <a:rPr lang="uk-UA" sz="2800" b="1" i="1" dirty="0" err="1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таблично-перфокарткова</a:t>
            </a:r>
            <a:r>
              <a:rPr lang="uk-UA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ea typeface="Calibri"/>
                <a:cs typeface="Times New Roman" pitchFamily="18" charset="0"/>
              </a:rPr>
              <a:t>(В. І. Ісаков) </a:t>
            </a:r>
            <a:r>
              <a:rPr lang="uk-UA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форма обліку, яка передбачала 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створення спеціальних </a:t>
            </a:r>
            <a:r>
              <a:rPr lang="uk-UA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обчислювальних центрів, які 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обслуговували декілька підприємств. Документи з підприємств передавалися на обчислювальну станцію у закодованому вигляді, адже існуюче обладнання не було оснащене алфавітними пристроями. Результати обробки документів (машинограми) поверталися на підприємства лише у цифровому виконанні, тому підлягали декодуванню та вписуванню словами назв об’єктів обліку, прізвищ тощо. Це була досить трудомістка процедура, що знижувало ефективність застосування механізованої обробки документів та ведення обліку.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4571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25" y="274638"/>
            <a:ext cx="1476375" cy="4090987"/>
          </a:xfrm>
        </p:spPr>
        <p:txBody>
          <a:bodyPr/>
          <a:lstStyle/>
          <a:p>
            <a:r>
              <a:rPr lang="uk-UA" sz="2400" b="1" smtClean="0">
                <a:solidFill>
                  <a:schemeClr val="accent2"/>
                </a:solidFill>
              </a:rPr>
              <a:t>Перфо-картки для ЕОМ першого поколін-ня</a:t>
            </a:r>
            <a:endParaRPr lang="ru-RU" sz="2400" b="1" smtClean="0">
              <a:solidFill>
                <a:schemeClr val="accent2"/>
              </a:solidFill>
            </a:endParaRPr>
          </a:p>
        </p:txBody>
      </p:sp>
      <p:pic>
        <p:nvPicPr>
          <p:cNvPr id="8195" name="Picture 4" descr="Атамас 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76676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6413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480720"/>
          </a:xfrm>
        </p:spPr>
        <p:txBody>
          <a:bodyPr/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Таблично-автоматизована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 форма обліку була розроблена у 80-і роки </a:t>
            </a:r>
            <a:r>
              <a:rPr lang="uk-UA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для </a:t>
            </a:r>
            <a:r>
              <a:rPr lang="uk-UA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мініЕОМ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, які використовували у якості машинних носіїв облікової інформації </a:t>
            </a:r>
            <a:r>
              <a:rPr lang="uk-UA" sz="2800" b="1" i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перфострічки.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 Це значно прискорювало процес обробки даних за рахунок безперервного процесу зчитування інформації з перфострічки. ЕОМ були значно компактніші і не вимагали для свого розташування спеціально обладнаних приміщень, тому їх можна було розмістити безпосередньо на </a:t>
            </a:r>
            <a:r>
              <a:rPr lang="uk-UA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підприємстві. Але 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все ж таки для їх використання необхідно було створювати окремі структурні підрозділи: відділи або бюро автоматизації обліку. Облікові працівники практично не мали безпосереднього доступу до цих машин.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0375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692150"/>
          </a:xfrm>
        </p:spPr>
        <p:txBody>
          <a:bodyPr/>
          <a:lstStyle/>
          <a:p>
            <a:r>
              <a:rPr lang="uk-UA" sz="2800" smtClean="0">
                <a:solidFill>
                  <a:schemeClr val="accent2"/>
                </a:solidFill>
              </a:rPr>
              <a:t>Зразок паперової перфорованої стрічки для ЕОМ</a:t>
            </a:r>
            <a:endParaRPr lang="ru-RU" sz="2800" smtClean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60400"/>
            <a:ext cx="8820150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4992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З надходженням у широкий вжиток персональних ЕОМ були розроблені і почали впроваджуватися у практику бухгалтерського обліку різні варіанти </a:t>
            </a: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комп’ютерних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форм обліку. Їх реальне впровадження у практику бухгалтерського обліку почалося лише наприкінці 80-х років. </a:t>
            </a:r>
            <a:r>
              <a:rPr lang="uk-UA" b="1" i="1" dirty="0">
                <a:latin typeface="Times New Roman" pitchFamily="18" charset="0"/>
                <a:ea typeface="Calibri"/>
                <a:cs typeface="Times New Roman" pitchFamily="18" charset="0"/>
              </a:rPr>
              <a:t>В сучасних умовах – це основна форма бухгалтерського обліку для багатьох підприємств. 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Розроблені десятки різних варіантів програмного забезпечення для автоматизації обліку, серед яких найбільшого поширення набули різні версії системи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«1-С Бухгалтерія».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3448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uk-UA" sz="3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10.5.  Сучасні форми бухгалтерського обліку в </a:t>
            </a:r>
            <a:r>
              <a:rPr lang="uk-UA" sz="3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Україні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853136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sz="4000" b="1" kern="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40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поширені</a:t>
            </a:r>
            <a:r>
              <a:rPr lang="ru-RU" sz="40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40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40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40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b="1" kern="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40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4000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журнально-</a:t>
            </a:r>
            <a:r>
              <a:rPr lang="ru-RU" sz="4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ордерна</a:t>
            </a: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меморіально-ордерна</a:t>
            </a: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(контрольно-</a:t>
            </a:r>
            <a:r>
              <a:rPr lang="ru-RU" sz="4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шахова</a:t>
            </a: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журнал-</a:t>
            </a:r>
            <a:r>
              <a:rPr lang="ru-RU" sz="4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спрощена</a:t>
            </a: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рызн</a:t>
            </a:r>
            <a:r>
              <a:rPr lang="uk-UA" sz="4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 варіанти </a:t>
            </a:r>
            <a:r>
              <a:rPr lang="ru-RU" sz="4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комп’ютерн</a:t>
            </a:r>
            <a:r>
              <a:rPr lang="uk-UA" sz="4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uk-UA" sz="4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 обліку.</a:t>
            </a:r>
            <a:endParaRPr lang="ru-RU" sz="4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15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80920" cy="6408712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</a:rPr>
              <a:t>Журнал-Головна</a:t>
            </a:r>
            <a:r>
              <a:rPr lang="uk-UA" b="1" i="1" dirty="0">
                <a:latin typeface="Times New Roman"/>
                <a:ea typeface="Calibri"/>
              </a:rPr>
              <a:t> </a:t>
            </a:r>
            <a:r>
              <a:rPr lang="uk-UA" dirty="0">
                <a:latin typeface="Times New Roman"/>
                <a:ea typeface="Calibri"/>
              </a:rPr>
              <a:t>форма обліку передбачає суміщення хронологічної та систематичної реєстрації господарських операцій в одному регістрі – </a:t>
            </a:r>
            <a:r>
              <a:rPr lang="uk-UA" dirty="0">
                <a:solidFill>
                  <a:srgbClr val="0070C0"/>
                </a:solidFill>
                <a:latin typeface="Times New Roman"/>
                <a:ea typeface="Calibri"/>
              </a:rPr>
              <a:t>Журнал-Головній книзі. </a:t>
            </a:r>
            <a:r>
              <a:rPr lang="uk-UA" dirty="0">
                <a:latin typeface="Times New Roman"/>
                <a:ea typeface="Calibri"/>
              </a:rPr>
              <a:t>Цим самим досягається спрощення синтетичного обліку, відпадає необхідність складання оборотних відомостей по синтетичних рахунках. Решта процедур аналогічна меморіально-ордерній формі обліку. Недоліком Журнал-Головної форми є обмеженість розміру основного регістру – Журнал-Головної книги, яка при великій кількості синтетичних рахунків стає громіздкою і незручною для використання.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28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Бухгалтерські книги -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 зброшуровані, пронумеровані, оформлені в палітурки листи паперу, призначені для запису  господарських операцій. В них типографським способом друкуються реквізити, що формують необхідні дані про об’єкти бухгалтерського обліку. Всі сторінки в книгах нумеруються до початку записів господарських операцій, 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інці книги вказують кількість пронумерованих сторінок за підписом відповідальної особи, завіреним печаткою. У касовій книзі сторінки не нумерують, а прошнуровують і скріпляють печаткою. На першій сторінці наводять перелік відкритих у книзі рахунків («Зміст»). Відкривають книги, як правило,   на рік. Якщо їх декілька (за одним рахунком), їх нумерують.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255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8785225" cy="6553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chemeClr val="accent2"/>
                </a:solidFill>
              </a:rPr>
              <a:t>Послідовність технологічного процесу при журнал-головній формі обліку: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   </a:t>
            </a:r>
            <a:r>
              <a:rPr lang="ru-RU" smtClean="0"/>
              <a:t>первинні документи – зведені, накопичувальні та групувальні документи – меморіальний ордер - журнал-головна книга – регістри аналітичного обліку – оборотні відомості по аналітичних рахунках – звіряння підсумків оборотних відомостей по аналітичних рахунках з підсумками оборотів і сальдо по синтетичних рахунках у журнал-головній книзі – баланс та інші форми звітності </a:t>
            </a:r>
          </a:p>
        </p:txBody>
      </p:sp>
    </p:spTree>
    <p:extLst>
      <p:ext uri="{BB962C8B-B14F-4D97-AF65-F5344CB8AC3E}">
        <p14:creationId xmlns:p14="http://schemas.microsoft.com/office/powerpoint/2010/main" val="25491415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chemeClr val="accent2"/>
                </a:solidFill>
              </a:rPr>
              <a:t>Послідовність технологічного процесу при Журнал-головній формі обліку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50825" y="1196975"/>
            <a:ext cx="259238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Первинні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документи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250825" y="2781300"/>
            <a:ext cx="2592388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Зведені,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накопичувальні,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групувальні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документи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3635375" y="1341438"/>
            <a:ext cx="2592388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Меморіальний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ордер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3635375" y="2924175"/>
            <a:ext cx="2592388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Регістри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аналітичного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обліку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3635375" y="4581525"/>
            <a:ext cx="2665413" cy="1057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Оборотні відомості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аналітичного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обліку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6804025" y="1341438"/>
            <a:ext cx="2089150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Книга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“Журнал-головна”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7019925" y="3860800"/>
            <a:ext cx="1800225" cy="172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Баланс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та інші форми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smtClean="0">
                <a:solidFill>
                  <a:srgbClr val="000000"/>
                </a:solidFill>
              </a:rPr>
              <a:t>звітності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250825" y="4868863"/>
            <a:ext cx="2881313" cy="1655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smtClean="0">
                <a:solidFill>
                  <a:srgbClr val="000000"/>
                </a:solidFill>
              </a:rPr>
              <a:t>Умовні позначення: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         </a:t>
            </a:r>
            <a:r>
              <a:rPr lang="uk-UA" i="1" smtClean="0">
                <a:solidFill>
                  <a:srgbClr val="000000"/>
                </a:solidFill>
              </a:rPr>
              <a:t>реєстрація операцій;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     </a:t>
            </a:r>
            <a:r>
              <a:rPr lang="uk-UA" i="1" smtClean="0">
                <a:solidFill>
                  <a:srgbClr val="000000"/>
                </a:solidFill>
              </a:rPr>
              <a:t>звіряння підсумків;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- </a:t>
            </a:r>
            <a:r>
              <a:rPr lang="uk-UA" i="1" smtClean="0">
                <a:solidFill>
                  <a:srgbClr val="000000"/>
                </a:solidFill>
              </a:rPr>
              <a:t>послідовність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i="1" smtClean="0">
                <a:solidFill>
                  <a:srgbClr val="000000"/>
                </a:solidFill>
              </a:rPr>
              <a:t>         облікових процедур</a:t>
            </a:r>
            <a:endParaRPr lang="ru-RU" i="1" smtClean="0">
              <a:solidFill>
                <a:srgbClr val="000000"/>
              </a:solidFill>
            </a:endParaRPr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323850" y="54451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323850" y="57340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53" name="Oval 14"/>
          <p:cNvSpPr>
            <a:spLocks noChangeArrowheads="1"/>
          </p:cNvSpPr>
          <p:nvPr/>
        </p:nvSpPr>
        <p:spPr bwMode="auto">
          <a:xfrm>
            <a:off x="323850" y="5876925"/>
            <a:ext cx="288925" cy="288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1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1476375" y="22764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55" name="Line 16"/>
          <p:cNvSpPr>
            <a:spLocks noChangeShapeType="1"/>
          </p:cNvSpPr>
          <p:nvPr/>
        </p:nvSpPr>
        <p:spPr bwMode="auto">
          <a:xfrm>
            <a:off x="3132138" y="1484313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56" name="Line 17"/>
          <p:cNvSpPr>
            <a:spLocks noChangeShapeType="1"/>
          </p:cNvSpPr>
          <p:nvPr/>
        </p:nvSpPr>
        <p:spPr bwMode="auto">
          <a:xfrm flipH="1">
            <a:off x="2843213" y="14843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57" name="Line 18"/>
          <p:cNvSpPr>
            <a:spLocks noChangeShapeType="1"/>
          </p:cNvSpPr>
          <p:nvPr/>
        </p:nvSpPr>
        <p:spPr bwMode="auto">
          <a:xfrm flipH="1">
            <a:off x="2843213" y="35734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58" name="Line 19"/>
          <p:cNvSpPr>
            <a:spLocks noChangeShapeType="1"/>
          </p:cNvSpPr>
          <p:nvPr/>
        </p:nvSpPr>
        <p:spPr bwMode="auto">
          <a:xfrm>
            <a:off x="3132138" y="18446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59" name="Line 20"/>
          <p:cNvSpPr>
            <a:spLocks noChangeShapeType="1"/>
          </p:cNvSpPr>
          <p:nvPr/>
        </p:nvSpPr>
        <p:spPr bwMode="auto">
          <a:xfrm>
            <a:off x="6227763" y="17732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60" name="Line 21"/>
          <p:cNvSpPr>
            <a:spLocks noChangeShapeType="1"/>
          </p:cNvSpPr>
          <p:nvPr/>
        </p:nvSpPr>
        <p:spPr bwMode="auto">
          <a:xfrm>
            <a:off x="4859338" y="22764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61" name="Line 22"/>
          <p:cNvSpPr>
            <a:spLocks noChangeShapeType="1"/>
          </p:cNvSpPr>
          <p:nvPr/>
        </p:nvSpPr>
        <p:spPr bwMode="auto">
          <a:xfrm>
            <a:off x="4859338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62" name="Line 23"/>
          <p:cNvSpPr>
            <a:spLocks noChangeShapeType="1"/>
          </p:cNvSpPr>
          <p:nvPr/>
        </p:nvSpPr>
        <p:spPr bwMode="auto">
          <a:xfrm>
            <a:off x="6300788" y="48688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63" name="Line 24"/>
          <p:cNvSpPr>
            <a:spLocks noChangeShapeType="1"/>
          </p:cNvSpPr>
          <p:nvPr/>
        </p:nvSpPr>
        <p:spPr bwMode="auto">
          <a:xfrm>
            <a:off x="7812088" y="2565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64" name="Line 25"/>
          <p:cNvSpPr>
            <a:spLocks noChangeShapeType="1"/>
          </p:cNvSpPr>
          <p:nvPr/>
        </p:nvSpPr>
        <p:spPr bwMode="auto">
          <a:xfrm flipV="1">
            <a:off x="6300788" y="2565400"/>
            <a:ext cx="792162" cy="2232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65" name="Oval 26"/>
          <p:cNvSpPr>
            <a:spLocks noChangeArrowheads="1"/>
          </p:cNvSpPr>
          <p:nvPr/>
        </p:nvSpPr>
        <p:spPr bwMode="auto">
          <a:xfrm>
            <a:off x="3203575" y="1484313"/>
            <a:ext cx="288925" cy="288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1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66" name="Oval 27"/>
          <p:cNvSpPr>
            <a:spLocks noChangeArrowheads="1"/>
          </p:cNvSpPr>
          <p:nvPr/>
        </p:nvSpPr>
        <p:spPr bwMode="auto">
          <a:xfrm>
            <a:off x="6372225" y="14128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2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67" name="Oval 28"/>
          <p:cNvSpPr>
            <a:spLocks noChangeArrowheads="1"/>
          </p:cNvSpPr>
          <p:nvPr/>
        </p:nvSpPr>
        <p:spPr bwMode="auto">
          <a:xfrm>
            <a:off x="4932363" y="24209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3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68" name="Oval 29"/>
          <p:cNvSpPr>
            <a:spLocks noChangeArrowheads="1"/>
          </p:cNvSpPr>
          <p:nvPr/>
        </p:nvSpPr>
        <p:spPr bwMode="auto">
          <a:xfrm>
            <a:off x="4932363" y="4149725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4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69" name="Oval 30"/>
          <p:cNvSpPr>
            <a:spLocks noChangeArrowheads="1"/>
          </p:cNvSpPr>
          <p:nvPr/>
        </p:nvSpPr>
        <p:spPr bwMode="auto">
          <a:xfrm>
            <a:off x="6948488" y="31416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5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70" name="Oval 31"/>
          <p:cNvSpPr>
            <a:spLocks noChangeArrowheads="1"/>
          </p:cNvSpPr>
          <p:nvPr/>
        </p:nvSpPr>
        <p:spPr bwMode="auto">
          <a:xfrm>
            <a:off x="7885113" y="29972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6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71" name="Oval 32"/>
          <p:cNvSpPr>
            <a:spLocks noChangeArrowheads="1"/>
          </p:cNvSpPr>
          <p:nvPr/>
        </p:nvSpPr>
        <p:spPr bwMode="auto">
          <a:xfrm>
            <a:off x="6443663" y="49418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6</a:t>
            </a: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714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uk-UA" sz="2800" b="1" smtClean="0"/>
              <a:t>Форма книги “Журнал-Головна”</a:t>
            </a:r>
            <a:endParaRPr lang="ru-RU" sz="2800" b="1" smtClean="0"/>
          </a:p>
        </p:txBody>
      </p:sp>
      <p:graphicFrame>
        <p:nvGraphicFramePr>
          <p:cNvPr id="71912" name="Group 232"/>
          <p:cNvGraphicFramePr>
            <a:graphicFrameLocks noGrp="1"/>
          </p:cNvGraphicFramePr>
          <p:nvPr>
            <p:ph idx="1"/>
          </p:nvPr>
        </p:nvGraphicFramePr>
        <p:xfrm>
          <a:off x="179388" y="981075"/>
          <a:ext cx="8785225" cy="4976907"/>
        </p:xfrm>
        <a:graphic>
          <a:graphicData uri="http://schemas.openxmlformats.org/drawingml/2006/table">
            <a:tbl>
              <a:tblPr/>
              <a:tblGrid>
                <a:gridCol w="720725"/>
                <a:gridCol w="503237"/>
                <a:gridCol w="792163"/>
                <a:gridCol w="647700"/>
                <a:gridCol w="576262"/>
                <a:gridCol w="525463"/>
                <a:gridCol w="627062"/>
                <a:gridCol w="627063"/>
                <a:gridCol w="628650"/>
                <a:gridCol w="627062"/>
                <a:gridCol w="627063"/>
                <a:gridCol w="627062"/>
                <a:gridCol w="628650"/>
                <a:gridCol w="627063"/>
              </a:tblGrid>
              <a:tr h="5607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Меморіаль-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ний номер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Сума обо-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роту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 так по всіх рах.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Д-т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К-т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Д-т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К-т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Д-т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К-т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Д-т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К-т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Д-т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К-т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11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Сальдо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початкове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06.01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08.01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15.01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 т. ін.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1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Оборот за січень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19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Сальдо кінцеве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26450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8373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048672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</a:rPr>
              <a:t>Журнально-ордерна </a:t>
            </a:r>
            <a:r>
              <a:rPr lang="uk-UA" dirty="0">
                <a:latin typeface="Times New Roman"/>
                <a:ea typeface="Calibri"/>
              </a:rPr>
              <a:t>форма обліку у загальних принципах</a:t>
            </a:r>
            <a:r>
              <a:rPr lang="uk-UA" b="1" i="1" dirty="0">
                <a:latin typeface="Times New Roman"/>
                <a:ea typeface="Calibri"/>
              </a:rPr>
              <a:t> </a:t>
            </a:r>
            <a:r>
              <a:rPr lang="uk-UA" dirty="0">
                <a:latin typeface="Times New Roman"/>
                <a:ea typeface="Calibri"/>
              </a:rPr>
              <a:t>була розроблена в перші повоєнні роки. У </a:t>
            </a:r>
            <a:r>
              <a:rPr lang="uk-UA" b="1" dirty="0">
                <a:latin typeface="Times New Roman"/>
                <a:ea typeface="Calibri"/>
              </a:rPr>
              <a:t>1949 р.</a:t>
            </a:r>
            <a:r>
              <a:rPr lang="uk-UA" dirty="0">
                <a:latin typeface="Times New Roman"/>
                <a:ea typeface="Calibri"/>
              </a:rPr>
              <a:t> МФ СРСР рекомендувало всім галузям промисловості типові регістри цієї форми обліку, а у </a:t>
            </a:r>
            <a:r>
              <a:rPr lang="uk-UA" b="1" dirty="0">
                <a:latin typeface="Times New Roman"/>
                <a:ea typeface="Calibri"/>
              </a:rPr>
              <a:t>1960 р</a:t>
            </a:r>
            <a:r>
              <a:rPr lang="uk-UA" dirty="0">
                <a:latin typeface="Times New Roman"/>
                <a:ea typeface="Calibri"/>
              </a:rPr>
              <a:t>. на основі єдиного Плану рахунків бухгалтерського обліку МФ СРСР  було запроваджено Типові регістри журнально-ордерної форми обліку для всіх галузей народного господарства</a:t>
            </a:r>
            <a:r>
              <a:rPr lang="uk-UA" dirty="0" smtClean="0">
                <a:latin typeface="Times New Roman"/>
                <a:ea typeface="Calibri"/>
              </a:rPr>
              <a:t>.</a:t>
            </a:r>
            <a:r>
              <a:rPr lang="uk-UA" dirty="0">
                <a:latin typeface="Times New Roman"/>
                <a:ea typeface="Calibri"/>
              </a:rPr>
              <a:t> </a:t>
            </a:r>
            <a:r>
              <a:rPr lang="uk-UA" dirty="0" smtClean="0">
                <a:latin typeface="Times New Roman"/>
                <a:ea typeface="Calibri"/>
              </a:rPr>
              <a:t>Вона базується </a:t>
            </a:r>
            <a:r>
              <a:rPr lang="uk-UA" dirty="0">
                <a:latin typeface="Times New Roman"/>
                <a:ea typeface="Calibri"/>
              </a:rPr>
              <a:t>на принципі ведення </a:t>
            </a:r>
            <a:r>
              <a:rPr lang="uk-UA" dirty="0" smtClean="0">
                <a:latin typeface="Times New Roman"/>
                <a:ea typeface="Calibri"/>
              </a:rPr>
              <a:t>накопичувальних журналів-ордерів, у </a:t>
            </a:r>
            <a:r>
              <a:rPr lang="uk-UA" dirty="0">
                <a:latin typeface="Times New Roman"/>
                <a:ea typeface="Calibri"/>
              </a:rPr>
              <a:t>більшості </a:t>
            </a:r>
            <a:r>
              <a:rPr lang="uk-UA" dirty="0" smtClean="0">
                <a:latin typeface="Times New Roman"/>
                <a:ea typeface="Calibri"/>
              </a:rPr>
              <a:t>яких поєднувався </a:t>
            </a:r>
            <a:r>
              <a:rPr lang="uk-UA" dirty="0">
                <a:latin typeface="Times New Roman"/>
                <a:ea typeface="Calibri"/>
              </a:rPr>
              <a:t>синтетичний і аналітичний облік. </a:t>
            </a:r>
            <a:r>
              <a:rPr lang="uk-UA" dirty="0" smtClean="0">
                <a:latin typeface="Times New Roman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0136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/>
                <a:ea typeface="Calibri"/>
              </a:rPr>
              <a:t>Ця </a:t>
            </a:r>
            <a:r>
              <a:rPr lang="uk-UA" dirty="0">
                <a:latin typeface="Times New Roman"/>
                <a:ea typeface="Calibri"/>
              </a:rPr>
              <a:t>форма мала ряд </a:t>
            </a:r>
            <a:r>
              <a:rPr lang="uk-UA" b="1" dirty="0">
                <a:solidFill>
                  <a:srgbClr val="FF0000"/>
                </a:solidFill>
                <a:latin typeface="Times New Roman"/>
                <a:ea typeface="Calibri"/>
              </a:rPr>
              <a:t>переваг</a:t>
            </a:r>
            <a:r>
              <a:rPr lang="uk-UA" dirty="0">
                <a:latin typeface="Times New Roman"/>
                <a:ea typeface="Calibri"/>
              </a:rPr>
              <a:t> порівняно з меморіально-ордерною: значно зменшувалася кількість облікових регістрів, усувалося відставання аналітичного обліку від </a:t>
            </a:r>
            <a:r>
              <a:rPr lang="uk-UA" dirty="0" smtClean="0">
                <a:latin typeface="Times New Roman"/>
                <a:ea typeface="Calibri"/>
              </a:rPr>
              <a:t>синтетичного, </a:t>
            </a:r>
            <a:r>
              <a:rPr lang="uk-UA" dirty="0">
                <a:latin typeface="Times New Roman"/>
                <a:ea typeface="Calibri"/>
              </a:rPr>
              <a:t>забезпечувався більш рівномірний протягом місяця </a:t>
            </a:r>
            <a:r>
              <a:rPr lang="uk-UA" dirty="0" smtClean="0">
                <a:latin typeface="Times New Roman"/>
                <a:ea typeface="Calibri"/>
              </a:rPr>
              <a:t>процес запису </a:t>
            </a:r>
            <a:r>
              <a:rPr lang="uk-UA" dirty="0">
                <a:latin typeface="Times New Roman"/>
                <a:ea typeface="Calibri"/>
              </a:rPr>
              <a:t>господарських операцій в облікові </a:t>
            </a:r>
            <a:r>
              <a:rPr lang="uk-UA" dirty="0" smtClean="0">
                <a:latin typeface="Times New Roman"/>
                <a:ea typeface="Calibri"/>
              </a:rPr>
              <a:t>регістри, скорочувались </a:t>
            </a:r>
            <a:r>
              <a:rPr lang="uk-UA" dirty="0">
                <a:latin typeface="Times New Roman"/>
                <a:ea typeface="Calibri"/>
              </a:rPr>
              <a:t>витрати часу на підготовку і подання звітності. У той же час, журнально-ордерна форма мала і суттєві </a:t>
            </a:r>
            <a:r>
              <a:rPr lang="uk-UA" b="1" dirty="0">
                <a:solidFill>
                  <a:srgbClr val="FF0000"/>
                </a:solidFill>
                <a:latin typeface="Times New Roman"/>
                <a:ea typeface="Calibri"/>
              </a:rPr>
              <a:t>недоліки</a:t>
            </a:r>
            <a:r>
              <a:rPr lang="uk-UA" dirty="0">
                <a:latin typeface="Times New Roman"/>
                <a:ea typeface="Calibri"/>
              </a:rPr>
              <a:t>, основним з яких можна вважати складність і громіздкість окремих журналів-ордерів та їх непристосованість до автоматизації обліку.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7431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421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chemeClr val="accent2"/>
                </a:solidFill>
              </a:rPr>
              <a:t>Принципи будови журнально-ордерної форми обліку:</a:t>
            </a:r>
            <a:endParaRPr lang="ru-RU" sz="36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- будова основних регістрів за кредитовою ознакою;  застосування односторонньої реєстрації господарських операцій;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- накопичення даних первинних документів безпосередньо в облікових регістрах;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- нерозривна єдність синтетичного та аналітичного оліку;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- поєднання в одному процесі хронологічної і систематичної реєстрації;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- застосування регістрів з попередньо визначеною кореспонденцією рахунків;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- підпорядкування змісту і методики обробки облікової інформації вимогам оперативного управління, контролю за діяльністю підприємства та використанням ресурсів, складання звітності.</a:t>
            </a:r>
          </a:p>
        </p:txBody>
      </p:sp>
    </p:spTree>
    <p:extLst>
      <p:ext uri="{BB962C8B-B14F-4D97-AF65-F5344CB8AC3E}">
        <p14:creationId xmlns:p14="http://schemas.microsoft.com/office/powerpoint/2010/main" val="37044675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8785225" cy="6626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Послідовність технологічного процесу при журнально-ордерній формі обліку</a:t>
            </a:r>
            <a:r>
              <a:rPr lang="ru-RU" smtClean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ru-RU" smtClean="0"/>
              <a:t>   первинні документи – зведені, накопичувальні та групувальні документи – накопичувальні, допоміжні та групувальні відомості – регістри аналітичного обліку (за деякими рахунками) – журнал-ордер – головна книга – оборотні відомості по аналітичних рахунках до окремих синтетичних рахунків – звіряння даних оборотних відомостей по аналітичних рахунках з підсумками головної книги – баланс та інші форми звітності.</a:t>
            </a:r>
          </a:p>
        </p:txBody>
      </p:sp>
    </p:spTree>
    <p:extLst>
      <p:ext uri="{BB962C8B-B14F-4D97-AF65-F5344CB8AC3E}">
        <p14:creationId xmlns:p14="http://schemas.microsoft.com/office/powerpoint/2010/main" val="11611995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chemeClr val="accent2"/>
                </a:solidFill>
              </a:rPr>
              <a:t>Послідовність технологічного процесу при журнально-ордерній формі обліку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23850" y="1341438"/>
            <a:ext cx="2087563" cy="1150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Первинні 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зведені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(накопичувальні)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документи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23850" y="3141663"/>
            <a:ext cx="2087563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Накопичувальні,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допоміжні 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групувальні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відомості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3708400" y="1557338"/>
            <a:ext cx="2232025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srgbClr val="000000"/>
                </a:solidFill>
              </a:rPr>
              <a:t>Журнали-ордери</a:t>
            </a: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6877050" y="1557338"/>
            <a:ext cx="1871663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srgbClr val="000000"/>
                </a:solidFill>
              </a:rPr>
              <a:t>Головна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srgbClr val="000000"/>
                </a:solidFill>
              </a:rPr>
              <a:t>книга</a:t>
            </a: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7019925" y="3357563"/>
            <a:ext cx="1800225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srgbClr val="000000"/>
                </a:solidFill>
              </a:rPr>
              <a:t>Баланс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srgbClr val="000000"/>
                </a:solidFill>
              </a:rPr>
              <a:t>та інші форми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srgbClr val="000000"/>
                </a:solidFill>
              </a:rPr>
              <a:t>звітності</a:t>
            </a: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3419475" y="3429000"/>
            <a:ext cx="273685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Регістри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аналітичного обліку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(за окремими рахунками)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3419475" y="4724400"/>
            <a:ext cx="273685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Оборотні відомості по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аналітичних рахунках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(за необхідності)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179388" y="5445125"/>
            <a:ext cx="3024187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smtClean="0">
                <a:solidFill>
                  <a:srgbClr val="000000"/>
                </a:solidFill>
              </a:rPr>
              <a:t>Умовні позначення: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         </a:t>
            </a:r>
            <a:r>
              <a:rPr lang="uk-UA" i="1" smtClean="0">
                <a:solidFill>
                  <a:srgbClr val="000000"/>
                </a:solidFill>
              </a:rPr>
              <a:t>реєстрація операцій;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     </a:t>
            </a:r>
            <a:r>
              <a:rPr lang="uk-UA" i="1" smtClean="0">
                <a:solidFill>
                  <a:srgbClr val="000000"/>
                </a:solidFill>
              </a:rPr>
              <a:t>звіряння підсумків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323850" y="58769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323850" y="6237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323850" y="61658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>
            <a:off x="1331913" y="24923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>
            <a:off x="2843213" y="1700213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4" name="Line 17"/>
          <p:cNvSpPr>
            <a:spLocks noChangeShapeType="1"/>
          </p:cNvSpPr>
          <p:nvPr/>
        </p:nvSpPr>
        <p:spPr bwMode="auto">
          <a:xfrm flipH="1">
            <a:off x="2411413" y="38608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 flipH="1">
            <a:off x="2411413" y="17002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6" name="Line 19"/>
          <p:cNvSpPr>
            <a:spLocks noChangeShapeType="1"/>
          </p:cNvSpPr>
          <p:nvPr/>
        </p:nvSpPr>
        <p:spPr bwMode="auto">
          <a:xfrm>
            <a:off x="2843213" y="1989138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7" name="Line 20"/>
          <p:cNvSpPr>
            <a:spLocks noChangeShapeType="1"/>
          </p:cNvSpPr>
          <p:nvPr/>
        </p:nvSpPr>
        <p:spPr bwMode="auto">
          <a:xfrm>
            <a:off x="2843213" y="36449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8" name="Line 21"/>
          <p:cNvSpPr>
            <a:spLocks noChangeShapeType="1"/>
          </p:cNvSpPr>
          <p:nvPr/>
        </p:nvSpPr>
        <p:spPr bwMode="auto">
          <a:xfrm flipV="1">
            <a:off x="4787900" y="227647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9" name="Line 22"/>
          <p:cNvSpPr>
            <a:spLocks noChangeShapeType="1"/>
          </p:cNvSpPr>
          <p:nvPr/>
        </p:nvSpPr>
        <p:spPr bwMode="auto">
          <a:xfrm>
            <a:off x="4859338" y="43656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30" name="Line 23"/>
          <p:cNvSpPr>
            <a:spLocks noChangeShapeType="1"/>
          </p:cNvSpPr>
          <p:nvPr/>
        </p:nvSpPr>
        <p:spPr bwMode="auto">
          <a:xfrm flipV="1">
            <a:off x="6156325" y="2492375"/>
            <a:ext cx="1008063" cy="2520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31" name="Line 24"/>
          <p:cNvSpPr>
            <a:spLocks noChangeShapeType="1"/>
          </p:cNvSpPr>
          <p:nvPr/>
        </p:nvSpPr>
        <p:spPr bwMode="auto">
          <a:xfrm>
            <a:off x="5940425" y="19161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32" name="Line 25"/>
          <p:cNvSpPr>
            <a:spLocks noChangeShapeType="1"/>
          </p:cNvSpPr>
          <p:nvPr/>
        </p:nvSpPr>
        <p:spPr bwMode="auto">
          <a:xfrm>
            <a:off x="7812088" y="24923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>
            <a:off x="6156325" y="38608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34" name="Line 27"/>
          <p:cNvSpPr>
            <a:spLocks noChangeShapeType="1"/>
          </p:cNvSpPr>
          <p:nvPr/>
        </p:nvSpPr>
        <p:spPr bwMode="auto">
          <a:xfrm>
            <a:off x="5940425" y="2060575"/>
            <a:ext cx="10795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701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1000125"/>
          </a:xfrm>
        </p:spPr>
        <p:txBody>
          <a:bodyPr/>
          <a:lstStyle/>
          <a:p>
            <a:r>
              <a:rPr lang="uk-UA" sz="2800" b="1" smtClean="0"/>
              <a:t>Облікові регістри журнально-ордерної форми бухгалтерського обліку</a:t>
            </a:r>
            <a:endParaRPr lang="ru-RU" sz="2800" b="1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75" y="1214438"/>
            <a:ext cx="3286125" cy="714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Журнально-ордерна форма бухгалтерського обліку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071688"/>
            <a:ext cx="3429000" cy="1214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Журнал № 1 – Облік грошових коштів та грошових документів;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Відомості 1.1; 1.2; 1.3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3429000"/>
            <a:ext cx="3429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Журнал № 2 – Облік довгострокових та короткострокових позик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4500563"/>
            <a:ext cx="3429000" cy="1271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Журнал  № 3 – Облік розрахунків, довгострокових та поточних </a:t>
            </a:r>
            <a:r>
              <a:rPr lang="uk-UA" dirty="0" err="1">
                <a:solidFill>
                  <a:srgbClr val="000000"/>
                </a:solidFill>
              </a:rPr>
              <a:t>зобов′язань</a:t>
            </a:r>
            <a:r>
              <a:rPr lang="uk-UA" dirty="0">
                <a:solidFill>
                  <a:srgbClr val="000000"/>
                </a:solidFill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Відомості 3.1; 3.2; 3.3; 3.4; 3.5; 3.6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5" y="2143125"/>
            <a:ext cx="4714875" cy="1057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Журнал № 4 – Облік необоротних активів та фінансових інвестицій;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Відомості:  4.1; 4.2; 4.3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5" y="3357563"/>
            <a:ext cx="4714875" cy="700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Журнал № 5 (5а) – Облік витрат;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Відомість 5.1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5" y="4214813"/>
            <a:ext cx="4714875" cy="700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Журнал № 6 – Облік доходів та результатів діяльності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5" y="5072063"/>
            <a:ext cx="471487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Журнал № 7 – Облік власного капіталу та забезпечення </a:t>
            </a:r>
            <a:r>
              <a:rPr lang="uk-UA" dirty="0" err="1">
                <a:solidFill>
                  <a:srgbClr val="000000"/>
                </a:solidFill>
              </a:rPr>
              <a:t>зобов′язань</a:t>
            </a:r>
            <a:r>
              <a:rPr lang="uk-UA" dirty="0">
                <a:solidFill>
                  <a:srgbClr val="000000"/>
                </a:solidFill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Відомості: 7.1; 7.2; 7.3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1625" y="6215063"/>
            <a:ext cx="5786438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Журнал № 8 – Відомість позабалансового обліку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7900" name="Line 20"/>
          <p:cNvSpPr>
            <a:spLocks noChangeShapeType="1"/>
          </p:cNvSpPr>
          <p:nvPr/>
        </p:nvSpPr>
        <p:spPr bwMode="auto">
          <a:xfrm>
            <a:off x="3924300" y="1916113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7901" name="Line 21"/>
          <p:cNvSpPr>
            <a:spLocks noChangeShapeType="1"/>
          </p:cNvSpPr>
          <p:nvPr/>
        </p:nvSpPr>
        <p:spPr bwMode="auto">
          <a:xfrm>
            <a:off x="3708400" y="27082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7902" name="Line 22"/>
          <p:cNvSpPr>
            <a:spLocks noChangeShapeType="1"/>
          </p:cNvSpPr>
          <p:nvPr/>
        </p:nvSpPr>
        <p:spPr bwMode="auto">
          <a:xfrm>
            <a:off x="3708400" y="3933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7903" name="Line 23"/>
          <p:cNvSpPr>
            <a:spLocks noChangeShapeType="1"/>
          </p:cNvSpPr>
          <p:nvPr/>
        </p:nvSpPr>
        <p:spPr bwMode="auto">
          <a:xfrm>
            <a:off x="3924300" y="37163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7904" name="Line 24"/>
          <p:cNvSpPr>
            <a:spLocks noChangeShapeType="1"/>
          </p:cNvSpPr>
          <p:nvPr/>
        </p:nvSpPr>
        <p:spPr bwMode="auto">
          <a:xfrm>
            <a:off x="3924300" y="45815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7905" name="Line 25"/>
          <p:cNvSpPr>
            <a:spLocks noChangeShapeType="1"/>
          </p:cNvSpPr>
          <p:nvPr/>
        </p:nvSpPr>
        <p:spPr bwMode="auto">
          <a:xfrm>
            <a:off x="3708400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7906" name="Line 26"/>
          <p:cNvSpPr>
            <a:spLocks noChangeShapeType="1"/>
          </p:cNvSpPr>
          <p:nvPr/>
        </p:nvSpPr>
        <p:spPr bwMode="auto">
          <a:xfrm>
            <a:off x="3924300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983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640"/>
            <a:ext cx="8640959" cy="6408711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Журнал-ордер –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/>
              <a:t>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регістр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 характером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є журналом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реєструють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хронологічній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підсумки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є оборотами по кредиту основного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рахунка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дебетом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кореспондуючих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рахунків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складної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бухгалтерської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проводки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меморіального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ордера).</a:t>
            </a:r>
          </a:p>
        </p:txBody>
      </p:sp>
    </p:spTree>
    <p:extLst>
      <p:ext uri="{BB962C8B-B14F-4D97-AF65-F5344CB8AC3E}">
        <p14:creationId xmlns:p14="http://schemas.microsoft.com/office/powerpoint/2010/main" val="267779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Переваги книг: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забезпечують досить надійне зберігання інформації, компактні, наочні.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Недоліки книг: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відкриті в книгах рахунки неможливо згрупувати в іншій послідовності або за іншою ознакою (перегрупувати);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обмежуються можливості використання обчислювальної техніки;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 зменшуються можливості раціонального розподілу праці облікових працівників;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4) допускаються значні перевитрати (втрати) паперу при закритті рахунків у кінці року та передачі в архів не повністю використаних книг.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685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algn="l"/>
            <a:r>
              <a:rPr lang="uk-UA" sz="2400" b="1" smtClean="0"/>
              <a:t>Зразок форми Журналу-ордеру по рах. 30 “Готівка”</a:t>
            </a:r>
            <a:r>
              <a:rPr lang="uk-UA" sz="2800" b="1" smtClean="0"/>
              <a:t> </a:t>
            </a:r>
            <a:br>
              <a:rPr lang="uk-UA" sz="2800" b="1" smtClean="0"/>
            </a:br>
            <a:r>
              <a:rPr lang="uk-UA" sz="1400" b="1" smtClean="0"/>
              <a:t>1. З кредиту рахунку 30 “Готівка” в дебет рахунків</a:t>
            </a:r>
            <a:endParaRPr lang="ru-RU" sz="1400" b="1" smtClean="0"/>
          </a:p>
        </p:txBody>
      </p:sp>
      <p:graphicFrame>
        <p:nvGraphicFramePr>
          <p:cNvPr id="76200" name="Group 424"/>
          <p:cNvGraphicFramePr>
            <a:graphicFrameLocks noGrp="1"/>
          </p:cNvGraphicFramePr>
          <p:nvPr>
            <p:ph idx="1"/>
          </p:nvPr>
        </p:nvGraphicFramePr>
        <p:xfrm>
          <a:off x="179388" y="1052513"/>
          <a:ext cx="8785225" cy="5491166"/>
        </p:xfrm>
        <a:graphic>
          <a:graphicData uri="http://schemas.openxmlformats.org/drawingml/2006/table">
            <a:tbl>
              <a:tblPr/>
              <a:tblGrid>
                <a:gridCol w="504825"/>
                <a:gridCol w="503237"/>
                <a:gridCol w="360363"/>
                <a:gridCol w="360362"/>
                <a:gridCol w="360363"/>
                <a:gridCol w="358775"/>
                <a:gridCol w="347662"/>
                <a:gridCol w="398463"/>
                <a:gridCol w="400050"/>
                <a:gridCol w="398462"/>
                <a:gridCol w="400050"/>
                <a:gridCol w="400050"/>
                <a:gridCol w="398463"/>
                <a:gridCol w="400050"/>
                <a:gridCol w="398462"/>
                <a:gridCol w="401638"/>
                <a:gridCol w="395287"/>
                <a:gridCol w="342900"/>
                <a:gridCol w="358775"/>
                <a:gridCol w="360363"/>
                <a:gridCol w="360362"/>
                <a:gridCol w="576263"/>
              </a:tblGrid>
              <a:tr h="56991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пису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Дата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звіту каси-ра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14, 15, 30, 35, 39, 41, 45, 46, 48, 50, 51, 52, 53, 55, 60, 61, 62, 65, 67, 68, 69, 76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Усьо-го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Усього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Від-мітки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6778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smtClean="0"/>
              <a:t>Зразок “Головної книги” для журнально-ордерної форми обліку</a:t>
            </a:r>
            <a:br>
              <a:rPr lang="uk-UA" sz="2400" b="1" smtClean="0"/>
            </a:br>
            <a:r>
              <a:rPr lang="uk-UA" sz="2000" smtClean="0"/>
              <a:t>Рахунок</a:t>
            </a:r>
            <a:r>
              <a:rPr lang="en-US" sz="2000" smtClean="0"/>
              <a:t>________________________</a:t>
            </a:r>
            <a:endParaRPr lang="ru-RU" sz="2000" smtClean="0"/>
          </a:p>
        </p:txBody>
      </p:sp>
      <p:graphicFrame>
        <p:nvGraphicFramePr>
          <p:cNvPr id="78238" name="Group 414"/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785225" cy="5183188"/>
        </p:xfrm>
        <a:graphic>
          <a:graphicData uri="http://schemas.openxmlformats.org/drawingml/2006/table">
            <a:tbl>
              <a:tblPr/>
              <a:tblGrid>
                <a:gridCol w="585787"/>
                <a:gridCol w="585788"/>
                <a:gridCol w="585787"/>
                <a:gridCol w="584200"/>
                <a:gridCol w="587375"/>
                <a:gridCol w="585788"/>
                <a:gridCol w="584200"/>
                <a:gridCol w="587375"/>
                <a:gridCol w="584200"/>
                <a:gridCol w="585787"/>
                <a:gridCol w="587375"/>
                <a:gridCol w="469900"/>
                <a:gridCol w="700088"/>
                <a:gridCol w="585787"/>
                <a:gridCol w="585788"/>
              </a:tblGrid>
              <a:tr h="41592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Міся-ці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Обороти за дебетом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Оборо-ти за кре-дитом разом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Залишок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 кредиту рахунків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 т. 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Ра-зом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Де-бет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Кре-дит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за ж/о №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 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 ж/о №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 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 ж/о №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 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 ж/о №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 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 ж/о №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 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 ж/о №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 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 ж/о №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 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 ж/о №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 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 ж/о №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47" name="Line 415"/>
          <p:cNvSpPr>
            <a:spLocks noChangeShapeType="1"/>
          </p:cNvSpPr>
          <p:nvPr/>
        </p:nvSpPr>
        <p:spPr bwMode="auto">
          <a:xfrm>
            <a:off x="179388" y="3068638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112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91512" cy="1484313"/>
          </a:xfrm>
        </p:spPr>
        <p:txBody>
          <a:bodyPr/>
          <a:lstStyle/>
          <a:p>
            <a:r>
              <a:rPr lang="ru-RU" sz="3200" b="1" smtClean="0">
                <a:solidFill>
                  <a:schemeClr val="accent2"/>
                </a:solidFill>
              </a:rPr>
              <a:t>Послідовність технологічного процесу при діалогово-автоматизованій (комп</a:t>
            </a:r>
            <a:r>
              <a:rPr lang="ru-RU" sz="3200" b="1" smtClean="0">
                <a:solidFill>
                  <a:schemeClr val="accent2"/>
                </a:solidFill>
                <a:cs typeface="Arial" charset="0"/>
              </a:rPr>
              <a:t>′</a:t>
            </a:r>
            <a:r>
              <a:rPr lang="ru-RU" sz="3200" b="1" smtClean="0">
                <a:solidFill>
                  <a:schemeClr val="accent2"/>
                </a:solidFill>
              </a:rPr>
              <a:t>ютерній) формі обліку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323850" y="1628775"/>
            <a:ext cx="2087563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Нормативно-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довідкова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інформація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323850" y="2852738"/>
            <a:ext cx="2087563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Інформація з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паперових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первинних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документів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323850" y="4221163"/>
            <a:ext cx="2087563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Інформація 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машинозчитуваних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первинних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документів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323850" y="5661025"/>
            <a:ext cx="2087563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Інформація із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суміжних систем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обліку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3059113" y="1700213"/>
            <a:ext cx="2016125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База даних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вхідної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інформації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3059113" y="3284538"/>
            <a:ext cx="2016125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Автоматизована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обробка робочих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масивів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інформації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3059113" y="5013325"/>
            <a:ext cx="201612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База даних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вихідної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інформації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5795963" y="1557338"/>
            <a:ext cx="31686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Інформація для поперед-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нього та поточного контролю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5795963" y="2276475"/>
            <a:ext cx="316865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Інформація для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оперативного управління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5795963" y="2997200"/>
            <a:ext cx="316865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Відображення інформації 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діалоговому режимі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5795963" y="3716338"/>
            <a:ext cx="31686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Відображення інформації 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регламентному режимі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5795963" y="4437063"/>
            <a:ext cx="31686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Інформація для складання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форм звітності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47" name="Rectangle 16"/>
          <p:cNvSpPr>
            <a:spLocks noChangeArrowheads="1"/>
          </p:cNvSpPr>
          <p:nvPr/>
        </p:nvSpPr>
        <p:spPr bwMode="auto">
          <a:xfrm>
            <a:off x="5795963" y="5157788"/>
            <a:ext cx="31686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Інформація для підготовки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перспективних рішень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48" name="Rectangle 17"/>
          <p:cNvSpPr>
            <a:spLocks noChangeArrowheads="1"/>
          </p:cNvSpPr>
          <p:nvPr/>
        </p:nvSpPr>
        <p:spPr bwMode="auto">
          <a:xfrm>
            <a:off x="5795963" y="5876925"/>
            <a:ext cx="3168650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Інші дані для обліку,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контролю, оперативного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управління і звітності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49" name="Line 18"/>
          <p:cNvSpPr>
            <a:spLocks noChangeShapeType="1"/>
          </p:cNvSpPr>
          <p:nvPr/>
        </p:nvSpPr>
        <p:spPr bwMode="auto">
          <a:xfrm>
            <a:off x="2700338" y="2060575"/>
            <a:ext cx="0" cy="410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50" name="Line 19"/>
          <p:cNvSpPr>
            <a:spLocks noChangeShapeType="1"/>
          </p:cNvSpPr>
          <p:nvPr/>
        </p:nvSpPr>
        <p:spPr bwMode="auto">
          <a:xfrm flipH="1">
            <a:off x="2411413" y="20605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51" name="Line 20"/>
          <p:cNvSpPr>
            <a:spLocks noChangeShapeType="1"/>
          </p:cNvSpPr>
          <p:nvPr/>
        </p:nvSpPr>
        <p:spPr bwMode="auto">
          <a:xfrm flipH="1">
            <a:off x="2411413" y="61658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52" name="Line 21"/>
          <p:cNvSpPr>
            <a:spLocks noChangeShapeType="1"/>
          </p:cNvSpPr>
          <p:nvPr/>
        </p:nvSpPr>
        <p:spPr bwMode="auto">
          <a:xfrm>
            <a:off x="2411413" y="47974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53" name="Line 22"/>
          <p:cNvSpPr>
            <a:spLocks noChangeShapeType="1"/>
          </p:cNvSpPr>
          <p:nvPr/>
        </p:nvSpPr>
        <p:spPr bwMode="auto">
          <a:xfrm>
            <a:off x="2411413" y="34290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54" name="Line 23"/>
          <p:cNvSpPr>
            <a:spLocks noChangeShapeType="1"/>
          </p:cNvSpPr>
          <p:nvPr/>
        </p:nvSpPr>
        <p:spPr bwMode="auto">
          <a:xfrm>
            <a:off x="2700338" y="23495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55" name="Line 24"/>
          <p:cNvSpPr>
            <a:spLocks noChangeShapeType="1"/>
          </p:cNvSpPr>
          <p:nvPr/>
        </p:nvSpPr>
        <p:spPr bwMode="auto">
          <a:xfrm>
            <a:off x="3995738" y="278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56" name="Line 25"/>
          <p:cNvSpPr>
            <a:spLocks noChangeShapeType="1"/>
          </p:cNvSpPr>
          <p:nvPr/>
        </p:nvSpPr>
        <p:spPr bwMode="auto">
          <a:xfrm>
            <a:off x="3995738" y="45085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57" name="Line 26"/>
          <p:cNvSpPr>
            <a:spLocks noChangeShapeType="1"/>
          </p:cNvSpPr>
          <p:nvPr/>
        </p:nvSpPr>
        <p:spPr bwMode="auto">
          <a:xfrm>
            <a:off x="5435600" y="1773238"/>
            <a:ext cx="0" cy="460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58" name="Line 27"/>
          <p:cNvSpPr>
            <a:spLocks noChangeShapeType="1"/>
          </p:cNvSpPr>
          <p:nvPr/>
        </p:nvSpPr>
        <p:spPr bwMode="auto">
          <a:xfrm>
            <a:off x="5076825" y="55165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59" name="Line 28"/>
          <p:cNvSpPr>
            <a:spLocks noChangeShapeType="1"/>
          </p:cNvSpPr>
          <p:nvPr/>
        </p:nvSpPr>
        <p:spPr bwMode="auto">
          <a:xfrm>
            <a:off x="5435600" y="17732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60" name="Line 29"/>
          <p:cNvSpPr>
            <a:spLocks noChangeShapeType="1"/>
          </p:cNvSpPr>
          <p:nvPr/>
        </p:nvSpPr>
        <p:spPr bwMode="auto">
          <a:xfrm>
            <a:off x="5435600" y="63817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61" name="Line 30"/>
          <p:cNvSpPr>
            <a:spLocks noChangeShapeType="1"/>
          </p:cNvSpPr>
          <p:nvPr/>
        </p:nvSpPr>
        <p:spPr bwMode="auto">
          <a:xfrm>
            <a:off x="5435600" y="54451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62" name="Line 31"/>
          <p:cNvSpPr>
            <a:spLocks noChangeShapeType="1"/>
          </p:cNvSpPr>
          <p:nvPr/>
        </p:nvSpPr>
        <p:spPr bwMode="auto">
          <a:xfrm>
            <a:off x="5435600" y="47244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63" name="Line 32"/>
          <p:cNvSpPr>
            <a:spLocks noChangeShapeType="1"/>
          </p:cNvSpPr>
          <p:nvPr/>
        </p:nvSpPr>
        <p:spPr bwMode="auto">
          <a:xfrm>
            <a:off x="5435600" y="40052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64" name="Line 33"/>
          <p:cNvSpPr>
            <a:spLocks noChangeShapeType="1"/>
          </p:cNvSpPr>
          <p:nvPr/>
        </p:nvSpPr>
        <p:spPr bwMode="auto">
          <a:xfrm>
            <a:off x="5435600" y="32845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65" name="Line 34"/>
          <p:cNvSpPr>
            <a:spLocks noChangeShapeType="1"/>
          </p:cNvSpPr>
          <p:nvPr/>
        </p:nvSpPr>
        <p:spPr bwMode="auto">
          <a:xfrm>
            <a:off x="5435600" y="25654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062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8856663" cy="6626225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Проста форма </a:t>
            </a:r>
            <a:r>
              <a:rPr lang="ru-RU" sz="2800" b="1" dirty="0" err="1" smtClean="0">
                <a:solidFill>
                  <a:srgbClr val="FF0000"/>
                </a:solidFill>
              </a:rPr>
              <a:t>обліку</a:t>
            </a:r>
            <a:r>
              <a:rPr lang="ru-RU" sz="2800" b="1" dirty="0" smtClean="0">
                <a:solidFill>
                  <a:srgbClr val="FF0000"/>
                </a:solidFill>
              </a:rPr>
              <a:t> без </a:t>
            </a:r>
            <a:r>
              <a:rPr lang="ru-RU" sz="2800" b="1" dirty="0" err="1" smtClean="0">
                <a:solidFill>
                  <a:srgbClr val="FF0000"/>
                </a:solidFill>
              </a:rPr>
              <a:t>використання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регістрів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обліку</a:t>
            </a:r>
            <a:r>
              <a:rPr lang="ru-RU" sz="2800" b="1" dirty="0" smtClean="0">
                <a:solidFill>
                  <a:srgbClr val="FF0000"/>
                </a:solidFill>
              </a:rPr>
              <a:t> майна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    </a:t>
            </a:r>
            <a:r>
              <a:rPr lang="ru-RU" sz="2800" dirty="0" err="1" smtClean="0"/>
              <a:t>застосовується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малими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підприємствами</a:t>
            </a:r>
            <a:r>
              <a:rPr lang="ru-RU" sz="2800" dirty="0" smtClean="0"/>
              <a:t> з </a:t>
            </a:r>
            <a:r>
              <a:rPr lang="ru-RU" sz="2800" dirty="0" err="1" smtClean="0"/>
              <a:t>незначним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документообігом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виробництва</a:t>
            </a:r>
            <a:r>
              <a:rPr lang="ru-RU" sz="2800" dirty="0" smtClean="0"/>
              <a:t>, </a:t>
            </a:r>
            <a:r>
              <a:rPr lang="ru-RU" sz="2800" dirty="0" err="1" smtClean="0"/>
              <a:t>пов’язаного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витратами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матеріалів</a:t>
            </a:r>
            <a:r>
              <a:rPr lang="ru-RU" sz="2800" dirty="0" smtClean="0"/>
              <a:t>. </a:t>
            </a:r>
            <a:r>
              <a:rPr lang="ru-RU" sz="2800" dirty="0" err="1" smtClean="0"/>
              <a:t>Основний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обліковий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регістр</a:t>
            </a:r>
            <a:r>
              <a:rPr lang="ru-RU" sz="2800" dirty="0" smtClean="0"/>
              <a:t> – «Журнал </a:t>
            </a:r>
            <a:r>
              <a:rPr lang="ru-RU" sz="2800" dirty="0" err="1" smtClean="0"/>
              <a:t>обліку</a:t>
            </a:r>
            <a:r>
              <a:rPr lang="ru-RU" sz="2800" dirty="0" smtClean="0"/>
              <a:t> </a:t>
            </a:r>
            <a:r>
              <a:rPr lang="ru-RU" sz="2800" dirty="0" err="1" smtClean="0"/>
              <a:t>господарських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операцій</a:t>
            </a:r>
            <a:r>
              <a:rPr lang="ru-RU" sz="2800" dirty="0" smtClean="0"/>
              <a:t>», </a:t>
            </a:r>
            <a:r>
              <a:rPr lang="ru-RU" sz="2800" dirty="0" err="1" smtClean="0"/>
              <a:t>допоміжний</a:t>
            </a:r>
            <a:r>
              <a:rPr lang="ru-RU" sz="2800" dirty="0" smtClean="0"/>
              <a:t> – «</a:t>
            </a:r>
            <a:r>
              <a:rPr lang="ru-RU" sz="2800" dirty="0" err="1" smtClean="0"/>
              <a:t>Відомість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розрахунків</a:t>
            </a:r>
            <a:r>
              <a:rPr lang="ru-RU" sz="2800" dirty="0" smtClean="0"/>
              <a:t> з </a:t>
            </a:r>
            <a:r>
              <a:rPr lang="ru-RU" sz="2800" dirty="0" err="1" smtClean="0"/>
              <a:t>дебіторами</a:t>
            </a:r>
            <a:r>
              <a:rPr lang="ru-RU" sz="2800" dirty="0" smtClean="0"/>
              <a:t> і кредиторами» (ф. № 3-м).</a:t>
            </a:r>
            <a:endParaRPr lang="ru-RU" sz="2800" b="1" dirty="0" smtClean="0"/>
          </a:p>
          <a:p>
            <a:pPr algn="ctr" eaLnBrk="1" hangingPunct="1">
              <a:buFontTx/>
              <a:buNone/>
            </a:pPr>
            <a:r>
              <a:rPr lang="ru-RU" sz="2800" b="1" dirty="0" err="1" smtClean="0">
                <a:solidFill>
                  <a:srgbClr val="FF0000"/>
                </a:solidFill>
              </a:rPr>
              <a:t>Спрощена</a:t>
            </a:r>
            <a:r>
              <a:rPr lang="ru-RU" sz="2800" b="1" dirty="0" smtClean="0">
                <a:solidFill>
                  <a:srgbClr val="FF0000"/>
                </a:solidFill>
              </a:rPr>
              <a:t> форма </a:t>
            </a:r>
            <a:r>
              <a:rPr lang="ru-RU" sz="2800" b="1" dirty="0" err="1" smtClean="0">
                <a:solidFill>
                  <a:srgbClr val="FF0000"/>
                </a:solidFill>
              </a:rPr>
              <a:t>обліку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регістрів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обліку</a:t>
            </a:r>
            <a:r>
              <a:rPr lang="ru-RU" sz="2400" dirty="0" smtClean="0"/>
              <a:t> майна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застосовується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малими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здійснюють</a:t>
            </a:r>
            <a:r>
              <a:rPr lang="ru-RU" sz="2400" dirty="0" smtClean="0"/>
              <a:t> за </a:t>
            </a:r>
            <a:r>
              <a:rPr lang="ru-RU" sz="2400" dirty="0" err="1" smtClean="0"/>
              <a:t>місяць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100 </a:t>
            </a:r>
            <a:r>
              <a:rPr lang="ru-RU" sz="2400" dirty="0" err="1" smtClean="0"/>
              <a:t>господарських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операцій</a:t>
            </a:r>
            <a:r>
              <a:rPr lang="ru-RU" sz="2400" dirty="0" smtClean="0"/>
              <a:t>. </a:t>
            </a:r>
            <a:r>
              <a:rPr lang="ru-RU" sz="2400" dirty="0" err="1" smtClean="0"/>
              <a:t>Обліковими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регістрами</a:t>
            </a:r>
            <a:r>
              <a:rPr lang="ru-RU" sz="2400" dirty="0" smtClean="0"/>
              <a:t> для таких </a:t>
            </a:r>
            <a:r>
              <a:rPr lang="ru-RU" sz="2400" dirty="0" err="1" smtClean="0"/>
              <a:t>підприємств</a:t>
            </a:r>
            <a:r>
              <a:rPr lang="ru-RU" sz="2400" dirty="0" smtClean="0"/>
              <a:t> є </a:t>
            </a:r>
            <a:r>
              <a:rPr lang="ru-RU" sz="2400" dirty="0" err="1" smtClean="0"/>
              <a:t>відомості</a:t>
            </a:r>
            <a:r>
              <a:rPr lang="ru-RU" sz="2400" dirty="0" smtClean="0"/>
              <a:t> (ф. № 1-м – 5-м), а </a:t>
            </a:r>
            <a:r>
              <a:rPr lang="ru-RU" sz="2400" dirty="0" err="1" smtClean="0"/>
              <a:t>замість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головної</a:t>
            </a:r>
            <a:r>
              <a:rPr lang="ru-RU" sz="2400" dirty="0" smtClean="0"/>
              <a:t> книги  </a:t>
            </a:r>
            <a:r>
              <a:rPr lang="ru-RU" sz="2400" dirty="0" err="1" smtClean="0"/>
              <a:t>складають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оборотно-сальдову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відомість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6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850900"/>
          </a:xfrm>
          <a:solidFill>
            <a:schemeClr val="accent5"/>
          </a:solidFill>
        </p:spPr>
        <p:txBody>
          <a:bodyPr/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Регістри бухгалтерського обліку для малих підприємств, які не застосовують подвійного запису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2555875" y="1196975"/>
            <a:ext cx="2447925" cy="3887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Журнал обліку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капіталу 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зобов</a:t>
            </a:r>
            <a:r>
              <a:rPr lang="uk-UA" smtClean="0">
                <a:solidFill>
                  <a:srgbClr val="000000"/>
                </a:solidFill>
                <a:cs typeface="Arial" charset="0"/>
              </a:rPr>
              <a:t>′</a:t>
            </a:r>
            <a:r>
              <a:rPr lang="uk-UA" smtClean="0">
                <a:solidFill>
                  <a:srgbClr val="000000"/>
                </a:solidFill>
              </a:rPr>
              <a:t>язань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(ф. № 2-мс) 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за необхідністю: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Відомість обліку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 розрахунків з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постачальниками,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іншими кредиторами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 бюджетом (ф. 2.1-мс),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Відомість обліку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розрахунків 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працівниками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(ф. 2.2-мс) 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250825" y="1196975"/>
            <a:ext cx="2160588" cy="3887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Журнал обліку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активів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(ф. № 1-мс) 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за необхідністю: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Відомість обліку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необоротних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активів (ф. 1.1-мс),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Відомість обліку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нарахування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амортизації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(ф. 1.2-мс) 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5219700" y="1196975"/>
            <a:ext cx="1655763" cy="3887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Журнал обліку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доходів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(ф. № 3-мс)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7019925" y="1196975"/>
            <a:ext cx="1944688" cy="3887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Журнал обліку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витрат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(ф. № 4-мс) 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за необхідністю: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Відомість обліку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витрат  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ремонт 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поліпшення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основних засобів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(ф. № 4.1-мс)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250825" y="5661025"/>
            <a:ext cx="475297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Баланс (ф. № 1-мс)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5292725" y="5661025"/>
            <a:ext cx="3671888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Звіт про фінансові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результати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(ф. № 2-мс)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1187450" y="50847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>
            <a:off x="3708400" y="50847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>
            <a:off x="6011863" y="50847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92" name="Line 14"/>
          <p:cNvSpPr>
            <a:spLocks noChangeShapeType="1"/>
          </p:cNvSpPr>
          <p:nvPr/>
        </p:nvSpPr>
        <p:spPr bwMode="auto">
          <a:xfrm>
            <a:off x="7956550" y="50847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5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572500" cy="1214438"/>
          </a:xfrm>
          <a:solidFill>
            <a:schemeClr val="accent5"/>
          </a:solidFill>
          <a:ln>
            <a:noFill/>
          </a:ln>
        </p:spPr>
        <p:txBody>
          <a:bodyPr/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Організація бухгалтерського обліку на малих підприємствах за простою формою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13" y="1285875"/>
            <a:ext cx="2557462" cy="714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Первинні документи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25" y="4000500"/>
            <a:ext cx="334327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Журнал обліку господарських операцій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50" y="5643563"/>
            <a:ext cx="221456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Баланс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38" y="5643563"/>
            <a:ext cx="31432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Звіт про фінансові результати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50" y="4000500"/>
            <a:ext cx="214312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>
                <a:solidFill>
                  <a:srgbClr val="000000"/>
                </a:solidFill>
              </a:rPr>
              <a:t>Відомість 3-м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50" y="2428875"/>
            <a:ext cx="214312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Облік зарплати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" y="2428875"/>
            <a:ext cx="20002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Облік готівки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75" y="4000500"/>
            <a:ext cx="192881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Касова книга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75" y="2428875"/>
            <a:ext cx="2286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Інші операції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7116" name="Line 28"/>
          <p:cNvSpPr>
            <a:spLocks noChangeShapeType="1"/>
          </p:cNvSpPr>
          <p:nvPr/>
        </p:nvSpPr>
        <p:spPr bwMode="auto">
          <a:xfrm>
            <a:off x="4284663" y="19891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17" name="Line 29"/>
          <p:cNvSpPr>
            <a:spLocks noChangeShapeType="1"/>
          </p:cNvSpPr>
          <p:nvPr/>
        </p:nvSpPr>
        <p:spPr bwMode="auto">
          <a:xfrm>
            <a:off x="1692275" y="2133600"/>
            <a:ext cx="525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18" name="Line 30"/>
          <p:cNvSpPr>
            <a:spLocks noChangeShapeType="1"/>
          </p:cNvSpPr>
          <p:nvPr/>
        </p:nvSpPr>
        <p:spPr bwMode="auto">
          <a:xfrm>
            <a:off x="1692275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19" name="Line 31"/>
          <p:cNvSpPr>
            <a:spLocks noChangeShapeType="1"/>
          </p:cNvSpPr>
          <p:nvPr/>
        </p:nvSpPr>
        <p:spPr bwMode="auto">
          <a:xfrm>
            <a:off x="6948488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20" name="Line 32"/>
          <p:cNvSpPr>
            <a:spLocks noChangeShapeType="1"/>
          </p:cNvSpPr>
          <p:nvPr/>
        </p:nvSpPr>
        <p:spPr bwMode="auto">
          <a:xfrm>
            <a:off x="1692275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21" name="Line 33"/>
          <p:cNvSpPr>
            <a:spLocks noChangeShapeType="1"/>
          </p:cNvSpPr>
          <p:nvPr/>
        </p:nvSpPr>
        <p:spPr bwMode="auto">
          <a:xfrm>
            <a:off x="4284663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22" name="Line 34"/>
          <p:cNvSpPr>
            <a:spLocks noChangeShapeType="1"/>
          </p:cNvSpPr>
          <p:nvPr/>
        </p:nvSpPr>
        <p:spPr bwMode="auto">
          <a:xfrm>
            <a:off x="7019925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23" name="Line 35"/>
          <p:cNvSpPr>
            <a:spLocks noChangeShapeType="1"/>
          </p:cNvSpPr>
          <p:nvPr/>
        </p:nvSpPr>
        <p:spPr bwMode="auto">
          <a:xfrm>
            <a:off x="5292725" y="44370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24" name="Line 37"/>
          <p:cNvSpPr>
            <a:spLocks noChangeShapeType="1"/>
          </p:cNvSpPr>
          <p:nvPr/>
        </p:nvSpPr>
        <p:spPr bwMode="auto">
          <a:xfrm flipV="1">
            <a:off x="1692275" y="49418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25" name="Line 39"/>
          <p:cNvSpPr>
            <a:spLocks noChangeShapeType="1"/>
          </p:cNvSpPr>
          <p:nvPr/>
        </p:nvSpPr>
        <p:spPr bwMode="auto">
          <a:xfrm>
            <a:off x="7451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26" name="Line 40"/>
          <p:cNvSpPr>
            <a:spLocks noChangeShapeType="1"/>
          </p:cNvSpPr>
          <p:nvPr/>
        </p:nvSpPr>
        <p:spPr bwMode="auto">
          <a:xfrm flipH="1">
            <a:off x="4211638" y="5373688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27" name="Line 41"/>
          <p:cNvSpPr>
            <a:spLocks noChangeShapeType="1"/>
          </p:cNvSpPr>
          <p:nvPr/>
        </p:nvSpPr>
        <p:spPr bwMode="auto">
          <a:xfrm>
            <a:off x="4211638" y="53736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28" name="Line 42"/>
          <p:cNvSpPr>
            <a:spLocks noChangeShapeType="1"/>
          </p:cNvSpPr>
          <p:nvPr/>
        </p:nvSpPr>
        <p:spPr bwMode="auto">
          <a:xfrm>
            <a:off x="7164388" y="53736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29" name="Line 44"/>
          <p:cNvSpPr>
            <a:spLocks noChangeShapeType="1"/>
          </p:cNvSpPr>
          <p:nvPr/>
        </p:nvSpPr>
        <p:spPr bwMode="auto">
          <a:xfrm>
            <a:off x="1692275" y="5229225"/>
            <a:ext cx="525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30" name="Line 45"/>
          <p:cNvSpPr>
            <a:spLocks noChangeShapeType="1"/>
          </p:cNvSpPr>
          <p:nvPr/>
        </p:nvSpPr>
        <p:spPr bwMode="auto">
          <a:xfrm flipV="1">
            <a:off x="6948488" y="49418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149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  <a:solidFill>
            <a:schemeClr val="accent5"/>
          </a:solidFill>
        </p:spPr>
        <p:txBody>
          <a:bodyPr/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Спрощена форма обліку із застосуванням регістрів майна малого підприємства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50" y="1285875"/>
            <a:ext cx="292893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Регістри обліку майна малого підприємства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2714625"/>
            <a:ext cx="31432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Відомість 1-м – Облік готівки і грошових документів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75" y="2714625"/>
            <a:ext cx="307181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Відомість 2-м – Облік запасів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4000500"/>
            <a:ext cx="3143250" cy="1000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Відомість 3-м – Облік  розрахунків з дебіторами і кредиторами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75" y="4000500"/>
            <a:ext cx="3071813" cy="928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Відомість 4-м – Облік необоротних активів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188" y="5300663"/>
            <a:ext cx="3143250" cy="1000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Відомість 5-м – Облік доходів, витрат і фінансових результатів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8137" name="Line 15"/>
          <p:cNvSpPr>
            <a:spLocks noChangeShapeType="1"/>
          </p:cNvSpPr>
          <p:nvPr/>
        </p:nvSpPr>
        <p:spPr bwMode="auto">
          <a:xfrm>
            <a:off x="4572000" y="2205038"/>
            <a:ext cx="0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38" name="Line 16"/>
          <p:cNvSpPr>
            <a:spLocks noChangeShapeType="1"/>
          </p:cNvSpPr>
          <p:nvPr/>
        </p:nvSpPr>
        <p:spPr bwMode="auto">
          <a:xfrm>
            <a:off x="3779838" y="3141663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39" name="Line 17"/>
          <p:cNvSpPr>
            <a:spLocks noChangeShapeType="1"/>
          </p:cNvSpPr>
          <p:nvPr/>
        </p:nvSpPr>
        <p:spPr bwMode="auto">
          <a:xfrm>
            <a:off x="3779838" y="4508500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5292725" y="5300663"/>
            <a:ext cx="309562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Оборотно-сальдова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відомість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>
            <a:off x="4572000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>
            <a:off x="3779838" y="5805488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 flipV="1">
            <a:off x="4572000" y="54451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62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  <a:solidFill>
            <a:schemeClr val="accent5"/>
          </a:solidFill>
        </p:spPr>
        <p:txBody>
          <a:bodyPr/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Облікові регістри бухгалтерського обліку для малих підприємств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81997" name="Group 77"/>
          <p:cNvGraphicFramePr>
            <a:graphicFrameLocks noGrp="1"/>
          </p:cNvGraphicFramePr>
          <p:nvPr>
            <p:ph idx="1"/>
          </p:nvPr>
        </p:nvGraphicFramePr>
        <p:xfrm>
          <a:off x="179388" y="981075"/>
          <a:ext cx="8785225" cy="5840413"/>
        </p:xfrm>
        <a:graphic>
          <a:graphicData uri="http://schemas.openxmlformats.org/drawingml/2006/table">
            <a:tbl>
              <a:tblPr/>
              <a:tblGrid>
                <a:gridCol w="2855912"/>
                <a:gridCol w="5929313"/>
              </a:tblGrid>
              <a:tr h="5791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Регістри бухгалтерського обліку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Розділи регістрів бухгалтерського обліку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Відомість 1-м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Облік готівки і грошових документів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Облік грошових коштів та їх еквівалентів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Відомість 2-м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Облік запасів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6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Відомість 3-м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Облік розрахунків з дебіторами і кредиторами, за податками і платежами, облік довгострокових зобов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′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язань і доходів майбутніх періодів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Облік розрахунків з оплати праці (на звороті)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Відомість 4-м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Облік необоротних активів і амортизації (зносу)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Облік капітальних і фінансових інвестицій та інших необоротних активів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0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Відомість 5-м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Облік витрат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Облік витрат на виробництво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111.Облік доходів і фінансових результатів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1У.Облік власного капіталу, витрат майбутніх періодів, забезпечення майбутніх витрат і платежів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Оборотно-сальдова відомість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Узагальнення даних про початкове сальдо, обороти і кінцеве сальдо по дебету і кредиту всіх рахунків Спрощеного плану рахунків бухгалтерського обліку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81" name="Line 78"/>
          <p:cNvSpPr>
            <a:spLocks noChangeShapeType="1"/>
          </p:cNvSpPr>
          <p:nvPr/>
        </p:nvSpPr>
        <p:spPr bwMode="auto">
          <a:xfrm>
            <a:off x="3059113" y="1844675"/>
            <a:ext cx="590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82" name="Line 79"/>
          <p:cNvSpPr>
            <a:spLocks noChangeShapeType="1"/>
          </p:cNvSpPr>
          <p:nvPr/>
        </p:nvSpPr>
        <p:spPr bwMode="auto">
          <a:xfrm>
            <a:off x="2987675" y="3357563"/>
            <a:ext cx="5976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83" name="Line 80"/>
          <p:cNvSpPr>
            <a:spLocks noChangeShapeType="1"/>
          </p:cNvSpPr>
          <p:nvPr/>
        </p:nvSpPr>
        <p:spPr bwMode="auto">
          <a:xfrm>
            <a:off x="3059113" y="4005263"/>
            <a:ext cx="590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84" name="Line 81"/>
          <p:cNvSpPr>
            <a:spLocks noChangeShapeType="1"/>
          </p:cNvSpPr>
          <p:nvPr/>
        </p:nvSpPr>
        <p:spPr bwMode="auto">
          <a:xfrm>
            <a:off x="3059113" y="4868863"/>
            <a:ext cx="590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85" name="Line 82"/>
          <p:cNvSpPr>
            <a:spLocks noChangeShapeType="1"/>
          </p:cNvSpPr>
          <p:nvPr/>
        </p:nvSpPr>
        <p:spPr bwMode="auto">
          <a:xfrm>
            <a:off x="3059113" y="5157788"/>
            <a:ext cx="590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9186" name="Line 83"/>
          <p:cNvSpPr>
            <a:spLocks noChangeShapeType="1"/>
          </p:cNvSpPr>
          <p:nvPr/>
        </p:nvSpPr>
        <p:spPr bwMode="auto">
          <a:xfrm>
            <a:off x="3059113" y="5445125"/>
            <a:ext cx="590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3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Картки бухгалтерського обліку -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688632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 однакового формату, нічим не скріплені (розрізнені)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бланки облікової реєстрації, надруковані на окремих листах щільного паперу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На них також типографським способом наносяться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назви всіх реквізитів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Зберігають картки у спеціальних ящиках – картотеках у порядку, що забезпечує зручності в роботі.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Картотеки мають ряд пристосувань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опорні пластини, розподілювачі, індикатори. Для контролю за збереженням карток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їх нумерують і реєструють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 спеціальному журналі.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57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6713</Words>
  <Application>Microsoft Office PowerPoint</Application>
  <PresentationFormat>Экран (4:3)</PresentationFormat>
  <Paragraphs>958</Paragraphs>
  <Slides>87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24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115" baseType="lpstr">
      <vt:lpstr>Arial</vt:lpstr>
      <vt:lpstr>Calibri</vt:lpstr>
      <vt:lpstr>Times New Roman</vt:lpstr>
      <vt:lpstr>Тема Office</vt:lpstr>
      <vt:lpstr>Оформление по умолчанию</vt:lpstr>
      <vt:lpstr>1_Оформление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20_Оформление по умолчанию</vt:lpstr>
      <vt:lpstr>21_Оформление по умолчанию</vt:lpstr>
      <vt:lpstr>1_Тема Office</vt:lpstr>
      <vt:lpstr>2_Тема Office</vt:lpstr>
      <vt:lpstr>3_Тема Office</vt:lpstr>
      <vt:lpstr>4_Тема Office</vt:lpstr>
      <vt:lpstr>22_Оформление по умолчанию</vt:lpstr>
      <vt:lpstr>C:\Users\я\Desktop\Табл до слайд т 2-2\ж-о № 3 (1)  Microsoft Word (2).doc</vt:lpstr>
      <vt:lpstr>Тема 4 Облікова реєстрація та узагальнення даних бухгалтерського обліку</vt:lpstr>
      <vt:lpstr>10.1.  Поняття облікових регістрів, їх роль і значення. Види і форми облікових регістрів</vt:lpstr>
      <vt:lpstr>Презентация PowerPoint</vt:lpstr>
      <vt:lpstr>Презентация PowerPoint</vt:lpstr>
      <vt:lpstr>Презентация PowerPoint</vt:lpstr>
      <vt:lpstr>Форми облікових регістрів</vt:lpstr>
      <vt:lpstr>Бухгалтерські книги -</vt:lpstr>
      <vt:lpstr>Презентация PowerPoint</vt:lpstr>
      <vt:lpstr>Картки бухгалтерського обліку -</vt:lpstr>
      <vt:lpstr>ТОВ “Пиши-читай”                                                                                           Типова форма № М-12  (Підприємство, організація)                                                                           Затверджена наказом Мінстату України                                                                                                                         від 21 червня 1996 р. № 193 Ідентифікаційний код ЄДРПОУ                                                                   Код за УКУД</vt:lpstr>
      <vt:lpstr>                                                                                                                                    Типова форма № МШ-2 ТОВ “Альянс”                                                                              Затверджена наказом Мінстату України   (Підприємство, організація)                                                                                              22.05.96 р. № 145 Ідентифікаційний код ЄДРПОУ                                                                 Код за УКУД</vt:lpstr>
      <vt:lpstr>Форми карток в бухгалтерському обліку</vt:lpstr>
      <vt:lpstr>Презентация PowerPoint</vt:lpstr>
      <vt:lpstr>Окремі листи (відомості)</vt:lpstr>
      <vt:lpstr>ВІДОМІСТЬ  3.3 АНАЛІТИЧНОГО ОБЛІКУ РОЗРАХУНКІВ З ПОСТАЧАЛЬНИКАМИ ТА ПІДРЯДНИКАМИ (ДО СУБРАХУНКУ 631) за  жовтень  2014  р. (фрагмент)</vt:lpstr>
      <vt:lpstr>Презентация PowerPoint</vt:lpstr>
      <vt:lpstr>                                                                                                                            Типова форма № М-3 ТОВ “Яблуневий цвіт”                                                       Затверджене наказом Мінстату України                    (підприємство)                                                                                                    від 21.06.96р. 3 193 Ідентифікаційний код ЄДРПОУ   63458157                                                 Код за УКУД    0307004                                             ЖУРНАЛ РЕЄСТРАЦІЇ ДОВІРЕНОСТЕЙ ЗА 2014 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10.2. Техніка облікової реєстрації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Зразок аналітичного рахунка до субрахунку 201 «Сировина і матеріали»  Матеріали «А», од. вимір. – кг, ціна – 10 грн/кг</vt:lpstr>
      <vt:lpstr>Презентация PowerPoint</vt:lpstr>
      <vt:lpstr>10.3. Помилки в бухгалтерських записах та способи їх виправлення</vt:lpstr>
      <vt:lpstr>Презентация PowerPoint</vt:lpstr>
      <vt:lpstr>Коректурний спосіб  виправлення помилок</vt:lpstr>
      <vt:lpstr>Спосіб додаткових записів</vt:lpstr>
      <vt:lpstr>Зразок бух довідки на виправлення помилок</vt:lpstr>
      <vt:lpstr>Презентация PowerPoint</vt:lpstr>
      <vt:lpstr>Спосіб «червоного сторно» (від’ємних записів)</vt:lpstr>
      <vt:lpstr>Презентация PowerPoint</vt:lpstr>
      <vt:lpstr>Презентация PowerPoint</vt:lpstr>
      <vt:lpstr>10.4. Системи і форми бухгалтерського обліку, їх історичний розвиток і принципи будови</vt:lpstr>
      <vt:lpstr>Презентация PowerPoint</vt:lpstr>
      <vt:lpstr>Презентация PowerPoint</vt:lpstr>
      <vt:lpstr>Презентация PowerPoint</vt:lpstr>
      <vt:lpstr>Історичний огляд розвитку форм бухгалтерського обліку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Послідовність технологічного процесу при Меморіально-ордерній формі обліку</vt:lpstr>
      <vt:lpstr>Меморіальний ордер № 8 за січень 2014 р.</vt:lpstr>
      <vt:lpstr>Головна книга (для меморіально-ордерної форми обліку)  Рахунок 23 “Виробництво” Дебет                                                                                                         Кредит</vt:lpstr>
      <vt:lpstr>Презентация PowerPoint</vt:lpstr>
      <vt:lpstr>Презентация PowerPoint</vt:lpstr>
      <vt:lpstr>Презентация PowerPoint</vt:lpstr>
      <vt:lpstr>Перфо-картки для ЕОМ першого поколін-ня</vt:lpstr>
      <vt:lpstr>Презентация PowerPoint</vt:lpstr>
      <vt:lpstr>Зразок паперової перфорованої стрічки для ЕОМ</vt:lpstr>
      <vt:lpstr>Презентация PowerPoint</vt:lpstr>
      <vt:lpstr>10.5.  Сучасні форми бухгалтерського обліку в Україні</vt:lpstr>
      <vt:lpstr>Презентация PowerPoint</vt:lpstr>
      <vt:lpstr>Презентация PowerPoint</vt:lpstr>
      <vt:lpstr>Послідовність технологічного процесу при Журнал-головній формі обліку</vt:lpstr>
      <vt:lpstr>Форма книги “Журнал-Головна”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Послідовність технологічного процесу при журнально-ордерній формі обліку</vt:lpstr>
      <vt:lpstr>Облікові регістри журнально-ордерної форми бухгалтерського обліку</vt:lpstr>
      <vt:lpstr>Презентация PowerPoint</vt:lpstr>
      <vt:lpstr>Зразок форми Журналу-ордеру по рах. 30 “Готівка”  1. З кредиту рахунку 30 “Готівка” в дебет рахунків</vt:lpstr>
      <vt:lpstr>Зразок “Головної книги” для журнально-ордерної форми обліку Рахунок________________________</vt:lpstr>
      <vt:lpstr>Послідовність технологічного процесу при діалогово-автоматизованій (комп′ютерній) формі обліку</vt:lpstr>
      <vt:lpstr>Презентация PowerPoint</vt:lpstr>
      <vt:lpstr>Регістри бухгалтерського обліку для малих підприємств, які не застосовують подвійного запису</vt:lpstr>
      <vt:lpstr>Організація бухгалтерського обліку на малих підприємствах за простою формою</vt:lpstr>
      <vt:lpstr>Спрощена форма обліку із застосуванням регістрів майна малого підприємства</vt:lpstr>
      <vt:lpstr>Облікові регістри бухгалтерського обліку для малих підприємств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10 Облікова реєстрація та узагальнення даних бухгалтерського обліку</dc:title>
  <dc:creator>я</dc:creator>
  <cp:lastModifiedBy>User</cp:lastModifiedBy>
  <cp:revision>75</cp:revision>
  <dcterms:created xsi:type="dcterms:W3CDTF">2016-01-06T07:42:55Z</dcterms:created>
  <dcterms:modified xsi:type="dcterms:W3CDTF">2020-03-24T22:39:07Z</dcterms:modified>
</cp:coreProperties>
</file>