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58" r:id="rId8"/>
    <p:sldMasterId id="2147483772" r:id="rId9"/>
  </p:sldMasterIdLst>
  <p:notesMasterIdLst>
    <p:notesMasterId r:id="rId42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6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68FB3-9419-46EF-92A8-0238D336227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F3A6-DCBA-433A-AA3F-3AA81DD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2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12351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200324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37503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59847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428E-51C1-4807-B1C9-82C22ED98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71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F5237-7468-401B-B824-837D394BAA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748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7EFA-BEC5-46EA-9B6A-5DA6777EB8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277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4E9BF-7EB3-4268-B92C-B51603D60D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174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E357-B436-4369-AC5D-725C7BEF5C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971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1E88-2088-4F83-8D12-0CC073AF9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323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355E-6B6C-4990-9A65-662E6D815E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17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972D-91D7-4891-A320-996D51AC16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530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37280-1533-491D-8BD2-29EDC38AE2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557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9242-5E08-4926-99EB-2FA3730DEE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BF9C-DBB8-4E6B-B77F-77483FB8E0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573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F221-4178-4CD4-BCD5-0CFAE756D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588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97F1-4512-42F6-BA3D-837AF069BF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37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428E-51C1-4807-B1C9-82C22ED98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17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F5237-7468-401B-B824-837D394BAA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455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7EFA-BEC5-46EA-9B6A-5DA6777EB8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2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5A47E-C960-4AF3-86BF-467C544442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3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1498-A4FE-463B-963B-9447C7BD16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3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6A51-4D97-4EAB-B1F9-A321F0C71D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2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5CD90-DF3E-434A-854D-8B11F4BC45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1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C259-3D21-43BF-8A1B-276F56B09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2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AC4D-9E6C-4E6C-BA57-B18CA22E19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6A96-A904-4494-BC52-709CD1630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0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D2ED-5D23-4FD0-B1F5-A3A618FE7A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DB48-07FB-42E8-8801-21AEC814DE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0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7B352-91A5-4517-9758-418F6536E3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96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B87B-0688-4FE3-8BC5-C06391D08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40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2C62-3D85-4164-ACF1-AF3819E9B3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4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68DD-1007-48CC-BA17-D909544695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0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5A47E-C960-4AF3-86BF-467C544442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9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1498-A4FE-463B-963B-9447C7BD16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81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6A51-4D97-4EAB-B1F9-A321F0C71D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6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5CD90-DF3E-434A-854D-8B11F4BC45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44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C259-3D21-43BF-8A1B-276F56B09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1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AC4D-9E6C-4E6C-BA57-B18CA22E19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16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6A96-A904-4494-BC52-709CD1630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86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D2ED-5D23-4FD0-B1F5-A3A618FE7A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6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DB48-07FB-42E8-8801-21AEC814DE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65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7B352-91A5-4517-9758-418F6536E3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66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B87B-0688-4FE3-8BC5-C06391D081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1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2C62-3D85-4164-ACF1-AF3819E9B3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36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68DD-1007-48CC-BA17-D909544695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3868-3C41-42C9-91DA-AE4F417AB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7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ADF9-3FDF-433E-A006-1BB6AC6426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398FC-220E-4D78-8136-81E018AC4B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27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EF4B-90EA-4A74-B058-2A310CBA24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54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573A-C958-4D31-9218-6B94BC334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3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C9A7-F0A3-41A1-86FC-B58106DE3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1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AD822-7B2C-497C-8D9F-7811997307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28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D1137-BD3D-49BD-B0FC-E9DC8EAB37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16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EED6-BA46-4CD0-A974-03BF86A93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3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1788-B0CC-4FBF-B051-724763E51C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18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9622-E9C5-4D20-964F-BD34F2AD75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99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76C6-EEF6-4A5C-B74F-D7E0F1BB6F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96FFD-EB9F-4483-8BF9-B0ACF2955F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8EE61-FFE1-4110-9C6A-D085EE3637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5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40B7-F180-4E03-B86C-0C15A71DA0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38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E67E-EC9D-42FD-A92E-BB050B5751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66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AFE9-D8F1-4678-8372-F0583B8DBF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27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B978-88E6-47A0-9091-D679C2B5FF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18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A499-EB9D-4F90-8592-460E06D86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21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F72E6-0DAD-4D99-90CC-B5A89D71B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89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6AAC6-5DC1-414E-9C50-B2869A780E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58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4290-7093-4418-AB46-FBB21B6F86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0C82-E306-45CE-A9ED-B43F6EC47B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688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CF61-2F8F-4000-A0A4-A692767620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23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E0DE-A6E7-445D-974B-0D865E4BDA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44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2E5B-6187-42A5-A645-B0AF499968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98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8EE61-FFE1-4110-9C6A-D085EE3637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44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40B7-F180-4E03-B86C-0C15A71DA0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07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E67E-EC9D-42FD-A92E-BB050B5751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16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AFE9-D8F1-4678-8372-F0583B8DBF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2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B978-88E6-47A0-9091-D679C2B5FF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8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A499-EB9D-4F90-8592-460E06D86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F72E6-0DAD-4D99-90CC-B5A89D71B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87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6AAC6-5DC1-414E-9C50-B2869A780E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77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4290-7093-4418-AB46-FBB21B6F86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518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0C82-E306-45CE-A9ED-B43F6EC47B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30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CF61-2F8F-4000-A0A4-A692767620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29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E0DE-A6E7-445D-974B-0D865E4BDA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8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2E5B-6187-42A5-A645-B0AF499968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47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4E9BF-7EB3-4268-B92C-B51603D60D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18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E357-B436-4369-AC5D-725C7BEF5C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38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1E88-2088-4F83-8D12-0CC073AF9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2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355E-6B6C-4990-9A65-662E6D815E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5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972D-91D7-4891-A320-996D51AC16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183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37280-1533-491D-8BD2-29EDC38AE2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11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9242-5E08-4926-99EB-2FA3730DEE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09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BF9C-DBB8-4E6B-B77F-77483FB8E0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07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F221-4178-4CD4-BCD5-0CFAE756D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518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97F1-4512-42F6-BA3D-837AF069BF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9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428E-51C1-4807-B1C9-82C22ED98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48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F5237-7468-401B-B824-837D394BAA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6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7EFA-BEC5-46EA-9B6A-5DA6777EB8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7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4E9BF-7EB3-4268-B92C-B51603D60D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008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E357-B436-4369-AC5D-725C7BEF5C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36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1E88-2088-4F83-8D12-0CC073AF9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62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355E-6B6C-4990-9A65-662E6D815E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91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972D-91D7-4891-A320-996D51AC16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21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37280-1533-491D-8BD2-29EDC38AE2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60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9242-5E08-4926-99EB-2FA3730DEE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31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BF9C-DBB8-4E6B-B77F-77483FB8E0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1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F221-4178-4CD4-BCD5-0CFAE756D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876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97F1-4512-42F6-BA3D-837AF069BF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5D52B-30D9-47CA-950D-9D603605A13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5D52B-30D9-47CA-950D-9D603605A13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47059-9596-414F-BB21-6BB8AB1D765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883C7E-5F48-4682-A023-358ED91FAF9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883C7E-5F48-4682-A023-358ED91FAF9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336-3B26-4812-8F36-96AD264EC07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5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336-3B26-4812-8F36-96AD264EC07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336-3B26-4812-8F36-96AD264EC07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6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file:///C:\Users\&#1103;\Desktop\&#1090;.&#1092;.%20&#8470;%202-&#1058;&#1053;%20(1).do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file:///C:\Users\&#1103;\Desktop\&#1090;.&#1092;.%20&#8470;%202-&#1058;&#1053;%20(2).do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file:///C:\Users\&#1103;\Desktop\&#1090;.&#1092;.%20&#8470;%20&#1055;%205-2.do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" y="188641"/>
            <a:ext cx="8541960" cy="1512167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Тема </a:t>
            </a:r>
            <a:r>
              <a:rPr lang="en-US" sz="3200" b="1" smtClean="0">
                <a:solidFill>
                  <a:srgbClr val="0070C0"/>
                </a:solidFill>
                <a:latin typeface="Times New Roman"/>
                <a:ea typeface="Times New Roman"/>
              </a:rPr>
              <a:t>4</a:t>
            </a:r>
            <a:r>
              <a:rPr lang="uk-UA" sz="3200" b="1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uk-UA" sz="3200" b="1" dirty="0" smtClean="0">
                <a:latin typeface="Times New Roman"/>
                <a:ea typeface="Times New Roman"/>
              </a:rPr>
              <a:t/>
            </a:r>
            <a:br>
              <a:rPr lang="uk-UA" sz="3200" b="1" dirty="0" smtClean="0">
                <a:latin typeface="Times New Roman"/>
                <a:ea typeface="Times New Roman"/>
              </a:rPr>
            </a:br>
            <a:r>
              <a:rPr lang="uk-UA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Первинне </a:t>
            </a:r>
            <a:r>
              <a:rPr lang="uk-UA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спостереження: документація та документування в бухгалтерському </a:t>
            </a:r>
            <a:r>
              <a:rPr lang="uk-UA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обліку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2968" cy="49685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7.1. Загальні поняття про бухгалтерські документи і машинні носії облікової інформації.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7.2. Значення документів для економічної роботи і управління підприємством.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7.3.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еквізити бухгалтерських документів, вимоги до їх змісту і оформлення.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7.4. Класифікація бухгалтерських документів.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7.5. Приймання, перевірка і обробка документів. Організація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документообороту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7.6. Шляхи удосконалення бухгалтерських документів і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документообороту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6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692150"/>
          </a:xfrm>
        </p:spPr>
        <p:txBody>
          <a:bodyPr/>
          <a:lstStyle/>
          <a:p>
            <a:r>
              <a:rPr lang="uk-UA" sz="2800" smtClean="0">
                <a:solidFill>
                  <a:schemeClr val="accent2"/>
                </a:solidFill>
              </a:rPr>
              <a:t>Зразок паперової перфорованої стрічки для ЕОМ</a:t>
            </a:r>
            <a:endParaRPr lang="ru-RU" sz="2800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60400"/>
            <a:ext cx="8820150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9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7.2. Значення документів для економічної роботи і управління підприємством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Документи є джерелом оперативної інформації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прийняття управлінських рішень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також носіями відповідних розпоряджень  на здійснення таких операцій.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Важливе значення мають документи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доцільністю і законністю господарських операцій, раціональністю використання засобів і ресурсів. Документи є основним джерелом інформації для проведення документальної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ревізії та аудиту.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2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Юридичне (правове) значення документів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полягає в тому, що вони є єдиною законною підставою облікових записів та основою для вирішення усіх конфліктних ситуацій. Судові органи визнають за документами юридичну силу письмового свідоцтва. Вони є головним об’єктом судово-бухгалтерської експертизи.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Економічне значення документів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полягає в тому, що вони є джерелом інформації для планування, аналізу господарської діяльності, впровадження передових методів організації праці і господарювання, нових технологій тощо.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0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 Реквізити бухгалтерських документів, вимоги до їх змісту і оформлення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Щоб кожен документ відповідав своєму призначенню, він повинен мати певний мінімум показників (реквізитів), які б забезпечували його доказову силу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Реквізити документів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(від лат.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Reguisitum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потрібне, необхідне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показники, що є складовою частиною документу, характеризують господарську операцію і надають документу юридичної сили.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9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73680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Обов’язкові реквізити бухгалтерських документів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/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азва документа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(форми);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дата і місце складання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азва підприємства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від імені якого складено документ;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міст та обсяг господарської операції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диниці виміру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господарської операції;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осади осіб,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відповідальних за здійснення господарської операції та правильність і своєчасність її оформлення;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собистий підпис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або інший знак, який дає змогу ідентифікувати особу, що брала участь у здійсненні господарської операції.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 розміщення реквізитів у первинних документах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658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Анкетна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усі реквізити розміщуються по вертикалі послідовно один за одним;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Зональна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площа документа ділиться на окремі зони (комірки), які призначені для відображення окремих груп показників;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Табельна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для кожного показника виділяють декілька колонок, а сам показник може розміщуватися в декількох рядках;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Комбінована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поєднує всі названі або дві з них у різних комбінаціях.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9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algn="r"/>
            <a:r>
              <a:rPr lang="uk-UA" sz="1400" smtClean="0"/>
              <a:t>Типова форма № П-7</a:t>
            </a:r>
            <a:br>
              <a:rPr lang="uk-UA" sz="1400" smtClean="0"/>
            </a:br>
            <a:r>
              <a:rPr lang="uk-UA" sz="1400" smtClean="0"/>
              <a:t>Затверджена наказом Мінстату України</a:t>
            </a:r>
            <a:br>
              <a:rPr lang="uk-UA" sz="1400" smtClean="0"/>
            </a:br>
            <a:r>
              <a:rPr lang="uk-UA" sz="1400" smtClean="0"/>
              <a:t>від 9 жовтня 1996 р. № 253</a:t>
            </a:r>
            <a:endParaRPr lang="ru-RU" sz="140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4968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1400" i="1" u="sng" smtClean="0"/>
              <a:t>        ТОВ  «Сонячний»   </a:t>
            </a:r>
          </a:p>
          <a:p>
            <a:pPr marL="0" indent="0">
              <a:buFontTx/>
              <a:buNone/>
            </a:pPr>
            <a:r>
              <a:rPr lang="uk-UA" sz="1100" smtClean="0"/>
              <a:t>(підприємство, організація)</a:t>
            </a:r>
          </a:p>
          <a:p>
            <a:pPr marL="0" indent="0">
              <a:buFontTx/>
              <a:buNone/>
            </a:pPr>
            <a:r>
              <a:rPr lang="uk-UA" sz="1400" smtClean="0"/>
              <a:t>Ідентифікаційний код ЄДРПОУ  __________________</a:t>
            </a:r>
          </a:p>
          <a:p>
            <a:pPr marL="0" indent="0">
              <a:buFontTx/>
              <a:buNone/>
            </a:pPr>
            <a:r>
              <a:rPr lang="uk-UA" sz="1400" smtClean="0"/>
              <a:t>Код за УКУД  _____________________</a:t>
            </a:r>
          </a:p>
          <a:p>
            <a:pPr marL="0" indent="0" algn="ctr">
              <a:buFontTx/>
              <a:buNone/>
            </a:pPr>
            <a:r>
              <a:rPr lang="uk-UA" sz="1400" b="1" smtClean="0"/>
              <a:t>СПИСОК № </a:t>
            </a:r>
            <a:r>
              <a:rPr lang="uk-UA" sz="1400" i="1" u="sng" smtClean="0"/>
              <a:t>16 </a:t>
            </a:r>
            <a:r>
              <a:rPr lang="uk-UA" sz="1400" smtClean="0"/>
              <a:t> </a:t>
            </a:r>
            <a:r>
              <a:rPr lang="uk-UA" sz="1400" b="1" smtClean="0"/>
              <a:t>ПРО НАДАННЯ ВІДПУСТКИ</a:t>
            </a:r>
          </a:p>
          <a:p>
            <a:pPr marL="0" indent="0" algn="ctr">
              <a:buFontTx/>
              <a:buNone/>
            </a:pPr>
            <a:r>
              <a:rPr lang="uk-UA" sz="1400" smtClean="0"/>
              <a:t>в  </a:t>
            </a:r>
            <a:r>
              <a:rPr lang="uk-UA" sz="1400" i="1" u="sng" smtClean="0"/>
              <a:t>червні</a:t>
            </a:r>
            <a:r>
              <a:rPr lang="uk-UA" sz="1400" smtClean="0"/>
              <a:t>  20</a:t>
            </a:r>
            <a:r>
              <a:rPr lang="uk-UA" sz="1400" i="1" u="sng" smtClean="0"/>
              <a:t>14</a:t>
            </a:r>
            <a:r>
              <a:rPr lang="uk-UA" sz="1400" smtClean="0"/>
              <a:t> р.  (має силу наказу)</a:t>
            </a:r>
          </a:p>
          <a:p>
            <a:pPr marL="0" indent="0">
              <a:buFontTx/>
              <a:buNone/>
            </a:pPr>
            <a:r>
              <a:rPr lang="uk-UA" sz="1400" smtClean="0"/>
              <a:t>по   </a:t>
            </a:r>
            <a:r>
              <a:rPr lang="uk-UA" sz="1400" i="1" u="sng" smtClean="0"/>
              <a:t>відділу збуту    </a:t>
            </a:r>
            <a:r>
              <a:rPr lang="uk-UA" sz="1400" smtClean="0"/>
              <a:t>цеху (відділу, дільниці)</a:t>
            </a:r>
            <a:endParaRPr lang="ru-RU" sz="14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86830"/>
              </p:ext>
            </p:extLst>
          </p:nvPr>
        </p:nvGraphicFramePr>
        <p:xfrm>
          <a:off x="179388" y="2708275"/>
          <a:ext cx="8785222" cy="298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58"/>
                <a:gridCol w="864119"/>
                <a:gridCol w="288040"/>
                <a:gridCol w="864119"/>
                <a:gridCol w="504069"/>
                <a:gridCol w="576079"/>
                <a:gridCol w="576079"/>
                <a:gridCol w="576079"/>
                <a:gridCol w="504069"/>
                <a:gridCol w="648089"/>
                <a:gridCol w="504069"/>
                <a:gridCol w="504069"/>
                <a:gridCol w="504069"/>
                <a:gridCol w="504069"/>
                <a:gridCol w="576079"/>
                <a:gridCol w="432067"/>
              </a:tblGrid>
              <a:tr h="548757">
                <a:tc rowSpan="2">
                  <a:txBody>
                    <a:bodyPr/>
                    <a:lstStyle/>
                    <a:p>
                      <a:r>
                        <a:rPr lang="uk-UA" sz="1000" dirty="0" err="1" smtClean="0">
                          <a:solidFill>
                            <a:schemeClr val="tx1"/>
                          </a:solidFill>
                        </a:rPr>
                        <a:t>Кате-горія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Професія (посада)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Розряд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Прізвище, </a:t>
                      </a:r>
                      <a:r>
                        <a:rPr lang="uk-UA" sz="1000" dirty="0" err="1" smtClean="0">
                          <a:solidFill>
                            <a:schemeClr val="tx1"/>
                          </a:solidFill>
                        </a:rPr>
                        <a:t>ім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᾽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я та по батькові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Вид відпусток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За який період надається відпустка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З якого числа надається відпустка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Кількість днів відпустки у місяці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Сума заробітку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Шифр витрат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Табельний 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</a:rPr>
                        <a:t> 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Сума оплати за місяць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Примітка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16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поточному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наступному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річного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середньомісячного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поточний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наступний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7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4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5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11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12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13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14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15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16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18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вантажник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Білий О. П.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тарифна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17.01.13 – 16.01.14 р.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03.06.14 р.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24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-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21000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1750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471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185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1750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-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i="1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189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комірник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Капля П. С.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Тарифна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25.03.13 – 24.03.14 р.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17.06.14 р.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12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12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24000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471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217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388" y="5780088"/>
            <a:ext cx="871378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dirty="0">
                <a:solidFill>
                  <a:srgbClr val="000000"/>
                </a:solidFill>
              </a:rPr>
              <a:t>Начальник відділу кадрів      </a:t>
            </a:r>
            <a:r>
              <a:rPr lang="uk-UA" sz="1400" i="1" u="sng" dirty="0">
                <a:solidFill>
                  <a:srgbClr val="000000"/>
                </a:solidFill>
              </a:rPr>
              <a:t>Бондар           </a:t>
            </a:r>
            <a:r>
              <a:rPr lang="uk-UA" sz="1400" i="1" u="sng" dirty="0" err="1">
                <a:solidFill>
                  <a:srgbClr val="000000"/>
                </a:solidFill>
              </a:rPr>
              <a:t>Бондар</a:t>
            </a:r>
            <a:r>
              <a:rPr lang="uk-UA" sz="1400" i="1" u="sng" dirty="0">
                <a:solidFill>
                  <a:srgbClr val="000000"/>
                </a:solidFill>
              </a:rPr>
              <a:t> Л 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dirty="0">
                <a:solidFill>
                  <a:srgbClr val="000000"/>
                </a:solidFill>
              </a:rPr>
              <a:t>Начальник відділу (дільниці, цеху)   </a:t>
            </a:r>
            <a:r>
              <a:rPr lang="uk-UA" sz="1400" i="1" u="sng" dirty="0" err="1">
                <a:solidFill>
                  <a:srgbClr val="000000"/>
                </a:solidFill>
              </a:rPr>
              <a:t>Кац</a:t>
            </a:r>
            <a:r>
              <a:rPr lang="uk-UA" sz="1400" i="1" u="sng" dirty="0">
                <a:solidFill>
                  <a:srgbClr val="000000"/>
                </a:solidFill>
              </a:rPr>
              <a:t>      </a:t>
            </a:r>
            <a:r>
              <a:rPr lang="uk-UA" sz="1400" i="1" u="sng" dirty="0" err="1">
                <a:solidFill>
                  <a:srgbClr val="000000"/>
                </a:solidFill>
              </a:rPr>
              <a:t>Кац</a:t>
            </a:r>
            <a:r>
              <a:rPr lang="uk-UA" sz="1400" i="1" u="sng" dirty="0">
                <a:solidFill>
                  <a:srgbClr val="000000"/>
                </a:solidFill>
              </a:rPr>
              <a:t> М. Н.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dirty="0">
                <a:solidFill>
                  <a:srgbClr val="000000"/>
                </a:solidFill>
              </a:rPr>
              <a:t>Бухгалтер   </a:t>
            </a:r>
            <a:r>
              <a:rPr lang="uk-UA" sz="1400" i="1" u="sng" dirty="0">
                <a:solidFill>
                  <a:srgbClr val="000000"/>
                </a:solidFill>
              </a:rPr>
              <a:t>   Коваль     </a:t>
            </a:r>
            <a:r>
              <a:rPr lang="uk-UA" sz="1400" i="1" u="sng" dirty="0" err="1">
                <a:solidFill>
                  <a:srgbClr val="000000"/>
                </a:solidFill>
              </a:rPr>
              <a:t>Коваль</a:t>
            </a:r>
            <a:r>
              <a:rPr lang="uk-UA" sz="1400" i="1" u="sng" dirty="0">
                <a:solidFill>
                  <a:srgbClr val="000000"/>
                </a:solidFill>
              </a:rPr>
              <a:t> Н. 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dirty="0">
                <a:solidFill>
                  <a:srgbClr val="000000"/>
                </a:solidFill>
              </a:rPr>
              <a:t>« </a:t>
            </a:r>
            <a:r>
              <a:rPr lang="uk-UA" sz="1400" i="1" u="sng" dirty="0">
                <a:solidFill>
                  <a:srgbClr val="000000"/>
                </a:solidFill>
              </a:rPr>
              <a:t>19</a:t>
            </a:r>
            <a:r>
              <a:rPr lang="uk-UA" sz="1400" dirty="0">
                <a:solidFill>
                  <a:srgbClr val="000000"/>
                </a:solidFill>
              </a:rPr>
              <a:t>»</a:t>
            </a:r>
            <a:r>
              <a:rPr lang="uk-UA" sz="1400" i="1" u="sng" dirty="0">
                <a:solidFill>
                  <a:srgbClr val="000000"/>
                </a:solidFill>
              </a:rPr>
              <a:t> травня  </a:t>
            </a:r>
            <a:r>
              <a:rPr lang="uk-UA" sz="1400" dirty="0">
                <a:solidFill>
                  <a:srgbClr val="000000"/>
                </a:solidFill>
              </a:rPr>
              <a:t>20 </a:t>
            </a:r>
            <a:r>
              <a:rPr lang="uk-UA" sz="1400" i="1" u="sng" dirty="0">
                <a:solidFill>
                  <a:srgbClr val="000000"/>
                </a:solidFill>
              </a:rPr>
              <a:t>14 </a:t>
            </a:r>
            <a:r>
              <a:rPr lang="uk-UA" sz="1400" dirty="0">
                <a:solidFill>
                  <a:srgbClr val="000000"/>
                </a:solidFill>
              </a:rPr>
              <a:t>р. 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Объект 3"/>
          <p:cNvGraphicFramePr>
            <a:graphicFrameLocks noChangeAspect="1"/>
          </p:cNvGraphicFramePr>
          <p:nvPr/>
        </p:nvGraphicFramePr>
        <p:xfrm>
          <a:off x="252413" y="269875"/>
          <a:ext cx="8640762" cy="638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10379341" imgH="6785587" progId="Word.Document.8">
                  <p:link updateAutomatic="1"/>
                </p:oleObj>
              </mc:Choice>
              <mc:Fallback>
                <p:oleObj name="Document" r:id="rId4" imgW="10379341" imgH="6785587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69875"/>
                        <a:ext cx="8640762" cy="638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36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Объект 3"/>
          <p:cNvGraphicFramePr>
            <a:graphicFrameLocks noChangeAspect="1"/>
          </p:cNvGraphicFramePr>
          <p:nvPr/>
        </p:nvGraphicFramePr>
        <p:xfrm>
          <a:off x="325438" y="200025"/>
          <a:ext cx="8567737" cy="638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4" imgW="10379341" imgH="5186422" progId="Word.Document.8">
                  <p:link updateAutomatic="1"/>
                </p:oleObj>
              </mc:Choice>
              <mc:Fallback>
                <p:oleObj name="Document" r:id="rId4" imgW="10379341" imgH="5186422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00025"/>
                        <a:ext cx="8567737" cy="638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6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Объект 1"/>
          <p:cNvGraphicFramePr>
            <a:graphicFrameLocks noChangeAspect="1"/>
          </p:cNvGraphicFramePr>
          <p:nvPr/>
        </p:nvGraphicFramePr>
        <p:xfrm>
          <a:off x="250825" y="269875"/>
          <a:ext cx="8713788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4" imgW="10341909" imgH="7045232" progId="Word.Document.8">
                  <p:link updateAutomatic="1"/>
                </p:oleObj>
              </mc:Choice>
              <mc:Fallback>
                <p:oleObj name="Document" r:id="rId4" imgW="10341909" imgH="7045232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9875"/>
                        <a:ext cx="8713788" cy="638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57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8964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7.1. Загальні поняття про бухгалтерські документи і машинні носії облікової інформації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/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Однією з найбільш істотних особливостей бухгалтерського обліку є суцільна й безперервна реєстрація і відображення фактів господарського життя. Досягають цього шляхом документального оформлення кожного господарського явища. Документи – основне джерело облікової інформації. Без документів не здійснюють ні єдиного запису в облікові регістри.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1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76064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Вимоги до оформлення документів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1560"/>
            <a:ext cx="8784976" cy="5516880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Первинні документи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мають бути складені в момент здійснення операції або безпосередньо після її закінчення;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Документи повинні містити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обов’язкові реквізити типових або спеціалізованих форм;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Записи в первинних документах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виконують чорнилом темного кольору або машинним способом для забезпечення їх зберігання протягом встановленого терміну;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грошових документах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суми проставляють цифрами і словами, перше слово суми записують скраю з великої літери;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6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lvl="0"/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Вільні рядки 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первинних документах прокреслюють;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 складанні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зберіганні первинних документів на машинних носіях інформації підприємство зобов’язане за свій рахунок виготовити їх копії на паперових носіях на вимогу учасників господарської операції та /або контролюючих органів на їх вимогу в межах повноважень, передбачених законами;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Керівник підприємства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повинен затвердити наказом обмежений перелік осіб, які мають право дозвільного підпису на видаткових первинних документах;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приймати до виконання документи, що суперечать законодавчим і нормативним актам, встановленому порядку їх оформлення, завдають шкоди власникам;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0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документи необхідно охайно, текст і цифри писати чітко і розбірливо, підписи посадових осіб у документах мають бути постійними і розбірливими, щоб за ними можна було ідентифікувати особу, що підписала документ;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тексті документів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цифрових даних не повинно бути підчисток, помарок, забруднень,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незастережених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виправлень. Особливо важливі господарські операції оформляють на бланках документів суворої звітності, які мають типографський номер і друкуються на папері з певним рівнем захищеності;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4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первинних документах (крім грошових) виправляють коректурним способом. У банківських і касових документах помилки не виправляють, такі документи замінюють новими;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Підприємство забезпечує належне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первинних документів протягом терміну, який регулюється спеціальним переліком, запобігає несанкціонованому та непомітному виправленню записів у первинних документах;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за несвоєчасне складання та недостовірність відображених в документах даних несуть особи, які склали і підписали ці документи;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Первинні документи можуть бути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вилучені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 підприємства тільки за рішенням уповноважених державних органів.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9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36808"/>
          </a:xfrm>
        </p:spPr>
        <p:txBody>
          <a:bodyPr/>
          <a:lstStyle/>
          <a:p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7.4. Класифікація бухгалтерських документів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83264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Усі первинні документи класифікують за рядом характерних ознак: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призначенням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розпорядчі, виконавчі (виправдні), бухгалтерського оформлення, комбіновані;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порядком складання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первинні, зведені (вторинні);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способом охоплення операцій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разові, накопичувальні;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93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/>
          <a:lstStyle/>
          <a:p>
            <a:pPr lvl="0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місцем складання </a:t>
            </a:r>
            <a:r>
              <a:rPr lang="uk-UA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внутрішні, зовнішні;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кількістю облікових позицій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(відображуваних об’єктів) – однопозиційні, багатопозиційні;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технікою складання і опрацювання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вручну,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комп’ютерно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, автоматично;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змістом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грошові, матеріальні, розрахункові.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94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uk-UA" sz="32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7.5. Приймання, перевірка і обробка документів. Організація </a:t>
            </a:r>
            <a:r>
              <a:rPr lang="uk-UA" sz="32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документообороту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Оформлені відповідним чином первинні документи надходять до бухгалтерії для перевірки, обробки та використання в обліку.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Перевірку документів здійснюють :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за формою;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змістом;</a:t>
            </a:r>
          </a:p>
          <a:p>
            <a:pPr>
              <a:buFontTx/>
              <a:buChar char="-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 логікою відображених фактів (логічна перевірка);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арифметична перевірка;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зустрічна перевірка.</a:t>
            </a:r>
          </a:p>
          <a:p>
            <a:pPr marL="0" indent="0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6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Облікові працівники повинні приймати документи тільки правильно оформлені, в яких відображені факти, що не викликають сумнівів у їх законності та господарській доцільності. Неправильно складені документи повертають на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дооформлення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Документи, які неправильно відображають факти господарського життя або свідчать про незаконні операції (навіть якщо вони й правильно оформлені), вважаються підробленими  (фальсифікованими) і підлягають вилученню для розслідування (як свідоцтво незаконних дій).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59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66368" cy="662473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Прийняті документи підлягають обліковій обробці, яка включає такі процедури: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таксування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(розцінювання) документів;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рупування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(складання накопичувальних реєстрів за однотипними операціями);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онтирування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(визначення кореспонденції рахунків);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озноска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(облікова реєстрація);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ередача документів у архів.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Порядок виконання окремих процедур  може змінюватися в залежності від прийнятої технології обробки документів.</a:t>
            </a:r>
          </a:p>
          <a:p>
            <a:pPr>
              <a:buFontTx/>
              <a:buChar char="-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01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552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Рух документів у процесі їх оперативного використання і бухгалтерської обробки від моменту складання або надходження зі сторони до передачі в архів після запису в облікові регістри називається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документооборотом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Порядок і терміни обробки первинних документів визначаються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графіком </a:t>
            </a:r>
            <a:r>
              <a:rPr lang="uk-UA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документообороту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який складає бухгалтер і затверджує керівник підприємства.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8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33670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(від лат.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documentum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свідоцтво, доказ) – це письмове свідоцтво фактичного здійснення господарської операції або письмове розпорядження на право її здійснення.</a:t>
            </a:r>
          </a:p>
          <a:p>
            <a:pPr algn="just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Документування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процес оформлення документами фактів господарського життя.</a:t>
            </a:r>
          </a:p>
          <a:p>
            <a:pPr algn="just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сукупність первинних документів на всі господарські операції.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77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7.6. Шляхи удосконалення бухгалтерських документів і </a:t>
            </a:r>
            <a:r>
              <a:rPr lang="uk-UA" sz="32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документообороту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02080"/>
            <a:ext cx="8712968" cy="524256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Важливим етапом удосконалення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документообороту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на підприємстві має стати удосконалення організації первинного обліку.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Первинний облік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це процес ідентифікації фактів господарського життя, їх кількісного вимірювання, відображення у первинних документах та реєстрація цих документів у регістрах первинного обліку безпосередньо в місцях здійснення господарських операцій (у виробничих або господарських підрозділах).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2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Шляхи поліпшення якості первинних документів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Уніфікація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пристосування їх бланків (форм) для відображення однорідних операцій на підприємствах різних галузей економіки;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Стандартизація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встановлення (виготовлення) документів стандартних розмірів та з однаковим порядком розміщення реквізитів на бланках однотипних документів;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Ширше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 накопичувальних форм документів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замість разових (де це доцільно і допустимо);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99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Зменшення кількості ручних записів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документах при збереженні їх змісту та доказовості;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Скорочення змісту документів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рахунок вилучення неістотних (другорядних) показників;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Відмова від виготовлення надлишкових (непотрібних) копій документів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їх корінців, дублікатів тощо;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Застосування комп’ютерних форм первинних документів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їх наступною автоматизованою обробкою і т.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ін.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1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важливий елемент методу бухгалтерського обліку, що служить способом первинного спостереження за господарськими операціями та є обов’язковою умовою їх відображення в обліку.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Бухгалтерські документи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первинні носії облікової інформації. Вони мають вигляд паперових бланків заздалегідь розробленої форми,  заповнених інформацією про господарські операції. Заповнений документ повинен точно і в повному обсязі відображати всі необхідні характеристики господарської операції. Від його якості значною мірою залежить якість всього бухгалтерського обліку.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6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3213"/>
            <a:ext cx="8713787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7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9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0338" y="1268413"/>
            <a:ext cx="4038600" cy="604837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1400" b="1" smtClean="0"/>
              <a:t>ЛИСТОК № </a:t>
            </a:r>
            <a:r>
              <a:rPr lang="uk-UA" sz="1400" b="1" i="1" u="sng" smtClean="0"/>
              <a:t>  2  </a:t>
            </a:r>
            <a:r>
              <a:rPr lang="uk-UA" sz="1400" b="1" smtClean="0"/>
              <a:t>  ОБЛІКУ ПРОСТОЇВ</a:t>
            </a:r>
          </a:p>
          <a:p>
            <a:pPr algn="ctr">
              <a:buFontTx/>
              <a:buNone/>
            </a:pPr>
            <a:r>
              <a:rPr lang="uk-UA" sz="1400" b="1" smtClean="0"/>
              <a:t>від “</a:t>
            </a:r>
            <a:r>
              <a:rPr lang="uk-UA" sz="1400" b="1" i="1" u="sng" smtClean="0"/>
              <a:t>25”  травня </a:t>
            </a:r>
            <a:r>
              <a:rPr lang="uk-UA" sz="1400" b="1" smtClean="0"/>
              <a:t>20</a:t>
            </a:r>
            <a:r>
              <a:rPr lang="uk-UA" sz="1400" b="1" i="1" u="sng" smtClean="0"/>
              <a:t>14 </a:t>
            </a:r>
            <a:r>
              <a:rPr lang="uk-UA" sz="1400" b="1" smtClean="0"/>
              <a:t> р.</a:t>
            </a:r>
          </a:p>
        </p:txBody>
      </p:sp>
      <p:graphicFrame>
        <p:nvGraphicFramePr>
          <p:cNvPr id="129127" name="Group 103"/>
          <p:cNvGraphicFramePr>
            <a:graphicFrameLocks noGrp="1"/>
          </p:cNvGraphicFramePr>
          <p:nvPr>
            <p:ph sz="quarter" idx="2"/>
          </p:nvPr>
        </p:nvGraphicFramePr>
        <p:xfrm>
          <a:off x="250825" y="1916113"/>
          <a:ext cx="4392613" cy="957262"/>
        </p:xfrm>
        <a:graphic>
          <a:graphicData uri="http://schemas.openxmlformats.org/drawingml/2006/table">
            <a:tbl>
              <a:tblPr/>
              <a:tblGrid>
                <a:gridCol w="1081088"/>
                <a:gridCol w="936625"/>
                <a:gridCol w="647700"/>
                <a:gridCol w="935037"/>
                <a:gridCol w="792163"/>
              </a:tblGrid>
              <a:tr h="500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Дільниця, відділення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Зміна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оплати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Шифр витрат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Майстерня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Додаткова зарплата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1" name="Text Box 6"/>
          <p:cNvSpPr txBox="1">
            <a:spLocks noChangeArrowheads="1"/>
          </p:cNvSpPr>
          <p:nvPr/>
        </p:nvSpPr>
        <p:spPr bwMode="auto">
          <a:xfrm>
            <a:off x="5724525" y="188913"/>
            <a:ext cx="32400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srgbClr val="000000"/>
                </a:solidFill>
              </a:rPr>
              <a:t>Типова форма № П-16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b="0" smtClean="0">
                <a:solidFill>
                  <a:srgbClr val="000000"/>
                </a:solidFill>
              </a:rPr>
              <a:t>Затверджена наказом Мінстату України від 09 жовтня 1995 р. № 253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b="0" smtClean="0">
                <a:solidFill>
                  <a:srgbClr val="000000"/>
                </a:solidFill>
              </a:rPr>
              <a:t>Код за УКУД  </a:t>
            </a:r>
            <a:r>
              <a:rPr lang="uk-UA" sz="1400" b="0" i="1" smtClean="0">
                <a:solidFill>
                  <a:srgbClr val="000000"/>
                </a:solidFill>
              </a:rPr>
              <a:t>0302005</a:t>
            </a:r>
            <a:endParaRPr lang="uk-UA" sz="1400" b="0" smtClean="0">
              <a:solidFill>
                <a:srgbClr val="000000"/>
              </a:solidFill>
            </a:endParaRPr>
          </a:p>
        </p:txBody>
      </p:sp>
      <p:sp>
        <p:nvSpPr>
          <p:cNvPr id="27672" name="Text Box 7"/>
          <p:cNvSpPr txBox="1">
            <a:spLocks noChangeArrowheads="1"/>
          </p:cNvSpPr>
          <p:nvPr/>
        </p:nvSpPr>
        <p:spPr bwMode="auto">
          <a:xfrm>
            <a:off x="179388" y="207963"/>
            <a:ext cx="40322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b="0" i="1" u="sng" smtClean="0">
                <a:solidFill>
                  <a:srgbClr val="000000"/>
                </a:solidFill>
              </a:rPr>
              <a:t>    ВАТ “Агропромтехніка”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b="0" smtClean="0">
                <a:solidFill>
                  <a:srgbClr val="000000"/>
                </a:solidFill>
              </a:rPr>
              <a:t>Цех (дільниця)   </a:t>
            </a:r>
            <a:r>
              <a:rPr lang="uk-UA" sz="1400" b="0" i="1" u="sng" smtClean="0">
                <a:solidFill>
                  <a:srgbClr val="000000"/>
                </a:solidFill>
              </a:rPr>
              <a:t> майстерня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b="0" smtClean="0">
                <a:solidFill>
                  <a:srgbClr val="000000"/>
                </a:solidFill>
              </a:rPr>
              <a:t>Ідентифікаційний код ЄДРПОУ  </a:t>
            </a:r>
            <a:r>
              <a:rPr lang="uk-UA" sz="1400" b="0" i="1" u="sng" smtClean="0">
                <a:solidFill>
                  <a:srgbClr val="000000"/>
                </a:solidFill>
              </a:rPr>
              <a:t>22707047</a:t>
            </a:r>
            <a:endParaRPr lang="uk-UA" sz="1400" b="0" smtClean="0">
              <a:solidFill>
                <a:srgbClr val="000000"/>
              </a:solidFill>
            </a:endParaRPr>
          </a:p>
        </p:txBody>
      </p:sp>
      <p:graphicFrame>
        <p:nvGraphicFramePr>
          <p:cNvPr id="129219" name="Group 195"/>
          <p:cNvGraphicFramePr>
            <a:graphicFrameLocks noGrp="1"/>
          </p:cNvGraphicFramePr>
          <p:nvPr>
            <p:ph sz="quarter" idx="3"/>
          </p:nvPr>
        </p:nvGraphicFramePr>
        <p:xfrm>
          <a:off x="250825" y="2924175"/>
          <a:ext cx="8435975" cy="2159001"/>
        </p:xfrm>
        <a:graphic>
          <a:graphicData uri="http://schemas.openxmlformats.org/drawingml/2006/table">
            <a:tbl>
              <a:tblPr/>
              <a:tblGrid>
                <a:gridCol w="1081088"/>
                <a:gridCol w="503237"/>
                <a:gridCol w="649288"/>
                <a:gridCol w="431800"/>
                <a:gridCol w="719137"/>
                <a:gridCol w="649288"/>
                <a:gridCol w="887412"/>
                <a:gridCol w="703263"/>
                <a:gridCol w="857250"/>
                <a:gridCol w="719137"/>
                <a:gridCol w="531813"/>
                <a:gridCol w="703262"/>
              </a:tblGrid>
              <a:tr h="25395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Прізвище, ім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я, по батькові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Кате-горія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Профе-сія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Розряд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Табель-ний номер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Сума до оплати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Тривалість простою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Відсоток оплати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 простою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причини простою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винуватці простою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поча-ток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закін-чення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Ляшенко Сергій Дмитрович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токар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160,00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годин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ПЦ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17-00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 т. д.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31" name="Text Box 196"/>
          <p:cNvSpPr txBox="1">
            <a:spLocks noChangeArrowheads="1"/>
          </p:cNvSpPr>
          <p:nvPr/>
        </p:nvSpPr>
        <p:spPr bwMode="auto">
          <a:xfrm>
            <a:off x="250825" y="53213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27732" name="Text Box 197"/>
          <p:cNvSpPr txBox="1">
            <a:spLocks noChangeArrowheads="1"/>
          </p:cNvSpPr>
          <p:nvPr/>
        </p:nvSpPr>
        <p:spPr bwMode="auto">
          <a:xfrm>
            <a:off x="323850" y="5465763"/>
            <a:ext cx="3960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b="0" smtClean="0">
                <a:solidFill>
                  <a:srgbClr val="000000"/>
                </a:solidFill>
              </a:rPr>
              <a:t>Майстер (бригадир) </a:t>
            </a:r>
            <a:r>
              <a:rPr lang="uk-UA" sz="1400" b="0" i="1" u="sng" smtClean="0">
                <a:solidFill>
                  <a:srgbClr val="000000"/>
                </a:solidFill>
              </a:rPr>
              <a:t>Калита      Калита О. П.</a:t>
            </a:r>
            <a:r>
              <a:rPr lang="uk-UA" sz="1400" b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7733" name="Text Box 198"/>
          <p:cNvSpPr txBox="1">
            <a:spLocks noChangeArrowheads="1"/>
          </p:cNvSpPr>
          <p:nvPr/>
        </p:nvSpPr>
        <p:spPr bwMode="auto">
          <a:xfrm>
            <a:off x="4716463" y="5300663"/>
            <a:ext cx="383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27734" name="Text Box 199"/>
          <p:cNvSpPr txBox="1">
            <a:spLocks noChangeArrowheads="1"/>
          </p:cNvSpPr>
          <p:nvPr/>
        </p:nvSpPr>
        <p:spPr bwMode="auto">
          <a:xfrm>
            <a:off x="4859338" y="5229225"/>
            <a:ext cx="381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b="0" smtClean="0">
                <a:solidFill>
                  <a:srgbClr val="000000"/>
                </a:solidFill>
              </a:rPr>
              <a:t>Начальник цеху </a:t>
            </a:r>
            <a:r>
              <a:rPr lang="uk-UA" sz="1400" b="0" i="1" u="sng" smtClean="0">
                <a:solidFill>
                  <a:srgbClr val="000000"/>
                </a:solidFill>
              </a:rPr>
              <a:t> Калита    Калита О. П.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1400" b="0" smtClean="0">
                <a:solidFill>
                  <a:srgbClr val="000000"/>
                </a:solidFill>
              </a:rPr>
              <a:t>Виконроб    </a:t>
            </a:r>
            <a:r>
              <a:rPr lang="uk-UA" sz="1400" b="0" i="1" u="sng" smtClean="0">
                <a:solidFill>
                  <a:srgbClr val="000000"/>
                </a:solidFill>
              </a:rPr>
              <a:t>Пасько    Пасько В. С. </a:t>
            </a:r>
          </a:p>
        </p:txBody>
      </p:sp>
    </p:spTree>
    <p:extLst>
      <p:ext uri="{BB962C8B-B14F-4D97-AF65-F5344CB8AC3E}">
        <p14:creationId xmlns:p14="http://schemas.microsoft.com/office/powerpoint/2010/main" val="160602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Машинні носії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облікової інформації за останні півстоліття досить суттєво змінилися: спочатку це були 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перфокарти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дуаль-карти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перфострічки, магнітні стрічки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. Зараз використовують, у більшості випадків, 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магнітні диски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різних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модифікакцій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магнітні картки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5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25" y="274638"/>
            <a:ext cx="1476375" cy="4090987"/>
          </a:xfrm>
        </p:spPr>
        <p:txBody>
          <a:bodyPr/>
          <a:lstStyle/>
          <a:p>
            <a:r>
              <a:rPr lang="uk-UA" sz="2400" b="1" smtClean="0">
                <a:solidFill>
                  <a:schemeClr val="accent2"/>
                </a:solidFill>
              </a:rPr>
              <a:t>Перфо-картки для ЕОМ першого поколін-ня</a:t>
            </a:r>
            <a:endParaRPr lang="ru-RU" sz="2400" b="1" smtClean="0">
              <a:solidFill>
                <a:schemeClr val="accent2"/>
              </a:solidFill>
            </a:endParaRPr>
          </a:p>
        </p:txBody>
      </p:sp>
      <p:pic>
        <p:nvPicPr>
          <p:cNvPr id="8195" name="Picture 4" descr="Атамас 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76676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743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1761</Words>
  <Application>Microsoft Office PowerPoint</Application>
  <PresentationFormat>Экран (4:3)</PresentationFormat>
  <Paragraphs>213</Paragraphs>
  <Slides>32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9</vt:i4>
      </vt:variant>
      <vt:variant>
        <vt:lpstr>Связи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7_Оформление по умолчанию</vt:lpstr>
      <vt:lpstr>8_Оформление по умолчанию</vt:lpstr>
      <vt:lpstr>C:\Users\я\Desktop\т.ф. № 2-ТН (1).doc</vt:lpstr>
      <vt:lpstr>C:\Users\я\Desktop\т.ф. № 2-ТН (2).doc</vt:lpstr>
      <vt:lpstr>C:\Users\я\Desktop\т.ф. № П 5-2.doc</vt:lpstr>
      <vt:lpstr>Тема 4  Первинне спостереження: документація та документування в бухгалтерському обліку</vt:lpstr>
      <vt:lpstr>7.1. Загальні поняття про бухгалтерські документи і машинні носії облікової інформації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Перфо-картки для ЕОМ першого поколін-ня</vt:lpstr>
      <vt:lpstr>Зразок паперової перфорованої стрічки для ЕОМ</vt:lpstr>
      <vt:lpstr>7.2. Значення документів для економічної роботи і управління підприємством</vt:lpstr>
      <vt:lpstr>Презентация PowerPoint</vt:lpstr>
      <vt:lpstr>7.3. Реквізити бухгалтерських документів, вимоги до їх змісту і оформлення</vt:lpstr>
      <vt:lpstr>Обов’язкові реквізити бухгалтерських документів</vt:lpstr>
      <vt:lpstr>Форми розміщення реквізитів у первинних документах</vt:lpstr>
      <vt:lpstr>Типова форма № П-7 Затверджена наказом Мінстату України від 9 жовтня 1996 р. № 253</vt:lpstr>
      <vt:lpstr>Презентация PowerPoint</vt:lpstr>
      <vt:lpstr>Презентация PowerPoint</vt:lpstr>
      <vt:lpstr>Презентация PowerPoint</vt:lpstr>
      <vt:lpstr>Вимоги до оформлення документів</vt:lpstr>
      <vt:lpstr>Презентация PowerPoint</vt:lpstr>
      <vt:lpstr>Презентация PowerPoint</vt:lpstr>
      <vt:lpstr>Презентация PowerPoint</vt:lpstr>
      <vt:lpstr>7.4. Класифікація бухгалтерських документів</vt:lpstr>
      <vt:lpstr>Презентация PowerPoint</vt:lpstr>
      <vt:lpstr>7.5. Приймання, перевірка і обробка документів. Організація документообороту</vt:lpstr>
      <vt:lpstr>Презентация PowerPoint</vt:lpstr>
      <vt:lpstr>Презентация PowerPoint</vt:lpstr>
      <vt:lpstr>Презентация PowerPoint</vt:lpstr>
      <vt:lpstr>7.6. Шляхи удосконалення бухгалтерських документів і документообороту</vt:lpstr>
      <vt:lpstr>Шляхи поліпшення якості первинних документів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 Первинне спостереження: документація та документування в бухгалтерському обліку</dc:title>
  <dc:creator>я</dc:creator>
  <cp:lastModifiedBy>User</cp:lastModifiedBy>
  <cp:revision>36</cp:revision>
  <dcterms:created xsi:type="dcterms:W3CDTF">2015-12-07T17:00:00Z</dcterms:created>
  <dcterms:modified xsi:type="dcterms:W3CDTF">2020-03-24T22:39:27Z</dcterms:modified>
</cp:coreProperties>
</file>