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08" r:id="rId4"/>
    <p:sldMasterId id="2147483720" r:id="rId5"/>
  </p:sldMasterIdLst>
  <p:notesMasterIdLst>
    <p:notesMasterId r:id="rId26"/>
  </p:notesMasterIdLst>
  <p:sldIdLst>
    <p:sldId id="256" r:id="rId6"/>
    <p:sldId id="307" r:id="rId7"/>
    <p:sldId id="304" r:id="rId8"/>
    <p:sldId id="306" r:id="rId9"/>
    <p:sldId id="313" r:id="rId10"/>
    <p:sldId id="266" r:id="rId11"/>
    <p:sldId id="314" r:id="rId12"/>
    <p:sldId id="308" r:id="rId13"/>
    <p:sldId id="264" r:id="rId14"/>
    <p:sldId id="284" r:id="rId15"/>
    <p:sldId id="286" r:id="rId16"/>
    <p:sldId id="285" r:id="rId17"/>
    <p:sldId id="291" r:id="rId18"/>
    <p:sldId id="287" r:id="rId19"/>
    <p:sldId id="309" r:id="rId20"/>
    <p:sldId id="310" r:id="rId21"/>
    <p:sldId id="311" r:id="rId22"/>
    <p:sldId id="305" r:id="rId23"/>
    <p:sldId id="279" r:id="rId24"/>
    <p:sldId id="312" r:id="rId25"/>
  </p:sldIdLst>
  <p:sldSz cx="12192000" cy="6858000"/>
  <p:notesSz cx="6799263" cy="98758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FF66"/>
    <a:srgbClr val="FFD685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58" autoAdjust="0"/>
  </p:normalViewPr>
  <p:slideViewPr>
    <p:cSldViewPr snapToGrid="0">
      <p:cViewPr varScale="1">
        <p:scale>
          <a:sx n="95" d="100"/>
          <a:sy n="95" d="100"/>
        </p:scale>
        <p:origin x="11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nfin\user_disk_D\&#1058;&#1088;&#1086;&#1097;&#1110;&#1081;%20&#1030;%20&#1054;\2019\&#1047;&#1074;&#1110;&#1090;&#1080;%20&#1055;&#1042;&#1040;\&#1047;&#1074;&#1110;&#1090;&#1085;&#1110;&#1089;&#1090;&#1100;%20&#1088;&#1110;&#1095;&#1085;&#1072;%20&#1079;&#1072;%202018%20&#1088;&#1110;&#1082;\&#1088;&#1086;&#1073;&#1086;&#1095;&#1077;\&#1040;&#1088;&#1082;&#1091;&#1096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Аркуш1!$B$3</c:f>
              <c:strCache>
                <c:ptCount val="1"/>
                <c:pt idx="0">
                  <c:v>ЦОВВ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  <a:sp3d>
              <a:contourClr>
                <a:schemeClr val="tx1">
                  <a:lumMod val="95000"/>
                  <a:lumOff val="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9.3871286020911458E-3"/>
                  <c:y val="9.5803974507090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B4A-45A7-A817-E855E91C11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427475053659542E-2"/>
                  <c:y val="-9.5803974507091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B4A-45A7-A817-E855E91C11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935643010455842E-3"/>
                  <c:y val="9.3408875144413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B4A-45A7-A817-E855E91C11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Аркуш1!$A$4:$A$6</c:f>
              <c:strCache>
                <c:ptCount val="3"/>
                <c:pt idx="0">
                  <c:v>Проведено фінансових аудитів та/або аудитів відповідності</c:v>
                </c:pt>
                <c:pt idx="1">
                  <c:v>Проведено аудитів ефективності</c:v>
                </c:pt>
                <c:pt idx="2">
                  <c:v>Взято участь в інших контрольних заходах  (комісійних перевірках, службових розслідуваннях)</c:v>
                </c:pt>
              </c:strCache>
            </c:strRef>
          </c:cat>
          <c:val>
            <c:numRef>
              <c:f>Аркуш1!$B$4:$B$6</c:f>
              <c:numCache>
                <c:formatCode>General</c:formatCode>
                <c:ptCount val="3"/>
                <c:pt idx="0">
                  <c:v>1991</c:v>
                </c:pt>
                <c:pt idx="1">
                  <c:v>181</c:v>
                </c:pt>
                <c:pt idx="2">
                  <c:v>756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6B4A-45A7-A817-E855E91C119D}"/>
            </c:ext>
          </c:extLst>
        </c:ser>
        <c:ser>
          <c:idx val="1"/>
          <c:order val="1"/>
          <c:tx>
            <c:strRef>
              <c:f>Аркуш1!$C$3</c:f>
              <c:strCache>
                <c:ptCount val="1"/>
                <c:pt idx="0">
                  <c:v>ОДА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  <a:sp3d>
              <a:contourClr>
                <a:schemeClr val="tx1">
                  <a:lumMod val="95000"/>
                  <a:lumOff val="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6427475053659542E-2"/>
                  <c:y val="-2.395099362677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B4A-45A7-A817-E855E91C11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60086612892094E-2"/>
                  <c:y val="-2.155589426409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B4A-45A7-A817-E855E91C11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94764827944373E-2"/>
                  <c:y val="-3.8321589802836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B4A-45A7-A817-E855E91C119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Аркуш1!$A$4:$A$6</c:f>
              <c:strCache>
                <c:ptCount val="3"/>
                <c:pt idx="0">
                  <c:v>Проведено фінансових аудитів та/або аудитів відповідності</c:v>
                </c:pt>
                <c:pt idx="1">
                  <c:v>Проведено аудитів ефективності</c:v>
                </c:pt>
                <c:pt idx="2">
                  <c:v>Взято участь в інших контрольних заходах  (комісійних перевірках, службових розслідуваннях)</c:v>
                </c:pt>
              </c:strCache>
            </c:strRef>
          </c:cat>
          <c:val>
            <c:numRef>
              <c:f>Аркуш1!$C$4:$C$6</c:f>
              <c:numCache>
                <c:formatCode>General</c:formatCode>
                <c:ptCount val="3"/>
                <c:pt idx="0">
                  <c:v>287</c:v>
                </c:pt>
                <c:pt idx="1">
                  <c:v>85</c:v>
                </c:pt>
                <c:pt idx="2">
                  <c:v>254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6B4A-45A7-A817-E855E91C1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9353464"/>
        <c:axId val="179353848"/>
        <c:axId val="0"/>
      </c:bar3DChart>
      <c:catAx>
        <c:axId val="179353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9353848"/>
        <c:crosses val="autoZero"/>
        <c:auto val="1"/>
        <c:lblAlgn val="ctr"/>
        <c:lblOffset val="100"/>
        <c:noMultiLvlLbl val="0"/>
      </c:catAx>
      <c:valAx>
        <c:axId val="1793538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9353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69465629388952"/>
          <c:y val="0.92495041012776247"/>
          <c:w val="0.25692903598716516"/>
          <c:h val="6.06789936961739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Аркуш1!$A$2</c:f>
              <c:strCache>
                <c:ptCount val="1"/>
                <c:pt idx="0">
                  <c:v>ЦОВВ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753623188405752E-2"/>
                  <c:y val="-7.880334738418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453-4B91-A65E-B024787C371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222222222222223E-2"/>
                  <c:y val="-7.2261681349506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53-4B91-A65E-B024787C371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342995169082124E-2"/>
                  <c:y val="-6.2801602633488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453-4B91-A65E-B024787C371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Аркуш1!$B$1:$D$1</c:f>
              <c:strCache>
                <c:ptCount val="3"/>
                <c:pt idx="0">
                  <c:v>2016 рік</c:v>
                </c:pt>
                <c:pt idx="1">
                  <c:v>2017 рік</c:v>
                </c:pt>
                <c:pt idx="2">
                  <c:v>2018 рік</c:v>
                </c:pt>
              </c:strCache>
            </c:strRef>
          </c:cat>
          <c:val>
            <c:numRef>
              <c:f>Аркуш1!$B$2:$D$2</c:f>
              <c:numCache>
                <c:formatCode>General</c:formatCode>
                <c:ptCount val="3"/>
                <c:pt idx="0">
                  <c:v>228</c:v>
                </c:pt>
                <c:pt idx="1">
                  <c:v>262</c:v>
                </c:pt>
                <c:pt idx="2">
                  <c:v>181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453-4B91-A65E-B024787C3715}"/>
            </c:ext>
          </c:extLst>
        </c:ser>
        <c:ser>
          <c:idx val="1"/>
          <c:order val="1"/>
          <c:tx>
            <c:strRef>
              <c:f>Аркуш1!$A$3</c:f>
              <c:strCache>
                <c:ptCount val="1"/>
                <c:pt idx="0">
                  <c:v>ОДА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652173913043477E-2"/>
                  <c:y val="-4.0860994939947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453-4B91-A65E-B024787C371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893719806763286E-2"/>
                  <c:y val="-7.1758387879774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453-4B91-A65E-B024787C371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483091787439613E-2"/>
                  <c:y val="-5.2535564922789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453-4B91-A65E-B024787C371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Аркуш1!$B$1:$D$1</c:f>
              <c:strCache>
                <c:ptCount val="3"/>
                <c:pt idx="0">
                  <c:v>2016 рік</c:v>
                </c:pt>
                <c:pt idx="1">
                  <c:v>2017 рік</c:v>
                </c:pt>
                <c:pt idx="2">
                  <c:v>2018 рік</c:v>
                </c:pt>
              </c:strCache>
            </c:strRef>
          </c:cat>
          <c:val>
            <c:numRef>
              <c:f>Аркуш1!$B$3:$D$3</c:f>
              <c:numCache>
                <c:formatCode>General</c:formatCode>
                <c:ptCount val="3"/>
                <c:pt idx="0">
                  <c:v>85</c:v>
                </c:pt>
                <c:pt idx="1">
                  <c:v>66</c:v>
                </c:pt>
                <c:pt idx="2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453-4B91-A65E-B024787C3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1341984"/>
        <c:axId val="311343944"/>
        <c:axId val="0"/>
      </c:bar3DChart>
      <c:catAx>
        <c:axId val="31134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311343944"/>
        <c:crosses val="autoZero"/>
        <c:auto val="1"/>
        <c:lblAlgn val="ctr"/>
        <c:lblOffset val="100"/>
        <c:noMultiLvlLbl val="0"/>
      </c:catAx>
      <c:valAx>
        <c:axId val="311343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31134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691E7-9D35-407F-BDA6-F278179C8574}" type="datetimeFigureOut">
              <a:rPr lang="uk-UA" smtClean="0"/>
              <a:t>16.04.2019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927" y="4691023"/>
            <a:ext cx="543941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1342" y="9380332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27538-C613-4A73-A2CE-2E3A38E2983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5834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27538-C613-4A73-A2CE-2E3A38E29832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163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E72F-1677-49B7-BF5B-982D670DDBB3}" type="datetime1">
              <a:rPr lang="uk-UA" smtClean="0"/>
              <a:t>16.04.2019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032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0C1-653D-4D8A-BA6A-DF98F021F95E}" type="datetime1">
              <a:rPr lang="uk-UA" smtClean="0"/>
              <a:t>16.04.2019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446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19F3-0A8E-4EFF-BFBC-F95631CDCCCE}" type="datetime1">
              <a:rPr lang="uk-UA" smtClean="0"/>
              <a:t>16.04.2019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2506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1DA2008-4260-4C92-9269-6B6551C84C28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D624195-2C7D-477F-9EB6-DDB7BF2A726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58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4B995E4-4948-44E1-9DE1-427D2A931DA8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ABA4F5D-E8AA-49BB-9C01-261B4497B71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0643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1" y="458948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425862C-FF33-4189-8949-F9032940EB53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A395B61-9257-4E53-B242-C9D4E81EDC7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46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44AE0F3-95CA-4197-97A8-62F4DD7C973C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0D77D21-A645-449B-A6A2-C0A3D6DEA89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5925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7227715-6053-400D-9D3D-5616975D4112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2448EF4-12D8-44FE-A486-C7DD9F567AA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6741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5FA7B5F-F532-4B87-91EE-C986552CEB88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5B36815-AB76-4B40-95A7-2EAB1E91499A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6546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48A7444-6B27-4CC4-8A93-E021F15E7718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FFCF113-216B-4E3E-8113-4592AFF2EA5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8252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4DD06F3-3731-40B3-8B27-5B1BF755E716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937500F-8354-487D-9C44-46359D46637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99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A148-78D3-402B-AA0E-9EFFF3472066}" type="datetime1">
              <a:rPr lang="uk-UA" smtClean="0"/>
              <a:t>16.04.2019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509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FE31EFC-6D4B-4B07-9B17-4FBA50BFB728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67BCF73-0CF2-4C8A-A665-69A28360492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4918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C2C1490-AF46-4899-B3C4-5E9FA87AA82A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CA21B9E-8A2E-407B-944B-B0F6A84B687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441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2CA05B2-506B-49D1-A1F1-D76199D2B0B4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40943D1-3BFB-435E-BC24-966C3D680BB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6216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FA147B9-EABD-4641-959B-F34D0E6820E3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DE9A6C8-3263-4BAE-AAF2-26D9A9E59B4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108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2B8EDDB-8935-46A1-9778-C064B619B5A3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5754AC7-BE41-4E4C-9E01-1C9F7ABB54C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696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6A1DB2A-F830-4D97-8240-72C8F7131E46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5D4F14B-DF09-4940-A346-F1358659E9B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0291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607A6F8-7D21-4FA1-A29D-26F7426FA0AD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EE4FDA1-B7DE-4E49-AC29-5037E3B4594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7114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EB09078-A7B8-4E33-8855-F6D3D0D21EA6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C86705C9-B8BC-4971-9A01-5D99B70FBD8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9938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6D540AA-7E00-4ACF-ACA3-1E5FBFF9E5D8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82A2A1F1-A928-4AB2-8489-774F5F0A34A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2094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8EAA50C-DBF1-416C-ABAD-F12892EC4F0F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2E5226F-09DC-407D-BCCD-448233F9DEA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064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49" y="45894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281B-77AF-473D-ABCC-58C0FC68590A}" type="datetime1">
              <a:rPr lang="uk-UA" smtClean="0"/>
              <a:t>16.04.2019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7282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694A4E2-E625-4338-BD69-3AB51E322990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3734938-6ABA-44BF-A16F-C3BD88BD63E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095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02A1D92-150A-4983-B5D4-587EBCB8B857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3FD97B48-0E3A-4D5D-A977-346553E2202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9861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CB50B58-E8AE-46BC-B0DB-9508FC622B0E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0664F07-A244-4654-B6C8-3EB5548A415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419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AAD56F2-C3A2-4C24-996E-6722C6860FC0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28074FF-F79D-4E40-A31B-83816F03ED4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6292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FA147B9-EABD-4641-959B-F34D0E6820E3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DE9A6C8-3263-4BAE-AAF2-26D9A9E59B4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0007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2B8EDDB-8935-46A1-9778-C064B619B5A3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5754AC7-BE41-4E4C-9E01-1C9F7ABB54C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6017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6A1DB2A-F830-4D97-8240-72C8F7131E46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5D4F14B-DF09-4940-A346-F1358659E9B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39425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607A6F8-7D21-4FA1-A29D-26F7426FA0AD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EE4FDA1-B7DE-4E49-AC29-5037E3B4594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9583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EB09078-A7B8-4E33-8855-F6D3D0D21EA6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C86705C9-B8BC-4971-9A01-5D99B70FBD8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59940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6D540AA-7E00-4ACF-ACA3-1E5FBFF9E5D8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82A2A1F1-A928-4AB2-8489-774F5F0A34A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487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9588-C154-448C-B7E8-CC09D84B6050}" type="datetime1">
              <a:rPr lang="uk-UA" smtClean="0"/>
              <a:t>16.04.2019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38535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8EAA50C-DBF1-416C-ABAD-F12892EC4F0F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2E5226F-09DC-407D-BCCD-448233F9DEA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2530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694A4E2-E625-4338-BD69-3AB51E322990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3734938-6ABA-44BF-A16F-C3BD88BD63E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874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02A1D92-150A-4983-B5D4-587EBCB8B857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3FD97B48-0E3A-4D5D-A977-346553E2202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5645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CB50B58-E8AE-46BC-B0DB-9508FC622B0E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0664F07-A244-4654-B6C8-3EB5548A415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9880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AAD56F2-C3A2-4C24-996E-6722C6860FC0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28074FF-F79D-4E40-A31B-83816F03ED4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72870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60A-0936-4E2E-8985-74C5B626AF5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488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60A-0936-4E2E-8985-74C5B626AF5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805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60A-0936-4E2E-8985-74C5B626AF5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157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60A-0936-4E2E-8985-74C5B626AF5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821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60A-0936-4E2E-8985-74C5B626AF5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4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EE00-DC68-413D-B94E-331218CA761D}" type="datetime1">
              <a:rPr lang="uk-UA" smtClean="0"/>
              <a:t>16.04.2019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43669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60A-0936-4E2E-8985-74C5B626AF5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6902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60A-0936-4E2E-8985-74C5B626AF5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071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60A-0936-4E2E-8985-74C5B626AF5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650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60A-0936-4E2E-8985-74C5B626AF5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888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60A-0936-4E2E-8985-74C5B626AF5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840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260A-0936-4E2E-8985-74C5B626AF5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0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685C-388D-4A26-BFEF-2986BE933373}" type="datetime1">
              <a:rPr lang="uk-UA" smtClean="0"/>
              <a:t>16.04.2019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31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F6CE-F654-46AC-A26E-406C6DFB228F}" type="datetime1">
              <a:rPr lang="uk-UA" smtClean="0"/>
              <a:t>16.04.2019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398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ED73-A06A-4967-91A8-72FFDF56B071}" type="datetime1">
              <a:rPr lang="uk-UA" smtClean="0"/>
              <a:t>16.04.2019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139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0CF1-FB61-402B-A801-D6F124434964}" type="datetime1">
              <a:rPr lang="uk-UA" smtClean="0"/>
              <a:t>16.04.2019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772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B719F-B8FF-4ED3-B605-3A7BD37F5EFA}" type="datetime1">
              <a:rPr lang="uk-UA" smtClean="0"/>
              <a:t>16.04.2019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553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087B0BC-8A0D-4944-B08C-B43323A2B7CF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6A640E3-C52F-4994-9272-B0F82DB1407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8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тексту</a:t>
            </a:r>
          </a:p>
          <a:p>
            <a:pPr lvl="1"/>
            <a:r>
              <a:rPr lang="uk-UA" altLang="uk-UA" smtClean="0"/>
              <a:t>Другий рівень</a:t>
            </a:r>
          </a:p>
          <a:p>
            <a:pPr lvl="2"/>
            <a:r>
              <a:rPr lang="uk-UA" altLang="uk-UA" smtClean="0"/>
              <a:t>Третій рівень</a:t>
            </a:r>
          </a:p>
          <a:p>
            <a:pPr lvl="3"/>
            <a:r>
              <a:rPr lang="uk-UA" altLang="uk-UA" smtClean="0"/>
              <a:t>Четвертий рівень</a:t>
            </a:r>
          </a:p>
          <a:p>
            <a:pPr lvl="4"/>
            <a:r>
              <a:rPr lang="uk-UA" alt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07890D4D-C91F-4B14-A8DB-3A12201BA739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3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3A1643-8974-4D77-AD78-D454BA82ABF8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609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тексту</a:t>
            </a:r>
          </a:p>
          <a:p>
            <a:pPr lvl="1"/>
            <a:r>
              <a:rPr lang="uk-UA" altLang="uk-UA" smtClean="0"/>
              <a:t>Другий рівень</a:t>
            </a:r>
          </a:p>
          <a:p>
            <a:pPr lvl="2"/>
            <a:r>
              <a:rPr lang="uk-UA" altLang="uk-UA" smtClean="0"/>
              <a:t>Третій рівень</a:t>
            </a:r>
          </a:p>
          <a:p>
            <a:pPr lvl="3"/>
            <a:r>
              <a:rPr lang="uk-UA" altLang="uk-UA" smtClean="0"/>
              <a:t>Четвертий рівень</a:t>
            </a:r>
          </a:p>
          <a:p>
            <a:pPr lvl="4"/>
            <a:r>
              <a:rPr lang="uk-UA" alt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07890D4D-C91F-4B14-A8DB-3A12201BA739}" type="datetime1">
              <a:rPr lang="uk-UA"/>
              <a:pPr>
                <a:defRPr/>
              </a:pPr>
              <a:t>16.04.2019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3A1643-8974-4D77-AD78-D454BA82ABF8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539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D260A-0936-4E2E-8985-74C5B626AF50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16.04.2019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5D663-84F4-46BE-95C8-A990D879E497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fin.gov.ua/news/view/metodychnyi-posibnyk-vnutrishnii-audyt-efektyvnosti-metodychni-zasady-ta-praktychni--aspekty?category=aspekti-roboti&amp;subcategory=metodychni-posibnyky-shchodo-dvfk" TargetMode="External"/><Relationship Id="rId2" Type="http://schemas.openxmlformats.org/officeDocument/2006/relationships/hyperlink" Target="https://minfin.gov.ua/news/view/metodychni-posibnyky-shchodo-dfvk?category=aspekti-roboti&amp;subcategory=derzhavnyi-vnutrishnii-finansovyi-kontro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fu-logo-V2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" y="-1536"/>
            <a:ext cx="4239572" cy="120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ідзаголовок 3"/>
          <p:cNvSpPr>
            <a:spLocks noGrp="1"/>
          </p:cNvSpPr>
          <p:nvPr>
            <p:ph type="subTitle" idx="1"/>
          </p:nvPr>
        </p:nvSpPr>
        <p:spPr>
          <a:xfrm>
            <a:off x="3030417" y="6254010"/>
            <a:ext cx="5976256" cy="488433"/>
          </a:xfrm>
        </p:spPr>
        <p:txBody>
          <a:bodyPr>
            <a:noAutofit/>
          </a:bodyPr>
          <a:lstStyle/>
          <a:p>
            <a:r>
              <a:rPr lang="uk-UA" sz="16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квітень 2019 року</a:t>
            </a:r>
            <a:endParaRPr lang="uk-UA" sz="16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imag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37" y="5438399"/>
            <a:ext cx="11033760" cy="14932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03516" y="1268412"/>
            <a:ext cx="11059885" cy="407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4400" b="1" dirty="0" smtClean="0"/>
              <a:t>ЗАГАЛЬНА КОНЦЕПЦІЯ АУДИТУ ЕФЕКТИВНОСТІ ТА ЙОГО ВІДМІННОСТІ ВІД ІНШИХ НАПРЯМІВ АУДИТУ </a:t>
            </a:r>
            <a:endParaRPr lang="ru-RU" altLang="ru-RU" sz="4400" b="1" dirty="0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23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844" y="1"/>
            <a:ext cx="10515600" cy="1325563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18103" y="1436914"/>
            <a:ext cx="10948516" cy="518495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 для досягнення встановлених цілей найвідповідніші і найдешевші вхідні ресурси. При цьому важливо пам’ятати про збереження балансу між </a:t>
            </a:r>
            <a:r>
              <a:rPr lang="uk-UA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 та якістю ресурсів, їх ціною та своєчасністю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їх отримання.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Якщо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 зосереджується на вимірюванні економічності, він має розпочати аудит з аналізу різних видів </a:t>
            </a:r>
            <a:r>
              <a:rPr lang="uk-UA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вхідних (фінансових, часових, людських та інших) ресурсів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цьому може включати наступні запитання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отримуються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 відповідного виду, якості й у потрібній кількості за мінімальною ціною?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 управління ресурсами? Чи сприяє воно мінімізації загальних витрат?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продумані (і реалізовані) ще якісь способи зниження витрат?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 всі необхідні (якісні, технічні чи інші) характеристики ресурсів?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14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111" y="365126"/>
            <a:ext cx="9876692" cy="1325563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Ефективний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uk-UA" b="1" dirty="0"/>
              <a:t/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48574" y="1286189"/>
            <a:ext cx="11579303" cy="52050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отримуємо ми найбільший ефект з точки зору </a:t>
            </a:r>
            <a:r>
              <a:rPr lang="uk-UA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 та якості продукту у співвідношенні із </a:t>
            </a:r>
            <a:r>
              <a:rPr lang="uk-UA" sz="2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затратами ресурсів  </a:t>
            </a:r>
            <a:r>
              <a:rPr lang="uk-UA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його виробництво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словами, процес реалізації ресурсів (досліджувана діяльність) до одержання продукту може здійснюватися у ефективний чи неефективний спосіб.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 може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включати наступні запитання: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роботи є найбільш раціональні?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немає необґрунтованого дублювання обов’язків?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добре різні структурні підрозділи співпрацюють для досягнення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 зайві заходи контролю або кроки (етапи) при реалізації досліджуваної функції, процесу, програми,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адмінпослуги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можна було б виробити продукцію (надати послуги) в інший спосіб, який би передбачав менші витрати при необхідній якості продукції (послуги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72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997" y="103868"/>
            <a:ext cx="10047515" cy="1325563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Результативний підхід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22513" y="1346479"/>
            <a:ext cx="11575701" cy="529548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Результативність – це по суті концепція досягнення мети. Вона стосується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між </a:t>
            </a:r>
            <a:r>
              <a:rPr lang="uk-UA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поставленими цілями, отриманими результатами і виконаними завданнями.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 досягнуто цілей діяльності завдяки використанню певних ресурсів, та чи отримано результати і чи забезпечено вплив? Чи відповідають використані ресурси і досягнуті результати цілям діяльності (функції, процесу, програми) і, - можливо, найскладніше, - чи </a:t>
            </a:r>
            <a:r>
              <a:rPr lang="uk-UA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одержаний вплив або ефект (на кінцевого користувача) справді є результатом діяльності, а не інших обставин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Результативність складається з двох частин: перша стосується досягнення цілей діяльності (функції, процесу, програми), а друга дає відповідь на питання, чи можна віднести зміни, які відбулися, до результатів конкретної діяльності (функції, процесу, програми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 аудит ефективності при цьому може включати наступні запитання: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Чи мета та цілі було досягнуто за найбільш економну ціну і вчасно?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Чи правильно були визначені ціль та мета діяльності (функції, процесу, програми,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адмінпослуги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 Як вимірюється їх успіх?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Чи завдання діяльності (функції, процесу, програми,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адмінпослуги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є чітко сформульованими та не суперечать одне одному? Чи реально їх реалізувати?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Чи визначені ключові показники результативності?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Суспільство задоволене отриманими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послугами?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враховуються при наданні послуг потреби користувачів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49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39167" y="1383497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аудиту ефективності не передбачає і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має на меті одночасне охоплення та всебічне вивчення всіх аспектів економічності, ефективності та результативності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його проведення скоріше розглядаються певні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або ризики,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 з економічністю, ефективністю або результативністю, або їх комбінацією,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 з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 і очікувань керівництва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13</a:t>
            </a:fld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525" y="4481017"/>
            <a:ext cx="3451202" cy="229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948" y="1"/>
            <a:ext cx="10807839" cy="1325563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проведення аудиту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697794" y="1825625"/>
            <a:ext cx="7736392" cy="503237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 і навички залежно від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 аудиту; </a:t>
            </a:r>
          </a:p>
          <a:p>
            <a:pPr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нання організаційного менеджменту;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собисті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 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(аналітичні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навички,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креативність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професійне судження,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командна робота)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чітко та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комунікувати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14</a:t>
            </a:fld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9" y="2437405"/>
            <a:ext cx="3017017" cy="349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66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Відмінність аудиту ефективності від інших напрямів аудиту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738730"/>
              </p:ext>
            </p:extLst>
          </p:nvPr>
        </p:nvGraphicFramePr>
        <p:xfrm>
          <a:off x="968828" y="1483981"/>
          <a:ext cx="10515600" cy="4776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982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601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631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АСПЕКТ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 ЕФЕКТИВНОСТІ</a:t>
                      </a:r>
                      <a:endParaRPr lang="uk-UA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 ВІДПОВІДНОСТІ ТА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ФІНАНСОВИЙ АУДИТ</a:t>
                      </a:r>
                      <a:endParaRPr lang="uk-UA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Ціль</a:t>
                      </a:r>
                      <a:endParaRPr lang="uk-UA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Оцінка діяльності з точки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зору економічності, ефективності та / або результативності</a:t>
                      </a:r>
                      <a:endParaRPr lang="uk-UA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Оцінка фінансових та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інших</a:t>
                      </a:r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операцій з точки зору відповідності законодавству і достовірності звітності</a:t>
                      </a:r>
                      <a:endParaRPr lang="uk-UA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Фокус</a:t>
                      </a:r>
                      <a:endParaRPr lang="uk-UA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Політики, програми,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різні види діяльності та системи управління</a:t>
                      </a:r>
                      <a:endParaRPr lang="uk-UA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Фінансові операції, бухгалтерський облік, заходи внутрішнього контролю</a:t>
                      </a:r>
                      <a:endParaRPr lang="uk-UA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Необхідні знання</a:t>
                      </a:r>
                      <a:endParaRPr lang="uk-UA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Економіка, політологія, соціологія та інші</a:t>
                      </a:r>
                      <a:endParaRPr lang="uk-UA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Бухгалтерський облік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законодавство</a:t>
                      </a:r>
                      <a:endParaRPr lang="uk-UA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</a:t>
                      </a:r>
                      <a:endParaRPr lang="uk-UA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Відрізняються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кожному аудиті</a:t>
                      </a:r>
                      <a:endParaRPr lang="uk-UA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Стандартні методи</a:t>
                      </a:r>
                      <a:endParaRPr lang="uk-UA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Критерії</a:t>
                      </a:r>
                      <a:endParaRPr lang="uk-UA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 відкриті для професійного судження;</a:t>
                      </a:r>
                    </a:p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Специфічні в кожному аудиті</a:t>
                      </a:r>
                      <a:endParaRPr lang="uk-UA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Менш відкриті для професійного судження; </a:t>
                      </a:r>
                    </a:p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Критерії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визначені законодавством</a:t>
                      </a:r>
                      <a:endParaRPr lang="uk-UA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Звіт</a:t>
                      </a:r>
                      <a:endParaRPr lang="uk-UA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і зміст відрізняється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залежності від цілей аудиту</a:t>
                      </a:r>
                      <a:endParaRPr lang="uk-UA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 стандартизований</a:t>
                      </a:r>
                      <a:endParaRPr lang="uk-UA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7438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408" y="224449"/>
            <a:ext cx="11102591" cy="1325563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Аудити ефективності 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повинні проводитися з використанням </a:t>
            </a:r>
            <a:r>
              <a:rPr lang="uk-UA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SMARTEST підходу (за вказівками Європейського суду </a:t>
            </a:r>
            <a:r>
              <a:rPr lang="uk-UA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аудиторів)</a:t>
            </a:r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24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33046" y="1497204"/>
            <a:ext cx="11152833" cy="5154805"/>
          </a:xfrm>
        </p:spPr>
        <p:txBody>
          <a:bodyPr>
            <a:normAutofit fontScale="92500"/>
          </a:bodyPr>
          <a:lstStyle/>
          <a:p>
            <a:pPr algn="just">
              <a:spcAft>
                <a:spcPts val="0"/>
              </a:spcAft>
              <a:buFontTx/>
              <a:buChar char="-"/>
            </a:pPr>
            <a:r>
              <a:rPr lang="uk-UA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Професійне </a:t>
            </a:r>
            <a:r>
              <a:rPr lang="uk-UA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судження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застосовується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протягом всього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аудиту, зокрема при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визначенні цілей та питань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аудиту, критеріїв оцінки, узагальненні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результатів дослідження, наданні висновків та підготовці звіту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uk-UA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Методології</a:t>
            </a:r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мають бути доцільними та комплексними, щоб охопити цілий ряд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даних з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урахуванням об’єкта аудиту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ефективності та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сформульованих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цілей і питань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аудиту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  <a:buFontTx/>
              <a:buChar char="-"/>
            </a:pP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Tx/>
              <a:buChar char="-"/>
            </a:pPr>
            <a:r>
              <a:rPr lang="uk-UA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</a:t>
            </a:r>
            <a:r>
              <a:rPr lang="uk-UA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аудиту </a:t>
            </a: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визначаються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урахуванням цілей аудиторського завдання, щоб забезпечити належну увагу аудиторів та не допустити, щоб аудиторська група здійснювала надмірно амбітні обсяги роботи. </a:t>
            </a:r>
            <a:endParaRPr lang="uk-UA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Tx/>
              <a:buChar char="-"/>
            </a:pPr>
            <a:endParaRPr lang="uk-UA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Ризики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ризиками щодо несвоєчасної та неякісної підготовки аудиторського звіту,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 через труднощі з отриманням даних, відсутність персоналу та брак співпраці з представниками об’єкта аудиту. </a:t>
            </a:r>
          </a:p>
          <a:p>
            <a:pPr lvl="0" algn="just">
              <a:buFontTx/>
              <a:buChar char="-"/>
            </a:pP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08820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844" y="73724"/>
            <a:ext cx="10515600" cy="1325563"/>
          </a:xfrm>
        </p:spPr>
        <p:txBody>
          <a:bodyPr/>
          <a:lstStyle/>
          <a:p>
            <a:pPr algn="ctr"/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Аудити ефективності повинні проводитися з використанням </a:t>
            </a:r>
            <a:r>
              <a:rPr lang="uk-UA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SMARTEST підходу (за вказівками Європейського суду аудиторів)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2031" y="1356526"/>
            <a:ext cx="11666135" cy="5385917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uk-UA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uk-UA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використовуються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відповідними і дають змогу забезпечити розробку реалістичної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аудиту та її виконання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uk-UA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Докази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 бути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достатніми (у кількості), відповідними (до питань аудиту) та надійними (об’єктивними та достовірними), а також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підтверджувати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аудиту, висновки та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рекомендацій.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uk-UA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uk-UA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Значні </a:t>
            </a:r>
            <a:r>
              <a:rPr lang="uk-UA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суттєві висновки та рекомендації до заключного звіту.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Аудиторська група ще з початку проведення попереднього дослідження повинна думати про можливі повідомлення, які будуть надані керівництву або представникам об’єкта аудиту, і про те, як максимально збільшити корисність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аудиту. </a:t>
            </a:r>
          </a:p>
          <a:p>
            <a:pPr algn="just">
              <a:buFontTx/>
              <a:buChar char="-"/>
            </a:pPr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Прозорість </a:t>
            </a:r>
            <a:r>
              <a:rPr lang="uk-UA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(підхід "без сюрпризів").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гарних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представниками об’єкта аудиту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важливим фактором. Спілкування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етапі планування зменшує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ймовірність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розбіжностей на більш пізньому етапі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аудиту. </a:t>
            </a:r>
            <a:endParaRPr lang="uk-UA" sz="220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2937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>
          <a:xfrm>
            <a:off x="1335617" y="115888"/>
            <a:ext cx="10515600" cy="132556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Успіх внутрішнього аудиту</a:t>
            </a:r>
          </a:p>
        </p:txBody>
      </p:sp>
      <p:sp>
        <p:nvSpPr>
          <p:cNvPr id="18435" name="Объект 3"/>
          <p:cNvSpPr>
            <a:spLocks noGrp="1"/>
          </p:cNvSpPr>
          <p:nvPr>
            <p:ph idx="1"/>
          </p:nvPr>
        </p:nvSpPr>
        <p:spPr>
          <a:xfrm>
            <a:off x="239186" y="1621766"/>
            <a:ext cx="6834474" cy="4532972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	Цінність та довіра до внутрішнього аудиту збільшуються, коли </a:t>
            </a:r>
            <a:r>
              <a:rPr lang="uk-UA" sz="3000" i="1" u="sng" dirty="0" smtClean="0">
                <a:latin typeface="Times New Roman" pitchFamily="18" charset="0"/>
                <a:cs typeface="Times New Roman" pitchFamily="18" charset="0"/>
              </a:rPr>
              <a:t>внутрішні аудитори є </a:t>
            </a:r>
            <a:r>
              <a:rPr lang="uk-UA" sz="3000" i="1" u="sng" dirty="0" err="1" smtClean="0">
                <a:latin typeface="Times New Roman" pitchFamily="18" charset="0"/>
                <a:cs typeface="Times New Roman" pitchFamily="18" charset="0"/>
              </a:rPr>
              <a:t>проактивними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, а їхні оцінки містять </a:t>
            </a:r>
            <a:r>
              <a:rPr lang="uk-UA" sz="3000" i="1" u="sng" dirty="0" smtClean="0">
                <a:latin typeface="Times New Roman" pitchFamily="18" charset="0"/>
                <a:cs typeface="Times New Roman" pitchFamily="18" charset="0"/>
              </a:rPr>
              <a:t>нові погляди та враховують майбутні ризики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Font typeface="Arial" charset="0"/>
              <a:buNone/>
            </a:pPr>
            <a:endParaRPr lang="uk-UA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</a:pPr>
            <a:endParaRPr lang="uk-UA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Тому внутрішнім аудиторам необхідно </a:t>
            </a:r>
            <a:r>
              <a:rPr lang="uk-UA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«Грати в шахи, а не лише гасити пожежі».</a:t>
            </a:r>
          </a:p>
        </p:txBody>
      </p:sp>
      <p:sp>
        <p:nvSpPr>
          <p:cNvPr id="1843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1FE78C1-58F9-44E9-A7FA-C5E3E90998E0}" type="slidenum">
              <a:rPr lang="uk-UA" sz="900" smtClean="0">
                <a:solidFill>
                  <a:srgbClr val="898989"/>
                </a:solidFill>
              </a:rPr>
              <a:pPr/>
              <a:t>18</a:t>
            </a:fld>
            <a:endParaRPr lang="uk-UA" sz="900" smtClean="0">
              <a:solidFill>
                <a:srgbClr val="898989"/>
              </a:solidFill>
            </a:endParaRPr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35" y="1989138"/>
            <a:ext cx="4519084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9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750339" y="1217071"/>
            <a:ext cx="7886700" cy="4979988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Методичний посібник з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аудиту ефективності, 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розміщений на офіційному сайті Міністерства фінансів України  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minfin.gov.ua/news/view/metodychni-posibnyky-shchodo-dfvk?category=aspekti-roboti&amp;subcategory=derzhavnyi-vnutrishnii-finansovyi-kontrol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Оновлений </a:t>
            </a:r>
            <a:r>
              <a:rPr lang="uk-UA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посібника:</a:t>
            </a: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https://www.minfin.gov.ua/news/view/metodychnyi-posibnyk-vnutrishnii-audyt-efektyvnosti-metodychni-zasady-ta-praktychni--aspekty?category=aspekti-roboti&amp;subcategory=metodychni-posibnyky-shchodo-dvfk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Місце для номера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6381CE9-2723-4130-A209-E8F004EC6E48}" type="slidenum">
              <a:rPr lang="uk-UA" altLang="uk-UA" sz="900">
                <a:solidFill>
                  <a:srgbClr val="898989"/>
                </a:solidFill>
              </a:rPr>
              <a:pPr/>
              <a:t>19</a:t>
            </a:fld>
            <a:endParaRPr lang="uk-UA" altLang="uk-UA" sz="900">
              <a:solidFill>
                <a:srgbClr val="89898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77" y="2120208"/>
            <a:ext cx="3265715" cy="332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28636" y="1504078"/>
            <a:ext cx="10515600" cy="43513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Внутрішній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 ефективності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дієвий інструмент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причин системних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і недоліків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також визначення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ризикових сфер в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подальшому має призводити до запобігання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порушень, усунення проблем і недоліків.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Результати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 аудиту ефективності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стосуватися:</a:t>
            </a:r>
          </a:p>
          <a:p>
            <a:pPr algn="just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 діяльності установи;</a:t>
            </a:r>
          </a:p>
          <a:p>
            <a:pPr algn="just"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 підзвітності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фективного використання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 платників податків.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2</a:t>
            </a:fld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85" y="4884881"/>
            <a:ext cx="4823208" cy="189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50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4755" y="1955908"/>
            <a:ext cx="5462489" cy="4090771"/>
          </a:xfrm>
          <a:prstGeom prst="rect">
            <a:avLst/>
          </a:prstGeom>
        </p:spPr>
      </p:pic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A4F5D-E8AA-49BB-9C01-261B4497B719}" type="slidenum">
              <a:rPr lang="uk-UA" smtClean="0"/>
              <a:pPr>
                <a:defRPr/>
              </a:pPr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869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>
          <a:xfrm>
            <a:off x="1200151" y="4763"/>
            <a:ext cx="10515600" cy="1325562"/>
          </a:xfrm>
        </p:spPr>
        <p:txBody>
          <a:bodyPr/>
          <a:lstStyle/>
          <a:p>
            <a:pPr algn="ctr"/>
            <a:r>
              <a:rPr lang="uk-UA" sz="4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Цінність внутрішнього аудиту </a:t>
            </a:r>
          </a:p>
        </p:txBody>
      </p:sp>
      <p:sp>
        <p:nvSpPr>
          <p:cNvPr id="1741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	«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відкривати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сильні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000" b="1" i="1" u="sng" dirty="0" err="1" smtClean="0">
                <a:latin typeface="Times New Roman" pitchFamily="18" charset="0"/>
                <a:cs typeface="Times New Roman" pitchFamily="18" charset="0"/>
              </a:rPr>
              <a:t>слабкі</a:t>
            </a:r>
            <a:r>
              <a:rPr lang="ru-RU" sz="3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u="sng" dirty="0" err="1" smtClean="0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3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управлінні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провідним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внутрішній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аудит приносить в 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uk-UA" sz="3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 typeface="Arial" charset="0"/>
              <a:buNone/>
            </a:pP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Річард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Чемберс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42E0C60-B4AE-42D6-B423-BA80DD434EC9}" type="slidenum">
              <a:rPr lang="uk-UA" sz="900" smtClean="0">
                <a:solidFill>
                  <a:srgbClr val="898989"/>
                </a:solidFill>
              </a:rPr>
              <a:pPr/>
              <a:t>3</a:t>
            </a:fld>
            <a:endParaRPr lang="uk-UA" sz="900" smtClean="0">
              <a:solidFill>
                <a:srgbClr val="898989"/>
              </a:solidFill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3" y="3789366"/>
            <a:ext cx="3894667" cy="283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5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1"/>
          <p:cNvSpPr>
            <a:spLocks noGrp="1"/>
          </p:cNvSpPr>
          <p:nvPr>
            <p:ph type="title"/>
          </p:nvPr>
        </p:nvSpPr>
        <p:spPr>
          <a:xfrm>
            <a:off x="1145136" y="9852"/>
            <a:ext cx="11046863" cy="1117404"/>
          </a:xfrm>
          <a:gradFill flip="none" rotWithShape="1">
            <a:gsLst>
              <a:gs pos="39000">
                <a:srgbClr val="FFCC00">
                  <a:alpha val="63000"/>
                </a:srgbClr>
              </a:gs>
              <a:gs pos="74000">
                <a:srgbClr val="FFFF00"/>
              </a:gs>
              <a:gs pos="83000">
                <a:srgbClr val="FFFF99"/>
              </a:gs>
              <a:gs pos="100000">
                <a:srgbClr val="FFFFCC"/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27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7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spc="3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Проведення</a:t>
            </a:r>
            <a:r>
              <a:rPr lang="ru-RU" sz="28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spc="3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внутрішніх</a:t>
            </a:r>
            <a:r>
              <a:rPr lang="ru-RU" sz="28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spc="3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аудитів</a:t>
            </a:r>
            <a:r>
              <a:rPr lang="ru-RU" sz="28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800" b="1" spc="3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sz="28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spc="3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заходів</a:t>
            </a:r>
            <a:r>
              <a:rPr lang="ru-RU" sz="28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b="1" spc="3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згідно</a:t>
            </a:r>
            <a:r>
              <a:rPr lang="ru-RU" sz="28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spc="3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звітних</a:t>
            </a:r>
            <a:r>
              <a:rPr lang="ru-RU" sz="28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spc="3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даних</a:t>
            </a:r>
            <a:r>
              <a:rPr lang="ru-RU" sz="28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8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2800" b="1" spc="3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рік</a:t>
            </a:r>
            <a:r>
              <a:rPr lang="ru-RU" sz="28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8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800" i="1" spc="3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увати 4"/>
          <p:cNvGrpSpPr/>
          <p:nvPr/>
        </p:nvGrpSpPr>
        <p:grpSpPr>
          <a:xfrm>
            <a:off x="96716" y="1462324"/>
            <a:ext cx="12019084" cy="5316545"/>
            <a:chOff x="96716" y="1462324"/>
            <a:chExt cx="12019084" cy="5316545"/>
          </a:xfrm>
        </p:grpSpPr>
        <p:graphicFrame>
          <p:nvGraphicFramePr>
            <p:cNvPr id="9" name="Діаграма 8"/>
            <p:cNvGraphicFramePr>
              <a:graphicFrameLocks/>
            </p:cNvGraphicFramePr>
            <p:nvPr>
              <p:extLst/>
            </p:nvPr>
          </p:nvGraphicFramePr>
          <p:xfrm>
            <a:off x="1292469" y="1476375"/>
            <a:ext cx="10823331" cy="53024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Виноска зі стрілкою вправо 9"/>
            <p:cNvSpPr/>
            <p:nvPr/>
          </p:nvSpPr>
          <p:spPr>
            <a:xfrm>
              <a:off x="96716" y="1831800"/>
              <a:ext cx="3025211" cy="3520868"/>
            </a:xfrm>
            <a:prstGeom prst="rightArrowCallout">
              <a:avLst>
                <a:gd name="adj1" fmla="val 23419"/>
                <a:gd name="adj2" fmla="val 28558"/>
                <a:gd name="adj3" fmla="val 17490"/>
                <a:gd name="adj4" fmla="val 64977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rgbClr val="FFFF00"/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uk-UA" sz="1600" b="1" dirty="0">
                  <a:solidFill>
                    <a:prstClr val="black"/>
                  </a:solidFill>
                </a:rPr>
                <a:t>Внутрішні </a:t>
              </a:r>
              <a:r>
                <a:rPr lang="uk-UA" sz="1600" b="1" dirty="0" smtClean="0">
                  <a:solidFill>
                    <a:prstClr val="black"/>
                  </a:solidFill>
                </a:rPr>
                <a:t>аудити </a:t>
              </a:r>
              <a:r>
                <a:rPr lang="uk-UA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спрямовані </a:t>
              </a:r>
              <a:r>
                <a:rPr lang="uk-UA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переважно на </a:t>
              </a:r>
              <a:r>
                <a:rPr lang="uk-UA" sz="1600" b="1" dirty="0">
                  <a:solidFill>
                    <a:srgbClr val="C00000"/>
                  </a:solidFill>
                </a:rPr>
                <a:t>оцінку законності та достовірності </a:t>
              </a:r>
              <a:r>
                <a:rPr lang="uk-UA" sz="1600" b="1" dirty="0">
                  <a:solidFill>
                    <a:prstClr val="black"/>
                  </a:solidFill>
                </a:rPr>
                <a:t>звітності, правильності ведення </a:t>
              </a:r>
              <a:r>
                <a:rPr lang="uk-UA" sz="1600" b="1" dirty="0" smtClean="0">
                  <a:solidFill>
                    <a:prstClr val="black"/>
                  </a:solidFill>
                </a:rPr>
                <a:t>обліку</a:t>
              </a:r>
              <a:r>
                <a:rPr lang="uk-UA" sz="1600" b="1" dirty="0">
                  <a:solidFill>
                    <a:prstClr val="black"/>
                  </a:solidFill>
                </a:rPr>
                <a:t>, дотримання актів законодавства, планів, </a:t>
              </a:r>
              <a:r>
                <a:rPr lang="uk-UA" sz="1600" b="1" dirty="0" smtClean="0">
                  <a:solidFill>
                    <a:prstClr val="black"/>
                  </a:solidFill>
                </a:rPr>
                <a:t>процедур тощо (</a:t>
              </a:r>
              <a:r>
                <a:rPr lang="uk-UA" sz="16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фінансові </a:t>
              </a:r>
              <a:r>
                <a:rPr lang="uk-UA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аудити та аудити відповідності</a:t>
              </a:r>
              <a:r>
                <a:rPr lang="uk-UA" sz="1600" b="1" dirty="0">
                  <a:solidFill>
                    <a:prstClr val="black"/>
                  </a:solidFill>
                </a:rPr>
                <a:t>)</a:t>
              </a:r>
            </a:p>
          </p:txBody>
        </p:sp>
        <p:sp>
          <p:nvSpPr>
            <p:cNvPr id="12" name="Виноска зі стрілкою донизу 1"/>
            <p:cNvSpPr/>
            <p:nvPr/>
          </p:nvSpPr>
          <p:spPr>
            <a:xfrm>
              <a:off x="8497730" y="1462324"/>
              <a:ext cx="3486685" cy="2933444"/>
            </a:xfrm>
            <a:prstGeom prst="downArrowCallout">
              <a:avLst/>
            </a:prstGeom>
            <a:gradFill>
              <a:gsLst>
                <a:gs pos="0">
                  <a:srgbClr val="FFC000"/>
                </a:gs>
                <a:gs pos="50000">
                  <a:srgbClr val="FFFF66"/>
                </a:gs>
                <a:gs pos="100000">
                  <a:srgbClr val="FFFF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uk-UA" b="1" dirty="0" smtClean="0">
                  <a:solidFill>
                    <a:prstClr val="black"/>
                  </a:solidFill>
                </a:rPr>
                <a:t>Рівень завантаження </a:t>
              </a:r>
              <a:r>
                <a:rPr lang="uk-UA" b="1" dirty="0">
                  <a:solidFill>
                    <a:prstClr val="black"/>
                  </a:solidFill>
                </a:rPr>
                <a:t>внутрішніх аудиторів </a:t>
              </a:r>
              <a:r>
                <a:rPr lang="uk-UA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завданнями, не пов'язаними </a:t>
              </a:r>
              <a:r>
                <a:rPr lang="uk-UA" b="1" dirty="0">
                  <a:solidFill>
                    <a:srgbClr val="C00000"/>
                  </a:solidFill>
                </a:rPr>
                <a:t>безпосередньо зі здійсненням внутрішнього </a:t>
              </a:r>
              <a:r>
                <a:rPr lang="uk-UA" b="1" dirty="0" smtClean="0">
                  <a:solidFill>
                    <a:srgbClr val="C00000"/>
                  </a:solidFill>
                </a:rPr>
                <a:t>аудиту </a:t>
              </a:r>
              <a:r>
                <a:rPr lang="uk-UA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є досить суттєвим</a:t>
              </a:r>
              <a:endPara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Виноска зі стрілкою донизу 10"/>
            <p:cNvSpPr/>
            <p:nvPr/>
          </p:nvSpPr>
          <p:spPr>
            <a:xfrm>
              <a:off x="4529283" y="1462324"/>
              <a:ext cx="3837062" cy="3170490"/>
            </a:xfrm>
            <a:prstGeom prst="downArrowCallout">
              <a:avLst/>
            </a:prstGeom>
            <a:gradFill>
              <a:gsLst>
                <a:gs pos="0">
                  <a:srgbClr val="FFFF66"/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uk-UA" b="1" dirty="0" smtClean="0">
                  <a:solidFill>
                    <a:prstClr val="black"/>
                  </a:solidFill>
                </a:rPr>
                <a:t>Дослідженню ефективності </a:t>
              </a:r>
              <a:r>
                <a:rPr lang="uk-UA" b="1" dirty="0">
                  <a:solidFill>
                    <a:prstClr val="black"/>
                  </a:solidFill>
                </a:rPr>
                <a:t>функціонування системи </a:t>
              </a:r>
              <a:r>
                <a:rPr lang="uk-UA" b="1" dirty="0" smtClean="0">
                  <a:solidFill>
                    <a:prstClr val="black"/>
                  </a:solidFill>
                </a:rPr>
                <a:t>ВК, </a:t>
              </a:r>
              <a:r>
                <a:rPr lang="uk-UA" b="1" dirty="0">
                  <a:solidFill>
                    <a:prstClr val="black"/>
                  </a:solidFill>
                </a:rPr>
                <a:t>ступеня </a:t>
              </a:r>
              <a:r>
                <a:rPr lang="uk-UA" b="1" dirty="0" smtClean="0">
                  <a:solidFill>
                    <a:prstClr val="black"/>
                  </a:solidFill>
                </a:rPr>
                <a:t>досягнення </a:t>
              </a:r>
              <a:r>
                <a:rPr lang="uk-UA" b="1" dirty="0">
                  <a:solidFill>
                    <a:prstClr val="black"/>
                  </a:solidFill>
                </a:rPr>
                <a:t>цілей, ефективності </a:t>
              </a:r>
              <a:r>
                <a:rPr lang="uk-UA" b="1" dirty="0" smtClean="0">
                  <a:solidFill>
                    <a:prstClr val="black"/>
                  </a:solidFill>
                </a:rPr>
                <a:t>і якості виконання функцій і завдань</a:t>
              </a:r>
              <a:r>
                <a:rPr lang="uk-UA" b="1" dirty="0">
                  <a:solidFill>
                    <a:prstClr val="black"/>
                  </a:solidFill>
                </a:rPr>
                <a:t>, </a:t>
              </a:r>
              <a:r>
                <a:rPr lang="uk-UA" b="1" dirty="0" smtClean="0">
                  <a:solidFill>
                    <a:prstClr val="black"/>
                  </a:solidFill>
                </a:rPr>
                <a:t>а </a:t>
              </a:r>
              <a:r>
                <a:rPr lang="uk-UA" b="1" dirty="0">
                  <a:solidFill>
                    <a:prstClr val="black"/>
                  </a:solidFill>
                </a:rPr>
                <a:t>також ризиків, </a:t>
              </a:r>
              <a:r>
                <a:rPr lang="uk-UA" b="1" dirty="0" smtClean="0">
                  <a:solidFill>
                    <a:prstClr val="black"/>
                  </a:solidFill>
                </a:rPr>
                <a:t>тощо </a:t>
              </a:r>
              <a:r>
                <a:rPr lang="uk-UA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(аудитам </a:t>
              </a:r>
              <a:r>
                <a:rPr lang="uk-UA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ефективності) приділяється </a:t>
              </a:r>
              <a:r>
                <a:rPr lang="uk-UA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мало </a:t>
              </a:r>
              <a:r>
                <a:rPr lang="uk-UA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уваги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74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37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 кількості проведених </a:t>
            </a:r>
            <a:b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аудитів ефективності у 2016-2018 роках</a:t>
            </a:r>
            <a:endParaRPr lang="uk-UA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4030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441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87D2F6-8CAA-4859-989A-AD39B146AC46}" type="slidenum">
              <a:rPr lang="ru-RU" altLang="ru-RU" sz="1400">
                <a:latin typeface="Arial" charset="0"/>
              </a:rPr>
              <a:pPr/>
              <a:t>6</a:t>
            </a:fld>
            <a:endParaRPr lang="ru-RU" altLang="ru-RU" sz="1400">
              <a:latin typeface="Arial" charset="0"/>
            </a:endParaRPr>
          </a:p>
        </p:txBody>
      </p:sp>
      <p:sp>
        <p:nvSpPr>
          <p:cNvPr id="5" name="Заголовок 21"/>
          <p:cNvSpPr txBox="1">
            <a:spLocks/>
          </p:cNvSpPr>
          <p:nvPr/>
        </p:nvSpPr>
        <p:spPr>
          <a:xfrm>
            <a:off x="1280163" y="0"/>
            <a:ext cx="10807337" cy="1117404"/>
          </a:xfrm>
          <a:prstGeom prst="rect">
            <a:avLst/>
          </a:prstGeom>
          <a:gradFill flip="none" rotWithShape="1">
            <a:gsLst>
              <a:gs pos="39000">
                <a:srgbClr val="FFCC00">
                  <a:alpha val="63000"/>
                </a:srgbClr>
              </a:gs>
              <a:gs pos="74000">
                <a:srgbClr val="FFFF00"/>
              </a:gs>
              <a:gs pos="83000">
                <a:srgbClr val="FFFF99"/>
              </a:gs>
              <a:gs pos="100000">
                <a:srgbClr val="FFFFCC"/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000" b="1" spc="3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30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аудит </a:t>
            </a:r>
            <a:r>
              <a:rPr lang="ru-RU" sz="3000" b="1" spc="3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endParaRPr lang="uk-UA" sz="3000" spc="3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imag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37" y="6242440"/>
            <a:ext cx="11033760" cy="14932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838201" y="1529255"/>
            <a:ext cx="10985939" cy="464770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вимогами вітчизняних Стандартів внутрішнього аудиту аудит ефективності може бути </a:t>
            </a:r>
            <a:r>
              <a:rPr lang="uk-UA" sz="3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зосереджений на: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uk-UA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uk-UA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 </a:t>
            </a:r>
            <a:r>
              <a:rPr lang="uk-UA" altLang="ru-RU" sz="29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 системи внутрішнього контролю</a:t>
            </a:r>
            <a:r>
              <a:rPr lang="uk-UA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uk-UA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 </a:t>
            </a:r>
            <a:r>
              <a:rPr lang="uk-UA" altLang="ru-RU" sz="29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планування,</a:t>
            </a:r>
            <a:r>
              <a:rPr lang="uk-UA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виконання та результатах бюджетних </a:t>
            </a:r>
            <a:r>
              <a:rPr lang="uk-UA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програм, управлінні бюджетними коштами;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uk-UA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 надання адміністративних послуг;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uk-UA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 виконання контрольно-наглядових функцій, завдань, визначених актами законодавства;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uk-UA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 виконання і досягнення цілей, визначених у стратегічних і річних планах;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uk-UA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ризиків, які негативно впливають на виконання функцій і завдань </a:t>
            </a:r>
            <a:r>
              <a:rPr lang="uk-UA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</a:t>
            </a:r>
            <a:endParaRPr lang="ru-RU" alt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  <a:noFill/>
          <a:extLst/>
        </p:spPr>
        <p:txBody>
          <a:bodyPr/>
          <a:lstStyle>
            <a:lvl1pPr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163C155-9590-4101-918C-8D36D337D8A0}" type="slidenum">
              <a:rPr lang="ru-RU" altLang="uk-UA">
                <a:effectLst/>
                <a:latin typeface="Arial" panose="020B0604020202020204" pitchFamily="34" charset="0"/>
              </a:rPr>
              <a:pPr algn="r" eaLnBrk="1" hangingPunct="1"/>
              <a:t>7</a:t>
            </a:fld>
            <a:endParaRPr lang="ru-RU" altLang="uk-UA">
              <a:effectLst/>
              <a:latin typeface="Arial" panose="020B0604020202020204" pitchFamily="34" charset="0"/>
            </a:endParaRPr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7870" y="0"/>
            <a:ext cx="7079901" cy="1325563"/>
          </a:xfrm>
        </p:spPr>
        <p:txBody>
          <a:bodyPr>
            <a:normAutofit/>
          </a:bodyPr>
          <a:lstStyle/>
          <a:p>
            <a:r>
              <a:rPr lang="uk-UA" alt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"Внесок-Продукт"</a:t>
            </a:r>
            <a:r>
              <a:rPr lang="ru-RU" alt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4391130" y="1487155"/>
            <a:ext cx="1813727" cy="78754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>
            <a:lvl1pPr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uk-UA" sz="2800" b="1" dirty="0">
                <a:solidFill>
                  <a:srgbClr val="FF0000"/>
                </a:solidFill>
              </a:rPr>
              <a:t>Мета</a:t>
            </a:r>
            <a:endParaRPr lang="ru-RU" altLang="uk-UA" sz="2800" dirty="0"/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994786" y="3133411"/>
            <a:ext cx="2303585" cy="14486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uk-UA" sz="2000" b="1" dirty="0">
                <a:solidFill>
                  <a:srgbClr val="0000FF"/>
                </a:solidFill>
              </a:rPr>
              <a:t>Ресурси</a:t>
            </a:r>
          </a:p>
          <a:p>
            <a:pPr eaLnBrk="1" hangingPunct="1"/>
            <a:r>
              <a:rPr lang="uk-UA" altLang="uk-UA" sz="2000" b="1" dirty="0">
                <a:solidFill>
                  <a:srgbClr val="0000FF"/>
                </a:solidFill>
              </a:rPr>
              <a:t>Час</a:t>
            </a:r>
          </a:p>
          <a:p>
            <a:pPr eaLnBrk="1" hangingPunct="1"/>
            <a:r>
              <a:rPr lang="uk-UA" altLang="uk-UA" sz="2000" b="1" dirty="0">
                <a:solidFill>
                  <a:srgbClr val="0000FF"/>
                </a:solidFill>
              </a:rPr>
              <a:t>Люди</a:t>
            </a:r>
          </a:p>
          <a:p>
            <a:pPr eaLnBrk="1" hangingPunct="1"/>
            <a:r>
              <a:rPr lang="uk-UA" altLang="uk-UA" sz="2000" b="1" dirty="0">
                <a:solidFill>
                  <a:srgbClr val="0000FF"/>
                </a:solidFill>
              </a:rPr>
              <a:t>Підготовчі роботи</a:t>
            </a:r>
            <a:endParaRPr lang="ru-RU" altLang="uk-UA" sz="2000" dirty="0"/>
          </a:p>
        </p:txBody>
      </p:sp>
      <p:sp>
        <p:nvSpPr>
          <p:cNvPr id="7178" name="Rectangle 6"/>
          <p:cNvSpPr>
            <a:spLocks noChangeArrowheads="1"/>
          </p:cNvSpPr>
          <p:nvPr/>
        </p:nvSpPr>
        <p:spPr bwMode="auto">
          <a:xfrm>
            <a:off x="4009292" y="2522136"/>
            <a:ext cx="2048608" cy="227846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uk-UA" sz="2000" b="1" dirty="0" smtClean="0"/>
              <a:t>Організація </a:t>
            </a:r>
            <a:r>
              <a:rPr lang="uk-UA" altLang="uk-UA" sz="1800" b="1" i="1" dirty="0" smtClean="0"/>
              <a:t>(</a:t>
            </a:r>
            <a:r>
              <a:rPr lang="uk-UA" altLang="uk-UA" sz="1800" b="1" i="1" dirty="0"/>
              <a:t>підрозділ, відділ)</a:t>
            </a:r>
          </a:p>
          <a:p>
            <a:pPr eaLnBrk="1" hangingPunct="1"/>
            <a:endParaRPr lang="uk-UA" altLang="uk-UA" sz="2000" b="1" dirty="0" smtClean="0"/>
          </a:p>
          <a:p>
            <a:pPr eaLnBrk="1" hangingPunct="1"/>
            <a:r>
              <a:rPr lang="uk-UA" altLang="uk-UA" sz="2000" b="1" dirty="0" smtClean="0"/>
              <a:t>Діяльність</a:t>
            </a:r>
            <a:r>
              <a:rPr lang="uk-UA" altLang="uk-UA" sz="2000" b="1" dirty="0"/>
              <a:t>:</a:t>
            </a:r>
          </a:p>
          <a:p>
            <a:pPr eaLnBrk="1" hangingPunct="1"/>
            <a:r>
              <a:rPr lang="uk-UA" altLang="uk-UA" sz="1800" b="1" i="1" dirty="0"/>
              <a:t>- функції,</a:t>
            </a:r>
          </a:p>
          <a:p>
            <a:pPr eaLnBrk="1" hangingPunct="1"/>
            <a:r>
              <a:rPr lang="uk-UA" altLang="uk-UA" sz="1800" b="1" i="1" dirty="0"/>
              <a:t>- процеси,</a:t>
            </a:r>
          </a:p>
          <a:p>
            <a:pPr eaLnBrk="1" hangingPunct="1"/>
            <a:r>
              <a:rPr lang="uk-UA" altLang="uk-UA" sz="1800" b="1" i="1" dirty="0"/>
              <a:t>- операції</a:t>
            </a:r>
            <a:endParaRPr lang="ru-RU" altLang="uk-UA" sz="1800" i="1" dirty="0"/>
          </a:p>
        </p:txBody>
      </p:sp>
      <p:sp>
        <p:nvSpPr>
          <p:cNvPr id="7179" name="Rectangle 7"/>
          <p:cNvSpPr>
            <a:spLocks noChangeArrowheads="1"/>
          </p:cNvSpPr>
          <p:nvPr/>
        </p:nvSpPr>
        <p:spPr bwMode="auto">
          <a:xfrm>
            <a:off x="6739931" y="3645040"/>
            <a:ext cx="1640393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uk-UA" sz="2000" b="1" dirty="0">
                <a:solidFill>
                  <a:srgbClr val="0000FF"/>
                </a:solidFill>
              </a:rPr>
              <a:t>Продукт</a:t>
            </a:r>
            <a:endParaRPr lang="ru-RU" altLang="uk-UA" sz="2000" dirty="0"/>
          </a:p>
        </p:txBody>
      </p:sp>
      <p:sp>
        <p:nvSpPr>
          <p:cNvPr id="7180" name="Rectangle 8"/>
          <p:cNvSpPr>
            <a:spLocks noChangeArrowheads="1"/>
          </p:cNvSpPr>
          <p:nvPr/>
        </p:nvSpPr>
        <p:spPr bwMode="auto">
          <a:xfrm>
            <a:off x="8851341" y="3514410"/>
            <a:ext cx="2071217" cy="58531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uk-UA" sz="2000" b="1" dirty="0">
                <a:solidFill>
                  <a:srgbClr val="FF6600"/>
                </a:solidFill>
              </a:rPr>
              <a:t>Результат</a:t>
            </a:r>
            <a:endParaRPr lang="ru-RU" altLang="uk-UA" sz="2000" dirty="0"/>
          </a:p>
        </p:txBody>
      </p:sp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1185705" y="5476351"/>
            <a:ext cx="2286000" cy="532563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uk-UA" sz="2400" b="1" dirty="0"/>
              <a:t>Економність</a:t>
            </a:r>
            <a:endParaRPr lang="ru-RU" altLang="uk-UA" sz="2400" dirty="0">
              <a:solidFill>
                <a:schemeClr val="bg1"/>
              </a:solidFill>
            </a:endParaRPr>
          </a:p>
        </p:txBody>
      </p:sp>
      <p:sp>
        <p:nvSpPr>
          <p:cNvPr id="7182" name="Rectangle 10"/>
          <p:cNvSpPr>
            <a:spLocks noChangeArrowheads="1"/>
          </p:cNvSpPr>
          <p:nvPr/>
        </p:nvSpPr>
        <p:spPr bwMode="auto">
          <a:xfrm>
            <a:off x="3949002" y="5486399"/>
            <a:ext cx="2794698" cy="542611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uk-UA" sz="2400" b="1" dirty="0"/>
              <a:t>Ефективність</a:t>
            </a:r>
            <a:endParaRPr lang="ru-RU" altLang="uk-UA" sz="2400" dirty="0"/>
          </a:p>
        </p:txBody>
      </p:sp>
      <p:sp>
        <p:nvSpPr>
          <p:cNvPr id="7183" name="Rectangle 11"/>
          <p:cNvSpPr>
            <a:spLocks noChangeArrowheads="1"/>
          </p:cNvSpPr>
          <p:nvPr/>
        </p:nvSpPr>
        <p:spPr bwMode="auto">
          <a:xfrm>
            <a:off x="7643027" y="5476352"/>
            <a:ext cx="2957984" cy="532562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uk-UA" sz="2400" b="1" dirty="0"/>
              <a:t>Результативність</a:t>
            </a:r>
            <a:endParaRPr lang="ru-RU" altLang="uk-UA" sz="2400" dirty="0"/>
          </a:p>
        </p:txBody>
      </p:sp>
      <p:sp>
        <p:nvSpPr>
          <p:cNvPr id="7184" name="Line 12"/>
          <p:cNvSpPr>
            <a:spLocks noChangeShapeType="1"/>
          </p:cNvSpPr>
          <p:nvPr/>
        </p:nvSpPr>
        <p:spPr bwMode="auto">
          <a:xfrm>
            <a:off x="3392575" y="3416440"/>
            <a:ext cx="5715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85" name="Line 13"/>
          <p:cNvSpPr>
            <a:spLocks noChangeShapeType="1"/>
          </p:cNvSpPr>
          <p:nvPr/>
        </p:nvSpPr>
        <p:spPr bwMode="auto">
          <a:xfrm>
            <a:off x="3402623" y="3695281"/>
            <a:ext cx="5715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86" name="Line 14"/>
          <p:cNvSpPr>
            <a:spLocks noChangeShapeType="1"/>
          </p:cNvSpPr>
          <p:nvPr/>
        </p:nvSpPr>
        <p:spPr bwMode="auto">
          <a:xfrm>
            <a:off x="3402623" y="3964075"/>
            <a:ext cx="5715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87" name="Line 15"/>
          <p:cNvSpPr>
            <a:spLocks noChangeShapeType="1"/>
          </p:cNvSpPr>
          <p:nvPr/>
        </p:nvSpPr>
        <p:spPr bwMode="auto">
          <a:xfrm>
            <a:off x="3422720" y="4202723"/>
            <a:ext cx="5715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88" name="Line 16"/>
          <p:cNvSpPr>
            <a:spLocks noChangeShapeType="1"/>
          </p:cNvSpPr>
          <p:nvPr/>
        </p:nvSpPr>
        <p:spPr bwMode="auto">
          <a:xfrm>
            <a:off x="6108141" y="3366198"/>
            <a:ext cx="5715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89" name="Line 17"/>
          <p:cNvSpPr>
            <a:spLocks noChangeShapeType="1"/>
          </p:cNvSpPr>
          <p:nvPr/>
        </p:nvSpPr>
        <p:spPr bwMode="auto">
          <a:xfrm>
            <a:off x="6108141" y="3665137"/>
            <a:ext cx="5715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90" name="Line 18"/>
          <p:cNvSpPr>
            <a:spLocks noChangeShapeType="1"/>
          </p:cNvSpPr>
          <p:nvPr/>
        </p:nvSpPr>
        <p:spPr bwMode="auto">
          <a:xfrm>
            <a:off x="6088045" y="3984171"/>
            <a:ext cx="5715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91" name="Line 19"/>
          <p:cNvSpPr>
            <a:spLocks noChangeShapeType="1"/>
          </p:cNvSpPr>
          <p:nvPr/>
        </p:nvSpPr>
        <p:spPr bwMode="auto">
          <a:xfrm>
            <a:off x="6098093" y="4263014"/>
            <a:ext cx="5715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92" name="Line 20"/>
          <p:cNvSpPr>
            <a:spLocks noChangeShapeType="1"/>
          </p:cNvSpPr>
          <p:nvPr/>
        </p:nvSpPr>
        <p:spPr bwMode="auto">
          <a:xfrm>
            <a:off x="8303707" y="3889968"/>
            <a:ext cx="457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93" name="Line 21"/>
          <p:cNvSpPr>
            <a:spLocks noChangeShapeType="1"/>
          </p:cNvSpPr>
          <p:nvPr/>
        </p:nvSpPr>
        <p:spPr bwMode="auto">
          <a:xfrm>
            <a:off x="6275197" y="2059913"/>
            <a:ext cx="2417763" cy="1127125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94" name="Line 22"/>
          <p:cNvSpPr>
            <a:spLocks noChangeShapeType="1"/>
          </p:cNvSpPr>
          <p:nvPr/>
        </p:nvSpPr>
        <p:spPr bwMode="auto">
          <a:xfrm flipH="1" flipV="1">
            <a:off x="1779814" y="4457700"/>
            <a:ext cx="571500" cy="102870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95" name="Line 23"/>
          <p:cNvSpPr>
            <a:spLocks noChangeShapeType="1"/>
          </p:cNvSpPr>
          <p:nvPr/>
        </p:nvSpPr>
        <p:spPr bwMode="auto">
          <a:xfrm flipV="1">
            <a:off x="9347479" y="4198955"/>
            <a:ext cx="342900" cy="125730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96" name="Line 24"/>
          <p:cNvSpPr>
            <a:spLocks noChangeShapeType="1"/>
          </p:cNvSpPr>
          <p:nvPr/>
        </p:nvSpPr>
        <p:spPr bwMode="auto">
          <a:xfrm flipV="1">
            <a:off x="6139542" y="4139921"/>
            <a:ext cx="1245995" cy="1356528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97" name="Line 25"/>
          <p:cNvSpPr>
            <a:spLocks noChangeShapeType="1"/>
          </p:cNvSpPr>
          <p:nvPr/>
        </p:nvSpPr>
        <p:spPr bwMode="auto">
          <a:xfrm flipH="1" flipV="1">
            <a:off x="2721847" y="4457700"/>
            <a:ext cx="1714500" cy="102870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022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569" y="0"/>
            <a:ext cx="10515600" cy="1325563"/>
          </a:xfrm>
        </p:spPr>
        <p:txBody>
          <a:bodyPr>
            <a:normAutofit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uk-UA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Чому часто застосовується модель </a:t>
            </a:r>
            <a:r>
              <a:rPr lang="uk-UA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«Внесок-Продукт» </a:t>
            </a:r>
            <a:r>
              <a:rPr lang="uk-UA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проведенні аудиту ефективності?</a:t>
            </a:r>
            <a:endParaRPr lang="uk-UA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58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Така модель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структурувати процес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дозволяє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частину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якій буде зосереджено аудит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проблема або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ризик)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Наприклад:	</a:t>
            </a:r>
          </a:p>
          <a:p>
            <a:pPr marL="0" indent="0" algn="just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Якщо внутрішній аудит ефективності спрямований на мінімізацію (економію) ресурсів, необхідних для забезпечення діяльності, то такий аудит слід зосередити на формуванні потреби у ресурсах.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95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Номер слайда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89655B5-3D2D-4BA4-8700-41E779A67B4C}" type="slidenum">
              <a:rPr lang="ru-RU" altLang="ru-RU" sz="1400">
                <a:latin typeface="Arial" charset="0"/>
              </a:rPr>
              <a:pPr/>
              <a:t>9</a:t>
            </a:fld>
            <a:endParaRPr lang="ru-RU" altLang="ru-RU" sz="1400">
              <a:latin typeface="Arial" charset="0"/>
            </a:endParaRPr>
          </a:p>
        </p:txBody>
      </p:sp>
      <p:sp>
        <p:nvSpPr>
          <p:cNvPr id="5" name="Заголовок 21"/>
          <p:cNvSpPr txBox="1">
            <a:spLocks/>
          </p:cNvSpPr>
          <p:nvPr/>
        </p:nvSpPr>
        <p:spPr>
          <a:xfrm>
            <a:off x="1280163" y="0"/>
            <a:ext cx="10807337" cy="1117404"/>
          </a:xfrm>
          <a:prstGeom prst="rect">
            <a:avLst/>
          </a:prstGeom>
          <a:gradFill flip="none" rotWithShape="1">
            <a:gsLst>
              <a:gs pos="39000">
                <a:srgbClr val="FFCC00">
                  <a:alpha val="63000"/>
                </a:srgbClr>
              </a:gs>
              <a:gs pos="74000">
                <a:srgbClr val="FFFF00"/>
              </a:gs>
              <a:gs pos="83000">
                <a:srgbClr val="FFFF99"/>
              </a:gs>
              <a:gs pos="100000">
                <a:srgbClr val="FFFFCC"/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200" b="1" spc="3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Співвідношення</a:t>
            </a:r>
            <a:r>
              <a:rPr lang="ru-RU" sz="32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spc="3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категорій</a:t>
            </a:r>
            <a:r>
              <a:rPr lang="ru-RU" sz="32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spc="3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економічності</a:t>
            </a:r>
            <a:r>
              <a:rPr lang="ru-RU" sz="32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spc="3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ефективності</a:t>
            </a:r>
            <a:r>
              <a:rPr lang="ru-RU" sz="3200" b="1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200" b="1" spc="3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результативност</a:t>
            </a:r>
            <a:r>
              <a:rPr lang="uk-UA" sz="3200" b="1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endParaRPr lang="uk-UA" sz="3200" spc="3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Місце для вмісту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4598"/>
              </p:ext>
            </p:extLst>
          </p:nvPr>
        </p:nvGraphicFramePr>
        <p:xfrm>
          <a:off x="1366576" y="1627833"/>
          <a:ext cx="10038304" cy="4876800"/>
        </p:xfrm>
        <a:graphic>
          <a:graphicData uri="http://schemas.openxmlformats.org/drawingml/2006/table">
            <a:tbl>
              <a:tblPr/>
              <a:tblGrid>
                <a:gridCol w="2928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095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2572">
                <a:tc>
                  <a:txBody>
                    <a:bodyPr/>
                    <a:lstStyle/>
                    <a:p>
                      <a:pPr marL="180340" indent="180340"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Категорія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Приклад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4682">
                <a:tc>
                  <a:txBody>
                    <a:bodyPr/>
                    <a:lstStyle/>
                    <a:p>
                      <a:pPr marL="180340" indent="180340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Економічності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Мінімальне використання ресурсів для досягнення встановлених цілей:</a:t>
                      </a:r>
                    </a:p>
                    <a:p>
                      <a:pPr marL="180340" indent="180340"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uk-UA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Закупівля медикаментів за найнижчою ціною, з огляду на відповідну якість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79825">
                <a:tc>
                  <a:txBody>
                    <a:bodyPr/>
                    <a:lstStyle/>
                    <a:p>
                      <a:pPr marL="180340" indent="180340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Ефективності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Співвідношення між продуктом – у вигляді товарів, послуг, чи інших продуктів – та ресурсами, що пішли на їхнє виробництво:</a:t>
                      </a:r>
                    </a:p>
                    <a:p>
                      <a:pPr marL="180340" indent="180340"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uk-UA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Своєчасне та 100 % забезпечення потреб хворих дітей необхідним медикаментозним лікуванням в межах визначених ресурсів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4682">
                <a:tc>
                  <a:txBody>
                    <a:bodyPr/>
                    <a:lstStyle/>
                    <a:p>
                      <a:pPr marL="180340" indent="180340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uk-UA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Результативності</a:t>
                      </a:r>
                      <a:endParaRPr lang="uk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Ступінь досягнення мети в контексті суспільної проблеми (потреби суспільства):</a:t>
                      </a:r>
                    </a:p>
                    <a:p>
                      <a:pPr marL="180340" indent="180340" algn="just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uk-UA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Зменшення рівня вторинної інвалідності хворих дітей в Україні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77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2729</TotalTime>
  <Words>1056</Words>
  <Application>Microsoft Office PowerPoint</Application>
  <PresentationFormat>Широкий екран</PresentationFormat>
  <Paragraphs>177</Paragraphs>
  <Slides>20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слайдів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Tahoma</vt:lpstr>
      <vt:lpstr>Times New Roman</vt:lpstr>
      <vt:lpstr>Тема Office</vt:lpstr>
      <vt:lpstr>2_Тема Office</vt:lpstr>
      <vt:lpstr>4_Тема Office</vt:lpstr>
      <vt:lpstr>5_Тема Office</vt:lpstr>
      <vt:lpstr>1_Тема Office</vt:lpstr>
      <vt:lpstr>Презентація PowerPoint</vt:lpstr>
      <vt:lpstr>Презентація PowerPoint</vt:lpstr>
      <vt:lpstr>Цінність внутрішнього аудиту </vt:lpstr>
      <vt:lpstr> Проведення внутрішніх аудитів та інших заходів (згідно звітних даних за 2018 рік) </vt:lpstr>
      <vt:lpstr>Динаміка кількості проведених  аудитів ефективності у 2016-2018 роках</vt:lpstr>
      <vt:lpstr>Презентація PowerPoint</vt:lpstr>
      <vt:lpstr>Модель "Внесок-Продукт" </vt:lpstr>
      <vt:lpstr>Чому часто застосовується модель «Внесок-Продукт» при проведенні аудиту ефективності?</vt:lpstr>
      <vt:lpstr>Презентація PowerPoint</vt:lpstr>
      <vt:lpstr>Економічний підхід</vt:lpstr>
      <vt:lpstr>Ефективний підхід </vt:lpstr>
      <vt:lpstr>Результативний підхід</vt:lpstr>
      <vt:lpstr>Презентація PowerPoint</vt:lpstr>
      <vt:lpstr>Для проведення аудиту ефективності необхідними є знання, навички та особисті якості:</vt:lpstr>
      <vt:lpstr>Відмінність аудиту ефективності від інших напрямів аудиту</vt:lpstr>
      <vt:lpstr>Аудити ефективності повинні проводитися з використанням SMARTEST підходу (за вказівками Європейського суду аудиторів): </vt:lpstr>
      <vt:lpstr>Аудити ефективності повинні проводитися з використанням SMARTEST підходу (за вказівками Європейського суду аудиторів):</vt:lpstr>
      <vt:lpstr>Успіх внутрішнього аудиту</vt:lpstr>
      <vt:lpstr>Презентація PowerPoint</vt:lpstr>
      <vt:lpstr>Презентація PowerPoint</vt:lpstr>
    </vt:vector>
  </TitlesOfParts>
  <Company>Minfin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Трощій Ірина Олегівна</dc:creator>
  <cp:lastModifiedBy>Кудрик Галина Петрівна</cp:lastModifiedBy>
  <cp:revision>335</cp:revision>
  <cp:lastPrinted>2017-09-19T11:37:29Z</cp:lastPrinted>
  <dcterms:created xsi:type="dcterms:W3CDTF">2017-06-08T12:07:24Z</dcterms:created>
  <dcterms:modified xsi:type="dcterms:W3CDTF">2019-04-16T06:50:28Z</dcterms:modified>
</cp:coreProperties>
</file>