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3424-F26D-4C9F-BA16-08E3ECA6E97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4EE8-F2D3-4144-A017-0328CAB4F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4558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3424-F26D-4C9F-BA16-08E3ECA6E97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4EE8-F2D3-4144-A017-0328CAB4F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6120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3424-F26D-4C9F-BA16-08E3ECA6E97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4EE8-F2D3-4144-A017-0328CAB4F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2050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3424-F26D-4C9F-BA16-08E3ECA6E97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4EE8-F2D3-4144-A017-0328CAB4F53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05892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3424-F26D-4C9F-BA16-08E3ECA6E97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4EE8-F2D3-4144-A017-0328CAB4F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3692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3424-F26D-4C9F-BA16-08E3ECA6E97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4EE8-F2D3-4144-A017-0328CAB4F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0624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3424-F26D-4C9F-BA16-08E3ECA6E97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4EE8-F2D3-4144-A017-0328CAB4F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808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3424-F26D-4C9F-BA16-08E3ECA6E97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4EE8-F2D3-4144-A017-0328CAB4F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6696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3424-F26D-4C9F-BA16-08E3ECA6E97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4EE8-F2D3-4144-A017-0328CAB4F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6461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3424-F26D-4C9F-BA16-08E3ECA6E97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4EE8-F2D3-4144-A017-0328CAB4F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1397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3424-F26D-4C9F-BA16-08E3ECA6E97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4EE8-F2D3-4144-A017-0328CAB4F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4129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3424-F26D-4C9F-BA16-08E3ECA6E97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4EE8-F2D3-4144-A017-0328CAB4F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2701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3424-F26D-4C9F-BA16-08E3ECA6E97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4EE8-F2D3-4144-A017-0328CAB4F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5272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3424-F26D-4C9F-BA16-08E3ECA6E97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4EE8-F2D3-4144-A017-0328CAB4F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3017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3424-F26D-4C9F-BA16-08E3ECA6E97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4EE8-F2D3-4144-A017-0328CAB4F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4597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3424-F26D-4C9F-BA16-08E3ECA6E97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4EE8-F2D3-4144-A017-0328CAB4F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9660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3424-F26D-4C9F-BA16-08E3ECA6E97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4EE8-F2D3-4144-A017-0328CAB4F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849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3424-F26D-4C9F-BA16-08E3ECA6E97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4EE8-F2D3-4144-A017-0328CAB4F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8583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73424-F26D-4C9F-BA16-08E3ECA6E979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A4EE8-F2D3-4144-A017-0328CAB4F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399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  <p:sldLayoutId id="2147483750" r:id="rId18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2323" y="-114298"/>
            <a:ext cx="10131427" cy="216583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ВІННИЦЬКИЙ СОЦІАЛЬНО-ЕКОНОМІЧНИЙ ІНСТИТУТ УНІВЕРСИТЕТУ «УКРАЇНА»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>
          <a:xfrm>
            <a:off x="1131277" y="4841631"/>
            <a:ext cx="10318995" cy="1735015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Студентки групи </a:t>
            </a:r>
            <a:r>
              <a:rPr lang="uk-UA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ПЗ-16-4 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chemeClr val="accent5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uk-UA" sz="2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Гузенко</a:t>
            </a:r>
            <a:r>
              <a:rPr lang="uk-UA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Анастасії Вікторівни</a:t>
            </a:r>
            <a:endParaRPr lang="ru-RU" sz="1600" dirty="0">
              <a:solidFill>
                <a:schemeClr val="accent5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uk-UA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Викладач: проф. </a:t>
            </a:r>
            <a:r>
              <a:rPr lang="uk-UA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Балахонова</a:t>
            </a:r>
            <a:r>
              <a:rPr lang="uk-UA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О.В</a:t>
            </a:r>
            <a:r>
              <a:rPr lang="uk-UA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type="body" idx="1"/>
          </p:nvPr>
        </p:nvSpPr>
        <p:spPr>
          <a:xfrm>
            <a:off x="1002322" y="2338753"/>
            <a:ext cx="10131428" cy="14478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 </a:t>
            </a:r>
            <a:r>
              <a:rPr lang="ru-RU" sz="3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Презентація</a:t>
            </a:r>
            <a:r>
              <a:rPr lang="ru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тему: </a:t>
            </a: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Податковий</a:t>
            </a: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</a:t>
            </a:r>
            <a:r>
              <a:rPr lang="ru-RU" sz="32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господарською</a:t>
            </a:r>
            <a:r>
              <a:rPr lang="ru-RU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627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685801" y="304800"/>
            <a:ext cx="10709030" cy="6131169"/>
          </a:xfrm>
        </p:spPr>
        <p:txBody>
          <a:bodyPr>
            <a:normAutofit fontScale="70000" lnSpcReduction="20000"/>
          </a:bodyPr>
          <a:lstStyle/>
          <a:p>
            <a:pPr marL="457200"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прозорості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плановості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(контролю);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55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indent="457200" algn="just">
              <a:lnSpc>
                <a:spcPct val="97000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неприпустимості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дублювання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(контролю) та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неприпустимості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(контролю)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органами державного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(контролю) з одного й того самого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65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indent="457200">
              <a:lnSpc>
                <a:spcPct val="97000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невтручання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органу державного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(контролю) 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статутну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межах закону;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60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indent="457200">
              <a:lnSpc>
                <a:spcPct val="97000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органу державного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(контролю) та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шкоду,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заподіяну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5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98000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договорів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60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97000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незалежності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(контролю)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партій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будь-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об’єднань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5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одного органу державного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(контролю) 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центрального органу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7433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98585" y="386863"/>
            <a:ext cx="11359661" cy="6154614"/>
          </a:xfrm>
        </p:spPr>
        <p:txBody>
          <a:bodyPr>
            <a:normAutofit fontScale="70000" lnSpcReduction="20000"/>
          </a:bodyPr>
          <a:lstStyle/>
          <a:p>
            <a:pPr marR="12700" indent="457200">
              <a:lnSpc>
                <a:spcPct val="97000"/>
              </a:lnSpc>
              <a:spcAft>
                <a:spcPts val="0"/>
              </a:spcAft>
            </a:pP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 таких же принципах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здійснюється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податковий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контроль, як сегмент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господарського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контролю.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Стосовно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варто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особливо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відмітити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такі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принципи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i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55"/>
              </a:lnSpc>
              <a:spcAft>
                <a:spcPts val="0"/>
              </a:spcAft>
            </a:pP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i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2700" indent="457200" algn="just">
              <a:lnSpc>
                <a:spcPct val="99000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Незалежності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Фіскальна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служба, як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основний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орган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 в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своїй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не повинна бути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під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безпосередньою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опікою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інших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державних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інституцій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реалізувати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їх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впливи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Забезпечується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через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виведення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фіскальної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служби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із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складу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інших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державних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(в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Україні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із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складу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міністерства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фінансів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набуття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статусу центрального органу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виконавчої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влади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створення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структури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асиметричної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адміністративно-територіальному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поділу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держави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міжрайонні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об’єднані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інспекції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округи).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60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2700" indent="457200" algn="just">
              <a:lnSpc>
                <a:spcPct val="98000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Невтручання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 оперативно-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господарську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діяльність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підконтрольних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об’єктів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Реалізація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контрольних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функцій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повинна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здійснюватись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без диктату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стосовно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моделі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ведення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бізнесу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оптимізації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тощо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забезпечується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через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законодавчо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встановлену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відповідальність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контролюючого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органу та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працівників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за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неправомірні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стосовно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підконтрольних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об’єктів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50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98000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Об’єктивність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передбачає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адекватну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оцінку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контрольованого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об’єкта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без будь-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яких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спотворень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зумовлених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функціональними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інтересами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контролюючого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органу.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Доведення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даний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час в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Україні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фіскальних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завдань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з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мобілізації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коштів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оцінка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ефективності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роботи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фіскальної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служби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за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показниками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виконання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доведених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завдань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жодній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мірі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не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сприяє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реалізації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принципу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об’єктивності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65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496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685800" y="761999"/>
            <a:ext cx="10767646" cy="5146431"/>
          </a:xfrm>
        </p:spPr>
        <p:txBody>
          <a:bodyPr/>
          <a:lstStyle/>
          <a:p>
            <a:pPr lvl="0" indent="457200" algn="just">
              <a:lnSpc>
                <a:spcPct val="98000"/>
              </a:lnSpc>
            </a:pP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Підконтрольність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підзвітність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контролюючих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реальної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контролю за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контролюючих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боку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законодавчої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громадськості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принцип не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повному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форматі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законодавчої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жодного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разу не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виносились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фіскальної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раціонального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утримання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i="1" dirty="0">
              <a:solidFill>
                <a:srgbClr val="4A9CCC">
                  <a:lumMod val="40000"/>
                  <a:lumOff val="6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70"/>
              </a:lnSpc>
            </a:pP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i="1" dirty="0">
              <a:solidFill>
                <a:srgbClr val="4A9CCC">
                  <a:lumMod val="40000"/>
                  <a:lumOff val="6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lvl="0" indent="457200" algn="just">
              <a:lnSpc>
                <a:spcPct val="98000"/>
              </a:lnSpc>
            </a:pP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000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збитки</a:t>
            </a:r>
            <a:r>
              <a:rPr lang="ru-RU" sz="2000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заподіяних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платникам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неправомірних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органу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контролю.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Зобов’язання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нанесеного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збитку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покладаються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бюджет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контролюючого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органу в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складу,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спричинили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збитки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причетних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неправомірних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000" i="1" dirty="0">
                <a:solidFill>
                  <a:srgbClr val="4A9CCC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i="1" dirty="0">
              <a:solidFill>
                <a:srgbClr val="4A9CCC">
                  <a:lumMod val="40000"/>
                  <a:lumOff val="60000"/>
                </a:srgb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7575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625597" y="386862"/>
            <a:ext cx="10734065" cy="1688123"/>
          </a:xfrm>
        </p:spPr>
        <p:txBody>
          <a:bodyPr>
            <a:noAutofit/>
          </a:bodyPr>
          <a:lstStyle/>
          <a:p>
            <a:pPr indent="457200" algn="just">
              <a:spcAft>
                <a:spcPts val="0"/>
              </a:spcAft>
            </a:pPr>
            <a:endParaRPr lang="ru-RU" sz="3600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Перераховані</a:t>
            </a:r>
            <a:r>
              <a:rPr lang="ru-RU" sz="2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вище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тій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іншій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мірі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закладені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«Правила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поведінки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посадових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осіб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Міністерства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доходів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зборів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»,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2013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році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затверджені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впроваджені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відповідним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міністерством</a:t>
            </a:r>
            <a:r>
              <a:rPr lang="ru-RU" sz="2000" i="1" baseline="300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Серед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принципів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етики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поведінки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посадових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осіб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органів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доходів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зборів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знаходимо</a:t>
            </a:r>
            <a:r>
              <a:rPr lang="ru-RU" sz="2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03031" y="2409091"/>
            <a:ext cx="10131428" cy="3897923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Принцип </a:t>
            </a:r>
            <a:r>
              <a:rPr lang="ru-RU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законності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Принцип </a:t>
            </a:r>
            <a:r>
              <a:rPr lang="ru-RU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пріоритету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прав, свобод i </a:t>
            </a:r>
            <a:r>
              <a:rPr lang="ru-RU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законних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iнтересiв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людини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i </a:t>
            </a:r>
            <a:r>
              <a:rPr lang="ru-RU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громадянина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Принцип </a:t>
            </a:r>
            <a:r>
              <a:rPr lang="ru-RU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компетентності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ефективності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та </a:t>
            </a:r>
            <a:r>
              <a:rPr lang="ru-RU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відповідальності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Принцип </a:t>
            </a:r>
            <a:r>
              <a:rPr lang="ru-RU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об’єктивності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ru-RU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справедливості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та </a:t>
            </a:r>
            <a:r>
              <a:rPr lang="ru-RU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неупередженості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Принцип </a:t>
            </a:r>
            <a:r>
              <a:rPr lang="ru-RU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толерантності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та </a:t>
            </a:r>
            <a:r>
              <a:rPr lang="ru-RU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лояльності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Принцип </a:t>
            </a:r>
            <a:r>
              <a:rPr lang="ru-RU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публiчностi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та </a:t>
            </a:r>
            <a:r>
              <a:rPr lang="ru-RU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відкритості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Принцип </a:t>
            </a:r>
            <a:r>
              <a:rPr lang="ru-RU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політичної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нейтральності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Принцип </a:t>
            </a:r>
            <a:r>
              <a:rPr lang="ru-RU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конфіденційності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1721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05508"/>
            <a:ext cx="10131427" cy="1148861"/>
          </a:xfrm>
        </p:spPr>
        <p:txBody>
          <a:bodyPr/>
          <a:lstStyle/>
          <a:p>
            <a:pPr marL="461645">
              <a:spcAft>
                <a:spcPts val="0"/>
              </a:spcAft>
            </a:pPr>
            <a:r>
              <a:rPr lang="ru-RU" sz="36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</a:t>
            </a:r>
            <a:r>
              <a:rPr lang="ru-RU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контролю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effectLst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685801" y="1406769"/>
            <a:ext cx="10131428" cy="4759569"/>
          </a:xfrm>
        </p:spPr>
        <p:txBody>
          <a:bodyPr>
            <a:normAutofit fontScale="85000" lnSpcReduction="20000"/>
          </a:bodyPr>
          <a:lstStyle/>
          <a:p>
            <a:pPr marL="4445" indent="457200" algn="just">
              <a:spcAft>
                <a:spcPts val="0"/>
              </a:spcAft>
            </a:pPr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Загальнонаукові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 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аналіз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синтез,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індукція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дедукція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аналогія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математичне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моделювання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абстрагування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статистичні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логічний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метод,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порівняльний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метод і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.) в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даному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випадку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не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створюють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наукового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інтересу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оскільки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застосовуються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багатьох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сферах, тому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вважаємо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недоцільним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здійснювати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їх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детальний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аналіз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45" indent="457200" algn="just">
              <a:spcAft>
                <a:spcPts val="0"/>
              </a:spcAft>
            </a:pPr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Спеціальні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контролю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доцільно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поділити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документального та фактичного контролю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28600"/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документального </a:t>
            </a:r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передбачають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перевірочних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заходів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через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документацію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яку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веде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подає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контролюючих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платник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своє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4196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674077" y="762000"/>
            <a:ext cx="10849708" cy="6013938"/>
          </a:xfrm>
        </p:spPr>
        <p:txBody>
          <a:bodyPr>
            <a:normAutofit/>
          </a:bodyPr>
          <a:lstStyle/>
          <a:p>
            <a:pPr marL="4445" indent="457200" algn="just">
              <a:lnSpc>
                <a:spcPct val="110000"/>
              </a:lnSpc>
              <a:spcAft>
                <a:spcPts val="0"/>
              </a:spcAft>
            </a:pPr>
            <a:r>
              <a:rPr lang="ru-RU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Фактичний</a:t>
            </a:r>
            <a:r>
              <a:rPr lang="ru-RU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податковий</a:t>
            </a:r>
            <a:r>
              <a:rPr lang="ru-RU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контроль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зумовлює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використання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контролюючими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органами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специфічних</a:t>
            </a:r>
            <a:r>
              <a:rPr lang="ru-RU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прийомів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способів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дозволяють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встановити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фактичні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дані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щодо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кількісних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якісних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показників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об’єктів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оподаткування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їх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відповідності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даним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обліку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Відповідно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до ст. 20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кодексу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України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працівники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контролюючого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органу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мають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право доступу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під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час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проведення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перевірок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територій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приміщень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крім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житла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громадян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та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іншого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майна,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використовуються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провадження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господарської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та/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є 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об’єктами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оподаткування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використовуються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отримання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доходів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прибутку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пов’язані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з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іншими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об’єктами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оподаткування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та/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можуть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бути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джерелом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погашення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боргу.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0033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28246" y="351692"/>
            <a:ext cx="11476892" cy="6154616"/>
          </a:xfrm>
        </p:spPr>
        <p:txBody>
          <a:bodyPr>
            <a:normAutofit/>
          </a:bodyPr>
          <a:lstStyle/>
          <a:p>
            <a:pPr marL="461645">
              <a:lnSpc>
                <a:spcPct val="98000"/>
              </a:lnSpc>
              <a:spcAft>
                <a:spcPts val="0"/>
              </a:spcAft>
            </a:pPr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Основними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методами фактичного </a:t>
            </a:r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 є:</a:t>
            </a:r>
            <a:endParaRPr lang="ru-RU" i="1" dirty="0">
              <a:solidFill>
                <a:schemeClr val="accent5">
                  <a:lumMod val="60000"/>
                  <a:lumOff val="4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60"/>
              </a:lnSpc>
              <a:spcAft>
                <a:spcPts val="0"/>
              </a:spcAft>
            </a:pP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i="1" dirty="0" smtClean="0">
              <a:solidFill>
                <a:schemeClr val="accent5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98000"/>
              </a:lnSpc>
              <a:tabLst>
                <a:tab pos="601345" algn="l"/>
              </a:tabLst>
            </a:pPr>
            <a:r>
              <a:rPr lang="ru-RU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Інвентаризація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перевірка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документальне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підтвердження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наявності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стану, 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оцінка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активів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зобов’язань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майно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вкладення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підприємства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статутні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фонди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інших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підприємств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розрахунки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з 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дебіторами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кредиторами) 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підприємства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i="1" dirty="0" smtClean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60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2700" lvl="1" algn="just">
              <a:lnSpc>
                <a:spcPct val="97000"/>
              </a:lnSpc>
              <a:tabLst>
                <a:tab pos="651510" algn="l"/>
              </a:tabLst>
            </a:pPr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Обстеження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полягає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огляді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територій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приміщень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використовуються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господарської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платника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з метою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виявлення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можливих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ознак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заниження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зобов’язань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Обстеження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проводять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здебільшого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попереднього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контролю.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65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2700" lvl="1">
              <a:lnSpc>
                <a:spcPct val="97000"/>
              </a:lnSpc>
              <a:tabLst>
                <a:tab pos="633095" algn="l"/>
              </a:tabLst>
            </a:pPr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Опитування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– метод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який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полягає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зборі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інформації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стосується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платника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з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працівників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також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будь-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яких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осіб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можуть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нею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володіти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60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2700" lvl="1" algn="just">
              <a:lnSpc>
                <a:spcPct val="98000"/>
              </a:lnSpc>
              <a:tabLst>
                <a:tab pos="598805" algn="l"/>
              </a:tabLst>
            </a:pPr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Експертна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оцінка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метод фактичного контролю,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ґрунтується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проведенні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кваліфікованими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фахівцями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експертизи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дійсних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обсягів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якості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виконаних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робіт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обґрунтованості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нормативів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виходу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готової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продукції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особливо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акцизної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правильності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встановлення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кодів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товарів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виходу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продукції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при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давальницькій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схемі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переробки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сировини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і т.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75"/>
              </a:lnSpc>
              <a:spcAft>
                <a:spcPts val="0"/>
              </a:spcAft>
            </a:pP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45" indent="457200" algn="just">
              <a:lnSpc>
                <a:spcPct val="98000"/>
              </a:lnSpc>
              <a:spcAft>
                <a:spcPts val="0"/>
              </a:spcAft>
            </a:pP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проведенні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використовуються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також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такі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фактичного контролю, як хронометраж та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огляд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При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потребі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до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проведення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перевірки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залучаються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поняті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перекладачі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спеціалісти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відповідного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профілю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000" i="1" dirty="0">
              <a:solidFill>
                <a:schemeClr val="accent3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223719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847" y="117231"/>
            <a:ext cx="10943491" cy="1512277"/>
          </a:xfrm>
        </p:spPr>
        <p:txBody>
          <a:bodyPr>
            <a:normAutofit fontScale="90000"/>
          </a:bodyPr>
          <a:lstStyle/>
          <a:p>
            <a:pPr marL="461645">
              <a:spcAft>
                <a:spcPts val="0"/>
              </a:spcAft>
            </a:pPr>
            <a:r>
              <a:rPr lang="ru-RU" sz="36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Ефективність</a:t>
            </a:r>
            <a:r>
              <a:rPr lang="ru-RU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</a:t>
            </a:r>
            <a:r>
              <a:rPr lang="ru-RU" sz="3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3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685800" y="873369"/>
            <a:ext cx="10131428" cy="1875692"/>
          </a:xfrm>
        </p:spPr>
        <p:txBody>
          <a:bodyPr>
            <a:normAutofit fontScale="70000" lnSpcReduction="20000"/>
          </a:bodyPr>
          <a:lstStyle/>
          <a:p>
            <a:pPr indent="228600"/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даному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етапі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розвитку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економіки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України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організація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ефективного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набуває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важливого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значення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оскільки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рівень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доходів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зведеного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бюджету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безпосередньо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залежить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від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ступеня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ефективності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контролюючих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здійснюють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податковий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контроль.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Пропонуємо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виділяти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економічну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ефективність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контролю.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214" y="2749062"/>
            <a:ext cx="9261231" cy="3722076"/>
          </a:xfrm>
          <a:prstGeom prst="rect">
            <a:avLst/>
          </a:prstGeom>
          <a:effectLst>
            <a:glow rad="139700">
              <a:schemeClr val="accent5">
                <a:lumMod val="60000"/>
                <a:lumOff val="40000"/>
                <a:alpha val="71000"/>
              </a:schemeClr>
            </a:glow>
            <a:reflection stA="45000" endPos="2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952571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605643" y="-285008"/>
            <a:ext cx="11055926" cy="6804561"/>
          </a:xfrm>
        </p:spPr>
        <p:txBody>
          <a:bodyPr>
            <a:normAutofit fontScale="70000" lnSpcReduction="20000"/>
          </a:bodyPr>
          <a:lstStyle/>
          <a:p>
            <a:pPr marR="12700" indent="457200" algn="just">
              <a:spcAft>
                <a:spcPts val="0"/>
              </a:spcAft>
            </a:pPr>
            <a:r>
              <a:rPr lang="ru-RU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Економічну</a:t>
            </a:r>
            <a:r>
              <a:rPr lang="ru-RU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b="1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виразити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розраховується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контролю.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доволі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суб’єктивним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контролюючі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донараховують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штрафи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пеню, але не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надходять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бюджету.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пов’язано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скасуванням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великої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контролюючих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судовому порядку,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контролюючих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знижує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дискусія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контролю.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взяти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бюджету,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утримання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контролюючих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постає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отриманими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додатковими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доходами.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контролюючі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спрямовують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свою роботу не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додаткове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нарахування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й на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добровільної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сплати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правильним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врахування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займаються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додатковими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нарахуваннями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підрахунок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здійснити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Оцінювати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податковий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контроль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точки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виражатися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зниженні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девіантної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платників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збільшенні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добровільної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сплати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платежів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превентивних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контролю.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Іншою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стороною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бюджету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надходжень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контроль них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надходжень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здійснюватись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характеру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8384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721426" y="866898"/>
            <a:ext cx="10785764" cy="5866411"/>
          </a:xfrm>
        </p:spPr>
        <p:txBody>
          <a:bodyPr>
            <a:normAutofit fontScale="77500" lnSpcReduction="20000"/>
          </a:bodyPr>
          <a:lstStyle/>
          <a:p>
            <a:pPr marL="457200" marR="12700" indent="228600">
              <a:lnSpc>
                <a:spcPct val="97000"/>
              </a:lnSpc>
              <a:spcAft>
                <a:spcPts val="0"/>
              </a:spcAft>
            </a:pPr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Критеріями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ефективності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 є </a:t>
            </a:r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результативність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економічність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i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дієвість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i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12700" indent="228600">
              <a:lnSpc>
                <a:spcPct val="97000"/>
              </a:lnSpc>
              <a:spcAft>
                <a:spcPts val="0"/>
              </a:spcAft>
            </a:pPr>
            <a:r>
              <a:rPr lang="ru-RU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Результативність</a:t>
            </a:r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характеризується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ступенем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виявлених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порушень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lang="ru-RU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результаті</a:t>
            </a:r>
            <a:r>
              <a:rPr lang="ru-RU" i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здійснення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контрольних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заходів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Тобто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завдання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контролюючих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органів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полягає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не у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здійсненні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суцільного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контролю, а в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перевірці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діяльності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саме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тих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платників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порушують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податкове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законодавство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Для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цього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контролюючі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розробляють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методики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відбору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платників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із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високим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ступенем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ризику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перевірок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65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2700" indent="457200" algn="just">
              <a:lnSpc>
                <a:spcPct val="98000"/>
              </a:lnSpc>
              <a:spcAft>
                <a:spcPts val="0"/>
              </a:spcAft>
            </a:pP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Критерій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економічності</a:t>
            </a:r>
            <a:r>
              <a:rPr lang="ru-RU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контролю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полягає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мінімізації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витрат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здійснення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Для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цього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створюються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електронні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сервіси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для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платників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податків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впроваджуються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ризикоорієнтовані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технології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дадуть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змогу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мінімізувати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витрати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65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98000"/>
              </a:lnSpc>
              <a:spcAft>
                <a:spcPts val="0"/>
              </a:spcAft>
            </a:pPr>
            <a:r>
              <a:rPr lang="ru-RU" b="1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Дієвість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контролю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проявляється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ступені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порушень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законодавства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Наслідками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контролю, у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випадку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виявлення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порушень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завжди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має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бути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відповідальність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платника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Якщо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фінансова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адміністративна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кримінальна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відповідальність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є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достатньо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високою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то сама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її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наявність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спонукає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платника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діяти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 межах закону.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Натомість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низькі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фінансові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інші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санкції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не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діють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платника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напрямку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підвищення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законослухняності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1869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97727"/>
            <a:ext cx="10643259" cy="1290450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63500" dir="2700000" algn="tl" rotWithShape="0">
                    <a:srgbClr val="000000">
                      <a:alpha val="4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endParaRPr lang="ru-RU" sz="320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dist="63500" dir="2700000" algn="tl" rotWithShape="0">
                  <a:srgbClr val="000000">
                    <a:alpha val="4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2743201" y="1371449"/>
            <a:ext cx="7029000" cy="4631377"/>
          </a:xfrm>
        </p:spPr>
        <p:txBody>
          <a:bodyPr>
            <a:normAutofit/>
          </a:bodyPr>
          <a:lstStyle/>
          <a:p>
            <a:pPr marL="457200" indent="0">
              <a:spcAft>
                <a:spcPts val="0"/>
              </a:spcAft>
            </a:pP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Сутність податкового контролю.</a:t>
            </a:r>
            <a:endParaRPr lang="ru-RU" sz="24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контролю.</a:t>
            </a:r>
            <a:endParaRPr lang="ru-RU" sz="24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342900">
              <a:lnSpc>
                <a:spcPct val="98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4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sz="24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контролю</a:t>
            </a: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5">
                  <a:lumMod val="60000"/>
                  <a:lumOff val="4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sz="24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контролю.</a:t>
            </a:r>
            <a:endParaRPr lang="ru-RU" sz="2400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sz="24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контролю.</a:t>
            </a:r>
          </a:p>
          <a:p>
            <a:pPr marL="8001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sz="24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контролю.</a:t>
            </a:r>
            <a:endParaRPr lang="ru-RU" sz="2400" dirty="0">
              <a:solidFill>
                <a:schemeClr val="accent5">
                  <a:lumMod val="60000"/>
                  <a:lumOff val="4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505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416" y="164124"/>
            <a:ext cx="10131427" cy="1348153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 err="1" smtClean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Сутність</a:t>
            </a:r>
            <a:r>
              <a:rPr lang="ru-RU" sz="4000" cap="none" dirty="0" smtClean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4000" cap="none" dirty="0" err="1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sz="4000" cap="none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</a:t>
            </a:r>
            <a:endParaRPr lang="ru-RU" sz="4000" cap="none" dirty="0">
              <a:ln w="0"/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211014" y="1512277"/>
            <a:ext cx="11359663" cy="50292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n w="0"/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  </a:t>
            </a:r>
            <a:r>
              <a:rPr lang="ru-RU" i="1" dirty="0" smtClean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Важливе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(контроль).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уповноважених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центральних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територіальних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колегіальних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виконавчої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Автономної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Республіки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законом,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суб’єктами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належної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допустимого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небезпеки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природного </a:t>
            </a:r>
            <a:r>
              <a:rPr lang="ru-RU" i="1" dirty="0" smtClean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</a:p>
          <a:p>
            <a:pPr algn="just"/>
            <a:r>
              <a:rPr lang="ru-RU" i="1" dirty="0" smtClean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Контроль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властивий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усім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сферам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буття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політиці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політичний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контроль),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ідеології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ідеологічний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контроль),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екології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екологічний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контроль)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основу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покладено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контрольної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роль та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економічної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людства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пріоритетним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господарський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контроль,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контроль, предметом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свою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конкретизуючи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область контрольного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умовно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поділити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бюджетний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i="1" dirty="0" err="1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податковий</a:t>
            </a:r>
            <a:r>
              <a:rPr lang="ru-RU" i="1" dirty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n w="0"/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контроль.</a:t>
            </a:r>
          </a:p>
          <a:p>
            <a:pPr algn="just"/>
            <a:endParaRPr lang="ru-RU" u="sng" dirty="0">
              <a:solidFill>
                <a:schemeClr val="accent5">
                  <a:lumMod val="40000"/>
                  <a:lumOff val="6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3676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685801" y="480646"/>
            <a:ext cx="10955214" cy="2766646"/>
          </a:xfrm>
        </p:spPr>
        <p:txBody>
          <a:bodyPr>
            <a:normAutofit/>
          </a:bodyPr>
          <a:lstStyle/>
          <a:p>
            <a:pPr marR="12700" indent="457200" algn="just">
              <a:lnSpc>
                <a:spcPct val="98000"/>
              </a:lnSpc>
              <a:spcAft>
                <a:spcPts val="0"/>
              </a:spcAft>
            </a:pP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Податковий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контроль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визначальним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інструментом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забезпечується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належний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податкової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законослухняності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платників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донараховані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податкові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застосовані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порушників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санкції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розширити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базу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істотно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поповнити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доходи казни.</a:t>
            </a:r>
            <a:endParaRPr lang="ru-RU" sz="2400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91307" y="2883877"/>
            <a:ext cx="10755923" cy="2332891"/>
          </a:xfrm>
        </p:spPr>
        <p:txBody>
          <a:bodyPr>
            <a:normAutofit/>
          </a:bodyPr>
          <a:lstStyle/>
          <a:p>
            <a:pPr algn="just"/>
            <a:r>
              <a:rPr lang="ru-RU" i="1" dirty="0" smtClean="0">
                <a:solidFill>
                  <a:srgbClr val="00B050"/>
                </a:solidFill>
              </a:rPr>
              <a:t>   </a:t>
            </a:r>
            <a:r>
              <a:rPr lang="ru-RU" sz="2000" i="1" dirty="0" smtClean="0">
                <a:solidFill>
                  <a:srgbClr val="00B050"/>
                </a:solidFill>
              </a:rPr>
              <a:t>     </a:t>
            </a:r>
            <a:r>
              <a:rPr lang="ru-RU" sz="2000" i="1" dirty="0" err="1" smtClean="0">
                <a:solidFill>
                  <a:srgbClr val="00B050"/>
                </a:solidFill>
              </a:rPr>
              <a:t>Податковий</a:t>
            </a:r>
            <a:r>
              <a:rPr lang="ru-RU" sz="2000" i="1" dirty="0" smtClean="0">
                <a:solidFill>
                  <a:srgbClr val="00B050"/>
                </a:solidFill>
              </a:rPr>
              <a:t> </a:t>
            </a:r>
            <a:r>
              <a:rPr lang="ru-RU" sz="2000" i="1" dirty="0">
                <a:solidFill>
                  <a:srgbClr val="00B050"/>
                </a:solidFill>
              </a:rPr>
              <a:t>кодекс </a:t>
            </a:r>
            <a:r>
              <a:rPr lang="ru-RU" sz="2000" i="1" dirty="0" err="1">
                <a:solidFill>
                  <a:srgbClr val="00B050"/>
                </a:solidFill>
              </a:rPr>
              <a:t>України</a:t>
            </a:r>
            <a:r>
              <a:rPr lang="ru-RU" sz="2000" i="1" dirty="0">
                <a:solidFill>
                  <a:srgbClr val="00B050"/>
                </a:solidFill>
              </a:rPr>
              <a:t> </a:t>
            </a:r>
            <a:r>
              <a:rPr lang="ru-RU" sz="2000" i="1" dirty="0" err="1">
                <a:solidFill>
                  <a:srgbClr val="00B050"/>
                </a:solidFill>
              </a:rPr>
              <a:t>визначає</a:t>
            </a:r>
            <a:r>
              <a:rPr lang="ru-RU" sz="2000" i="1" dirty="0">
                <a:solidFill>
                  <a:srgbClr val="00B050"/>
                </a:solidFill>
              </a:rPr>
              <a:t> </a:t>
            </a:r>
            <a:r>
              <a:rPr lang="ru-RU" sz="2000" i="1" dirty="0" err="1">
                <a:solidFill>
                  <a:srgbClr val="00B050"/>
                </a:solidFill>
              </a:rPr>
              <a:t>податковий</a:t>
            </a:r>
            <a:r>
              <a:rPr lang="ru-RU" sz="2000" i="1" dirty="0">
                <a:solidFill>
                  <a:srgbClr val="00B050"/>
                </a:solidFill>
              </a:rPr>
              <a:t> контроль, як систему </a:t>
            </a:r>
            <a:r>
              <a:rPr lang="ru-RU" sz="2000" i="1" dirty="0" err="1">
                <a:solidFill>
                  <a:srgbClr val="00B050"/>
                </a:solidFill>
              </a:rPr>
              <a:t>заходів</a:t>
            </a:r>
            <a:r>
              <a:rPr lang="ru-RU" sz="2000" i="1" dirty="0">
                <a:solidFill>
                  <a:srgbClr val="00B050"/>
                </a:solidFill>
              </a:rPr>
              <a:t>, </a:t>
            </a:r>
            <a:r>
              <a:rPr lang="ru-RU" sz="2000" i="1" dirty="0" err="1">
                <a:solidFill>
                  <a:srgbClr val="00B050"/>
                </a:solidFill>
              </a:rPr>
              <a:t>що</a:t>
            </a:r>
            <a:r>
              <a:rPr lang="ru-RU" sz="2000" i="1" dirty="0">
                <a:solidFill>
                  <a:srgbClr val="00B050"/>
                </a:solidFill>
              </a:rPr>
              <a:t> </a:t>
            </a:r>
            <a:r>
              <a:rPr lang="ru-RU" sz="2000" i="1" dirty="0" err="1">
                <a:solidFill>
                  <a:srgbClr val="00B050"/>
                </a:solidFill>
              </a:rPr>
              <a:t>вживаються</a:t>
            </a:r>
            <a:r>
              <a:rPr lang="ru-RU" sz="2000" i="1" dirty="0">
                <a:solidFill>
                  <a:srgbClr val="00B050"/>
                </a:solidFill>
              </a:rPr>
              <a:t> </a:t>
            </a:r>
            <a:r>
              <a:rPr lang="ru-RU" sz="2000" i="1" dirty="0" err="1">
                <a:solidFill>
                  <a:srgbClr val="00B050"/>
                </a:solidFill>
              </a:rPr>
              <a:t>контролюючими</a:t>
            </a:r>
            <a:r>
              <a:rPr lang="ru-RU" sz="2000" i="1" dirty="0">
                <a:solidFill>
                  <a:srgbClr val="00B050"/>
                </a:solidFill>
              </a:rPr>
              <a:t> органами з метою контролю </a:t>
            </a:r>
            <a:r>
              <a:rPr lang="ru-RU" sz="2000" i="1" dirty="0" err="1">
                <a:solidFill>
                  <a:srgbClr val="00B050"/>
                </a:solidFill>
              </a:rPr>
              <a:t>правильності</a:t>
            </a:r>
            <a:r>
              <a:rPr lang="ru-RU" sz="2000" i="1" dirty="0">
                <a:solidFill>
                  <a:srgbClr val="00B050"/>
                </a:solidFill>
              </a:rPr>
              <a:t> </a:t>
            </a:r>
            <a:r>
              <a:rPr lang="ru-RU" sz="2000" i="1" dirty="0" err="1">
                <a:solidFill>
                  <a:srgbClr val="00B050"/>
                </a:solidFill>
              </a:rPr>
              <a:t>нарахування</a:t>
            </a:r>
            <a:r>
              <a:rPr lang="ru-RU" sz="2000" i="1" dirty="0">
                <a:solidFill>
                  <a:srgbClr val="00B050"/>
                </a:solidFill>
              </a:rPr>
              <a:t>, </a:t>
            </a:r>
            <a:r>
              <a:rPr lang="ru-RU" sz="2000" i="1" dirty="0" err="1">
                <a:solidFill>
                  <a:srgbClr val="00B050"/>
                </a:solidFill>
              </a:rPr>
              <a:t>повноти</a:t>
            </a:r>
            <a:r>
              <a:rPr lang="ru-RU" sz="2000" i="1" dirty="0">
                <a:solidFill>
                  <a:srgbClr val="00B050"/>
                </a:solidFill>
              </a:rPr>
              <a:t> і </a:t>
            </a:r>
            <a:r>
              <a:rPr lang="ru-RU" sz="2000" i="1" dirty="0" err="1">
                <a:solidFill>
                  <a:srgbClr val="00B050"/>
                </a:solidFill>
              </a:rPr>
              <a:t>своєчасності</a:t>
            </a:r>
            <a:r>
              <a:rPr lang="ru-RU" sz="2000" i="1" dirty="0">
                <a:solidFill>
                  <a:srgbClr val="00B050"/>
                </a:solidFill>
              </a:rPr>
              <a:t> </a:t>
            </a:r>
            <a:r>
              <a:rPr lang="ru-RU" sz="2000" i="1" dirty="0" err="1">
                <a:solidFill>
                  <a:srgbClr val="00B050"/>
                </a:solidFill>
              </a:rPr>
              <a:t>сплати</a:t>
            </a:r>
            <a:r>
              <a:rPr lang="ru-RU" sz="2000" i="1" dirty="0">
                <a:solidFill>
                  <a:srgbClr val="00B050"/>
                </a:solidFill>
              </a:rPr>
              <a:t> </a:t>
            </a:r>
            <a:r>
              <a:rPr lang="ru-RU" sz="2000" i="1" dirty="0" err="1">
                <a:solidFill>
                  <a:srgbClr val="00B050"/>
                </a:solidFill>
              </a:rPr>
              <a:t>податків</a:t>
            </a:r>
            <a:r>
              <a:rPr lang="ru-RU" sz="2000" i="1" dirty="0">
                <a:solidFill>
                  <a:srgbClr val="00B050"/>
                </a:solidFill>
              </a:rPr>
              <a:t> і </a:t>
            </a:r>
            <a:r>
              <a:rPr lang="ru-RU" sz="2000" i="1" dirty="0" err="1">
                <a:solidFill>
                  <a:srgbClr val="00B050"/>
                </a:solidFill>
              </a:rPr>
              <a:t>зборів</a:t>
            </a:r>
            <a:r>
              <a:rPr lang="ru-RU" sz="2000" i="1" dirty="0">
                <a:solidFill>
                  <a:srgbClr val="00B050"/>
                </a:solidFill>
              </a:rPr>
              <a:t>, а </a:t>
            </a:r>
            <a:r>
              <a:rPr lang="ru-RU" sz="2000" i="1" dirty="0" err="1">
                <a:solidFill>
                  <a:srgbClr val="00B050"/>
                </a:solidFill>
              </a:rPr>
              <a:t>також</a:t>
            </a:r>
            <a:r>
              <a:rPr lang="ru-RU" sz="2000" i="1" dirty="0">
                <a:solidFill>
                  <a:srgbClr val="00B050"/>
                </a:solidFill>
              </a:rPr>
              <a:t> </a:t>
            </a:r>
            <a:r>
              <a:rPr lang="ru-RU" sz="2000" i="1" dirty="0" err="1">
                <a:solidFill>
                  <a:srgbClr val="00B050"/>
                </a:solidFill>
              </a:rPr>
              <a:t>дотримання</a:t>
            </a:r>
            <a:r>
              <a:rPr lang="ru-RU" sz="2000" i="1" dirty="0">
                <a:solidFill>
                  <a:srgbClr val="00B050"/>
                </a:solidFill>
              </a:rPr>
              <a:t> </a:t>
            </a:r>
            <a:r>
              <a:rPr lang="ru-RU" sz="2000" i="1" dirty="0" err="1">
                <a:solidFill>
                  <a:srgbClr val="00B050"/>
                </a:solidFill>
              </a:rPr>
              <a:t>законодавства</a:t>
            </a:r>
            <a:r>
              <a:rPr lang="ru-RU" sz="2000" i="1" dirty="0">
                <a:solidFill>
                  <a:srgbClr val="00B050"/>
                </a:solidFill>
              </a:rPr>
              <a:t> з </a:t>
            </a:r>
            <a:r>
              <a:rPr lang="ru-RU" sz="2000" i="1" dirty="0" err="1">
                <a:solidFill>
                  <a:srgbClr val="00B050"/>
                </a:solidFill>
              </a:rPr>
              <a:t>питань</a:t>
            </a:r>
            <a:r>
              <a:rPr lang="ru-RU" sz="2000" i="1" dirty="0">
                <a:solidFill>
                  <a:srgbClr val="00B050"/>
                </a:solidFill>
              </a:rPr>
              <a:t> </a:t>
            </a:r>
            <a:r>
              <a:rPr lang="ru-RU" sz="2000" i="1" dirty="0" err="1">
                <a:solidFill>
                  <a:srgbClr val="00B050"/>
                </a:solidFill>
              </a:rPr>
              <a:t>регулювання</a:t>
            </a:r>
            <a:r>
              <a:rPr lang="ru-RU" sz="2000" i="1" dirty="0">
                <a:solidFill>
                  <a:srgbClr val="00B050"/>
                </a:solidFill>
              </a:rPr>
              <a:t> </a:t>
            </a:r>
            <a:r>
              <a:rPr lang="ru-RU" sz="2000" i="1" dirty="0" err="1">
                <a:solidFill>
                  <a:srgbClr val="00B050"/>
                </a:solidFill>
              </a:rPr>
              <a:t>обігу</a:t>
            </a:r>
            <a:r>
              <a:rPr lang="ru-RU" sz="2000" i="1" dirty="0">
                <a:solidFill>
                  <a:srgbClr val="00B050"/>
                </a:solidFill>
              </a:rPr>
              <a:t> </a:t>
            </a:r>
            <a:r>
              <a:rPr lang="ru-RU" sz="2000" i="1" dirty="0" err="1">
                <a:solidFill>
                  <a:srgbClr val="00B050"/>
                </a:solidFill>
              </a:rPr>
              <a:t>готівки</a:t>
            </a:r>
            <a:r>
              <a:rPr lang="ru-RU" sz="2000" i="1" dirty="0">
                <a:solidFill>
                  <a:srgbClr val="00B050"/>
                </a:solidFill>
              </a:rPr>
              <a:t>, </a:t>
            </a:r>
            <a:r>
              <a:rPr lang="ru-RU" sz="2000" i="1" dirty="0" err="1">
                <a:solidFill>
                  <a:srgbClr val="00B050"/>
                </a:solidFill>
              </a:rPr>
              <a:t>проведення</a:t>
            </a:r>
            <a:r>
              <a:rPr lang="ru-RU" sz="2000" i="1" dirty="0">
                <a:solidFill>
                  <a:srgbClr val="00B050"/>
                </a:solidFill>
              </a:rPr>
              <a:t> </a:t>
            </a:r>
            <a:r>
              <a:rPr lang="ru-RU" sz="2000" i="1" dirty="0" err="1">
                <a:solidFill>
                  <a:srgbClr val="00B050"/>
                </a:solidFill>
              </a:rPr>
              <a:t>розрахункових</a:t>
            </a:r>
            <a:r>
              <a:rPr lang="ru-RU" sz="2000" i="1" dirty="0">
                <a:solidFill>
                  <a:srgbClr val="00B050"/>
                </a:solidFill>
              </a:rPr>
              <a:t> та </a:t>
            </a:r>
            <a:r>
              <a:rPr lang="ru-RU" sz="2000" i="1" dirty="0" err="1">
                <a:solidFill>
                  <a:srgbClr val="00B050"/>
                </a:solidFill>
              </a:rPr>
              <a:t>касових</a:t>
            </a:r>
            <a:r>
              <a:rPr lang="ru-RU" sz="2000" i="1" dirty="0">
                <a:solidFill>
                  <a:srgbClr val="00B050"/>
                </a:solidFill>
              </a:rPr>
              <a:t> </a:t>
            </a:r>
            <a:r>
              <a:rPr lang="ru-RU" sz="2000" i="1" dirty="0" err="1">
                <a:solidFill>
                  <a:srgbClr val="00B050"/>
                </a:solidFill>
              </a:rPr>
              <a:t>операцій</a:t>
            </a:r>
            <a:r>
              <a:rPr lang="ru-RU" sz="2000" i="1" dirty="0">
                <a:solidFill>
                  <a:srgbClr val="00B050"/>
                </a:solidFill>
              </a:rPr>
              <a:t>, </a:t>
            </a:r>
            <a:r>
              <a:rPr lang="ru-RU" sz="2000" i="1" dirty="0" err="1">
                <a:solidFill>
                  <a:srgbClr val="00B050"/>
                </a:solidFill>
              </a:rPr>
              <a:t>патентування</a:t>
            </a:r>
            <a:r>
              <a:rPr lang="ru-RU" sz="2000" i="1" dirty="0">
                <a:solidFill>
                  <a:srgbClr val="00B050"/>
                </a:solidFill>
              </a:rPr>
              <a:t>, </a:t>
            </a:r>
            <a:r>
              <a:rPr lang="ru-RU" sz="2000" i="1" dirty="0" err="1">
                <a:solidFill>
                  <a:srgbClr val="00B050"/>
                </a:solidFill>
              </a:rPr>
              <a:t>ліцензування</a:t>
            </a:r>
            <a:r>
              <a:rPr lang="ru-RU" sz="2000" i="1" dirty="0">
                <a:solidFill>
                  <a:srgbClr val="00B050"/>
                </a:solidFill>
              </a:rPr>
              <a:t> та </a:t>
            </a:r>
            <a:r>
              <a:rPr lang="ru-RU" sz="2000" i="1" dirty="0" err="1">
                <a:solidFill>
                  <a:srgbClr val="00B050"/>
                </a:solidFill>
              </a:rPr>
              <a:t>іншого</a:t>
            </a:r>
            <a:r>
              <a:rPr lang="ru-RU" sz="2000" i="1" dirty="0">
                <a:solidFill>
                  <a:srgbClr val="00B050"/>
                </a:solidFill>
              </a:rPr>
              <a:t> </a:t>
            </a:r>
            <a:r>
              <a:rPr lang="ru-RU" sz="2000" i="1" dirty="0" err="1">
                <a:solidFill>
                  <a:srgbClr val="00B050"/>
                </a:solidFill>
              </a:rPr>
              <a:t>законодавства</a:t>
            </a:r>
            <a:r>
              <a:rPr lang="ru-RU" sz="2000" i="1" dirty="0">
                <a:solidFill>
                  <a:srgbClr val="00B050"/>
                </a:solidFill>
              </a:rPr>
              <a:t>, контроль за </a:t>
            </a:r>
            <a:r>
              <a:rPr lang="ru-RU" sz="2000" i="1" dirty="0" err="1">
                <a:solidFill>
                  <a:srgbClr val="00B050"/>
                </a:solidFill>
              </a:rPr>
              <a:t>дотриманням</a:t>
            </a:r>
            <a:r>
              <a:rPr lang="ru-RU" sz="2000" i="1" dirty="0">
                <a:solidFill>
                  <a:srgbClr val="00B050"/>
                </a:solidFill>
              </a:rPr>
              <a:t> </a:t>
            </a:r>
            <a:r>
              <a:rPr lang="ru-RU" sz="2000" i="1" dirty="0" err="1">
                <a:solidFill>
                  <a:srgbClr val="00B050"/>
                </a:solidFill>
              </a:rPr>
              <a:t>якого</a:t>
            </a:r>
            <a:r>
              <a:rPr lang="ru-RU" sz="2000" i="1" dirty="0">
                <a:solidFill>
                  <a:srgbClr val="00B050"/>
                </a:solidFill>
              </a:rPr>
              <a:t> </a:t>
            </a:r>
            <a:r>
              <a:rPr lang="ru-RU" sz="2000" i="1" dirty="0" err="1">
                <a:solidFill>
                  <a:srgbClr val="00B050"/>
                </a:solidFill>
              </a:rPr>
              <a:t>покладено</a:t>
            </a:r>
            <a:r>
              <a:rPr lang="ru-RU" sz="2000" i="1" dirty="0">
                <a:solidFill>
                  <a:srgbClr val="00B050"/>
                </a:solidFill>
              </a:rPr>
              <a:t> на </a:t>
            </a:r>
            <a:r>
              <a:rPr lang="ru-RU" sz="2000" i="1" dirty="0" err="1">
                <a:solidFill>
                  <a:srgbClr val="00B050"/>
                </a:solidFill>
              </a:rPr>
              <a:t>контролюючі</a:t>
            </a:r>
            <a:r>
              <a:rPr lang="ru-RU" sz="2000" i="1" dirty="0">
                <a:solidFill>
                  <a:srgbClr val="00B050"/>
                </a:solidFill>
              </a:rPr>
              <a:t> </a:t>
            </a:r>
            <a:r>
              <a:rPr lang="ru-RU" sz="2000" i="1" dirty="0" err="1">
                <a:solidFill>
                  <a:srgbClr val="00B050"/>
                </a:solidFill>
              </a:rPr>
              <a:t>органи</a:t>
            </a:r>
            <a:r>
              <a:rPr lang="ru-RU" sz="2000" i="1" dirty="0">
                <a:solidFill>
                  <a:srgbClr val="00B050"/>
                </a:solidFill>
              </a:rPr>
              <a:t> (</a:t>
            </a:r>
            <a:r>
              <a:rPr lang="ru-RU" sz="2000" i="1" dirty="0" err="1">
                <a:solidFill>
                  <a:srgbClr val="00B050"/>
                </a:solidFill>
              </a:rPr>
              <a:t>стаття</a:t>
            </a:r>
            <a:r>
              <a:rPr lang="ru-RU" sz="2000" i="1" dirty="0">
                <a:solidFill>
                  <a:srgbClr val="00B050"/>
                </a:solidFill>
              </a:rPr>
              <a:t> 61 Кодексу)</a:t>
            </a:r>
          </a:p>
        </p:txBody>
      </p:sp>
    </p:spTree>
    <p:extLst>
      <p:ext uri="{BB962C8B-B14F-4D97-AF65-F5344CB8AC3E}">
        <p14:creationId xmlns:p14="http://schemas.microsoft.com/office/powerpoint/2010/main" val="3741392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685800" y="410305"/>
            <a:ext cx="10990383" cy="3821725"/>
          </a:xfrm>
        </p:spPr>
        <p:txBody>
          <a:bodyPr>
            <a:normAutofit fontScale="70000" lnSpcReduction="20000"/>
          </a:bodyPr>
          <a:lstStyle/>
          <a:p>
            <a:pPr indent="457200" algn="just">
              <a:lnSpc>
                <a:spcPct val="99000"/>
              </a:lnSpc>
              <a:spcAft>
                <a:spcPts val="0"/>
              </a:spcAft>
            </a:pPr>
            <a:r>
              <a:rPr lang="ru-RU" sz="3300" i="1" u="sng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оподаткуванням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ефективному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функціонуванні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податкової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повну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своєчасну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сплату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платниками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податкових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зобов’язань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недопущенні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господарській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фінансовій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 привели до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заниження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податкових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зобов’язань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бюджету. З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позицій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платників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яка б давала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оперативно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фіксувати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небажані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платників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й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попереджувати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неправомірні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спонукати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платників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добровільного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державним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бюджетом. З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3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3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податковий</a:t>
            </a:r>
            <a:r>
              <a:rPr lang="ru-RU" sz="33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контроль </a:t>
            </a:r>
            <a:r>
              <a:rPr lang="ru-RU" sz="33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33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33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300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систему </a:t>
            </a:r>
            <a:r>
              <a:rPr lang="ru-RU" sz="33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3300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3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sz="33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за </a:t>
            </a:r>
            <a:r>
              <a:rPr lang="ru-RU" sz="33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sz="33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платників</a:t>
            </a:r>
            <a:r>
              <a:rPr lang="ru-RU" sz="33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33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33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недопущення</a:t>
            </a:r>
            <a:r>
              <a:rPr lang="ru-RU" sz="33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sz="33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sz="33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33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оперативного </a:t>
            </a:r>
            <a:r>
              <a:rPr lang="ru-RU" sz="33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33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3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33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33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sz="33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300" i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85799" y="3880339"/>
            <a:ext cx="10990384" cy="3118338"/>
          </a:xfrm>
        </p:spPr>
        <p:txBody>
          <a:bodyPr>
            <a:normAutofit lnSpcReduction="10000"/>
          </a:bodyPr>
          <a:lstStyle/>
          <a:p>
            <a:pPr indent="457200">
              <a:lnSpc>
                <a:spcPct val="98000"/>
              </a:lnSpc>
              <a:spcAft>
                <a:spcPts val="0"/>
              </a:spcAft>
            </a:pP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податковий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контроль»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аспектах – широкому та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вузькому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 широкому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податковий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контроль –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невід’ємна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мір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ефективної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економічної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4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балансу прав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платників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фіскальних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4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97000"/>
              </a:lnSpc>
              <a:spcAft>
                <a:spcPts val="0"/>
              </a:spcAft>
            </a:pP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вузькому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податковий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контроль – система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вживаються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контролюючими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органами з метою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чинного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 sz="24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155"/>
              </a:lnSpc>
              <a:spcAft>
                <a:spcPts val="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0320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6480" y="0"/>
            <a:ext cx="10131427" cy="1078522"/>
          </a:xfrm>
        </p:spPr>
        <p:txBody>
          <a:bodyPr>
            <a:normAutofit/>
          </a:bodyPr>
          <a:lstStyle/>
          <a:p>
            <a:r>
              <a:rPr lang="ru-RU" sz="32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Система </a:t>
            </a:r>
            <a:r>
              <a:rPr lang="ru-RU" sz="3200" b="1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sz="32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</a:t>
            </a:r>
            <a:endParaRPr lang="ru-RU" sz="32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826479" y="1318845"/>
            <a:ext cx="10131428" cy="2010508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45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Податковий</a:t>
            </a:r>
            <a:r>
              <a:rPr lang="ru-RU" sz="45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– </a:t>
            </a:r>
            <a:r>
              <a:rPr lang="ru-RU" sz="45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5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складна </a:t>
            </a:r>
            <a:r>
              <a:rPr lang="ru-RU" sz="45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соціально-орієнтована</a:t>
            </a:r>
            <a:r>
              <a:rPr lang="ru-RU" sz="45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система, яка </a:t>
            </a:r>
            <a:r>
              <a:rPr lang="ru-RU" sz="45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45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4500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50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організаційну</a:t>
            </a:r>
            <a:r>
              <a:rPr lang="ru-RU" sz="45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50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інформаційну</a:t>
            </a:r>
            <a:r>
              <a:rPr lang="ru-RU" sz="45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інфраструктуру</a:t>
            </a:r>
            <a:r>
              <a:rPr lang="ru-RU" sz="45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45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50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методологічну</a:t>
            </a:r>
            <a:r>
              <a:rPr lang="ru-RU" sz="45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базу</a:t>
            </a:r>
            <a:r>
              <a:rPr lang="ru-RU" sz="45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50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5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нормативно-</a:t>
            </a:r>
            <a:r>
              <a:rPr lang="ru-RU" sz="450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правове</a:t>
            </a:r>
            <a:r>
              <a:rPr lang="ru-RU" sz="45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45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45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50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ресурсну</a:t>
            </a:r>
            <a:r>
              <a:rPr lang="ru-RU" sz="45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50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підтримку</a:t>
            </a:r>
            <a:endParaRPr lang="ru-RU" sz="450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0624" y="3176954"/>
            <a:ext cx="11516576" cy="3376246"/>
          </a:xfrm>
        </p:spPr>
        <p:txBody>
          <a:bodyPr>
            <a:normAutofit lnSpcReduction="10000"/>
          </a:bodyPr>
          <a:lstStyle/>
          <a:p>
            <a:pPr indent="457200" algn="just">
              <a:lnSpc>
                <a:spcPct val="99000"/>
              </a:lnSpc>
              <a:spcAft>
                <a:spcPts val="0"/>
              </a:spcAft>
            </a:pPr>
            <a:r>
              <a:rPr lang="ru-RU" sz="2000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Організаційна</a:t>
            </a:r>
            <a:r>
              <a:rPr lang="ru-RU" sz="2000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інфраструктура</a:t>
            </a:r>
            <a:r>
              <a:rPr lang="ru-RU" sz="2000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складається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із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контролюючих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органів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платників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податків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фізичних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юридичних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осіб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виступають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суб’єктами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контролю.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Натомість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об’єктом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 є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діяльність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платників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податків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частині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визначення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сплати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податкових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зобов’язань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Відповідно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до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законодавства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контролюючими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органами є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державної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фіскальної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служби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центральний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орган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виконавчої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влади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забезпечує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формування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єдиної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державної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податкової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державної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митної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політики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частині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адміністрування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податків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зборів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митних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платежів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реалізує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державну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податкову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державну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митну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політику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забезпечує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формування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реалізацію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державної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політики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з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адміністрування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єдиного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внеску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забезпечує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формування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реалізацію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державної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політики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ru-RU" sz="2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сфері</a:t>
            </a:r>
            <a:r>
              <a:rPr lang="ru-RU" sz="2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боротьби</a:t>
            </a:r>
            <a:r>
              <a:rPr lang="ru-RU" sz="2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правопорушеннями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при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застосуванні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митного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законодавства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а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також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законодавства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з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питань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сплати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єдиного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внеску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територіальні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</a:t>
            </a:r>
            <a:r>
              <a:rPr lang="ru-RU" sz="200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000" i="1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7485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685800" y="211015"/>
            <a:ext cx="10943491" cy="6541477"/>
          </a:xfrm>
        </p:spPr>
        <p:txBody>
          <a:bodyPr>
            <a:normAutofit fontScale="77500" lnSpcReduction="20000"/>
          </a:bodyPr>
          <a:lstStyle/>
          <a:p>
            <a:pPr marL="4445" marR="12700" indent="457200" algn="just">
              <a:lnSpc>
                <a:spcPct val="97000"/>
              </a:lnSpc>
              <a:spcAft>
                <a:spcPts val="0"/>
              </a:spcAft>
            </a:pPr>
            <a:r>
              <a:rPr lang="ru-RU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Інформаційна</a:t>
            </a:r>
            <a:r>
              <a:rPr lang="ru-RU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інфраструктура</a:t>
            </a:r>
            <a:r>
              <a:rPr lang="ru-RU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включає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джерела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механізми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способи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отримання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інформації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також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саму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інформацію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про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повноту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своєчасність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сплати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платниками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податків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податкових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зобов’язань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6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45" indent="457200" algn="just">
              <a:lnSpc>
                <a:spcPct val="98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Для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ефективного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здійснення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необхідна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якісна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методологічна</a:t>
            </a:r>
            <a:r>
              <a:rPr lang="ru-RU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база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Така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база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втілюється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відповідних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методиках контролю за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справлянням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окремих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платежів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здійсненням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певних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фінансових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операцій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Будь-яка методика контролю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має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базуватись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на чинному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законодавстві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враховувати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практику і статистику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порушень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законодавства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щоб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сконцентрувати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увагу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контролюючого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органу на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найбільш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ризикових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ділянках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контролю.</a:t>
            </a:r>
            <a:endParaRPr lang="ru-RU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7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45" indent="457200" algn="just">
              <a:lnSpc>
                <a:spcPct val="98000"/>
              </a:lnSpc>
              <a:spcAft>
                <a:spcPts val="0"/>
              </a:spcAft>
            </a:pP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Діяльність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платника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податків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оцінюється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відповідно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до чинного </a:t>
            </a:r>
            <a:r>
              <a:rPr lang="ru-RU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нормативно-правового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забезпечення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Відповідно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дана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складова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включає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насамперед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законодавче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забезпечення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справляння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самих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податків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доповнюється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нормами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законодавства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регламентують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діяльність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контролюючих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органів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здійснення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контролю.</a:t>
            </a:r>
            <a:endParaRPr lang="ru-RU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75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</a:t>
            </a:r>
            <a:r>
              <a:rPr lang="ru-RU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Невід’ємною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складовою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 є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ресурсна</a:t>
            </a:r>
            <a:r>
              <a:rPr lang="ru-RU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підтримка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яка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виражається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матеріальному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кадровому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забезпеченні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організації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контролю.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Ресурси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витрачаються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на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організацію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мають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бути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оптимальними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аби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належним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чином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забезпечити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 та не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зробити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занадто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дорогим.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529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199294"/>
            <a:ext cx="10131427" cy="1008184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Способи</a:t>
            </a:r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здійснення</a:t>
            </a:r>
            <a:r>
              <a:rPr lang="ru-RU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685800" y="1348154"/>
            <a:ext cx="10673862" cy="2696307"/>
          </a:xfrm>
        </p:spPr>
        <p:txBody>
          <a:bodyPr>
            <a:normAutofit fontScale="70000" lnSpcReduction="20000"/>
          </a:bodyPr>
          <a:lstStyle/>
          <a:p>
            <a:pPr marL="461645">
              <a:spcAft>
                <a:spcPts val="0"/>
              </a:spcAft>
            </a:pPr>
            <a:r>
              <a:rPr lang="ru-RU" i="1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Податковим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кодексом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передбачені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контролю:</a:t>
            </a:r>
            <a:endParaRPr lang="ru-RU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645">
              <a:lnSpc>
                <a:spcPct val="98000"/>
              </a:lnSpc>
              <a:spcAft>
                <a:spcPts val="0"/>
              </a:spcAft>
            </a:pPr>
            <a:r>
              <a:rPr lang="ru-RU" i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платників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i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5"/>
              </a:lnSpc>
              <a:spcAft>
                <a:spcPts val="0"/>
              </a:spcAft>
            </a:pP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i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645">
              <a:spcAft>
                <a:spcPts val="0"/>
              </a:spcAft>
            </a:pPr>
            <a:r>
              <a:rPr lang="ru-RU" i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інформаційно-аналітичного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контролюючих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i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55"/>
              </a:lnSpc>
              <a:spcAft>
                <a:spcPts val="0"/>
              </a:spcAft>
            </a:pP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i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45" marR="12700" indent="457200" algn="just">
              <a:lnSpc>
                <a:spcPct val="98000"/>
              </a:lnSpc>
              <a:spcAft>
                <a:spcPts val="0"/>
              </a:spcAft>
            </a:pPr>
            <a:r>
              <a:rPr lang="ru-RU" i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перевірок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звірок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кодексу, а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перевірок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контроль за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дотриманням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покладено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контролюючі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порядку,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встановленому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законами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регулюють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відповідну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сферу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правовідносин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13239" y="3669323"/>
            <a:ext cx="11218984" cy="2907323"/>
          </a:xfrm>
        </p:spPr>
        <p:txBody>
          <a:bodyPr>
            <a:normAutofit fontScale="92500" lnSpcReduction="20000"/>
          </a:bodyPr>
          <a:lstStyle/>
          <a:p>
            <a:pPr indent="457200" algn="just"/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пункту 63.2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63 ПК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взяттю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реєстрації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контролюючих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органах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Взяття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контролюючих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органах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самозайнятих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сплати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збору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системного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норм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підпункту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14.1.1.1 пункту 14.1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14 та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62 ПК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одним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адміністрування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початковою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стадією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одним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податкового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i="1" dirty="0" smtClean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i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виду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контролюючих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органах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процедурами, порядок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визначений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кожного виду </a:t>
            </a:r>
            <a:r>
              <a:rPr lang="ru-RU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6833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9586" y="175846"/>
            <a:ext cx="10131427" cy="1019907"/>
          </a:xfrm>
        </p:spPr>
        <p:txBody>
          <a:bodyPr>
            <a:normAutofit fontScale="90000"/>
          </a:bodyPr>
          <a:lstStyle/>
          <a:p>
            <a:r>
              <a:rPr lang="ru-RU" sz="36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Принципи</a:t>
            </a:r>
            <a:r>
              <a:rPr lang="ru-RU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ru-RU" sz="36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функції</a:t>
            </a:r>
            <a:r>
              <a:rPr lang="ru-RU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податкового</a:t>
            </a:r>
            <a:r>
              <a:rPr lang="ru-RU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контролю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978878" y="1312984"/>
            <a:ext cx="10131428" cy="5287108"/>
          </a:xfrm>
        </p:spPr>
        <p:txBody>
          <a:bodyPr>
            <a:normAutofit fontScale="55000" lnSpcReduction="20000"/>
          </a:bodyPr>
          <a:lstStyle/>
          <a:p>
            <a:pPr indent="457200" algn="just">
              <a:lnSpc>
                <a:spcPct val="90000"/>
              </a:lnSpc>
              <a:spcAft>
                <a:spcPts val="0"/>
              </a:spcAft>
            </a:pPr>
            <a:r>
              <a:rPr lang="ru-RU" sz="4000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 </a:t>
            </a:r>
            <a:r>
              <a:rPr lang="ru-RU" sz="4000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4000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4000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4000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засади державного </a:t>
            </a:r>
            <a:r>
              <a:rPr lang="ru-RU" sz="4000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sz="4000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(контролю) у </a:t>
            </a:r>
            <a:r>
              <a:rPr lang="ru-RU" sz="4000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4000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господарської</a:t>
            </a:r>
            <a:r>
              <a:rPr lang="ru-RU" sz="4000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діяльності»</a:t>
            </a:r>
            <a:r>
              <a:rPr lang="ru-RU" sz="6400" i="1" baseline="300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sz="4000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4000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4000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4000" i="1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sz="4000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(контролю)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5"/>
              </a:lnSpc>
              <a:spcAft>
                <a:spcPts val="0"/>
              </a:spcAft>
            </a:pP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000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indent="457200" algn="just">
              <a:lnSpc>
                <a:spcPct val="97000"/>
              </a:lnSpc>
              <a:spcAft>
                <a:spcPts val="0"/>
              </a:spcAft>
            </a:pP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пріоритетності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питаннях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середовища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перед будь-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інтересами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цілями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господарської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R="12700" indent="457200" algn="just">
              <a:lnSpc>
                <a:spcPct val="97000"/>
              </a:lnSpc>
              <a:spcAft>
                <a:spcPts val="0"/>
              </a:spcAft>
            </a:pP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підконтрольності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підзвітності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органу державного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(контролю)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відповідним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органам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R="12700" indent="457200" algn="just">
              <a:lnSpc>
                <a:spcPct val="97000"/>
              </a:lnSpc>
              <a:spcAft>
                <a:spcPts val="0"/>
              </a:spcAft>
            </a:pP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рівності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 і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законних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000" i="1" dirty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гарантування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суб’єкту</a:t>
            </a:r>
            <a:r>
              <a:rPr lang="ru-RU" sz="4000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algn="just">
              <a:spcAft>
                <a:spcPts val="0"/>
              </a:spcAft>
            </a:pP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об’єктивності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неупередженості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4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(контролю), </a:t>
            </a:r>
            <a:r>
              <a:rPr lang="ru-RU" sz="4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неприпустимості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перевірок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4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анонімними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необґрунтованими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заявами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4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невідворотності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4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4000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</a:t>
            </a:r>
            <a:r>
              <a:rPr lang="ru-RU" sz="4000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000" i="1" dirty="0" smtClean="0">
              <a:solidFill>
                <a:schemeClr val="accent3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65"/>
              </a:lnSpc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645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fallOve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Override1.xml><?xml version="1.0" encoding="utf-8"?>
<a:themeOverride xmlns:a="http://schemas.openxmlformats.org/drawingml/2006/main">
  <a:clrScheme name="Damask">
    <a:dk1>
      <a:sysClr val="windowText" lastClr="000000"/>
    </a:dk1>
    <a:lt1>
      <a:sysClr val="window" lastClr="FFFFFF"/>
    </a:lt1>
    <a:dk2>
      <a:srgbClr val="2A5B7F"/>
    </a:dk2>
    <a:lt2>
      <a:srgbClr val="ABDAFC"/>
    </a:lt2>
    <a:accent1>
      <a:srgbClr val="9EC544"/>
    </a:accent1>
    <a:accent2>
      <a:srgbClr val="50BEA3"/>
    </a:accent2>
    <a:accent3>
      <a:srgbClr val="4A9CCC"/>
    </a:accent3>
    <a:accent4>
      <a:srgbClr val="9A66CA"/>
    </a:accent4>
    <a:accent5>
      <a:srgbClr val="C54F71"/>
    </a:accent5>
    <a:accent6>
      <a:srgbClr val="DE9C3C"/>
    </a:accent6>
    <a:hlink>
      <a:srgbClr val="6BA9DA"/>
    </a:hlink>
    <a:folHlink>
      <a:srgbClr val="A0BCD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1626</Words>
  <Application>Microsoft Office PowerPoint</Application>
  <PresentationFormat>Широкоэкранный</PresentationFormat>
  <Paragraphs>116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Bookman Old Style</vt:lpstr>
      <vt:lpstr>Calibri</vt:lpstr>
      <vt:lpstr>Rockwell</vt:lpstr>
      <vt:lpstr>Times New Roman</vt:lpstr>
      <vt:lpstr>Damask</vt:lpstr>
      <vt:lpstr>ВІННИЦЬКИЙ СОЦІАЛЬНО-ЕКОНОМІЧНИЙ ІНСТИТУТ УНІВЕРСИТЕТУ «УКРАЇНА» </vt:lpstr>
      <vt:lpstr>Зміст</vt:lpstr>
      <vt:lpstr>Сутність податкового контролю</vt:lpstr>
      <vt:lpstr>Презентация PowerPoint</vt:lpstr>
      <vt:lpstr>Презентация PowerPoint</vt:lpstr>
      <vt:lpstr>Система податкового контролю</vt:lpstr>
      <vt:lpstr>Презентация PowerPoint</vt:lpstr>
      <vt:lpstr>Способи здійснення податкового контролю</vt:lpstr>
      <vt:lpstr>Принципи та функції податкового контролю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 податкового контролю</vt:lpstr>
      <vt:lpstr>Презентация PowerPoint</vt:lpstr>
      <vt:lpstr>Презентация PowerPoint</vt:lpstr>
      <vt:lpstr>Ефективність податкового контролю  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 Податковий контроль за господарською діяльністю»</dc:title>
  <dc:creator>platineto</dc:creator>
  <cp:lastModifiedBy>platineto</cp:lastModifiedBy>
  <cp:revision>23</cp:revision>
  <dcterms:created xsi:type="dcterms:W3CDTF">2020-05-11T14:29:57Z</dcterms:created>
  <dcterms:modified xsi:type="dcterms:W3CDTF">2020-05-11T21:53:32Z</dcterms:modified>
</cp:coreProperties>
</file>