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 id="2147483756" r:id="rId4"/>
    <p:sldMasterId id="2147483768" r:id="rId5"/>
    <p:sldMasterId id="2147483780" r:id="rId6"/>
    <p:sldMasterId id="2147483792" r:id="rId7"/>
    <p:sldMasterId id="2147483804" r:id="rId8"/>
    <p:sldMasterId id="2147483828" r:id="rId9"/>
    <p:sldMasterId id="2147483840" r:id="rId10"/>
    <p:sldMasterId id="2147483852" r:id="rId11"/>
  </p:sldMasterIdLst>
  <p:sldIdLst>
    <p:sldId id="256"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0" d="100"/>
          <a:sy n="60" d="100"/>
        </p:scale>
        <p:origin x="1430"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17.11.2020</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17.11.2020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17.11.2020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17.11.2020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17.11.2020</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B106E36-FD25-4E2D-B0AA-010F637433A0}" type="datetimeFigureOut">
              <a:rPr lang="ru-RU" smtClean="0"/>
              <a:pPr/>
              <a:t>17.11.2020</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17.11.2020</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17.11.2020</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17.11.2020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17.11.2020</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17.11.2020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17.11.2020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17.11.2020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17.11.2020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17.11.2020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106E36-FD25-4E2D-B0AA-010F637433A0}" type="datetimeFigureOut">
              <a:rPr lang="ru-RU" smtClean="0"/>
              <a:pPr/>
              <a:t>17.11.2020</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17.11.2020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17.11.2020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17.11.2020</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071546"/>
            <a:ext cx="7772400" cy="1470025"/>
          </a:xfrm>
        </p:spPr>
        <p:txBody>
          <a:bodyPr/>
          <a:lstStyle/>
          <a:p>
            <a:pPr algn="ctr"/>
            <a:r>
              <a:rPr lang="uk-UA" dirty="0" smtClean="0">
                <a:solidFill>
                  <a:schemeClr val="bg1"/>
                </a:solidFill>
                <a:latin typeface="Times New Roman" pitchFamily="18" charset="0"/>
                <a:cs typeface="Times New Roman" pitchFamily="18" charset="0"/>
              </a:rPr>
              <a:t>Судова бухгалтерія</a:t>
            </a:r>
            <a:endParaRPr lang="uk-UA" dirty="0">
              <a:solidFill>
                <a:schemeClr val="bg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28728" y="2928934"/>
            <a:ext cx="6400800" cy="1752600"/>
          </a:xfrm>
        </p:spPr>
        <p:txBody>
          <a:bodyPr>
            <a:normAutofit fontScale="70000" lnSpcReduction="20000"/>
          </a:bodyPr>
          <a:lstStyle/>
          <a:p>
            <a:pPr algn="ctr"/>
            <a:r>
              <a:rPr lang="uk-UA" sz="4400" dirty="0" smtClean="0">
                <a:solidFill>
                  <a:schemeClr val="bg1"/>
                </a:solidFill>
                <a:latin typeface="Times New Roman" pitchFamily="18" charset="0"/>
                <a:cs typeface="Times New Roman" pitchFamily="18" charset="0"/>
              </a:rPr>
              <a:t>Тема</a:t>
            </a:r>
            <a:r>
              <a:rPr lang="en-US" sz="4400" smtClean="0">
                <a:solidFill>
                  <a:schemeClr val="bg1"/>
                </a:solidFill>
                <a:latin typeface="Times New Roman" pitchFamily="18" charset="0"/>
                <a:cs typeface="Times New Roman" pitchFamily="18" charset="0"/>
              </a:rPr>
              <a:t> 8: </a:t>
            </a:r>
            <a:r>
              <a:rPr lang="uk-UA" sz="5200" dirty="0" smtClean="0">
                <a:solidFill>
                  <a:schemeClr val="bg1"/>
                </a:solidFill>
                <a:latin typeface="Times New Roman" pitchFamily="18" charset="0"/>
                <a:cs typeface="Times New Roman" pitchFamily="18" charset="0"/>
              </a:rPr>
              <a:t>ОРГАНІЗАЦІЯ СУДОВО-БУХГАЛТЕРСЬКОЇ ЕКСПЕРТИЗИ</a:t>
            </a:r>
            <a:endParaRPr lang="uk-UA" sz="5200"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uk-UA" sz="2800" dirty="0" smtClean="0">
                <a:solidFill>
                  <a:srgbClr val="00B0F0"/>
                </a:solidFill>
                <a:latin typeface="Times New Roman" pitchFamily="18" charset="0"/>
                <a:cs typeface="Times New Roman" pitchFamily="18" charset="0"/>
              </a:rPr>
              <a:t>4. Використання автоматизованої системи обробки інформації в процесі судово-бухгалтерської експертизи</a:t>
            </a:r>
            <a:endParaRPr lang="uk-UA" sz="2800"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pPr algn="just">
              <a:buNone/>
            </a:pPr>
            <a:r>
              <a:rPr lang="uk-UA" sz="14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Значний прогрес на ринку систем автоматизації дає змогу розширити сферу використання комп’ютерної техніки в процесі судово-бухгалтерської експертизи, що дозволить удосконалити експертне дослідження та скоротити витрати робочого часу на здійснення розрахункових, арифметично-технічних, аналітичних, логічних та інших процедур. </a:t>
            </a:r>
          </a:p>
          <a:p>
            <a:pPr algn="just">
              <a:buNone/>
            </a:pPr>
            <a:r>
              <a:rPr lang="uk-UA" sz="1600" dirty="0" smtClean="0">
                <a:latin typeface="Times New Roman" pitchFamily="18" charset="0"/>
                <a:cs typeface="Times New Roman" pitchFamily="18" charset="0"/>
              </a:rPr>
              <a:t>           Можливості ЕОМ забезпечують не лише універсальний характер їх застосування (виходячи із загальних методологічних підходів організації судово-бухгалтерської експертизи), а й проявляються, зокрема, у створенні істотних передумов для підвищення швидкості і якості експертного дослідження, посилення обґрунтованості пропозицій щодо кінцевих результатів експертизи тощо. Складові комп’ютерної системи наведені на (рис. 2.)</a:t>
            </a:r>
          </a:p>
          <a:p>
            <a:pPr algn="just">
              <a:buNone/>
            </a:pPr>
            <a:r>
              <a:rPr lang="uk-UA" sz="1600" dirty="0" smtClean="0">
                <a:latin typeface="Times New Roman" pitchFamily="18" charset="0"/>
                <a:cs typeface="Times New Roman" pitchFamily="18" charset="0"/>
              </a:rPr>
              <a:t>            Практичне застосування ЕОМ у процесі судово-бухгалтерської експертизи залежить від набору технічних засобів і вибору організаційних форм їх використання, що передбачають наступні варіанти: </a:t>
            </a:r>
          </a:p>
          <a:p>
            <a:pPr algn="just">
              <a:buFont typeface="Wingdings" pitchFamily="2" charset="2"/>
              <a:buChar char="v"/>
            </a:pPr>
            <a:r>
              <a:rPr lang="uk-UA" sz="1600" dirty="0" smtClean="0">
                <a:latin typeface="Times New Roman" pitchFamily="18" charset="0"/>
                <a:cs typeface="Times New Roman" pitchFamily="18" charset="0"/>
              </a:rPr>
              <a:t>використання виключно персональних комп’ютерів;</a:t>
            </a:r>
          </a:p>
          <a:p>
            <a:pPr lvl="0" algn="just">
              <a:buFont typeface="Wingdings" pitchFamily="2" charset="2"/>
              <a:buChar char="v"/>
            </a:pPr>
            <a:r>
              <a:rPr lang="uk-UA" sz="1600" dirty="0" smtClean="0">
                <a:latin typeface="Times New Roman" pitchFamily="18" charset="0"/>
                <a:cs typeface="Times New Roman" pitchFamily="18" charset="0"/>
              </a:rPr>
              <a:t>використання одного центрального комп’ютера (сервера) і терміналів для введення даних;</a:t>
            </a:r>
          </a:p>
          <a:p>
            <a:pPr algn="just">
              <a:buFont typeface="Wingdings" pitchFamily="2" charset="2"/>
              <a:buChar char="v"/>
            </a:pPr>
            <a:r>
              <a:rPr lang="uk-UA" sz="1600" dirty="0" smtClean="0">
                <a:latin typeface="Times New Roman" pitchFamily="18" charset="0"/>
                <a:cs typeface="Times New Roman" pitchFamily="18" charset="0"/>
              </a:rPr>
              <a:t>об’єднання персональних комп’ютерів у локальну мережу (цим забезпечується обмін даними між різними ділянками бухгалтерського обліку); </a:t>
            </a:r>
          </a:p>
          <a:p>
            <a:pPr algn="just">
              <a:buFont typeface="Wingdings" pitchFamily="2" charset="2"/>
              <a:buChar char="v"/>
            </a:pPr>
            <a:r>
              <a:rPr lang="uk-UA" sz="1600" dirty="0" smtClean="0">
                <a:latin typeface="Times New Roman" pitchFamily="18" charset="0"/>
                <a:cs typeface="Times New Roman" pitchFamily="18" charset="0"/>
              </a:rPr>
              <a:t>об’єднання персональних комп’ютерів у локальну мережу з одним або кількома потужними комп’ютерами (серверами) та вихід до глобальних мереж (зокрема Інтернет).</a:t>
            </a:r>
          </a:p>
          <a:p>
            <a:pPr algn="just">
              <a:buNone/>
            </a:pP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7.png"/>
          <p:cNvPicPr/>
          <p:nvPr/>
        </p:nvPicPr>
        <p:blipFill>
          <a:blip r:embed="rId2"/>
          <a:stretch>
            <a:fillRect/>
          </a:stretch>
        </p:blipFill>
        <p:spPr bwMode="auto">
          <a:xfrm>
            <a:off x="1428728" y="642918"/>
            <a:ext cx="6715172" cy="3267093"/>
          </a:xfrm>
          <a:prstGeom prst="rect">
            <a:avLst/>
          </a:prstGeom>
        </p:spPr>
      </p:pic>
      <p:sp>
        <p:nvSpPr>
          <p:cNvPr id="3" name="Прямоугольник 2"/>
          <p:cNvSpPr/>
          <p:nvPr/>
        </p:nvSpPr>
        <p:spPr>
          <a:xfrm>
            <a:off x="1928794" y="4572008"/>
            <a:ext cx="5702780" cy="461665"/>
          </a:xfrm>
          <a:prstGeom prst="rect">
            <a:avLst/>
          </a:prstGeom>
        </p:spPr>
        <p:txBody>
          <a:bodyPr wrap="none">
            <a:spAutoFit/>
          </a:bodyPr>
          <a:lstStyle/>
          <a:p>
            <a:r>
              <a:rPr lang="uk-UA" sz="2400" b="1" i="1" dirty="0" smtClean="0">
                <a:latin typeface="Times New Roman" pitchFamily="18" charset="0"/>
                <a:cs typeface="Times New Roman" pitchFamily="18" charset="0"/>
              </a:rPr>
              <a:t>Рис. 2.  Складові комп’ютерної системи</a:t>
            </a:r>
            <a:endParaRPr lang="uk-UA" sz="2400" b="1" i="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85728"/>
            <a:ext cx="8358246" cy="6186309"/>
          </a:xfrm>
          <a:prstGeom prst="rect">
            <a:avLst/>
          </a:prstGeom>
        </p:spPr>
        <p:txBody>
          <a:bodyPr wrap="square">
            <a:spAutoFit/>
          </a:bodyPr>
          <a:lstStyle/>
          <a:p>
            <a:pPr algn="just"/>
            <a:r>
              <a:rPr lang="uk-UA" dirty="0" smtClean="0">
                <a:latin typeface="Times New Roman" pitchFamily="18" charset="0"/>
                <a:cs typeface="Times New Roman" pitchFamily="18" charset="0"/>
              </a:rPr>
              <a:t>    Функціонування автоматизованої системи обробки інформації дає змогу в процесі судово-бухгалтерської експертизи автоматизувати пошук необхідної інформації та вирішувати типові експертні процедури. Конкретне завдання і його вирішення фіксуються в операційній пам’яті комп’ютера. Після повного виконання поставленого завдання або за спеціальним запитом користувача (в даному випадку експерта-бухгалтера) персональний комп’ютер видає чітку і вичерпну відповідь. Обробка інформації при цьому здійснюється стандартними засобами операційної системи, що сприяє прискоренню проведення експертного дослідження і підвищує наукову обґрунтованість його висновків.</a:t>
            </a:r>
          </a:p>
          <a:p>
            <a:pPr algn="just"/>
            <a:r>
              <a:rPr lang="uk-UA" dirty="0" smtClean="0">
                <a:latin typeface="Times New Roman" pitchFamily="18" charset="0"/>
                <a:cs typeface="Times New Roman" pitchFamily="18" charset="0"/>
              </a:rPr>
              <a:t>    Автоматизована обробка інформації в дослідженнях судово-бухгалтерської експертизи включає алгоритмізацію і постановку задач, які перебувають у компетенції експерта-бухгалтера, програмне забезпечення вирішення конкретних задач і реалізації опрацьованої інформації з метою доведення висунутих гіпотез та узагальнення висновків експертизи, розробку рекомендацій з профілактики виявлених правопорушень у подальшій діяльності підприємства.</a:t>
            </a:r>
          </a:p>
          <a:p>
            <a:pPr algn="just"/>
            <a:r>
              <a:rPr lang="uk-UA" dirty="0" smtClean="0">
                <a:latin typeface="Times New Roman" pitchFamily="18" charset="0"/>
                <a:cs typeface="Times New Roman" pitchFamily="18" charset="0"/>
              </a:rPr>
              <a:t>    Не заперечуючи необхідність й економічну доцільність впровадження автоматизованої системи обробки інформації в дослідженнях судово-бухгалтерської експертизи, необхідно наголосити, що експертні процедури переважно проводяться несистематично, відповідно обсяги досліджень не забезпечують повного завантаження високотехнологічних ЕОМ. </a:t>
            </a:r>
          </a:p>
          <a:p>
            <a:r>
              <a:rPr lang="uk-UA" dirty="0" smtClean="0"/>
              <a:t/>
            </a:r>
            <a:br>
              <a:rPr lang="uk-UA" dirty="0" smtClean="0"/>
            </a:b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571480"/>
            <a:ext cx="8072494" cy="4524315"/>
          </a:xfrm>
          <a:prstGeom prst="rect">
            <a:avLst/>
          </a:prstGeom>
        </p:spPr>
        <p:txBody>
          <a:bodyPr wrap="square">
            <a:spAutoFit/>
          </a:bodyPr>
          <a:lstStyle/>
          <a:p>
            <a:pPr algn="just"/>
            <a:r>
              <a:rPr lang="uk-UA" dirty="0" smtClean="0"/>
              <a:t>    Найбільш оптимальним і перспективним варіантом АСОІ в дослідженнях судово-бухгалтерської експертизи є створення локального автоматизованого робочого місця експерта-бухгалтера із застосуванням персональних комп’ютерів. У зв’язку з широким упровадженням комп’ютерних технологій в обліковий процес для оцінки і вивчення інформації, що зберігається у комп’ютері і на магнітних носіях, можуть бути використані дані нового роду судових експертиз комп’ютерно-технічної.</a:t>
            </a:r>
          </a:p>
          <a:p>
            <a:pPr algn="just"/>
            <a:r>
              <a:rPr lang="uk-UA" dirty="0" smtClean="0"/>
              <a:t>    Зауважимо, що експерту забороняється самостійно збирати матеріали, які підлягають дослідженню. Організація інформаційного забезпечення являє собою збирання, опрацювання і нагромадження інформації про </a:t>
            </a:r>
            <a:r>
              <a:rPr lang="uk-UA" dirty="0" err="1" smtClean="0"/>
              <a:t>фінансово-</a:t>
            </a:r>
            <a:r>
              <a:rPr lang="uk-UA" dirty="0" smtClean="0"/>
              <a:t> господарську діяльність підприємства, на якому проводиться експертиза.</a:t>
            </a:r>
          </a:p>
          <a:p>
            <a:endParaRPr lang="uk-UA" dirty="0" smtClean="0"/>
          </a:p>
          <a:p>
            <a:r>
              <a:rPr lang="uk-UA" dirty="0" smtClean="0"/>
              <a:t/>
            </a:r>
            <a:br>
              <a:rPr lang="uk-UA" dirty="0" smtClean="0"/>
            </a:b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sz="2000" b="1" i="1" dirty="0" smtClean="0">
                <a:solidFill>
                  <a:schemeClr val="tx1"/>
                </a:solidFill>
              </a:rPr>
              <a:t>5. Планування проведення судово-бухгалтерської експертизи</a:t>
            </a:r>
            <a:endParaRPr lang="uk-UA" sz="2000" i="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buNone/>
            </a:pPr>
            <a:r>
              <a:rPr lang="uk-UA" sz="2000" dirty="0" smtClean="0">
                <a:latin typeface="Times New Roman" pitchFamily="18" charset="0"/>
                <a:cs typeface="Times New Roman" pitchFamily="18" charset="0"/>
              </a:rPr>
              <a:t>        Планування процесу проведення експертизи здійснюється безпосередньо в експертній установі, якій доручено проведення експертизи. Метою планування є організація роботи експертів.</a:t>
            </a:r>
          </a:p>
          <a:p>
            <a:pPr algn="just">
              <a:buNone/>
            </a:pPr>
            <a:r>
              <a:rPr lang="uk-UA" sz="2000" dirty="0" smtClean="0">
                <a:latin typeface="Times New Roman" pitchFamily="18" charset="0"/>
                <a:cs typeface="Times New Roman" pitchFamily="18" charset="0"/>
              </a:rPr>
              <a:t>         Для того, щоб забезпечити виконання завдання судово-бухгалтерської експертизи у зазначені строки, керівник групи експертів складає план-графік її проведення. Кожний член експертної групи за завданням керівника розподіляє визначені йому роботи на складові елементи й установлює час для їх завершення.</a:t>
            </a:r>
          </a:p>
          <a:p>
            <a:pPr algn="just">
              <a:buNone/>
            </a:pPr>
            <a:r>
              <a:rPr lang="uk-UA" sz="2000" dirty="0" smtClean="0">
                <a:latin typeface="Times New Roman" pitchFamily="18" charset="0"/>
                <a:cs typeface="Times New Roman" pitchFamily="18" charset="0"/>
              </a:rPr>
              <a:t>        Закріплених законодавчо точних норм затрат часу на виконання робіт проведення судово-бухгалтерської експертизи немає, тому тривалість робіт визначають на основі практичного досвіду експертів.</a:t>
            </a:r>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285720" y="357166"/>
            <a:ext cx="864393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0" algn="just" defTabSz="914400" rtl="0" eaLnBrk="1" fontAlgn="base" latinLnBrk="0" hangingPunct="1">
              <a:lnSpc>
                <a:spcPct val="100000"/>
              </a:lnSpc>
              <a:spcBef>
                <a:spcPct val="0"/>
              </a:spcBef>
              <a:spcAft>
                <a:spcPct val="0"/>
              </a:spcAft>
              <a:buClrTx/>
              <a:buSzTx/>
              <a:buFontTx/>
              <a:buNone/>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План-графік має бути ретельно продуманий і мати на меті реалізацію конкретних завдань. У плані-графіку вказується перелік робіт, що підлягають виконанню під час проведення бухгалтерської експертизи:</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Char char="•"/>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підготовчі роботи в експертній установі;</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Char char="•"/>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ознайомлення з матеріалами справи, поданими на дослідження експертизи;</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Char char="•"/>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складання методики проведення експертизи;</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Char char="•"/>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ознайомлення із законодавчими, нормативно-правовими документами;</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Char char="•"/>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дослідження бухгалтерських та інших документів порівняно із законодавчими та нормативними документами;</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Char char="•"/>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складання та оформлення (у друкованому вигляді) висновку експертизи та ін.</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None/>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Успіх експертизи багато в чому залежить від того, як було здійснено планування проведення експертизи. Ефективне планування передбачає розподіл обов’язків з-поміж експертів у такий спосіб, щоб вони відповідали їхній кваліфікації та досвіду для досягнення найліпших результатів</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1" algn="ctr"/>
            <a:r>
              <a:rPr lang="en-US" sz="2800" b="1" dirty="0" smtClean="0">
                <a:solidFill>
                  <a:schemeClr val="tx1"/>
                </a:solidFill>
                <a:latin typeface="Times New Roman" pitchFamily="18" charset="0"/>
                <a:cs typeface="Times New Roman" pitchFamily="18" charset="0"/>
              </a:rPr>
              <a:t>1. </a:t>
            </a:r>
            <a:r>
              <a:rPr lang="uk-UA" sz="2800" b="1" dirty="0" smtClean="0">
                <a:solidFill>
                  <a:schemeClr val="tx1"/>
                </a:solidFill>
              </a:rPr>
              <a:t>Загальна</a:t>
            </a:r>
            <a:r>
              <a:rPr lang="en-US" sz="2800" b="1" dirty="0" smtClean="0">
                <a:solidFill>
                  <a:schemeClr val="tx1"/>
                </a:solidFill>
              </a:rPr>
              <a:t> </a:t>
            </a:r>
            <a:r>
              <a:rPr lang="uk-UA" sz="2800" b="1" dirty="0" smtClean="0">
                <a:solidFill>
                  <a:schemeClr val="tx1"/>
                </a:solidFill>
              </a:rPr>
              <a:t>організація</a:t>
            </a:r>
            <a:r>
              <a:rPr lang="uk-UA" sz="2800" b="1" dirty="0">
                <a:solidFill>
                  <a:schemeClr val="tx1"/>
                </a:solidFill>
              </a:rPr>
              <a:t/>
            </a:r>
            <a:br>
              <a:rPr lang="uk-UA" sz="2800" b="1" dirty="0">
                <a:solidFill>
                  <a:schemeClr val="tx1"/>
                </a:solidFill>
              </a:rPr>
            </a:br>
            <a:r>
              <a:rPr lang="uk-UA" sz="2800" b="1" dirty="0">
                <a:solidFill>
                  <a:schemeClr val="tx1"/>
                </a:solidFill>
              </a:rPr>
              <a:t>судово-бухгалтерської експертизи в </a:t>
            </a:r>
            <a:r>
              <a:rPr lang="uk-UA" sz="2800" b="1" dirty="0" smtClean="0">
                <a:solidFill>
                  <a:schemeClr val="tx1"/>
                </a:solidFill>
              </a:rPr>
              <a:t>Україні</a:t>
            </a:r>
            <a:endParaRPr lang="uk-UA" sz="28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lgn="just">
              <a:lnSpc>
                <a:spcPct val="120000"/>
              </a:lnSpc>
              <a:buNone/>
            </a:pPr>
            <a:r>
              <a:rPr lang="en-US" dirty="0" smtClean="0"/>
              <a:t>          </a:t>
            </a:r>
            <a:r>
              <a:rPr lang="uk-UA" sz="2900" dirty="0" smtClean="0">
                <a:latin typeface="Times New Roman" pitchFamily="18" charset="0"/>
                <a:cs typeface="Times New Roman" pitchFamily="18" charset="0"/>
              </a:rPr>
              <a:t>Судово-експертну діяльність в Україні здійснюють державні</a:t>
            </a:r>
            <a:r>
              <a:rPr lang="en-US" sz="2900"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спеціалізовані установи та відомчі служби:</a:t>
            </a:r>
            <a:r>
              <a:rPr lang="en-US" sz="2900"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науково-дослідні та інші установи судових експертиз Міністерства юстиції України та Міністерства охорони здоров’я України;</a:t>
            </a:r>
            <a:r>
              <a:rPr lang="en-US" sz="2900"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експертні служби Міністерства внутрішніх справ, Міністерства оборони та Служби безпеки</a:t>
            </a:r>
            <a:r>
              <a:rPr lang="en-US" sz="2900"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України.</a:t>
            </a:r>
            <a:r>
              <a:rPr lang="en-US" sz="2900"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Координацію організації судово-експертної діяльності в Україні здійснює Міністерство юстиції України.</a:t>
            </a:r>
            <a:r>
              <a:rPr lang="en-US" sz="2900" dirty="0" smtClean="0">
                <a:latin typeface="Times New Roman" pitchFamily="18" charset="0"/>
                <a:cs typeface="Times New Roman" pitchFamily="18" charset="0"/>
              </a:rPr>
              <a:t> </a:t>
            </a:r>
          </a:p>
          <a:p>
            <a:pPr algn="just">
              <a:lnSpc>
                <a:spcPct val="120000"/>
              </a:lnSpc>
              <a:buNone/>
            </a:pPr>
            <a:r>
              <a:rPr lang="en-US" sz="2900"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Одними з основних завдань Міністерства юстиції є організація експертного забезпечення правосуддя, формування державного замовлення на науково-дослідні роботи в галузі судової експертизи, контроль за діяльністю підвідомчих науково-дослідних інститутів  судових  експертиз,  координація  роботи  відповідних державних органів з питань розвитку судової експертизи, контроль за судово-експертною діяльністю, атестація судових експертів.</a:t>
            </a: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596" y="357166"/>
            <a:ext cx="8215370" cy="5324535"/>
          </a:xfrm>
          <a:prstGeom prst="rect">
            <a:avLst/>
          </a:prstGeom>
        </p:spPr>
        <p:txBody>
          <a:bodyPr wrap="square">
            <a:spAutoFit/>
          </a:bodyPr>
          <a:lstStyle/>
          <a:p>
            <a:pPr algn="just"/>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У системі Міністерства юстиції діють Київський, Харківський, Львівський, Одеський які мають філії у Вінниці, Дніпропетровську, Тернополі, Чернігові, Херсоні, Черкасах.</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Експертні установи Міністерства охорони здоров’я України складаються зі судово-медичних бюро та судово-психіатричних відділень, які є майже в кожному обласному центрі.</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У системі Міністерства внутрішніх справ України для проведення судових експертиз створено криміналістичний центр, який має обласні філії.</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Крім того судово-експертна діяльність може здійснюватись на підприємницьких засадах на підставі спеціальних дозволів, а також окремими громадянами на підставі разових договорів. Міністерство юстиції України веде реєстр атестованих експертів державних і підприємницьких структур та громадян.</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Для розгляду найважливіших питань розвитку судової експертизи, що мають міжвідомчий характер, при Міністерстві юстиції України створюється Координаційна рада з проблем судової експертизи.</a:t>
            </a:r>
          </a:p>
          <a:p>
            <a:pPr algn="just"/>
            <a:endParaRPr lang="uk-UA"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785794"/>
            <a:ext cx="7572428" cy="5355312"/>
          </a:xfrm>
          <a:prstGeom prst="rect">
            <a:avLst/>
          </a:prstGeom>
        </p:spPr>
        <p:txBody>
          <a:bodyPr wrap="square">
            <a:spAutoFit/>
          </a:bodyPr>
          <a:lstStyle/>
          <a:p>
            <a:pPr algn="just"/>
            <a:r>
              <a:rPr lang="en-US" dirty="0" smtClean="0"/>
              <a:t>    </a:t>
            </a:r>
            <a:r>
              <a:rPr lang="uk-UA" dirty="0" smtClean="0">
                <a:latin typeface="Times New Roman" pitchFamily="18" charset="0"/>
                <a:cs typeface="Times New Roman" pitchFamily="18" charset="0"/>
              </a:rPr>
              <a:t>Організаційно-фінансове забезпечення судово-бухгалтерської експертизи в Україні визначається Законом України «Про судову експертизу».</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Здійснення науково-дослідними установами судових експертиз, наукових розробок з питань організації та проведення судових експертиз фінансується з державного бюджету. Виконання судових експертиз іншими спеціалізованими установами та відомчими службами фінансується за рахунок коштів, що виділяються їм на цю мету з державного та місцевих бюджетів, а науково-дослідними установами – за рахунок замовника.</a:t>
            </a:r>
          </a:p>
          <a:p>
            <a:pPr algn="just"/>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Інші роботи зазначені установи та служби проводять на </a:t>
            </a:r>
            <a:r>
              <a:rPr lang="uk-UA" dirty="0" err="1" smtClean="0">
                <a:latin typeface="Times New Roman" pitchFamily="18" charset="0"/>
                <a:cs typeface="Times New Roman" pitchFamily="18" charset="0"/>
              </a:rPr>
              <a:t>госп</a:t>
            </a:r>
            <a:r>
              <a:rPr lang="en-US"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розрахункових засадах.</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Спеціалізовані установи та відомчі служби, які виконують судові експертизи, користуються правом установлювати міжнародні наукові зв’язки з інституціями криміналістики інших країн, проводити спільні наукові конференції, обмінюватися науковою</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інформацією та випускати спільні видання в галузі судової експертизи і криміналістики.</a:t>
            </a:r>
            <a:r>
              <a:rPr lang="en-US"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Охорону приміщень і територій установ судових експертів забезпечує Міністерство внутрішніх справ за рахунок коштів, які виділяються йому для цього з державного бюджету.</a:t>
            </a: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1" algn="ctr" rtl="0">
              <a:spcBef>
                <a:spcPct val="0"/>
              </a:spcBef>
            </a:pPr>
            <a:r>
              <a:rPr lang="en-US" sz="2800" b="1" dirty="0" smtClean="0">
                <a:solidFill>
                  <a:schemeClr val="tx1"/>
                </a:solidFill>
                <a:latin typeface="Times New Roman" pitchFamily="18" charset="0"/>
                <a:cs typeface="Times New Roman" pitchFamily="18" charset="0"/>
              </a:rPr>
              <a:t> </a:t>
            </a:r>
            <a:r>
              <a:rPr lang="uk-UA" sz="2800" b="1" dirty="0"/>
              <a:t>Процес судово-бухгалтерської експертизи та </a:t>
            </a:r>
            <a:r>
              <a:rPr lang="uk-UA" sz="2800" b="1" dirty="0" smtClean="0"/>
              <a:t>його</a:t>
            </a:r>
            <a:r>
              <a:rPr lang="en-US" sz="2800" b="1" dirty="0" smtClean="0"/>
              <a:t> </a:t>
            </a:r>
            <a:r>
              <a:rPr lang="uk-UA" sz="2800" b="1" dirty="0" smtClean="0"/>
              <a:t>стадії</a:t>
            </a:r>
            <a:endParaRPr lang="uk-UA" sz="28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lgn="just">
              <a:buNone/>
            </a:pPr>
            <a:r>
              <a:rPr lang="en-US" dirty="0" smtClean="0"/>
              <a:t>    </a:t>
            </a:r>
            <a:r>
              <a:rPr lang="uk-UA" dirty="0" smtClean="0"/>
              <a:t>Як будь-який дослідний процес, провадження</a:t>
            </a:r>
            <a:r>
              <a:rPr lang="en-US" dirty="0" smtClean="0"/>
              <a:t> </a:t>
            </a:r>
            <a:r>
              <a:rPr lang="uk-UA" dirty="0" smtClean="0"/>
              <a:t>експертизи включає такі стадії:</a:t>
            </a:r>
          </a:p>
          <a:p>
            <a:pPr lvl="0">
              <a:buFont typeface="Wingdings" pitchFamily="2" charset="2"/>
              <a:buChar char="Ø"/>
            </a:pPr>
            <a:r>
              <a:rPr lang="uk-UA" dirty="0" smtClean="0"/>
              <a:t>підготовчу;</a:t>
            </a:r>
          </a:p>
          <a:p>
            <a:pPr lvl="0">
              <a:buFont typeface="Wingdings" pitchFamily="2" charset="2"/>
              <a:buChar char="Ø"/>
            </a:pPr>
            <a:r>
              <a:rPr lang="uk-UA" dirty="0" smtClean="0"/>
              <a:t>організаційно-методичну;</a:t>
            </a:r>
          </a:p>
          <a:p>
            <a:pPr lvl="0">
              <a:buFont typeface="Wingdings" pitchFamily="2" charset="2"/>
              <a:buChar char="Ø"/>
            </a:pPr>
            <a:r>
              <a:rPr lang="uk-UA" dirty="0" smtClean="0"/>
              <a:t>дослідну;</a:t>
            </a:r>
          </a:p>
          <a:p>
            <a:pPr lvl="0">
              <a:buFont typeface="Wingdings" pitchFamily="2" charset="2"/>
              <a:buChar char="Ø"/>
            </a:pPr>
            <a:r>
              <a:rPr lang="uk-UA" dirty="0" smtClean="0"/>
              <a:t>узагальнення, оцінки і реалізації результатів</a:t>
            </a:r>
            <a:r>
              <a:rPr lang="en-US" dirty="0" smtClean="0"/>
              <a:t> </a:t>
            </a:r>
            <a:r>
              <a:rPr lang="uk-UA" dirty="0" smtClean="0"/>
              <a:t>експертизи.</a:t>
            </a:r>
          </a:p>
          <a:p>
            <a:pPr>
              <a:buFont typeface="Wingdings" pitchFamily="2" charset="2"/>
              <a:buChar char="Ø"/>
            </a:pPr>
            <a:r>
              <a:rPr lang="uk-UA" dirty="0" smtClean="0"/>
              <a:t>Провадження судово-бухгалтерської експертизи являє собою системне дослідження господарських процесів, у яких виникли конфліктні ситуації в правовідносинах, з метою встановлення доказів істини для їх правового врегулювання.</a:t>
            </a:r>
          </a:p>
          <a:p>
            <a:pPr>
              <a:buNone/>
            </a:pP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534400" cy="857256"/>
          </a:xfrm>
        </p:spPr>
        <p:txBody>
          <a:bodyPr>
            <a:noAutofit/>
          </a:bodyPr>
          <a:lstStyle/>
          <a:p>
            <a:r>
              <a:rPr lang="en-US" sz="2800" b="1" dirty="0" smtClean="0">
                <a:solidFill>
                  <a:schemeClr val="tx1"/>
                </a:solidFill>
                <a:latin typeface="Times New Roman" pitchFamily="18" charset="0"/>
                <a:cs typeface="Times New Roman" pitchFamily="18" charset="0"/>
              </a:rPr>
              <a:t>2. </a:t>
            </a:r>
            <a:r>
              <a:rPr lang="uk-UA" sz="2800" b="1" dirty="0" smtClean="0">
                <a:solidFill>
                  <a:schemeClr val="tx1"/>
                </a:solidFill>
                <a:latin typeface="Times New Roman" pitchFamily="18" charset="0"/>
                <a:cs typeface="Times New Roman" pitchFamily="18" charset="0"/>
              </a:rPr>
              <a:t>Порядок атестації судових експертів та основні кваліфікаційні вимоги до</a:t>
            </a:r>
            <a:r>
              <a:rPr lang="en-US" sz="2800" b="1" dirty="0" smtClean="0">
                <a:solidFill>
                  <a:schemeClr val="tx1"/>
                </a:solidFill>
                <a:latin typeface="Times New Roman" pitchFamily="18" charset="0"/>
                <a:cs typeface="Times New Roman" pitchFamily="18" charset="0"/>
              </a:rPr>
              <a:t> </a:t>
            </a:r>
            <a:r>
              <a:rPr lang="uk-UA" sz="2800" b="1" dirty="0" smtClean="0">
                <a:solidFill>
                  <a:schemeClr val="tx1"/>
                </a:solidFill>
                <a:latin typeface="Times New Roman" pitchFamily="18" charset="0"/>
                <a:cs typeface="Times New Roman" pitchFamily="18" charset="0"/>
              </a:rPr>
              <a:t>них</a:t>
            </a:r>
            <a:endParaRPr lang="uk-UA" sz="28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lnSpc>
                <a:spcPct val="150000"/>
              </a:lnSpc>
              <a:buNone/>
            </a:pPr>
            <a:r>
              <a:rPr lang="en-US" sz="2600" i="1" dirty="0" smtClean="0">
                <a:latin typeface="Times New Roman" pitchFamily="18" charset="0"/>
                <a:cs typeface="Times New Roman" pitchFamily="18" charset="0"/>
              </a:rPr>
              <a:t>          </a:t>
            </a:r>
            <a:r>
              <a:rPr lang="uk-UA" sz="2600" i="1" dirty="0" smtClean="0">
                <a:latin typeface="Times New Roman" pitchFamily="18" charset="0"/>
                <a:cs typeface="Times New Roman" pitchFamily="18" charset="0"/>
              </a:rPr>
              <a:t>Метою атестації судового експерта </a:t>
            </a:r>
            <a:r>
              <a:rPr lang="uk-UA" sz="2600" dirty="0" smtClean="0">
                <a:latin typeface="Times New Roman" pitchFamily="18" charset="0"/>
                <a:cs typeface="Times New Roman" pitchFamily="18" charset="0"/>
              </a:rPr>
              <a:t>є</a:t>
            </a:r>
            <a:r>
              <a:rPr lang="en-US" sz="2600"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забезпечення належного професійного рівня керівних працівників та фахівців, які залучаються до проведення судових експертиз або беруть участь у розробках теоретичної та методичної бази судової експертизи.</a:t>
            </a:r>
            <a:r>
              <a:rPr lang="en-US" sz="2600"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Залежно від спеціалізації і рівня підготовки їм присвоюють кваліфікацію судового експерта з дозволом проведення певного виду експертиз і кваліфікаційний клас.</a:t>
            </a:r>
            <a:r>
              <a:rPr lang="en-US" sz="2600" dirty="0" smtClean="0">
                <a:latin typeface="Times New Roman" pitchFamily="18" charset="0"/>
                <a:cs typeface="Times New Roman" pitchFamily="18" charset="0"/>
              </a:rPr>
              <a:t> </a:t>
            </a:r>
          </a:p>
          <a:p>
            <a:pPr algn="just">
              <a:lnSpc>
                <a:spcPct val="150000"/>
              </a:lnSpc>
              <a:buNone/>
            </a:pPr>
            <a:r>
              <a:rPr lang="en-US" sz="2600" i="1" dirty="0" smtClean="0">
                <a:latin typeface="Times New Roman" pitchFamily="18" charset="0"/>
                <a:cs typeface="Times New Roman" pitchFamily="18" charset="0"/>
              </a:rPr>
              <a:t>          </a:t>
            </a:r>
            <a:r>
              <a:rPr lang="uk-UA" sz="2600" i="1" dirty="0" smtClean="0">
                <a:latin typeface="Times New Roman" pitchFamily="18" charset="0"/>
                <a:cs typeface="Times New Roman" pitchFamily="18" charset="0"/>
              </a:rPr>
              <a:t>Порядок проведення атестації та присвоєння кваліфікаційних класів </a:t>
            </a:r>
            <a:r>
              <a:rPr lang="uk-UA" sz="2600" dirty="0" smtClean="0">
                <a:latin typeface="Times New Roman" pitchFamily="18" charset="0"/>
                <a:cs typeface="Times New Roman" pitchFamily="18" charset="0"/>
              </a:rPr>
              <a:t>визначається міністерствами і відомствами, до систем яких входять спеціалізовані установи та відомчі служби, що проводять судові експертизи.</a:t>
            </a:r>
            <a:r>
              <a:rPr lang="en-US" sz="2600" dirty="0" smtClean="0">
                <a:latin typeface="Times New Roman" pitchFamily="18" charset="0"/>
                <a:cs typeface="Times New Roman" pitchFamily="18" charset="0"/>
              </a:rPr>
              <a:t> </a:t>
            </a:r>
            <a:endParaRPr lang="uk-UA" sz="2600" dirty="0" smtClean="0">
              <a:latin typeface="Times New Roman" pitchFamily="18" charset="0"/>
              <a:cs typeface="Times New Roman" pitchFamily="18" charset="0"/>
            </a:endParaRPr>
          </a:p>
          <a:p>
            <a:pPr algn="just">
              <a:lnSpc>
                <a:spcPct val="150000"/>
              </a:lnSpc>
              <a:buNone/>
            </a:pPr>
            <a:endParaRPr lang="uk-UA" sz="2000" dirty="0" smtClean="0">
              <a:latin typeface="Times New Roman" pitchFamily="18" charset="0"/>
              <a:cs typeface="Times New Roman" pitchFamily="18" charset="0"/>
            </a:endParaRPr>
          </a:p>
          <a:p>
            <a:pPr>
              <a:buNone/>
            </a:pPr>
            <a:r>
              <a:rPr lang="uk-UA" dirty="0" smtClean="0"/>
              <a:t/>
            </a:r>
            <a:br>
              <a:rPr lang="uk-UA" dirty="0" smtClean="0"/>
            </a:br>
            <a:endParaRPr lang="uk-UA"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143000"/>
          </a:xfrm>
        </p:spPr>
        <p:txBody>
          <a:bodyPr>
            <a:normAutofit/>
          </a:bodyPr>
          <a:lstStyle/>
          <a:p>
            <a:pPr algn="ctr"/>
            <a:r>
              <a:rPr lang="en-US" sz="3200" b="1" dirty="0" smtClean="0">
                <a:solidFill>
                  <a:schemeClr val="tx1"/>
                </a:solidFill>
                <a:latin typeface="Times New Roman" pitchFamily="18" charset="0"/>
                <a:cs typeface="Times New Roman" pitchFamily="18" charset="0"/>
              </a:rPr>
              <a:t>3. </a:t>
            </a:r>
            <a:r>
              <a:rPr lang="uk-UA" sz="3200" b="1" dirty="0" smtClean="0">
                <a:solidFill>
                  <a:schemeClr val="tx1"/>
                </a:solidFill>
                <a:latin typeface="Times New Roman" pitchFamily="18" charset="0"/>
                <a:cs typeface="Times New Roman" pitchFamily="18" charset="0"/>
              </a:rPr>
              <a:t>Організація інформаційного забезпечення судово-бухгалтерської експертизи</a:t>
            </a:r>
            <a:endParaRPr lang="uk-UA" sz="32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buNone/>
            </a:pPr>
            <a:r>
              <a:rPr lang="uk-UA" dirty="0" smtClean="0">
                <a:latin typeface="Times New Roman" pitchFamily="18" charset="0"/>
                <a:cs typeface="Times New Roman" pitchFamily="18" charset="0"/>
              </a:rPr>
              <a:t>      </a:t>
            </a:r>
            <a:r>
              <a:rPr lang="uk-UA" sz="2900" dirty="0" smtClean="0">
                <a:latin typeface="Times New Roman" pitchFamily="18" charset="0"/>
                <a:cs typeface="Times New Roman" pitchFamily="18" charset="0"/>
              </a:rPr>
              <a:t>Дуже важливе значення під час проведення судово-бухгалтерських експертиз має інформаційне забезпечення. Стаття 20 Закону України «Про судову експертизу» визначає, що установи, організації та підприємства незалежно від форми власності зобов’язані надавати спеціалізованим установам та відомчим службам, які проводять судові експертизи, на їхні запити натуральні зразки або каталоги своєї продукції, технічну документацію та іншу інформацію, необхідну для створення і оновлення методичної та нормативної бази судової експертизи. </a:t>
            </a:r>
          </a:p>
          <a:p>
            <a:pPr algn="just">
              <a:buNone/>
            </a:pPr>
            <a:r>
              <a:rPr lang="uk-UA" sz="2900" dirty="0" smtClean="0">
                <a:latin typeface="Times New Roman" pitchFamily="18" charset="0"/>
                <a:cs typeface="Times New Roman" pitchFamily="18" charset="0"/>
              </a:rPr>
              <a:t>      Спеціалізовані установи та відомчі служби, що проводять судові експертизи, мають право отримувати від судів, органів дізнання і попереднього слідства знаряддя злочину та інші речові докази, щодо яких закінчено провадження у справах, для використання в експертній і науковій діяльності.</a:t>
            </a:r>
          </a:p>
          <a:p>
            <a:pPr algn="just">
              <a:buNone/>
            </a:pPr>
            <a:r>
              <a:rPr lang="uk-UA" sz="2900" dirty="0" smtClean="0">
                <a:latin typeface="Times New Roman" pitchFamily="18" charset="0"/>
                <a:cs typeface="Times New Roman" pitchFamily="18" charset="0"/>
              </a:rPr>
              <a:t>       </a:t>
            </a:r>
          </a:p>
          <a:p>
            <a:pPr>
              <a:buNone/>
            </a:pPr>
            <a:r>
              <a:rPr lang="uk-UA" dirty="0" smtClean="0"/>
              <a:t/>
            </a:r>
            <a:br>
              <a:rPr lang="uk-UA" dirty="0" smtClean="0"/>
            </a:b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87" name="Надпись 26"/>
          <p:cNvSpPr>
            <a:spLocks noChangeArrowheads="1"/>
          </p:cNvSpPr>
          <p:nvPr/>
        </p:nvSpPr>
        <p:spPr bwMode="auto">
          <a:xfrm>
            <a:off x="1214414" y="1643050"/>
            <a:ext cx="6858048" cy="642942"/>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Складові системи інформаційного забезпечення судово-бухгалтерської експертизи (СБЕ)</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386" name="Надпись 25"/>
          <p:cNvSpPr>
            <a:spLocks noChangeArrowheads="1"/>
          </p:cNvSpPr>
          <p:nvPr/>
        </p:nvSpPr>
        <p:spPr bwMode="auto">
          <a:xfrm>
            <a:off x="1214414" y="2357430"/>
            <a:ext cx="2643206" cy="714380"/>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Законодавчо-нормативне забезпечення</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385" name="Надпись 24"/>
          <p:cNvSpPr>
            <a:spLocks noChangeArrowheads="1"/>
          </p:cNvSpPr>
          <p:nvPr/>
        </p:nvSpPr>
        <p:spPr bwMode="auto">
          <a:xfrm>
            <a:off x="6357950" y="2357430"/>
            <a:ext cx="1712913" cy="642942"/>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Фактографічна інформація</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384" name="Надпись 23"/>
          <p:cNvSpPr>
            <a:spLocks noChangeArrowheads="1"/>
          </p:cNvSpPr>
          <p:nvPr/>
        </p:nvSpPr>
        <p:spPr bwMode="auto">
          <a:xfrm>
            <a:off x="1214414" y="3143248"/>
            <a:ext cx="3143272" cy="1214446"/>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19050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Законодавчо-нормативне забезпечення, що</a:t>
            </a:r>
            <a:r>
              <a:rPr kumimoji="0" lang="uk-UA"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регламентує процес судово-бухгалтерської експертизи</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383" name="Надпись 22"/>
          <p:cNvSpPr>
            <a:spLocks noChangeArrowheads="1"/>
          </p:cNvSpPr>
          <p:nvPr/>
        </p:nvSpPr>
        <p:spPr bwMode="auto">
          <a:xfrm>
            <a:off x="4786314" y="3071810"/>
            <a:ext cx="3284549" cy="1428760"/>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Первинні документи, облікові регістри та інші матеріали справи, які слідчий направляє для експертного дослідження</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382" name="Надпись 21"/>
          <p:cNvSpPr>
            <a:spLocks noChangeArrowheads="1"/>
          </p:cNvSpPr>
          <p:nvPr/>
        </p:nvSpPr>
        <p:spPr bwMode="auto">
          <a:xfrm>
            <a:off x="1214414" y="4429132"/>
            <a:ext cx="2857520" cy="1143008"/>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Нормативно-правове забезпечення конкретно поставлених перед СБЕ питань</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381" name="Надпись 20"/>
          <p:cNvSpPr>
            <a:spLocks noChangeArrowheads="1"/>
          </p:cNvSpPr>
          <p:nvPr/>
        </p:nvSpPr>
        <p:spPr bwMode="auto">
          <a:xfrm>
            <a:off x="5357818" y="4572008"/>
            <a:ext cx="2713045" cy="1214446"/>
          </a:xfrm>
          <a:prstGeom prst="rect">
            <a:avLst/>
          </a:prstGeom>
          <a:noFill/>
          <a:ln w="19080">
            <a:solidFill>
              <a:srgbClr val="7F7F7F"/>
            </a:solidFill>
            <a:miter lim="800000"/>
            <a:headEnd/>
            <a:tailEnd/>
          </a:ln>
        </p:spPr>
        <p:txBody>
          <a:bodyPr vert="horz" wrap="square" lIns="91440" tIns="45720" rIns="91440" bIns="45720" numCol="1" anchor="t" anchorCtr="0" compatLnSpc="1">
            <a:prstTxWarp prst="textNoShape">
              <a:avLst/>
            </a:prstTxWarp>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Фактографічна інформація, отримана із зовнішніх офіційних джерел</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58378" name="shape_0" descr="Группа 17"/>
          <p:cNvGrpSpPr>
            <a:grpSpLocks/>
          </p:cNvGrpSpPr>
          <p:nvPr/>
        </p:nvGrpSpPr>
        <p:grpSpPr bwMode="auto">
          <a:xfrm>
            <a:off x="3514725" y="1762125"/>
            <a:ext cx="239713" cy="79375"/>
            <a:chOff x="5534" y="2056"/>
            <a:chExt cx="378" cy="126"/>
          </a:xfrm>
        </p:grpSpPr>
        <p:sp>
          <p:nvSpPr>
            <p:cNvPr id="58380" name="Line 25"/>
            <p:cNvSpPr>
              <a:spLocks noChangeShapeType="1"/>
            </p:cNvSpPr>
            <p:nvPr/>
          </p:nvSpPr>
          <p:spPr bwMode="auto">
            <a:xfrm flipH="1">
              <a:off x="5857" y="2056"/>
              <a:ext cx="54" cy="0"/>
            </a:xfrm>
            <a:prstGeom prst="line">
              <a:avLst/>
            </a:prstGeom>
            <a:noFill/>
            <a:ln w="9000">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a:p>
          </p:txBody>
        </p:sp>
        <p:pic>
          <p:nvPicPr>
            <p:cNvPr id="58379" name="Picture 26" descr="image30"/>
            <p:cNvPicPr>
              <a:picLocks noChangeAspect="1" noChangeArrowheads="1"/>
            </p:cNvPicPr>
            <p:nvPr/>
          </p:nvPicPr>
          <p:blipFill>
            <a:blip r:embed="rId2"/>
            <a:srcRect/>
            <a:stretch>
              <a:fillRect/>
            </a:stretch>
          </p:blipFill>
          <p:spPr bwMode="auto">
            <a:xfrm rot="5400000">
              <a:off x="5534" y="2131"/>
              <a:ext cx="3" cy="50"/>
            </a:xfrm>
            <a:prstGeom prst="rect">
              <a:avLst/>
            </a:prstGeom>
            <a:noFill/>
            <a:ln w="9525">
              <a:round/>
              <a:headEnd/>
              <a:tailEnd/>
            </a:ln>
          </p:spPr>
        </p:pic>
      </p:grpSp>
      <p:grpSp>
        <p:nvGrpSpPr>
          <p:cNvPr id="58375" name="Group 7" descr="Группа 14"/>
          <p:cNvGrpSpPr>
            <a:grpSpLocks/>
          </p:cNvGrpSpPr>
          <p:nvPr/>
        </p:nvGrpSpPr>
        <p:grpSpPr bwMode="auto">
          <a:xfrm>
            <a:off x="1525588" y="1762125"/>
            <a:ext cx="241300" cy="77788"/>
            <a:chOff x="2403" y="2056"/>
            <a:chExt cx="379" cy="123"/>
          </a:xfrm>
        </p:grpSpPr>
        <p:sp>
          <p:nvSpPr>
            <p:cNvPr id="58377" name="Line 28"/>
            <p:cNvSpPr>
              <a:spLocks noChangeShapeType="1"/>
            </p:cNvSpPr>
            <p:nvPr/>
          </p:nvSpPr>
          <p:spPr bwMode="auto">
            <a:xfrm flipH="1">
              <a:off x="2729" y="2056"/>
              <a:ext cx="54" cy="0"/>
            </a:xfrm>
            <a:prstGeom prst="line">
              <a:avLst/>
            </a:prstGeom>
            <a:noFill/>
            <a:ln w="9000">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a:p>
          </p:txBody>
        </p:sp>
        <p:pic>
          <p:nvPicPr>
            <p:cNvPr id="58376" name="Picture 29" descr="image10"/>
            <p:cNvPicPr>
              <a:picLocks noChangeAspect="1" noChangeArrowheads="1"/>
            </p:cNvPicPr>
            <p:nvPr/>
          </p:nvPicPr>
          <p:blipFill>
            <a:blip r:embed="rId3"/>
            <a:srcRect/>
            <a:stretch>
              <a:fillRect/>
            </a:stretch>
          </p:blipFill>
          <p:spPr bwMode="auto">
            <a:xfrm rot="5400000">
              <a:off x="2404" y="2129"/>
              <a:ext cx="8" cy="50"/>
            </a:xfrm>
            <a:prstGeom prst="rect">
              <a:avLst/>
            </a:prstGeom>
            <a:noFill/>
            <a:ln w="9525">
              <a:round/>
              <a:headEnd/>
              <a:tailEnd/>
            </a:ln>
          </p:spPr>
        </p:pic>
      </p:grpSp>
      <p:grpSp>
        <p:nvGrpSpPr>
          <p:cNvPr id="58372" name="Group 4" descr="Группа 11"/>
          <p:cNvGrpSpPr>
            <a:grpSpLocks/>
          </p:cNvGrpSpPr>
          <p:nvPr/>
        </p:nvGrpSpPr>
        <p:grpSpPr bwMode="auto">
          <a:xfrm>
            <a:off x="3541713" y="2359025"/>
            <a:ext cx="177800" cy="73025"/>
            <a:chOff x="5577" y="2996"/>
            <a:chExt cx="280" cy="116"/>
          </a:xfrm>
        </p:grpSpPr>
        <p:sp>
          <p:nvSpPr>
            <p:cNvPr id="58374" name="Line 31"/>
            <p:cNvSpPr>
              <a:spLocks noChangeShapeType="1"/>
            </p:cNvSpPr>
            <p:nvPr/>
          </p:nvSpPr>
          <p:spPr bwMode="auto">
            <a:xfrm flipH="1">
              <a:off x="5838" y="2996"/>
              <a:ext cx="19" cy="0"/>
            </a:xfrm>
            <a:prstGeom prst="line">
              <a:avLst/>
            </a:prstGeom>
            <a:noFill/>
            <a:ln w="9000">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a:p>
          </p:txBody>
        </p:sp>
        <p:pic>
          <p:nvPicPr>
            <p:cNvPr id="58373" name="Picture 32" descr="image30"/>
            <p:cNvPicPr>
              <a:picLocks noChangeAspect="1" noChangeArrowheads="1"/>
            </p:cNvPicPr>
            <p:nvPr/>
          </p:nvPicPr>
          <p:blipFill>
            <a:blip r:embed="rId2"/>
            <a:srcRect/>
            <a:stretch>
              <a:fillRect/>
            </a:stretch>
          </p:blipFill>
          <p:spPr bwMode="auto">
            <a:xfrm rot="5400000">
              <a:off x="5578" y="3082"/>
              <a:ext cx="3" cy="29"/>
            </a:xfrm>
            <a:prstGeom prst="rect">
              <a:avLst/>
            </a:prstGeom>
            <a:noFill/>
            <a:ln w="9525">
              <a:round/>
              <a:headEnd/>
              <a:tailEnd/>
            </a:ln>
          </p:spPr>
        </p:pic>
      </p:grpSp>
      <p:grpSp>
        <p:nvGrpSpPr>
          <p:cNvPr id="58369" name="Group 1" descr="Группа 8"/>
          <p:cNvGrpSpPr>
            <a:grpSpLocks/>
          </p:cNvGrpSpPr>
          <p:nvPr/>
        </p:nvGrpSpPr>
        <p:grpSpPr bwMode="auto">
          <a:xfrm>
            <a:off x="1552575" y="2359025"/>
            <a:ext cx="179388" cy="71438"/>
            <a:chOff x="2446" y="2996"/>
            <a:chExt cx="283" cy="112"/>
          </a:xfrm>
        </p:grpSpPr>
        <p:sp>
          <p:nvSpPr>
            <p:cNvPr id="58371" name="Line 34"/>
            <p:cNvSpPr>
              <a:spLocks noChangeShapeType="1"/>
            </p:cNvSpPr>
            <p:nvPr/>
          </p:nvSpPr>
          <p:spPr bwMode="auto">
            <a:xfrm flipH="1">
              <a:off x="2710" y="2996"/>
              <a:ext cx="19" cy="0"/>
            </a:xfrm>
            <a:prstGeom prst="line">
              <a:avLst/>
            </a:prstGeom>
            <a:noFill/>
            <a:ln w="9000">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a:p>
          </p:txBody>
        </p:sp>
        <p:pic>
          <p:nvPicPr>
            <p:cNvPr id="58370" name="Picture 35" descr="image10"/>
            <p:cNvPicPr>
              <a:picLocks noChangeAspect="1" noChangeArrowheads="1"/>
            </p:cNvPicPr>
            <p:nvPr/>
          </p:nvPicPr>
          <p:blipFill>
            <a:blip r:embed="rId3"/>
            <a:srcRect/>
            <a:stretch>
              <a:fillRect/>
            </a:stretch>
          </p:blipFill>
          <p:spPr bwMode="auto">
            <a:xfrm rot="5400000">
              <a:off x="2447" y="3079"/>
              <a:ext cx="8" cy="29"/>
            </a:xfrm>
            <a:prstGeom prst="rect">
              <a:avLst/>
            </a:prstGeom>
            <a:noFill/>
            <a:ln w="9525">
              <a:round/>
              <a:headEnd/>
              <a:tailEnd/>
            </a:ln>
          </p:spPr>
        </p:pic>
      </p:grpSp>
      <p:sp>
        <p:nvSpPr>
          <p:cNvPr id="5838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sp>
        <p:nvSpPr>
          <p:cNvPr id="58396" name="Rectangle 28"/>
          <p:cNvSpPr>
            <a:spLocks noChangeArrowheads="1"/>
          </p:cNvSpPr>
          <p:nvPr/>
        </p:nvSpPr>
        <p:spPr bwMode="auto">
          <a:xfrm>
            <a:off x="357126" y="571480"/>
            <a:ext cx="878687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19050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Інформаційне забезпечення експертизи являє собою сукупність відомостей, які характеризують фактичний стан об’єкта дослідження та його законодавчо-нормативне, нормативно-правове забезпечення, що регламентує процес проведення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судово-бухгалерської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експертизи (рис. </a:t>
            </a:r>
            <a:r>
              <a:rPr lang="uk-UA" sz="1600" dirty="0" smtClean="0">
                <a:latin typeface="Times New Roman" pitchFamily="18" charset="0"/>
                <a:ea typeface="Times New Roman" pitchFamily="18" charset="0"/>
                <a:cs typeface="Times New Roman" pitchFamily="18" charset="0"/>
              </a:rPr>
              <a:t>1.</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 name="Прямоугольник 22"/>
          <p:cNvSpPr/>
          <p:nvPr/>
        </p:nvSpPr>
        <p:spPr>
          <a:xfrm>
            <a:off x="4071934" y="6000768"/>
            <a:ext cx="925253" cy="369332"/>
          </a:xfrm>
          <a:prstGeom prst="rect">
            <a:avLst/>
          </a:prstGeom>
        </p:spPr>
        <p:txBody>
          <a:bodyPr wrap="none">
            <a:spAutoFit/>
          </a:bodyPr>
          <a:lstStyle/>
          <a:p>
            <a:r>
              <a:rPr lang="uk-UA" dirty="0" smtClean="0"/>
              <a:t>(Рис.1.)</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60" name="shape_0" descr="Группа 5"/>
          <p:cNvGrpSpPr>
            <a:grpSpLocks/>
          </p:cNvGrpSpPr>
          <p:nvPr/>
        </p:nvGrpSpPr>
        <p:grpSpPr bwMode="auto">
          <a:xfrm>
            <a:off x="3525838" y="457200"/>
            <a:ext cx="177800" cy="87313"/>
            <a:chOff x="5553" y="-1482"/>
            <a:chExt cx="280" cy="138"/>
          </a:xfrm>
        </p:grpSpPr>
        <p:sp>
          <p:nvSpPr>
            <p:cNvPr id="121862" name="Line 37"/>
            <p:cNvSpPr>
              <a:spLocks noChangeShapeType="1"/>
            </p:cNvSpPr>
            <p:nvPr/>
          </p:nvSpPr>
          <p:spPr bwMode="auto">
            <a:xfrm flipH="1">
              <a:off x="5553" y="-1482"/>
              <a:ext cx="58" cy="0"/>
            </a:xfrm>
            <a:prstGeom prst="line">
              <a:avLst/>
            </a:prstGeom>
            <a:noFill/>
            <a:ln w="9000">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a:p>
          </p:txBody>
        </p:sp>
        <p:pic>
          <p:nvPicPr>
            <p:cNvPr id="121861" name="Picture 38" descr="image30"/>
            <p:cNvPicPr>
              <a:picLocks noChangeAspect="1" noChangeArrowheads="1"/>
            </p:cNvPicPr>
            <p:nvPr/>
          </p:nvPicPr>
          <p:blipFill>
            <a:blip r:embed="rId2"/>
            <a:srcRect/>
            <a:stretch>
              <a:fillRect/>
            </a:stretch>
          </p:blipFill>
          <p:spPr bwMode="auto">
            <a:xfrm rot="5400000">
              <a:off x="5830" y="-1420"/>
              <a:ext cx="3" cy="76"/>
            </a:xfrm>
            <a:prstGeom prst="rect">
              <a:avLst/>
            </a:prstGeom>
            <a:noFill/>
            <a:ln w="9525">
              <a:round/>
              <a:headEnd/>
              <a:tailEnd/>
            </a:ln>
          </p:spPr>
        </p:pic>
      </p:grpSp>
      <p:grpSp>
        <p:nvGrpSpPr>
          <p:cNvPr id="121857" name="Group 1" descr="Группа 2"/>
          <p:cNvGrpSpPr>
            <a:grpSpLocks/>
          </p:cNvGrpSpPr>
          <p:nvPr/>
        </p:nvGrpSpPr>
        <p:grpSpPr bwMode="auto">
          <a:xfrm>
            <a:off x="1539875" y="457200"/>
            <a:ext cx="179388" cy="85725"/>
            <a:chOff x="2425" y="-1482"/>
            <a:chExt cx="282" cy="136"/>
          </a:xfrm>
        </p:grpSpPr>
        <p:sp>
          <p:nvSpPr>
            <p:cNvPr id="121859" name="Line 40"/>
            <p:cNvSpPr>
              <a:spLocks noChangeShapeType="1"/>
            </p:cNvSpPr>
            <p:nvPr/>
          </p:nvSpPr>
          <p:spPr bwMode="auto">
            <a:xfrm flipH="1">
              <a:off x="2425" y="-1482"/>
              <a:ext cx="58" cy="0"/>
            </a:xfrm>
            <a:prstGeom prst="line">
              <a:avLst/>
            </a:prstGeom>
            <a:noFill/>
            <a:ln w="9000">
              <a:solidFill>
                <a:srgbClr val="000000"/>
              </a:solidFill>
              <a:round/>
              <a:headEnd/>
              <a:tailEnd/>
            </a:ln>
          </p:spPr>
          <p:txBody>
            <a:bodyPr vert="horz" wrap="square" lIns="91440" tIns="45720" rIns="91440" bIns="45720" numCol="1" anchor="t" anchorCtr="0" compatLnSpc="1">
              <a:prstTxWarp prst="textNoShape">
                <a:avLst/>
              </a:prstTxWarp>
            </a:bodyPr>
            <a:lstStyle/>
            <a:p>
              <a:endParaRPr lang="uk-UA"/>
            </a:p>
          </p:txBody>
        </p:sp>
        <p:pic>
          <p:nvPicPr>
            <p:cNvPr id="121858" name="Picture 41" descr="image10"/>
            <p:cNvPicPr>
              <a:picLocks noChangeAspect="1" noChangeArrowheads="1"/>
            </p:cNvPicPr>
            <p:nvPr/>
          </p:nvPicPr>
          <p:blipFill>
            <a:blip r:embed="rId3"/>
            <a:srcRect/>
            <a:stretch>
              <a:fillRect/>
            </a:stretch>
          </p:blipFill>
          <p:spPr bwMode="auto">
            <a:xfrm rot="5400000">
              <a:off x="2700" y="-1422"/>
              <a:ext cx="8" cy="76"/>
            </a:xfrm>
            <a:prstGeom prst="rect">
              <a:avLst/>
            </a:prstGeom>
            <a:noFill/>
            <a:ln w="9525">
              <a:round/>
              <a:headEnd/>
              <a:tailEnd/>
            </a:ln>
          </p:spPr>
        </p:pic>
      </p:grpSp>
      <p:sp>
        <p:nvSpPr>
          <p:cNvPr id="1218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545928" tIns="406272" rIns="507840" bIns="710976" numCol="1" anchor="ctr" anchorCtr="0" compatLnSpc="1">
            <a:prstTxWarp prst="textNoShape">
              <a:avLst/>
            </a:prstTxWarp>
            <a:spAutoFit/>
          </a:bodyPr>
          <a:lstStyle/>
          <a:p>
            <a:endParaRPr lang="uk-UA"/>
          </a:p>
        </p:txBody>
      </p:sp>
      <p:sp>
        <p:nvSpPr>
          <p:cNvPr id="121864" name="Rectangle 8"/>
          <p:cNvSpPr>
            <a:spLocks noChangeArrowheads="1"/>
          </p:cNvSpPr>
          <p:nvPr/>
        </p:nvSpPr>
        <p:spPr bwMode="auto">
          <a:xfrm rot="10800000" flipV="1">
            <a:off x="428564" y="500042"/>
            <a:ext cx="8715436" cy="6132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0" algn="ctr" defTabSz="914400" rtl="0" eaLnBrk="1" fontAlgn="base" latinLnBrk="0" hangingPunct="1">
              <a:lnSpc>
                <a:spcPct val="100000"/>
              </a:lnSpc>
              <a:spcBef>
                <a:spcPct val="0"/>
              </a:spcBef>
              <a:spcAft>
                <a:spcPct val="0"/>
              </a:spcAft>
              <a:buClrTx/>
              <a:buSzTx/>
              <a:buFontTx/>
              <a:buNone/>
              <a:tabLst>
                <a:tab pos="346075" algn="l"/>
              </a:tabLst>
            </a:pPr>
            <a:r>
              <a:rPr kumimoji="0" lang="uk-UA"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Основними завданнями організації інформаційного забезпечення є:</a:t>
            </a:r>
            <a:endParaRPr kumimoji="0" lang="uk-UA" sz="24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defTabSz="914400" rtl="0" eaLnBrk="0" fontAlgn="base" latinLnBrk="0" hangingPunct="0">
              <a:lnSpc>
                <a:spcPct val="100000"/>
              </a:lnSpc>
              <a:spcBef>
                <a:spcPct val="0"/>
              </a:spcBef>
              <a:spcAft>
                <a:spcPct val="0"/>
              </a:spcAft>
              <a:buClrTx/>
              <a:buSzTx/>
              <a:buFont typeface="Wingdings" pitchFamily="2" charset="2"/>
              <a:buChar char="Ø"/>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інформування учасників судово-бухгалтерської експертизи про стан досліджуваних об’єктів;</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90500" defTabSz="914400" rtl="0" eaLnBrk="0" fontAlgn="base" latinLnBrk="0" hangingPunct="0">
              <a:lnSpc>
                <a:spcPct val="100000"/>
              </a:lnSpc>
              <a:spcBef>
                <a:spcPct val="0"/>
              </a:spcBef>
              <a:spcAft>
                <a:spcPct val="0"/>
              </a:spcAft>
              <a:buClrTx/>
              <a:buSzTx/>
              <a:buFont typeface="Wingdings" pitchFamily="2" charset="2"/>
              <a:buChar char="Ø"/>
              <a:tabLst>
                <a:tab pos="346075" algn="l"/>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інформування учасників експертизи про функціонування даних об’єктів і відповідність нормативно-правовим актам та законодавству;</a:t>
            </a:r>
          </a:p>
          <a:p>
            <a:pPr lvl="0">
              <a:buFont typeface="Wingdings" pitchFamily="2" charset="2"/>
              <a:buChar char="Ø"/>
            </a:pPr>
            <a:r>
              <a:rPr lang="uk-UA" sz="2000" dirty="0" smtClean="0">
                <a:latin typeface="Times New Roman" pitchFamily="18" charset="0"/>
                <a:cs typeface="Times New Roman" pitchFamily="18" charset="0"/>
              </a:rPr>
              <a:t>  інформаційне забезпечення експерта-бухгалтера і працівників правоохоронних органів з питань, що стосуються розслідуваних справ.</a:t>
            </a:r>
          </a:p>
          <a:p>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Фактографічна інформація -</a:t>
            </a:r>
            <a:r>
              <a:rPr lang="uk-UA" sz="2000" i="1"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сукупність даних економічного характеру про факти, що дійсно відбулися у виробничій і фінансово-господарській діяльності підприємства та відображені у первинних документах бухгалтерського обліку, облікових </a:t>
            </a:r>
            <a:r>
              <a:rPr lang="uk-UA" sz="2000" dirty="0" err="1" smtClean="0">
                <a:latin typeface="Times New Roman" pitchFamily="18" charset="0"/>
                <a:cs typeface="Times New Roman" pitchFamily="18" charset="0"/>
              </a:rPr>
              <a:t>регістpax</a:t>
            </a:r>
            <a:r>
              <a:rPr lang="uk-UA" sz="2000" dirty="0" smtClean="0">
                <a:latin typeface="Times New Roman" pitchFamily="18" charset="0"/>
                <a:cs typeface="Times New Roman" pitchFamily="18" charset="0"/>
              </a:rPr>
              <a:t> бухгалтерського, оперативного і статистичного обліку, а також у звітності про діяльність підприємства. Основна діяльність експерта-бухгалтера пов’язана з дослідженням бухгалтерських документів, що згідно з КПК України передбачені в числі джерел доказів у розслідуваній справі.</a:t>
            </a:r>
          </a:p>
          <a:p>
            <a:pPr marL="0" marR="0" lvl="0" indent="190500" algn="l" defTabSz="914400" rtl="0" eaLnBrk="0" fontAlgn="base" latinLnBrk="0" hangingPunct="0">
              <a:lnSpc>
                <a:spcPct val="100000"/>
              </a:lnSpc>
              <a:spcBef>
                <a:spcPct val="0"/>
              </a:spcBef>
              <a:spcAft>
                <a:spcPct val="0"/>
              </a:spcAft>
              <a:buClrTx/>
              <a:buSzTx/>
              <a:buFontTx/>
              <a:buChar char="•"/>
              <a:tabLst>
                <a:tab pos="346075" algn="l"/>
              </a:tabLst>
            </a:pPr>
            <a:endPar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190500" algn="l" defTabSz="914400" rtl="0" eaLnBrk="0" fontAlgn="base" latinLnBrk="0" hangingPunct="0">
              <a:lnSpc>
                <a:spcPct val="100000"/>
              </a:lnSpc>
              <a:spcBef>
                <a:spcPct val="0"/>
              </a:spcBef>
              <a:spcAft>
                <a:spcPct val="0"/>
              </a:spcAft>
              <a:buClrTx/>
              <a:buSzTx/>
              <a:buFontTx/>
              <a:buNone/>
              <a:tabLst>
                <a:tab pos="346075" algn="l"/>
              </a:tabLst>
            </a:pP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_rels/theme11.xml.rels><?xml version="1.0" encoding="UTF-8" standalone="yes"?>
<Relationships xmlns="http://schemas.openxmlformats.org/package/2006/relationships"><Relationship Id="rId1" Type="http://schemas.openxmlformats.org/officeDocument/2006/relationships/image" Target="../media/image3.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1" Type="http://schemas.openxmlformats.org/officeDocument/2006/relationships/image" Target="../media/image8.jpeg"/></Relationships>
</file>

<file path=ppt/theme/_rels/them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10.xml><?xml version="1.0" encoding="utf-8"?>
<a:theme xmlns:a="http://schemas.openxmlformats.org/drawingml/2006/main" name="1_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1_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7.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111</TotalTime>
  <Words>1565</Words>
  <Application>Microsoft Office PowerPoint</Application>
  <PresentationFormat>Экран (4:3)</PresentationFormat>
  <Paragraphs>73</Paragraphs>
  <Slides>15</Slides>
  <Notes>0</Notes>
  <HiddenSlides>0</HiddenSlides>
  <MMClips>0</MMClips>
  <ScaleCrop>false</ScaleCrop>
  <HeadingPairs>
    <vt:vector size="6" baseType="variant">
      <vt:variant>
        <vt:lpstr>Использованные шрифты</vt:lpstr>
      </vt:variant>
      <vt:variant>
        <vt:i4>17</vt:i4>
      </vt:variant>
      <vt:variant>
        <vt:lpstr>Тема</vt:lpstr>
      </vt:variant>
      <vt:variant>
        <vt:i4>11</vt:i4>
      </vt:variant>
      <vt:variant>
        <vt:lpstr>Заголовки слайдов</vt:lpstr>
      </vt:variant>
      <vt:variant>
        <vt:i4>15</vt:i4>
      </vt:variant>
    </vt:vector>
  </HeadingPairs>
  <TitlesOfParts>
    <vt:vector size="43" baseType="lpstr">
      <vt:lpstr>Arial</vt:lpstr>
      <vt:lpstr>Calibri</vt:lpstr>
      <vt:lpstr>Cambria</vt:lpstr>
      <vt:lpstr>Constantia</vt:lpstr>
      <vt:lpstr>Corbel</vt:lpstr>
      <vt:lpstr>Franklin Gothic Book</vt:lpstr>
      <vt:lpstr>Franklin Gothic Medium</vt:lpstr>
      <vt:lpstr>Georgia</vt:lpstr>
      <vt:lpstr>Gill Sans MT</vt:lpstr>
      <vt:lpstr>Lucida Sans Unicode</vt:lpstr>
      <vt:lpstr>Rockwell</vt:lpstr>
      <vt:lpstr>Times New Roman</vt:lpstr>
      <vt:lpstr>Trebuchet MS</vt:lpstr>
      <vt:lpstr>Verdana</vt:lpstr>
      <vt:lpstr>Wingdings</vt:lpstr>
      <vt:lpstr>Wingdings 2</vt:lpstr>
      <vt:lpstr>Wingdings 3</vt:lpstr>
      <vt:lpstr>Литейная</vt:lpstr>
      <vt:lpstr>Изящная</vt:lpstr>
      <vt:lpstr>Открытая</vt:lpstr>
      <vt:lpstr>Трек</vt:lpstr>
      <vt:lpstr>Поток</vt:lpstr>
      <vt:lpstr>Модульная</vt:lpstr>
      <vt:lpstr>Солнцестояние</vt:lpstr>
      <vt:lpstr>Официальная</vt:lpstr>
      <vt:lpstr>Техническая</vt:lpstr>
      <vt:lpstr>1_Официальная</vt:lpstr>
      <vt:lpstr>1_Открытая</vt:lpstr>
      <vt:lpstr>Судова бухгалтерія</vt:lpstr>
      <vt:lpstr>1. Загальна організація судово-бухгалтерської експертизи в Україні</vt:lpstr>
      <vt:lpstr>Презентация PowerPoint</vt:lpstr>
      <vt:lpstr>Презентация PowerPoint</vt:lpstr>
      <vt:lpstr> Процес судово-бухгалтерської експертизи та його стадії</vt:lpstr>
      <vt:lpstr>2. Порядок атестації судових експертів та основні кваліфікаційні вимоги до них</vt:lpstr>
      <vt:lpstr>3. Організація інформаційного забезпечення судово-бухгалтерської експертизи</vt:lpstr>
      <vt:lpstr>Презентация PowerPoint</vt:lpstr>
      <vt:lpstr>Презентация PowerPoint</vt:lpstr>
      <vt:lpstr>4. Використання автоматизованої системи обробки інформації в процесі судово-бухгалтерської експертизи</vt:lpstr>
      <vt:lpstr>Презентация PowerPoint</vt:lpstr>
      <vt:lpstr>Презентация PowerPoint</vt:lpstr>
      <vt:lpstr>Презентация PowerPoint</vt:lpstr>
      <vt:lpstr>5. Планування проведення судово-бухгалтерської експертизи</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Судова бухгалтерія</dc:title>
  <dc:creator>user</dc:creator>
  <cp:lastModifiedBy>User</cp:lastModifiedBy>
  <cp:revision>14</cp:revision>
  <dcterms:created xsi:type="dcterms:W3CDTF">2020-05-01T07:08:31Z</dcterms:created>
  <dcterms:modified xsi:type="dcterms:W3CDTF">2020-11-17T21:20:21Z</dcterms:modified>
</cp:coreProperties>
</file>