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30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56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1472D77-2D22-47CC-A895-8ACEC64AFD0A}" type="datetimeFigureOut">
              <a:rPr lang="uk-UA" smtClean="0"/>
              <a:t>17.11.2020</a:t>
            </a:fld>
            <a:endParaRPr lang="uk-UA"/>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uk-UA"/>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7685DF2-0817-4765-8CE2-215A9B4C8599}" type="slidenum">
              <a:rPr lang="uk-UA" smtClean="0"/>
              <a:t>‹#›</a:t>
            </a:fld>
            <a:endParaRPr lang="uk-UA"/>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53721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A1472D77-2D22-47CC-A895-8ACEC64AFD0A}" type="datetimeFigureOut">
              <a:rPr lang="uk-UA" smtClean="0"/>
              <a:t>17.11.2020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182412955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A1472D77-2D22-47CC-A895-8ACEC64AFD0A}" type="datetimeFigureOut">
              <a:rPr lang="uk-UA" smtClean="0"/>
              <a:t>17.11.2020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279726954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A1472D77-2D22-47CC-A895-8ACEC64AFD0A}" type="datetimeFigureOut">
              <a:rPr lang="uk-UA" smtClean="0"/>
              <a:t>17.11.2020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685DF2-0817-4765-8CE2-215A9B4C8599}" type="slidenum">
              <a:rPr lang="uk-UA" smtClean="0"/>
              <a:t>‹#›</a:t>
            </a:fld>
            <a:endParaRPr lang="uk-UA"/>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635356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A1472D77-2D22-47CC-A895-8ACEC64AFD0A}" type="datetimeFigureOut">
              <a:rPr lang="uk-UA" smtClean="0"/>
              <a:t>17.11.2020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359808122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A1472D77-2D22-47CC-A895-8ACEC64AFD0A}" type="datetimeFigureOut">
              <a:rPr lang="uk-UA" smtClean="0"/>
              <a:t>17.11.2020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37753153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A1472D77-2D22-47CC-A895-8ACEC64AFD0A}" type="datetimeFigureOut">
              <a:rPr lang="uk-UA" smtClean="0"/>
              <a:t>17.11.2020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312696801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1472D77-2D22-47CC-A895-8ACEC64AFD0A}" type="datetimeFigureOut">
              <a:rPr lang="uk-UA" smtClean="0"/>
              <a:t>17.11.2020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96584221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1472D77-2D22-47CC-A895-8ACEC64AFD0A}" type="datetimeFigureOut">
              <a:rPr lang="uk-UA" smtClean="0"/>
              <a:t>17.11.2020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279087444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1472D77-2D22-47CC-A895-8ACEC64AFD0A}" type="datetimeFigureOut">
              <a:rPr lang="uk-UA" smtClean="0"/>
              <a:t>17.11.2020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212254464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A1472D77-2D22-47CC-A895-8ACEC64AFD0A}" type="datetimeFigureOut">
              <a:rPr lang="uk-UA" smtClean="0"/>
              <a:t>17.11.2020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237156407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1472D77-2D22-47CC-A895-8ACEC64AFD0A}" type="datetimeFigureOut">
              <a:rPr lang="uk-UA" smtClean="0"/>
              <a:t>17.11.2020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142440472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Content Placeholder 3"/>
          <p:cNvSpPr>
            <a:spLocks noGrp="1"/>
          </p:cNvSpPr>
          <p:nvPr>
            <p:ph sz="quarter" idx="13"/>
          </p:nvPr>
        </p:nvSpPr>
        <p:spPr>
          <a:xfrm>
            <a:off x="685802" y="2861733"/>
            <a:ext cx="5088712" cy="2512852"/>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3" name="Content Placeholder 5"/>
          <p:cNvSpPr>
            <a:spLocks noGrp="1"/>
          </p:cNvSpPr>
          <p:nvPr>
            <p:ph sz="quarter" idx="14"/>
          </p:nvPr>
        </p:nvSpPr>
        <p:spPr>
          <a:xfrm>
            <a:off x="5993969" y="2861733"/>
            <a:ext cx="5088713" cy="2512852"/>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1472D77-2D22-47CC-A895-8ACEC64AFD0A}" type="datetimeFigureOut">
              <a:rPr lang="uk-UA" smtClean="0"/>
              <a:t>17.11.2020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375303232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A1472D77-2D22-47CC-A895-8ACEC64AFD0A}" type="datetimeFigureOut">
              <a:rPr lang="uk-UA" smtClean="0"/>
              <a:t>17.11.2020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22679132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72D77-2D22-47CC-A895-8ACEC64AFD0A}" type="datetimeFigureOut">
              <a:rPr lang="uk-UA" smtClean="0"/>
              <a:t>17.11.2020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54783540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A1472D77-2D22-47CC-A895-8ACEC64AFD0A}" type="datetimeFigureOut">
              <a:rPr lang="uk-UA" smtClean="0"/>
              <a:t>17.11.2020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416402433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A1472D77-2D22-47CC-A895-8ACEC64AFD0A}" type="datetimeFigureOut">
              <a:rPr lang="uk-UA" smtClean="0"/>
              <a:t>17.11.2020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685DF2-0817-4765-8CE2-215A9B4C8599}" type="slidenum">
              <a:rPr lang="uk-UA" smtClean="0"/>
              <a:t>‹#›</a:t>
            </a:fld>
            <a:endParaRPr lang="uk-UA"/>
          </a:p>
        </p:txBody>
      </p:sp>
    </p:spTree>
    <p:extLst>
      <p:ext uri="{BB962C8B-B14F-4D97-AF65-F5344CB8AC3E}">
        <p14:creationId xmlns:p14="http://schemas.microsoft.com/office/powerpoint/2010/main" val="25604392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1472D77-2D22-47CC-A895-8ACEC64AFD0A}" type="datetimeFigureOut">
              <a:rPr lang="uk-UA" smtClean="0"/>
              <a:t>17.11.2020</a:t>
            </a:fld>
            <a:endParaRPr lang="uk-UA"/>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uk-UA"/>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7685DF2-0817-4765-8CE2-215A9B4C8599}" type="slidenum">
              <a:rPr lang="uk-UA" smtClean="0"/>
              <a:t>‹#›</a:t>
            </a:fld>
            <a:endParaRPr lang="uk-UA"/>
          </a:p>
        </p:txBody>
      </p:sp>
    </p:spTree>
    <p:extLst>
      <p:ext uri="{BB962C8B-B14F-4D97-AF65-F5344CB8AC3E}">
        <p14:creationId xmlns:p14="http://schemas.microsoft.com/office/powerpoint/2010/main" val="56832256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ransition spd="slow">
    <p:push dir="u"/>
  </p:transition>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601" y="2070100"/>
            <a:ext cx="10396882" cy="1151965"/>
          </a:xfrm>
        </p:spPr>
        <p:txBody>
          <a:bodyPr>
            <a:normAutofit fontScale="90000"/>
          </a:bodyPr>
          <a:lstStyle/>
          <a:p>
            <a:r>
              <a:rPr lang="uk-UA" b="1" dirty="0">
                <a:latin typeface="Times New Roman" panose="02020603050405020304" pitchFamily="18" charset="0"/>
                <a:cs typeface="Times New Roman" panose="02020603050405020304" pitchFamily="18" charset="0"/>
              </a:rPr>
              <a:t>МЕТОДИКА ДОСЛІДЖЕННЯ СУДОВО-БУХГАЛТЕРСЬКОЮ ЕКСПЕРТИЗОЮ</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ОСНОВНИХ ФІНАНСОВО-ГОСПОДАРСЬКИХ ОПЕРАЦІЙ</a:t>
            </a:r>
            <a:endParaRPr lang="ru-RU" dirty="0"/>
          </a:p>
        </p:txBody>
      </p:sp>
    </p:spTree>
    <p:extLst>
      <p:ext uri="{BB962C8B-B14F-4D97-AF65-F5344CB8AC3E}">
        <p14:creationId xmlns:p14="http://schemas.microsoft.com/office/powerpoint/2010/main" val="348689771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DF8BE0-B3D9-4F91-87DE-6439C2322FBC}"/>
              </a:ext>
            </a:extLst>
          </p:cNvPr>
          <p:cNvSpPr>
            <a:spLocks noGrp="1"/>
          </p:cNvSpPr>
          <p:nvPr>
            <p:ph type="title"/>
          </p:nvPr>
        </p:nvSpPr>
        <p:spPr>
          <a:xfrm>
            <a:off x="897559" y="318052"/>
            <a:ext cx="10396882" cy="1151965"/>
          </a:xfrm>
        </p:spPr>
        <p:txBody>
          <a:bodyPr>
            <a:noAutofit/>
          </a:bodyPr>
          <a:lstStyle/>
          <a:p>
            <a:r>
              <a:rPr lang="uk-UA" sz="2400" dirty="0"/>
              <a:t>Початковим етапом дослідження операцій щодо кожного рахунка є перевірка тотожності залишків грошових коштів на кінець кварталу (року) за даними:</a:t>
            </a:r>
          </a:p>
        </p:txBody>
      </p:sp>
      <p:sp>
        <p:nvSpPr>
          <p:cNvPr id="3" name="Місце для вмісту 2">
            <a:extLst>
              <a:ext uri="{FF2B5EF4-FFF2-40B4-BE49-F238E27FC236}">
                <a16:creationId xmlns:a16="http://schemas.microsoft.com/office/drawing/2014/main" xmlns="" id="{AFE2A048-2F86-4035-8DDC-2619941AE5DA}"/>
              </a:ext>
            </a:extLst>
          </p:cNvPr>
          <p:cNvSpPr>
            <a:spLocks noGrp="1"/>
          </p:cNvSpPr>
          <p:nvPr>
            <p:ph sz="quarter" idx="13"/>
          </p:nvPr>
        </p:nvSpPr>
        <p:spPr>
          <a:xfrm>
            <a:off x="899734" y="1722782"/>
            <a:ext cx="10394707" cy="2833137"/>
          </a:xfrm>
        </p:spPr>
        <p:txBody>
          <a:bodyPr/>
          <a:lstStyle/>
          <a:p>
            <a:pPr lvl="0"/>
            <a:r>
              <a:rPr lang="uk-UA" dirty="0"/>
              <a:t>виписок банків;</a:t>
            </a:r>
          </a:p>
          <a:p>
            <a:pPr lvl="0"/>
            <a:r>
              <a:rPr lang="uk-UA" dirty="0"/>
              <a:t>бухгалтерських балансів і облікових регістрів підприємства (Головної книги, журналів-ордерів № 2 і № 3).</a:t>
            </a:r>
          </a:p>
        </p:txBody>
      </p:sp>
    </p:spTree>
    <p:extLst>
      <p:ext uri="{BB962C8B-B14F-4D97-AF65-F5344CB8AC3E}">
        <p14:creationId xmlns:p14="http://schemas.microsoft.com/office/powerpoint/2010/main" val="1015169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C713D1-83B5-4ECD-B5D0-475D09263256}"/>
              </a:ext>
            </a:extLst>
          </p:cNvPr>
          <p:cNvSpPr>
            <a:spLocks noGrp="1"/>
          </p:cNvSpPr>
          <p:nvPr>
            <p:ph type="title"/>
          </p:nvPr>
        </p:nvSpPr>
        <p:spPr>
          <a:xfrm>
            <a:off x="897559" y="420756"/>
            <a:ext cx="10396882" cy="1151965"/>
          </a:xfrm>
        </p:spPr>
        <p:txBody>
          <a:bodyPr>
            <a:normAutofit/>
          </a:bodyPr>
          <a:lstStyle/>
          <a:p>
            <a:r>
              <a:rPr lang="uk-UA" sz="2400" dirty="0"/>
              <a:t>Під час дослідження банківських операцій можуть бути встановлені такі факти:</a:t>
            </a:r>
            <a:br>
              <a:rPr lang="uk-UA" sz="2400" dirty="0"/>
            </a:br>
            <a:endParaRPr lang="uk-UA" sz="2400" dirty="0"/>
          </a:p>
        </p:txBody>
      </p:sp>
      <p:sp>
        <p:nvSpPr>
          <p:cNvPr id="3" name="Місце для вмісту 2">
            <a:extLst>
              <a:ext uri="{FF2B5EF4-FFF2-40B4-BE49-F238E27FC236}">
                <a16:creationId xmlns:a16="http://schemas.microsoft.com/office/drawing/2014/main" xmlns="" id="{7FEDFB67-B9CC-4A77-97E9-8549348F7D69}"/>
              </a:ext>
            </a:extLst>
          </p:cNvPr>
          <p:cNvSpPr>
            <a:spLocks noGrp="1"/>
          </p:cNvSpPr>
          <p:nvPr>
            <p:ph sz="quarter" idx="13"/>
          </p:nvPr>
        </p:nvSpPr>
        <p:spPr>
          <a:xfrm>
            <a:off x="897559" y="1387535"/>
            <a:ext cx="10394707" cy="3311189"/>
          </a:xfrm>
        </p:spPr>
        <p:txBody>
          <a:bodyPr/>
          <a:lstStyle/>
          <a:p>
            <a:pPr lvl="0"/>
            <a:r>
              <a:rPr lang="uk-UA" dirty="0"/>
              <a:t>розбіжність між записами по касі зданих до банку готівкових коштів та відображенням цих операцій у виписках банку;</a:t>
            </a:r>
          </a:p>
          <a:p>
            <a:pPr lvl="0"/>
            <a:r>
              <a:rPr lang="uk-UA" dirty="0"/>
              <a:t>розбіжність між записами у виписках банку сум, виданих готівковими коштами, та записами тієї самої операції по касі, а також із записами на корінцях </a:t>
            </a:r>
            <a:r>
              <a:rPr lang="uk-UA" dirty="0" err="1"/>
              <a:t>чеків</a:t>
            </a:r>
            <a:r>
              <a:rPr lang="uk-UA" dirty="0"/>
              <a:t>;</a:t>
            </a:r>
          </a:p>
          <a:p>
            <a:pPr lvl="0"/>
            <a:r>
              <a:rPr lang="uk-UA" dirty="0"/>
              <a:t>необґрунтованість перерахування грошей з рахунків у банку та інші недоліки в порядку оплати.</a:t>
            </a:r>
          </a:p>
        </p:txBody>
      </p:sp>
    </p:spTree>
    <p:extLst>
      <p:ext uri="{BB962C8B-B14F-4D97-AF65-F5344CB8AC3E}">
        <p14:creationId xmlns:p14="http://schemas.microsoft.com/office/powerpoint/2010/main" val="214988852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290C27-9111-47BF-9874-916214CA425C}"/>
              </a:ext>
            </a:extLst>
          </p:cNvPr>
          <p:cNvSpPr>
            <a:spLocks noGrp="1"/>
          </p:cNvSpPr>
          <p:nvPr>
            <p:ph type="title"/>
          </p:nvPr>
        </p:nvSpPr>
        <p:spPr>
          <a:xfrm>
            <a:off x="897559" y="434009"/>
            <a:ext cx="10396882" cy="1151965"/>
          </a:xfrm>
        </p:spPr>
        <p:txBody>
          <a:bodyPr>
            <a:normAutofit/>
          </a:bodyPr>
          <a:lstStyle/>
          <a:p>
            <a:r>
              <a:rPr lang="uk-UA" sz="2400" dirty="0"/>
              <a:t>Експерту-бухгалтеру треба також досліджувати банківські операції за суттю й установити:</a:t>
            </a:r>
          </a:p>
        </p:txBody>
      </p:sp>
      <p:sp>
        <p:nvSpPr>
          <p:cNvPr id="3" name="Місце для вмісту 2">
            <a:extLst>
              <a:ext uri="{FF2B5EF4-FFF2-40B4-BE49-F238E27FC236}">
                <a16:creationId xmlns:a16="http://schemas.microsoft.com/office/drawing/2014/main" xmlns="" id="{1614AAF3-D1B6-4400-934A-1B01AA4CECBB}"/>
              </a:ext>
            </a:extLst>
          </p:cNvPr>
          <p:cNvSpPr>
            <a:spLocks noGrp="1"/>
          </p:cNvSpPr>
          <p:nvPr>
            <p:ph sz="quarter" idx="13"/>
          </p:nvPr>
        </p:nvSpPr>
        <p:spPr>
          <a:xfrm>
            <a:off x="685800" y="1696278"/>
            <a:ext cx="10394707" cy="3678307"/>
          </a:xfrm>
        </p:spPr>
        <p:txBody>
          <a:bodyPr>
            <a:normAutofit lnSpcReduction="10000"/>
          </a:bodyPr>
          <a:lstStyle/>
          <a:p>
            <a:pPr lvl="0"/>
            <a:r>
              <a:rPr lang="uk-UA" dirty="0"/>
              <a:t>наскільки правильно використовувались на підприємстві отримані позики та чи достовірні матеріали на їх отримання;</a:t>
            </a:r>
          </a:p>
          <a:p>
            <a:pPr lvl="0"/>
            <a:r>
              <a:rPr lang="uk-UA" dirty="0"/>
              <a:t>чи правильно відображались в обліку і чи законно використовувались отримані в банку розрахункові чеки;</a:t>
            </a:r>
          </a:p>
          <a:p>
            <a:pPr lvl="0"/>
            <a:r>
              <a:rPr lang="uk-UA" dirty="0"/>
              <a:t>чи не допускалося неправильне перерахування авансів і платежів за безтоварними рахунками, а також оплата рахунків інших організацій, які не мають відношення до підприємства, що перевіряється;</a:t>
            </a:r>
          </a:p>
          <a:p>
            <a:pPr lvl="0"/>
            <a:r>
              <a:rPr lang="uk-UA" dirty="0"/>
              <a:t>наскільки раціональні на підприємстві, що перевіряється, форми застосовуваних розрахунків та чи сприяють вони прискоренню обігу коштів підприємства.</a:t>
            </a:r>
          </a:p>
          <a:p>
            <a:endParaRPr lang="uk-UA" dirty="0"/>
          </a:p>
        </p:txBody>
      </p:sp>
    </p:spTree>
    <p:extLst>
      <p:ext uri="{BB962C8B-B14F-4D97-AF65-F5344CB8AC3E}">
        <p14:creationId xmlns:p14="http://schemas.microsoft.com/office/powerpoint/2010/main" val="31726303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BE0D67-C2AD-4B0E-A103-8142B496012D}"/>
              </a:ext>
            </a:extLst>
          </p:cNvPr>
          <p:cNvSpPr>
            <a:spLocks noGrp="1"/>
          </p:cNvSpPr>
          <p:nvPr>
            <p:ph type="title"/>
          </p:nvPr>
        </p:nvSpPr>
        <p:spPr>
          <a:xfrm>
            <a:off x="685801" y="212036"/>
            <a:ext cx="10396882" cy="1563755"/>
          </a:xfrm>
        </p:spPr>
        <p:txBody>
          <a:bodyPr>
            <a:normAutofit fontScale="90000"/>
          </a:bodyPr>
          <a:lstStyle/>
          <a:p>
            <a:pPr lvl="2" algn="ctr"/>
            <a:r>
              <a:rPr lang="uk-UA" sz="3600" dirty="0">
                <a:solidFill>
                  <a:srgbClr val="C00000"/>
                </a:solidFill>
                <a:latin typeface="+mj-lt"/>
              </a:rPr>
              <a:t>3. Методика експертного дослідження операцій з основними засобами, малоцінними</a:t>
            </a:r>
            <a:br>
              <a:rPr lang="uk-UA" sz="3600" dirty="0">
                <a:solidFill>
                  <a:srgbClr val="C00000"/>
                </a:solidFill>
                <a:latin typeface="+mj-lt"/>
              </a:rPr>
            </a:br>
            <a:r>
              <a:rPr lang="uk-UA" sz="3600" dirty="0">
                <a:solidFill>
                  <a:srgbClr val="C00000"/>
                </a:solidFill>
                <a:latin typeface="+mj-lt"/>
              </a:rPr>
              <a:t>та швидкозношуваними предметами (МШП)</a:t>
            </a:r>
            <a:r>
              <a:rPr lang="uk-UA" sz="1600" dirty="0"/>
              <a:t/>
            </a:r>
            <a:br>
              <a:rPr lang="uk-UA" sz="1600" dirty="0"/>
            </a:br>
            <a:endParaRPr lang="uk-UA" dirty="0"/>
          </a:p>
        </p:txBody>
      </p:sp>
      <p:sp>
        <p:nvSpPr>
          <p:cNvPr id="3" name="Місце для вмісту 2">
            <a:extLst>
              <a:ext uri="{FF2B5EF4-FFF2-40B4-BE49-F238E27FC236}">
                <a16:creationId xmlns:a16="http://schemas.microsoft.com/office/drawing/2014/main" xmlns="" id="{7F0762E9-C351-41BB-AE73-3491B12AD009}"/>
              </a:ext>
            </a:extLst>
          </p:cNvPr>
          <p:cNvSpPr>
            <a:spLocks noGrp="1"/>
          </p:cNvSpPr>
          <p:nvPr>
            <p:ph sz="quarter" idx="13"/>
          </p:nvPr>
        </p:nvSpPr>
        <p:spPr>
          <a:xfrm>
            <a:off x="685800" y="1590262"/>
            <a:ext cx="10394707" cy="3784324"/>
          </a:xfrm>
        </p:spPr>
        <p:txBody>
          <a:bodyPr/>
          <a:lstStyle/>
          <a:p>
            <a:r>
              <a:rPr lang="uk-UA" dirty="0"/>
              <a:t>Відповідно до Закону України «Про підприємства в Україні» основні засоби підприємства є головним елементом його матеріально-технічної бази. Підприємству надані права володіння, розпорядження основними засобами та їх використання.</a:t>
            </a:r>
          </a:p>
          <a:p>
            <a:r>
              <a:rPr lang="uk-UA" dirty="0"/>
              <a:t>На початку дослідження експерт-бухгалтер повинен установи- ти правомірність віднесення окремих об’єктів до основних засобів. </a:t>
            </a:r>
          </a:p>
          <a:p>
            <a:r>
              <a:rPr lang="uk-UA" dirty="0"/>
              <a:t>Експерт мусить упевнитися в тому, що основні засоби, які за даними бухгалтерського обліку повністю зношені, не можуть принести в майбутньому економічної вигоди, переоцінені за їхньою залишковою вартістю і відображені у складі необоротних активів підприємства.</a:t>
            </a:r>
          </a:p>
        </p:txBody>
      </p:sp>
    </p:spTree>
    <p:extLst>
      <p:ext uri="{BB962C8B-B14F-4D97-AF65-F5344CB8AC3E}">
        <p14:creationId xmlns:p14="http://schemas.microsoft.com/office/powerpoint/2010/main" val="145260753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D6FF74-5F97-4DC2-9088-A86868C40E07}"/>
              </a:ext>
            </a:extLst>
          </p:cNvPr>
          <p:cNvSpPr>
            <a:spLocks noGrp="1"/>
          </p:cNvSpPr>
          <p:nvPr>
            <p:ph type="title"/>
          </p:nvPr>
        </p:nvSpPr>
        <p:spPr>
          <a:xfrm>
            <a:off x="1063211" y="3226695"/>
            <a:ext cx="10394707" cy="579369"/>
          </a:xfrm>
        </p:spPr>
        <p:txBody>
          <a:bodyPr>
            <a:normAutofit/>
          </a:bodyPr>
          <a:lstStyle/>
          <a:p>
            <a:r>
              <a:rPr lang="uk-UA" sz="2400" dirty="0"/>
              <a:t>Експерт-бухгалтер мусить також перевірити операції з МШП, а саме:</a:t>
            </a:r>
          </a:p>
        </p:txBody>
      </p:sp>
      <p:sp>
        <p:nvSpPr>
          <p:cNvPr id="3" name="Місце для вмісту 2">
            <a:extLst>
              <a:ext uri="{FF2B5EF4-FFF2-40B4-BE49-F238E27FC236}">
                <a16:creationId xmlns:a16="http://schemas.microsoft.com/office/drawing/2014/main" xmlns="" id="{73728F41-7334-48C4-A5EE-EFB366C4B09E}"/>
              </a:ext>
            </a:extLst>
          </p:cNvPr>
          <p:cNvSpPr>
            <a:spLocks noGrp="1"/>
          </p:cNvSpPr>
          <p:nvPr>
            <p:ph sz="quarter" idx="13"/>
          </p:nvPr>
        </p:nvSpPr>
        <p:spPr>
          <a:xfrm>
            <a:off x="898645" y="1504541"/>
            <a:ext cx="10394707" cy="1504123"/>
          </a:xfrm>
        </p:spPr>
        <p:txBody>
          <a:bodyPr/>
          <a:lstStyle/>
          <a:p>
            <a:pPr lvl="0"/>
            <a:r>
              <a:rPr lang="uk-UA" dirty="0"/>
              <a:t>безкоштовної передачі основних засобів;</a:t>
            </a:r>
          </a:p>
          <a:p>
            <a:pPr lvl="0"/>
            <a:r>
              <a:rPr lang="uk-UA" dirty="0"/>
              <a:t>якщо основні засоби отримані внаслідок бартерних операцій;</a:t>
            </a:r>
          </a:p>
          <a:p>
            <a:pPr lvl="0"/>
            <a:r>
              <a:rPr lang="uk-UA" dirty="0"/>
              <a:t>якщо основні засоби передані як внесок до статутного капіталу.</a:t>
            </a:r>
          </a:p>
        </p:txBody>
      </p:sp>
      <p:sp>
        <p:nvSpPr>
          <p:cNvPr id="5" name="Заголовок 1">
            <a:extLst>
              <a:ext uri="{FF2B5EF4-FFF2-40B4-BE49-F238E27FC236}">
                <a16:creationId xmlns:a16="http://schemas.microsoft.com/office/drawing/2014/main" xmlns="" id="{3088AD23-2AD0-45C3-B386-BC5A6B42DAD6}"/>
              </a:ext>
            </a:extLst>
          </p:cNvPr>
          <p:cNvSpPr txBox="1">
            <a:spLocks/>
          </p:cNvSpPr>
          <p:nvPr/>
        </p:nvSpPr>
        <p:spPr>
          <a:xfrm>
            <a:off x="1063211" y="533610"/>
            <a:ext cx="10394707" cy="76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uk-UA" sz="2400" dirty="0"/>
              <a:t>Експерту-бухгалтеру слід також пам’ятати, що за основними засобами справедлива вартість визначається в разі:</a:t>
            </a:r>
          </a:p>
        </p:txBody>
      </p:sp>
      <p:sp>
        <p:nvSpPr>
          <p:cNvPr id="7" name="Місце для вмісту 2">
            <a:extLst>
              <a:ext uri="{FF2B5EF4-FFF2-40B4-BE49-F238E27FC236}">
                <a16:creationId xmlns:a16="http://schemas.microsoft.com/office/drawing/2014/main" xmlns="" id="{6DB7586C-A938-4B77-83DD-C2750D4FD89C}"/>
              </a:ext>
            </a:extLst>
          </p:cNvPr>
          <p:cNvSpPr txBox="1">
            <a:spLocks/>
          </p:cNvSpPr>
          <p:nvPr/>
        </p:nvSpPr>
        <p:spPr>
          <a:xfrm>
            <a:off x="898646" y="3631305"/>
            <a:ext cx="10394707" cy="150412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lvl="0"/>
            <a:r>
              <a:rPr lang="uk-UA" dirty="0"/>
              <a:t>закріплення МШП за конкретними відповідальними особами, правильність оформлення документами операцій з експлуатації МШП та їх оперативного обліку;</a:t>
            </a:r>
          </a:p>
        </p:txBody>
      </p:sp>
    </p:spTree>
    <p:extLst>
      <p:ext uri="{BB962C8B-B14F-4D97-AF65-F5344CB8AC3E}">
        <p14:creationId xmlns:p14="http://schemas.microsoft.com/office/powerpoint/2010/main" val="337650550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0E0F8AEC-0950-406D-BA1B-30644CE2FEA1}"/>
              </a:ext>
            </a:extLst>
          </p:cNvPr>
          <p:cNvSpPr>
            <a:spLocks noGrp="1"/>
          </p:cNvSpPr>
          <p:nvPr>
            <p:ph sz="quarter" idx="13"/>
          </p:nvPr>
        </p:nvSpPr>
        <p:spPr>
          <a:xfrm>
            <a:off x="898646" y="780419"/>
            <a:ext cx="10394707" cy="4056624"/>
          </a:xfrm>
        </p:spPr>
        <p:txBody>
          <a:bodyPr>
            <a:normAutofit/>
          </a:bodyPr>
          <a:lstStyle/>
          <a:p>
            <a:r>
              <a:rPr lang="uk-UA" dirty="0"/>
              <a:t>перевірку правильності нарахування зносу МШП та включення його у виробничі витрати. Треба мати на увазі, що підприємство самостійно встановлює метод нарахування зносу МШП, і цього методу воно має дотримуватися протягом року. Експерт-бухгалтер також застосовує дані податкового обліку. Це робиться насамперед для правильності визначення об’єктів оподаткування. Так, згідно зі ст. 4 Закону України «Про оподаткування прибутку підприємств» прибуток як об’єкт оподаткування визначається способом зменшення скоригованого валового прибутку за звітний період:</a:t>
            </a:r>
          </a:p>
          <a:p>
            <a:pPr marL="0" lvl="0" indent="457200">
              <a:buNone/>
            </a:pPr>
            <a:r>
              <a:rPr lang="uk-UA" dirty="0"/>
              <a:t>- на суму валових витрат;</a:t>
            </a:r>
          </a:p>
          <a:p>
            <a:pPr marL="0" lvl="0" indent="457200">
              <a:buNone/>
            </a:pPr>
            <a:r>
              <a:rPr lang="uk-UA" dirty="0"/>
              <a:t>- на суму амортизаційних відрахувань.</a:t>
            </a:r>
          </a:p>
          <a:p>
            <a:endParaRPr lang="uk-UA" dirty="0"/>
          </a:p>
        </p:txBody>
      </p:sp>
    </p:spTree>
    <p:extLst>
      <p:ext uri="{BB962C8B-B14F-4D97-AF65-F5344CB8AC3E}">
        <p14:creationId xmlns:p14="http://schemas.microsoft.com/office/powerpoint/2010/main" val="15607445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D610BB-D2C4-4914-8706-7CC2A19C4E53}"/>
              </a:ext>
            </a:extLst>
          </p:cNvPr>
          <p:cNvSpPr>
            <a:spLocks noGrp="1"/>
          </p:cNvSpPr>
          <p:nvPr>
            <p:ph type="title"/>
          </p:nvPr>
        </p:nvSpPr>
        <p:spPr/>
        <p:txBody>
          <a:bodyPr>
            <a:noAutofit/>
          </a:bodyPr>
          <a:lstStyle/>
          <a:p>
            <a:r>
              <a:rPr lang="uk-UA" sz="2400" dirty="0"/>
              <a:t>Під час дослідження матеріалів інвентаризації основних засобів, окрім указаних вище питань, експерт-бухгалтер повинен розглянути такі моменти:</a:t>
            </a:r>
          </a:p>
        </p:txBody>
      </p:sp>
      <p:sp>
        <p:nvSpPr>
          <p:cNvPr id="3" name="Місце для вмісту 2">
            <a:extLst>
              <a:ext uri="{FF2B5EF4-FFF2-40B4-BE49-F238E27FC236}">
                <a16:creationId xmlns:a16="http://schemas.microsoft.com/office/drawing/2014/main" xmlns="" id="{BAD6837C-D007-43D1-B823-852A96B4E7E2}"/>
              </a:ext>
            </a:extLst>
          </p:cNvPr>
          <p:cNvSpPr>
            <a:spLocks noGrp="1"/>
          </p:cNvSpPr>
          <p:nvPr>
            <p:ph sz="quarter" idx="13"/>
          </p:nvPr>
        </p:nvSpPr>
        <p:spPr/>
        <p:txBody>
          <a:bodyPr/>
          <a:lstStyle/>
          <a:p>
            <a:pPr lvl="0"/>
            <a:r>
              <a:rPr lang="uk-UA" dirty="0"/>
              <a:t>правильність віднесення до основних засобів матеріальних цінностей, що перебувають на балансі господарського органу;</a:t>
            </a:r>
          </a:p>
          <a:p>
            <a:r>
              <a:rPr lang="uk-UA" dirty="0"/>
              <a:t>точність визначення балансової вартості основних засобів на початок кожного звітного періоду;</a:t>
            </a:r>
          </a:p>
          <a:p>
            <a:pPr lvl="0"/>
            <a:r>
              <a:rPr lang="uk-UA" dirty="0"/>
              <a:t>обґрунтованість індексації основних фондів;</a:t>
            </a:r>
          </a:p>
          <a:p>
            <a:pPr lvl="0"/>
            <a:r>
              <a:rPr lang="uk-UA" dirty="0"/>
              <a:t>правильність нарахування амортизації (зносу) основних засобів тощо.</a:t>
            </a:r>
          </a:p>
          <a:p>
            <a:endParaRPr lang="uk-UA" dirty="0"/>
          </a:p>
        </p:txBody>
      </p:sp>
    </p:spTree>
    <p:extLst>
      <p:ext uri="{BB962C8B-B14F-4D97-AF65-F5344CB8AC3E}">
        <p14:creationId xmlns:p14="http://schemas.microsoft.com/office/powerpoint/2010/main" val="13291128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D44E0C6B-464D-46AB-A962-6AE7A384E650}"/>
              </a:ext>
            </a:extLst>
          </p:cNvPr>
          <p:cNvSpPr>
            <a:spLocks noGrp="1"/>
          </p:cNvSpPr>
          <p:nvPr>
            <p:ph sz="quarter" idx="13"/>
          </p:nvPr>
        </p:nvSpPr>
        <p:spPr>
          <a:xfrm>
            <a:off x="898646" y="1202004"/>
            <a:ext cx="10394707" cy="3311189"/>
          </a:xfrm>
        </p:spPr>
        <p:txBody>
          <a:bodyPr/>
          <a:lstStyle/>
          <a:p>
            <a:r>
              <a:rPr lang="uk-UA" dirty="0"/>
              <a:t>Методика експертного дослідження операцій з основними засобами полягає в перевірці та порівнянні балансових (звітних) даних про залишки основних засобів з даними синтетичного та аналітичного обліку. При цьому бухгалтерські записи звіряються з первинними документами про надходження та вибуття основ- них засобів (акти приймання, накладні, акти ліквідації основних засобів, довідки про нараховану суму амортизації, дані про витрати на капітальний ремонт і т. ін.).</a:t>
            </a:r>
          </a:p>
          <a:p>
            <a:endParaRPr lang="uk-UA" dirty="0"/>
          </a:p>
        </p:txBody>
      </p:sp>
    </p:spTree>
    <p:extLst>
      <p:ext uri="{BB962C8B-B14F-4D97-AF65-F5344CB8AC3E}">
        <p14:creationId xmlns:p14="http://schemas.microsoft.com/office/powerpoint/2010/main" val="12552011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073A68-FE4D-4F19-80DF-9FAEFCB6150A}"/>
              </a:ext>
            </a:extLst>
          </p:cNvPr>
          <p:cNvSpPr>
            <a:spLocks noGrp="1"/>
          </p:cNvSpPr>
          <p:nvPr>
            <p:ph type="title"/>
          </p:nvPr>
        </p:nvSpPr>
        <p:spPr>
          <a:xfrm>
            <a:off x="897559" y="133495"/>
            <a:ext cx="10396882" cy="1151965"/>
          </a:xfrm>
        </p:spPr>
        <p:txBody>
          <a:bodyPr>
            <a:normAutofit/>
          </a:bodyPr>
          <a:lstStyle/>
          <a:p>
            <a:pPr algn="ctr"/>
            <a:r>
              <a:rPr lang="uk-UA" sz="3200" dirty="0"/>
              <a:t>4. Методика експертного дослідження операцій з матеріальними запасами</a:t>
            </a:r>
          </a:p>
        </p:txBody>
      </p:sp>
      <p:sp>
        <p:nvSpPr>
          <p:cNvPr id="3" name="Місце для вмісту 2">
            <a:extLst>
              <a:ext uri="{FF2B5EF4-FFF2-40B4-BE49-F238E27FC236}">
                <a16:creationId xmlns:a16="http://schemas.microsoft.com/office/drawing/2014/main" xmlns="" id="{ACB5BE52-B125-4B09-9690-5DF9F88FE634}"/>
              </a:ext>
            </a:extLst>
          </p:cNvPr>
          <p:cNvSpPr>
            <a:spLocks noGrp="1"/>
          </p:cNvSpPr>
          <p:nvPr>
            <p:ph sz="quarter" idx="13"/>
          </p:nvPr>
        </p:nvSpPr>
        <p:spPr>
          <a:xfrm>
            <a:off x="899734" y="1453796"/>
            <a:ext cx="10394707" cy="4165126"/>
          </a:xfrm>
        </p:spPr>
        <p:txBody>
          <a:bodyPr>
            <a:normAutofit/>
          </a:bodyPr>
          <a:lstStyle/>
          <a:p>
            <a:r>
              <a:rPr lang="uk-UA" dirty="0"/>
              <a:t>На практиці зустрічається досить багато порушень та корисливих зловживань, пов’язаних з розкраданням матеріальних за- пасів, і основним джерелом інформації, що надається бухгалтеру- експерту при цьому, є матеріали проведених інвентаризацій. Також багато порушень </a:t>
            </a:r>
            <a:r>
              <a:rPr lang="uk-UA" dirty="0" err="1"/>
              <a:t>скоюється</a:t>
            </a:r>
            <a:r>
              <a:rPr lang="uk-UA" dirty="0"/>
              <a:t> через необґрунтоване списання нестач матеріалів, неправильне відображення в обліку результатів пересортування товарно-матеріальних цінностей. Тому дослідження операцій з матеріальними запасами є одним з провідних у експертно-бухгалтерських дослідженнях.</a:t>
            </a:r>
          </a:p>
          <a:p>
            <a:r>
              <a:rPr lang="uk-UA" dirty="0"/>
              <a:t>Основним джерелом інформації, поданої бухгалтеру-експерту під час розслідування злочинів, пов’язаних із розкраданням матеріальних запасів підприємств, є матеріали проведених інвентаризацій.</a:t>
            </a:r>
          </a:p>
          <a:p>
            <a:endParaRPr lang="uk-UA" dirty="0"/>
          </a:p>
        </p:txBody>
      </p:sp>
    </p:spTree>
    <p:extLst>
      <p:ext uri="{BB962C8B-B14F-4D97-AF65-F5344CB8AC3E}">
        <p14:creationId xmlns:p14="http://schemas.microsoft.com/office/powerpoint/2010/main" val="64408550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7F30F6-16FE-4AC1-BCFD-E68CE4B17987}"/>
              </a:ext>
            </a:extLst>
          </p:cNvPr>
          <p:cNvSpPr>
            <a:spLocks noGrp="1"/>
          </p:cNvSpPr>
          <p:nvPr>
            <p:ph type="title"/>
          </p:nvPr>
        </p:nvSpPr>
        <p:spPr>
          <a:xfrm>
            <a:off x="897559" y="437322"/>
            <a:ext cx="10396882" cy="1151965"/>
          </a:xfrm>
        </p:spPr>
        <p:txBody>
          <a:bodyPr>
            <a:normAutofit/>
          </a:bodyPr>
          <a:lstStyle/>
          <a:p>
            <a:r>
              <a:rPr lang="uk-UA" sz="2400" dirty="0"/>
              <a:t>Досліджуючи дані інвентаризації, експерт повинен з’ясувати, наскільки повно вона проведена, а саме:</a:t>
            </a:r>
          </a:p>
        </p:txBody>
      </p:sp>
      <p:sp>
        <p:nvSpPr>
          <p:cNvPr id="3" name="Місце для вмісту 2">
            <a:extLst>
              <a:ext uri="{FF2B5EF4-FFF2-40B4-BE49-F238E27FC236}">
                <a16:creationId xmlns:a16="http://schemas.microsoft.com/office/drawing/2014/main" xmlns="" id="{CF612E57-A540-4B5E-B2EF-43FD29A9AA0A}"/>
              </a:ext>
            </a:extLst>
          </p:cNvPr>
          <p:cNvSpPr>
            <a:spLocks noGrp="1"/>
          </p:cNvSpPr>
          <p:nvPr>
            <p:ph sz="quarter" idx="13"/>
          </p:nvPr>
        </p:nvSpPr>
        <p:spPr>
          <a:xfrm>
            <a:off x="712304" y="1773405"/>
            <a:ext cx="10394707" cy="3311189"/>
          </a:xfrm>
        </p:spPr>
        <p:txBody>
          <a:bodyPr/>
          <a:lstStyle/>
          <a:p>
            <a:pPr lvl="0"/>
            <a:r>
              <a:rPr lang="uk-UA" dirty="0"/>
              <a:t>чи була присутня під час перевірки матеріально-відповідальна особа, чи був у складі інвентаризаційної комісії фахівець, котрий добре знає особливості зберігання, обліку і використання даного виду запасів;</a:t>
            </a:r>
          </a:p>
          <a:p>
            <a:pPr lvl="0"/>
            <a:r>
              <a:rPr lang="uk-UA" dirty="0"/>
              <a:t>які виявлені лишки й нестачі цінностей і як вони відображені в бухгалтерському обліку;</a:t>
            </a:r>
          </a:p>
          <a:p>
            <a:pPr lvl="0"/>
            <a:r>
              <a:rPr lang="uk-UA" dirty="0"/>
              <a:t>чи правильно розрахований збиток від нестач матеріальних запасів тощо.</a:t>
            </a:r>
          </a:p>
        </p:txBody>
      </p:sp>
    </p:spTree>
    <p:extLst>
      <p:ext uri="{BB962C8B-B14F-4D97-AF65-F5344CB8AC3E}">
        <p14:creationId xmlns:p14="http://schemas.microsoft.com/office/powerpoint/2010/main" val="24112300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88A65C-BBC9-4121-A14E-D9779C1FEB02}"/>
              </a:ext>
            </a:extLst>
          </p:cNvPr>
          <p:cNvSpPr>
            <a:spLocks noGrp="1"/>
          </p:cNvSpPr>
          <p:nvPr>
            <p:ph type="title"/>
          </p:nvPr>
        </p:nvSpPr>
        <p:spPr>
          <a:xfrm>
            <a:off x="897559" y="423242"/>
            <a:ext cx="10396882" cy="1320930"/>
          </a:xfrm>
        </p:spPr>
        <p:txBody>
          <a:bodyPr>
            <a:normAutofit/>
          </a:bodyPr>
          <a:lstStyle/>
          <a:p>
            <a:pPr algn="ctr"/>
            <a:r>
              <a:rPr lang="uk-UA" sz="3200" dirty="0"/>
              <a:t>1. Методика експертного дослідження стану та операцій із грошовими коштами в касі</a:t>
            </a:r>
          </a:p>
        </p:txBody>
      </p:sp>
      <p:sp>
        <p:nvSpPr>
          <p:cNvPr id="3" name="Місце для вмісту 2">
            <a:extLst>
              <a:ext uri="{FF2B5EF4-FFF2-40B4-BE49-F238E27FC236}">
                <a16:creationId xmlns:a16="http://schemas.microsoft.com/office/drawing/2014/main" xmlns="" id="{69A566B9-7CB4-48BC-B690-39BFBAF587E4}"/>
              </a:ext>
            </a:extLst>
          </p:cNvPr>
          <p:cNvSpPr>
            <a:spLocks noGrp="1"/>
          </p:cNvSpPr>
          <p:nvPr>
            <p:ph sz="quarter" idx="13"/>
          </p:nvPr>
        </p:nvSpPr>
        <p:spPr>
          <a:xfrm>
            <a:off x="899734" y="1744172"/>
            <a:ext cx="10394707" cy="3121715"/>
          </a:xfrm>
        </p:spPr>
        <p:txBody>
          <a:bodyPr/>
          <a:lstStyle/>
          <a:p>
            <a:r>
              <a:rPr lang="uk-UA" dirty="0"/>
              <a:t>Грошові кошти в національній та іноземній валюті підприємств, організацій, установ можуть перебувати у вигляді готівки в касі, зберігатися в установах банків, у підзвітних осіб, а також використовуватися у вигляді акредитивів, </a:t>
            </a:r>
            <a:r>
              <a:rPr lang="uk-UA" dirty="0" err="1"/>
              <a:t>чеків</a:t>
            </a:r>
            <a:r>
              <a:rPr lang="uk-UA" dirty="0"/>
              <a:t> тощо.</a:t>
            </a:r>
          </a:p>
          <a:p>
            <a:r>
              <a:rPr lang="uk-UA" dirty="0"/>
              <a:t>На кожному підприємстві для забезпечення належного використання і контролю за рухом грошової маси організується її облік.</a:t>
            </a:r>
          </a:p>
        </p:txBody>
      </p:sp>
    </p:spTree>
    <p:extLst>
      <p:ext uri="{BB962C8B-B14F-4D97-AF65-F5344CB8AC3E}">
        <p14:creationId xmlns:p14="http://schemas.microsoft.com/office/powerpoint/2010/main" val="389710725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ACC300F7-3505-4F4B-9DC9-25C11AC551D6}"/>
              </a:ext>
            </a:extLst>
          </p:cNvPr>
          <p:cNvSpPr>
            <a:spLocks noGrp="1"/>
          </p:cNvSpPr>
          <p:nvPr>
            <p:ph sz="quarter" idx="13"/>
          </p:nvPr>
        </p:nvSpPr>
        <p:spPr>
          <a:xfrm>
            <a:off x="898646" y="172278"/>
            <a:ext cx="10394707" cy="5102087"/>
          </a:xfrm>
        </p:spPr>
        <p:txBody>
          <a:bodyPr>
            <a:normAutofit lnSpcReduction="10000"/>
          </a:bodyPr>
          <a:lstStyle/>
          <a:p>
            <a:r>
              <a:rPr lang="uk-UA" dirty="0"/>
              <a:t>Досліджуючи порівняльні відомості, експерт-бухгалтер повинен установити характер розбіжностей між фактичними залишками матеріальних запасів на момент проведення інвентаризації  й обліковими даними на цю саму дату. Експерт має також ознайомитися з письмовими вмотивованими поясненнями матеріально-відповідальних осіб про причини виявлених лишків і нестач. За необхідності проведення додаткової інвентаризації про стан і рух матеріальних ресурсів на підприємстві, що перевіряється, експерт мусить проаналізувати дані, що містяться в протоколах допитів свідків і матеріально відповідальних осіб, отримані слідчим.</a:t>
            </a:r>
          </a:p>
          <a:p>
            <a:r>
              <a:rPr lang="uk-UA" dirty="0"/>
              <a:t>Необхідно дослідити обґрунтованість списання нестач матеріалів у межах норм природних втрат.</a:t>
            </a:r>
          </a:p>
          <a:p>
            <a:pPr marL="0" indent="0">
              <a:buNone/>
            </a:pPr>
            <a:r>
              <a:rPr lang="uk-UA" dirty="0"/>
              <a:t>Нестачі можуть бути двох видів:</a:t>
            </a:r>
          </a:p>
          <a:p>
            <a:pPr lvl="0"/>
            <a:r>
              <a:rPr lang="uk-UA" dirty="0"/>
              <a:t>у межах норм природних втрат;</a:t>
            </a:r>
          </a:p>
          <a:p>
            <a:r>
              <a:rPr lang="uk-UA" dirty="0"/>
              <a:t>понад затверджені норми втрат. </a:t>
            </a:r>
          </a:p>
        </p:txBody>
      </p:sp>
    </p:spTree>
    <p:extLst>
      <p:ext uri="{BB962C8B-B14F-4D97-AF65-F5344CB8AC3E}">
        <p14:creationId xmlns:p14="http://schemas.microsoft.com/office/powerpoint/2010/main" val="423144917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AE3DFE-A42B-4BA3-8A7F-BC236753A8B6}"/>
              </a:ext>
            </a:extLst>
          </p:cNvPr>
          <p:cNvSpPr>
            <a:spLocks noGrp="1"/>
          </p:cNvSpPr>
          <p:nvPr>
            <p:ph type="title"/>
          </p:nvPr>
        </p:nvSpPr>
        <p:spPr>
          <a:xfrm>
            <a:off x="685800" y="221974"/>
            <a:ext cx="10396882" cy="1151965"/>
          </a:xfrm>
        </p:spPr>
        <p:txBody>
          <a:bodyPr>
            <a:normAutofit/>
          </a:bodyPr>
          <a:lstStyle/>
          <a:p>
            <a:pPr algn="ctr"/>
            <a:r>
              <a:rPr lang="uk-UA" sz="3200" dirty="0"/>
              <a:t>5. Експертне дослідження операцій, пов’язаних з виробництвом та реалізацією продукції</a:t>
            </a:r>
          </a:p>
        </p:txBody>
      </p:sp>
      <p:sp>
        <p:nvSpPr>
          <p:cNvPr id="3" name="Місце для вмісту 2">
            <a:extLst>
              <a:ext uri="{FF2B5EF4-FFF2-40B4-BE49-F238E27FC236}">
                <a16:creationId xmlns:a16="http://schemas.microsoft.com/office/drawing/2014/main" xmlns="" id="{DD1AA482-5DAE-4E71-A955-C093D38F7000}"/>
              </a:ext>
            </a:extLst>
          </p:cNvPr>
          <p:cNvSpPr>
            <a:spLocks noGrp="1"/>
          </p:cNvSpPr>
          <p:nvPr>
            <p:ph sz="quarter" idx="13"/>
          </p:nvPr>
        </p:nvSpPr>
        <p:spPr>
          <a:xfrm>
            <a:off x="685800" y="1373939"/>
            <a:ext cx="10394707" cy="4518991"/>
          </a:xfrm>
        </p:spPr>
        <p:txBody>
          <a:bodyPr>
            <a:normAutofit fontScale="92500" lnSpcReduction="20000"/>
          </a:bodyPr>
          <a:lstStyle/>
          <a:p>
            <a:r>
              <a:rPr lang="uk-UA" sz="2200" dirty="0"/>
              <a:t>Завданням судово-бухгалтерської експертизи в дослідженні операцій з виробництва і реалізації продукції є активний вплив  на процеси промислового виробництва з метою сприяння випуску високоякісної і конкурентоспроможної продукції, її реалізації на ринку на підставі раціонального використання матеріальних, трудових і фінансових ресурсів, запобігання втрат, браку, попередження правопорушень, що призводять до збитків на підприємствах.</a:t>
            </a:r>
          </a:p>
          <a:p>
            <a:r>
              <a:rPr lang="uk-UA" sz="2200" dirty="0"/>
              <a:t>У процесі бухгалтерської експертизи досліджуються ви- трати на виробництво і реалізацію продукції, визначається, як відображаються в бухгалтерському обліку витрати підприємства за теперішньою діяльністю (рахунки: 23 «Виробництво», 26 «Готова продукція», 91 «Загальновиробничі витрати» тощо); втрат від браку (рахунок 24 «Брак у виробництві»); реалізація продукції, робіт, і послуг (рахунки: 36 «Розрахунки з покупцями та замовниками» 31 і «Розрахунки в банках», 70 «Доходи від реалізації» тощо).</a:t>
            </a:r>
          </a:p>
          <a:p>
            <a:endParaRPr lang="uk-UA" dirty="0"/>
          </a:p>
        </p:txBody>
      </p:sp>
    </p:spTree>
    <p:extLst>
      <p:ext uri="{BB962C8B-B14F-4D97-AF65-F5344CB8AC3E}">
        <p14:creationId xmlns:p14="http://schemas.microsoft.com/office/powerpoint/2010/main" val="26347213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FC1A59-D5AE-4671-A1C6-A7CD367835A4}"/>
              </a:ext>
            </a:extLst>
          </p:cNvPr>
          <p:cNvSpPr>
            <a:spLocks noGrp="1"/>
          </p:cNvSpPr>
          <p:nvPr>
            <p:ph type="title"/>
          </p:nvPr>
        </p:nvSpPr>
        <p:spPr>
          <a:xfrm>
            <a:off x="897559" y="251792"/>
            <a:ext cx="10396882" cy="1151965"/>
          </a:xfrm>
        </p:spPr>
        <p:txBody>
          <a:bodyPr>
            <a:normAutofit/>
          </a:bodyPr>
          <a:lstStyle/>
          <a:p>
            <a:r>
              <a:rPr lang="uk-UA" sz="2400" dirty="0"/>
              <a:t>Об’єктами судово-бухгалтерської експертизи під час дослідження операцій з виробництва і реалізації продукції є:</a:t>
            </a:r>
          </a:p>
        </p:txBody>
      </p:sp>
      <p:sp>
        <p:nvSpPr>
          <p:cNvPr id="3" name="Місце для вмісту 2">
            <a:extLst>
              <a:ext uri="{FF2B5EF4-FFF2-40B4-BE49-F238E27FC236}">
                <a16:creationId xmlns:a16="http://schemas.microsoft.com/office/drawing/2014/main" xmlns="" id="{C8059FA0-1DB7-4709-831A-534073289B58}"/>
              </a:ext>
            </a:extLst>
          </p:cNvPr>
          <p:cNvSpPr>
            <a:spLocks noGrp="1"/>
          </p:cNvSpPr>
          <p:nvPr>
            <p:ph sz="quarter" idx="13"/>
          </p:nvPr>
        </p:nvSpPr>
        <p:spPr>
          <a:xfrm>
            <a:off x="897559" y="1583220"/>
            <a:ext cx="10394707" cy="3691559"/>
          </a:xfrm>
        </p:spPr>
        <p:txBody>
          <a:bodyPr>
            <a:normAutofit lnSpcReduction="10000"/>
          </a:bodyPr>
          <a:lstStyle/>
          <a:p>
            <a:pPr lvl="0"/>
            <a:r>
              <a:rPr lang="uk-UA" dirty="0"/>
              <a:t>дисципліна поставок за обсягами, строками, асортиментом і якістю продукції;</a:t>
            </a:r>
          </a:p>
          <a:p>
            <a:pPr lvl="0"/>
            <a:r>
              <a:rPr lang="uk-UA" dirty="0"/>
              <a:t>витрати на виробництво і реалізацію продукції;</a:t>
            </a:r>
          </a:p>
          <a:p>
            <a:pPr lvl="0"/>
            <a:r>
              <a:rPr lang="uk-UA" dirty="0"/>
              <a:t>незавершене виробництво;</a:t>
            </a:r>
          </a:p>
          <a:p>
            <a:pPr lvl="0"/>
            <a:r>
              <a:rPr lang="uk-UA" dirty="0"/>
              <a:t>збереження продукції під час виробництва, зберігання і транспортування;</a:t>
            </a:r>
          </a:p>
          <a:p>
            <a:pPr lvl="0"/>
            <a:r>
              <a:rPr lang="uk-UA" dirty="0"/>
              <a:t>первинна документація;</a:t>
            </a:r>
          </a:p>
          <a:p>
            <a:pPr lvl="0"/>
            <a:r>
              <a:rPr lang="uk-UA" dirty="0"/>
              <a:t>дані бухгалтерського обліку і звітності;</a:t>
            </a:r>
          </a:p>
          <a:p>
            <a:pPr lvl="0"/>
            <a:r>
              <a:rPr lang="uk-UA" dirty="0"/>
              <a:t>нестача продукції, брак, приписки і розмір завданих збитків, виявлені ревізією, їх обґрунтованість, винні особи тощо.</a:t>
            </a:r>
          </a:p>
          <a:p>
            <a:endParaRPr lang="uk-UA" dirty="0"/>
          </a:p>
        </p:txBody>
      </p:sp>
    </p:spTree>
    <p:extLst>
      <p:ext uri="{BB962C8B-B14F-4D97-AF65-F5344CB8AC3E}">
        <p14:creationId xmlns:p14="http://schemas.microsoft.com/office/powerpoint/2010/main" val="244781899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CC7485-0100-4371-BD53-0510CFE8AB69}"/>
              </a:ext>
            </a:extLst>
          </p:cNvPr>
          <p:cNvSpPr>
            <a:spLocks noGrp="1"/>
          </p:cNvSpPr>
          <p:nvPr>
            <p:ph type="title"/>
          </p:nvPr>
        </p:nvSpPr>
        <p:spPr>
          <a:xfrm>
            <a:off x="897559" y="238539"/>
            <a:ext cx="10396882" cy="1151965"/>
          </a:xfrm>
        </p:spPr>
        <p:txBody>
          <a:bodyPr>
            <a:normAutofit/>
          </a:bodyPr>
          <a:lstStyle/>
          <a:p>
            <a:r>
              <a:rPr lang="uk-UA" sz="2400" dirty="0"/>
              <a:t>Експерт-бухгалтер повинен також перевірити правильність відображення в обліку:</a:t>
            </a:r>
          </a:p>
        </p:txBody>
      </p:sp>
      <p:sp>
        <p:nvSpPr>
          <p:cNvPr id="3" name="Місце для вмісту 2">
            <a:extLst>
              <a:ext uri="{FF2B5EF4-FFF2-40B4-BE49-F238E27FC236}">
                <a16:creationId xmlns:a16="http://schemas.microsoft.com/office/drawing/2014/main" xmlns="" id="{0CECED02-C811-4660-9D95-3C404BFDABE3}"/>
              </a:ext>
            </a:extLst>
          </p:cNvPr>
          <p:cNvSpPr>
            <a:spLocks noGrp="1"/>
          </p:cNvSpPr>
          <p:nvPr>
            <p:ph sz="quarter" idx="13"/>
          </p:nvPr>
        </p:nvSpPr>
        <p:spPr>
          <a:xfrm>
            <a:off x="683625" y="1590261"/>
            <a:ext cx="10394707" cy="4036115"/>
          </a:xfrm>
        </p:spPr>
        <p:txBody>
          <a:bodyPr>
            <a:normAutofit/>
          </a:bodyPr>
          <a:lstStyle/>
          <a:p>
            <a:pPr lvl="0"/>
            <a:r>
              <a:rPr lang="uk-UA" dirty="0"/>
              <a:t>витрат з операційної діяльності підприємств, що використовують рахунки класу 8 «Витрати по елементах»;</a:t>
            </a:r>
          </a:p>
          <a:p>
            <a:pPr lvl="0"/>
            <a:r>
              <a:rPr lang="uk-UA" dirty="0"/>
              <a:t>витрат з операційної діяльності підприємств, які не використовують рахунки класу 8 «Витрати по елементах»;</a:t>
            </a:r>
          </a:p>
          <a:p>
            <a:pPr lvl="0"/>
            <a:r>
              <a:rPr lang="uk-UA" dirty="0"/>
              <a:t>реалізації продукції в разі подальшої (наступної) оплати і передоплати;.</a:t>
            </a:r>
          </a:p>
          <a:p>
            <a:pPr lvl="0"/>
            <a:r>
              <a:rPr lang="uk-UA" dirty="0"/>
              <a:t>реалізації робіт, послуг у разі наступної оплати і передоплати;</a:t>
            </a:r>
          </a:p>
          <a:p>
            <a:pPr lvl="0"/>
            <a:r>
              <a:rPr lang="uk-UA" dirty="0"/>
              <a:t>визначення фінансових результатів від операційної діяльності;</a:t>
            </a:r>
          </a:p>
          <a:p>
            <a:pPr lvl="0"/>
            <a:r>
              <a:rPr lang="uk-UA" dirty="0"/>
              <a:t>нерозподілених прибутків (збитків).</a:t>
            </a:r>
          </a:p>
          <a:p>
            <a:endParaRPr lang="uk-UA" dirty="0"/>
          </a:p>
        </p:txBody>
      </p:sp>
    </p:spTree>
    <p:extLst>
      <p:ext uri="{BB962C8B-B14F-4D97-AF65-F5344CB8AC3E}">
        <p14:creationId xmlns:p14="http://schemas.microsoft.com/office/powerpoint/2010/main" val="59504523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250E6488-0BF9-4A54-B4A2-D926A8D5A097}"/>
              </a:ext>
            </a:extLst>
          </p:cNvPr>
          <p:cNvSpPr>
            <a:spLocks noGrp="1"/>
          </p:cNvSpPr>
          <p:nvPr>
            <p:ph sz="quarter" idx="13"/>
          </p:nvPr>
        </p:nvSpPr>
        <p:spPr>
          <a:xfrm>
            <a:off x="898646" y="848139"/>
            <a:ext cx="10394707" cy="4195142"/>
          </a:xfrm>
        </p:spPr>
        <p:txBody>
          <a:bodyPr>
            <a:normAutofit/>
          </a:bodyPr>
          <a:lstStyle/>
          <a:p>
            <a:r>
              <a:rPr lang="uk-UA" dirty="0"/>
              <a:t>Під час експертного дослідження операцій, пов’язаних із виробництвом і реалізацією продукції, велике значення для експерта-бухгалтера  мають  висновки  експертів  іншої  спеціальності. В окремих випадках без них практично неможливо вирішити питання судово-бухгалтерської експертизи (визначити суму збитків, період їх утворення, дати характеристику стану бухгалтерського обліку, звітності тощо).</a:t>
            </a:r>
          </a:p>
          <a:p>
            <a:r>
              <a:rPr lang="uk-UA" dirty="0"/>
              <a:t>Досліджуючи операції з обліку виробництва та реалізації готової продукції, експерт-бухгалтер має керуватися нормативними актами, що регламентують ведення бухгалтерського обліку, а також відомчими інструкціями, що регламентують порядок обліку витрат виробництва, випуску та реалізації готової продукції, робіт, послуг у даній галузі.</a:t>
            </a:r>
          </a:p>
          <a:p>
            <a:endParaRPr lang="uk-UA" dirty="0"/>
          </a:p>
        </p:txBody>
      </p:sp>
    </p:spTree>
    <p:extLst>
      <p:ext uri="{BB962C8B-B14F-4D97-AF65-F5344CB8AC3E}">
        <p14:creationId xmlns:p14="http://schemas.microsoft.com/office/powerpoint/2010/main" val="367164214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4BADBB-4331-4087-B321-BB1F1D181987}"/>
              </a:ext>
            </a:extLst>
          </p:cNvPr>
          <p:cNvSpPr>
            <a:spLocks noGrp="1"/>
          </p:cNvSpPr>
          <p:nvPr>
            <p:ph type="title"/>
          </p:nvPr>
        </p:nvSpPr>
        <p:spPr>
          <a:xfrm>
            <a:off x="897559" y="450719"/>
            <a:ext cx="10396882" cy="1151965"/>
          </a:xfrm>
        </p:spPr>
        <p:txBody>
          <a:bodyPr>
            <a:noAutofit/>
          </a:bodyPr>
          <a:lstStyle/>
          <a:p>
            <a:pPr lvl="2" algn="ctr"/>
            <a:r>
              <a:rPr lang="uk-UA" sz="3600" dirty="0">
                <a:solidFill>
                  <a:srgbClr val="C00000"/>
                </a:solidFill>
                <a:latin typeface="+mj-lt"/>
              </a:rPr>
              <a:t>6. Методика експертного дослідження операцій з нарахування та виплати заробітної плати</a:t>
            </a:r>
          </a:p>
        </p:txBody>
      </p:sp>
      <p:sp>
        <p:nvSpPr>
          <p:cNvPr id="3" name="Місце для вмісту 2">
            <a:extLst>
              <a:ext uri="{FF2B5EF4-FFF2-40B4-BE49-F238E27FC236}">
                <a16:creationId xmlns:a16="http://schemas.microsoft.com/office/drawing/2014/main" xmlns="" id="{B332ED17-E0A0-4309-BAAE-ABA3C1795B79}"/>
              </a:ext>
            </a:extLst>
          </p:cNvPr>
          <p:cNvSpPr>
            <a:spLocks noGrp="1"/>
          </p:cNvSpPr>
          <p:nvPr>
            <p:ph sz="quarter" idx="13"/>
          </p:nvPr>
        </p:nvSpPr>
        <p:spPr>
          <a:xfrm>
            <a:off x="897559" y="1944127"/>
            <a:ext cx="10394707" cy="3311189"/>
          </a:xfrm>
        </p:spPr>
        <p:txBody>
          <a:bodyPr/>
          <a:lstStyle/>
          <a:p>
            <a:r>
              <a:rPr lang="uk-UA" dirty="0"/>
              <a:t>Як правило, експертне дослідження операцій, пов’язаних з розрахунками з оплати праці, проводять за такими етапами:</a:t>
            </a:r>
          </a:p>
          <a:p>
            <a:pPr marL="0" lvl="0" indent="0">
              <a:buNone/>
            </a:pPr>
            <a:r>
              <a:rPr lang="uk-UA" dirty="0"/>
              <a:t>     </a:t>
            </a:r>
            <a:r>
              <a:rPr lang="en-US" dirty="0">
                <a:solidFill>
                  <a:srgbClr val="C00000"/>
                </a:solidFill>
              </a:rPr>
              <a:t>1</a:t>
            </a:r>
            <a:r>
              <a:rPr lang="uk-UA" dirty="0">
                <a:solidFill>
                  <a:srgbClr val="C00000"/>
                </a:solidFill>
              </a:rPr>
              <a:t>. </a:t>
            </a:r>
            <a:r>
              <a:rPr lang="uk-UA" dirty="0"/>
              <a:t>Аналіз штатної дисципліни.</a:t>
            </a:r>
          </a:p>
          <a:p>
            <a:pPr marL="216000" lvl="0" indent="0">
              <a:buNone/>
            </a:pPr>
            <a:r>
              <a:rPr lang="uk-UA" dirty="0">
                <a:solidFill>
                  <a:srgbClr val="C00000"/>
                </a:solidFill>
              </a:rPr>
              <a:t>2. </a:t>
            </a:r>
            <a:r>
              <a:rPr lang="uk-UA" dirty="0"/>
              <a:t>Перевірка законності оплати праці працівників, що працюють за сумісництвом. Такі      працівники отримують заробітну плату за фактично виконану роботу. Необхідно зазначити, що робота за сумісництвом також здійснюється на підставі трудового договору.</a:t>
            </a:r>
          </a:p>
          <a:p>
            <a:endParaRPr lang="uk-UA" dirty="0"/>
          </a:p>
        </p:txBody>
      </p:sp>
    </p:spTree>
    <p:extLst>
      <p:ext uri="{BB962C8B-B14F-4D97-AF65-F5344CB8AC3E}">
        <p14:creationId xmlns:p14="http://schemas.microsoft.com/office/powerpoint/2010/main" val="171415666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8E9871CF-8270-4F54-93C9-BF77ACF79A4C}"/>
              </a:ext>
            </a:extLst>
          </p:cNvPr>
          <p:cNvSpPr>
            <a:spLocks noGrp="1"/>
          </p:cNvSpPr>
          <p:nvPr>
            <p:ph sz="quarter" idx="13"/>
          </p:nvPr>
        </p:nvSpPr>
        <p:spPr>
          <a:xfrm>
            <a:off x="898646" y="159026"/>
            <a:ext cx="10394707" cy="5486399"/>
          </a:xfrm>
        </p:spPr>
        <p:txBody>
          <a:bodyPr/>
          <a:lstStyle/>
          <a:p>
            <a:pPr marL="457200" indent="-457200">
              <a:buSzPct val="140000"/>
              <a:buFont typeface="+mj-lt"/>
              <a:buAutoNum type="arabicPeriod" startAt="3"/>
            </a:pPr>
            <a:r>
              <a:rPr lang="uk-UA" dirty="0"/>
              <a:t>Перевірка правильності встановлення тарифних ставок і окладів працівникам підприємств, організацій та установ України.</a:t>
            </a:r>
          </a:p>
          <a:p>
            <a:pPr marL="457200" indent="-457200">
              <a:buSzPct val="140000"/>
              <a:buFont typeface="+mj-lt"/>
              <a:buAutoNum type="arabicPeriod" startAt="3"/>
            </a:pPr>
            <a:r>
              <a:rPr lang="uk-UA" dirty="0"/>
              <a:t>Перевірка стану розрахунків з оплати праці починається із зіставлення показників поточної і річної звітності з даними аналітичного й синтетичного обліку заробітної плати. </a:t>
            </a:r>
          </a:p>
          <a:p>
            <a:pPr marL="457200" indent="-457200">
              <a:buSzPct val="140000"/>
              <a:buFont typeface="+mj-lt"/>
              <a:buAutoNum type="arabicPeriod" startAt="3"/>
            </a:pPr>
            <a:r>
              <a:rPr lang="uk-UA" dirty="0"/>
              <a:t>Обсяги виконаних ремонтних і будівельних робіт. </a:t>
            </a:r>
          </a:p>
          <a:p>
            <a:pPr marL="457200" indent="-457200">
              <a:buSzPct val="140000"/>
              <a:buFont typeface="+mj-lt"/>
              <a:buAutoNum type="arabicPeriod" startAt="3"/>
            </a:pPr>
            <a:r>
              <a:rPr lang="uk-UA" dirty="0"/>
              <a:t>Перевірка правильності нарахування виплат.</a:t>
            </a:r>
          </a:p>
          <a:p>
            <a:pPr marL="457200" lvl="0" indent="-457200">
              <a:buFont typeface="+mj-lt"/>
              <a:buAutoNum type="arabicPeriod" startAt="3"/>
            </a:pPr>
            <a:r>
              <a:rPr lang="uk-UA" dirty="0"/>
              <a:t>Порядок надання відпусток регулюється Законом України «Про відпустки», затвердженим постановою ВР України від 15.11.1996 р. № 505/96ВР. </a:t>
            </a:r>
          </a:p>
        </p:txBody>
      </p:sp>
    </p:spTree>
    <p:extLst>
      <p:ext uri="{BB962C8B-B14F-4D97-AF65-F5344CB8AC3E}">
        <p14:creationId xmlns:p14="http://schemas.microsoft.com/office/powerpoint/2010/main" val="116530198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73C7F904-95C8-423B-AEB1-D506DB80B0F1}"/>
              </a:ext>
            </a:extLst>
          </p:cNvPr>
          <p:cNvSpPr>
            <a:spLocks noGrp="1"/>
          </p:cNvSpPr>
          <p:nvPr>
            <p:ph sz="quarter" idx="13"/>
          </p:nvPr>
        </p:nvSpPr>
        <p:spPr>
          <a:xfrm>
            <a:off x="898646" y="1321275"/>
            <a:ext cx="10394707" cy="3311189"/>
          </a:xfrm>
        </p:spPr>
        <p:txBody>
          <a:bodyPr/>
          <a:lstStyle/>
          <a:p>
            <a:pPr marL="457200" lvl="0" indent="-457200">
              <a:buFont typeface="+mj-lt"/>
              <a:buAutoNum type="arabicPeriod" startAt="8"/>
            </a:pPr>
            <a:r>
              <a:rPr lang="uk-UA" dirty="0"/>
              <a:t>Законність і правильність утримань із заробітної плати. </a:t>
            </a:r>
          </a:p>
          <a:p>
            <a:pPr marL="457200" indent="-457200">
              <a:buFont typeface="+mj-lt"/>
              <a:buAutoNum type="arabicPeriod" startAt="8"/>
            </a:pPr>
            <a:r>
              <a:rPr lang="uk-UA" dirty="0"/>
              <a:t>Перевірка достовірності розрахункових і платіжних відомостей із заробітної плати.</a:t>
            </a:r>
          </a:p>
          <a:p>
            <a:pPr marL="457200" indent="-457200">
              <a:buFont typeface="+mj-lt"/>
              <a:buAutoNum type="arabicPeriod" startAt="8"/>
            </a:pPr>
            <a:r>
              <a:rPr lang="uk-UA" dirty="0"/>
              <a:t> Перевірка необґрунтованих виплат заробітної плати.</a:t>
            </a:r>
          </a:p>
          <a:p>
            <a:pPr marL="457200" indent="-457200">
              <a:buFont typeface="+mj-lt"/>
              <a:buAutoNum type="arabicPeriod" startAt="8"/>
            </a:pPr>
            <a:r>
              <a:rPr lang="uk-UA" dirty="0"/>
              <a:t>Перевірка правильності оформлення відповідних документів на виплату депонованих сум.</a:t>
            </a:r>
          </a:p>
          <a:p>
            <a:endParaRPr lang="uk-UA" dirty="0"/>
          </a:p>
        </p:txBody>
      </p:sp>
    </p:spTree>
    <p:extLst>
      <p:ext uri="{BB962C8B-B14F-4D97-AF65-F5344CB8AC3E}">
        <p14:creationId xmlns:p14="http://schemas.microsoft.com/office/powerpoint/2010/main" val="272205956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59B653-9ACC-472E-8704-AE6163757C04}"/>
              </a:ext>
            </a:extLst>
          </p:cNvPr>
          <p:cNvSpPr>
            <a:spLocks noGrp="1"/>
          </p:cNvSpPr>
          <p:nvPr>
            <p:ph type="title"/>
          </p:nvPr>
        </p:nvSpPr>
        <p:spPr>
          <a:xfrm>
            <a:off x="897559" y="182217"/>
            <a:ext cx="10396882" cy="1151965"/>
          </a:xfrm>
        </p:spPr>
        <p:txBody>
          <a:bodyPr>
            <a:noAutofit/>
          </a:bodyPr>
          <a:lstStyle/>
          <a:p>
            <a:r>
              <a:rPr lang="uk-UA" sz="2400" dirty="0"/>
              <a:t>Для виявлення та документування даного способу розкрадання грошових коштів необхідно проаналізувати такі документи:</a:t>
            </a:r>
            <a:br>
              <a:rPr lang="uk-UA" sz="2400" dirty="0"/>
            </a:br>
            <a:endParaRPr lang="uk-UA" sz="2400" dirty="0"/>
          </a:p>
        </p:txBody>
      </p:sp>
      <p:sp>
        <p:nvSpPr>
          <p:cNvPr id="3" name="Місце для вмісту 2">
            <a:extLst>
              <a:ext uri="{FF2B5EF4-FFF2-40B4-BE49-F238E27FC236}">
                <a16:creationId xmlns:a16="http://schemas.microsoft.com/office/drawing/2014/main" xmlns="" id="{12E1555D-9A0E-4569-B709-792417F44590}"/>
              </a:ext>
            </a:extLst>
          </p:cNvPr>
          <p:cNvSpPr>
            <a:spLocks noGrp="1"/>
          </p:cNvSpPr>
          <p:nvPr>
            <p:ph sz="quarter" idx="13"/>
          </p:nvPr>
        </p:nvSpPr>
        <p:spPr>
          <a:xfrm>
            <a:off x="897559" y="1165777"/>
            <a:ext cx="10394707" cy="4526446"/>
          </a:xfrm>
        </p:spPr>
        <p:txBody>
          <a:bodyPr>
            <a:normAutofit/>
          </a:bodyPr>
          <a:lstStyle/>
          <a:p>
            <a:pPr lvl="0"/>
            <a:r>
              <a:rPr lang="uk-UA" dirty="0"/>
              <a:t>розрахунково-платіжну відомість (або платіжну відомість);</a:t>
            </a:r>
          </a:p>
          <a:p>
            <a:pPr lvl="0"/>
            <a:r>
              <a:rPr lang="uk-UA" dirty="0"/>
              <a:t>депонентську відомість;</a:t>
            </a:r>
          </a:p>
          <a:p>
            <a:pPr lvl="0"/>
            <a:r>
              <a:rPr lang="uk-UA" dirty="0"/>
              <a:t>видатковий касовий ордер;</a:t>
            </a:r>
          </a:p>
          <a:p>
            <a:pPr lvl="0"/>
            <a:r>
              <a:rPr lang="uk-UA" dirty="0"/>
              <a:t>особистий рахунок та картку депонента;</a:t>
            </a:r>
          </a:p>
          <a:p>
            <a:pPr lvl="0"/>
            <a:r>
              <a:rPr lang="uk-UA" dirty="0"/>
              <a:t>журнал реєстрації прибуткових та видаткових касових ордерів;</a:t>
            </a:r>
          </a:p>
          <a:p>
            <a:pPr lvl="0"/>
            <a:r>
              <a:rPr lang="uk-UA" dirty="0"/>
              <a:t>касову книгу та касовий звіт;</a:t>
            </a:r>
          </a:p>
          <a:p>
            <a:pPr lvl="0"/>
            <a:r>
              <a:rPr lang="uk-UA" dirty="0"/>
              <a:t>накази про прийняття на роботу та звільнення з роботи;</a:t>
            </a:r>
          </a:p>
          <a:p>
            <a:pPr lvl="0"/>
            <a:r>
              <a:rPr lang="uk-UA" dirty="0"/>
              <a:t>розрахунково-платіжні відомості, інші службові документи за попередній період, в яких містяться підписи депонентів.</a:t>
            </a:r>
          </a:p>
          <a:p>
            <a:endParaRPr lang="uk-UA" dirty="0"/>
          </a:p>
        </p:txBody>
      </p:sp>
    </p:spTree>
    <p:extLst>
      <p:ext uri="{BB962C8B-B14F-4D97-AF65-F5344CB8AC3E}">
        <p14:creationId xmlns:p14="http://schemas.microsoft.com/office/powerpoint/2010/main" val="201871910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72D50F-992F-483B-8504-2CC2D73DD18C}"/>
              </a:ext>
            </a:extLst>
          </p:cNvPr>
          <p:cNvSpPr>
            <a:spLocks noGrp="1"/>
          </p:cNvSpPr>
          <p:nvPr>
            <p:ph type="title"/>
          </p:nvPr>
        </p:nvSpPr>
        <p:spPr>
          <a:xfrm>
            <a:off x="897559" y="331450"/>
            <a:ext cx="10396882" cy="1151965"/>
          </a:xfrm>
        </p:spPr>
        <p:txBody>
          <a:bodyPr>
            <a:noAutofit/>
          </a:bodyPr>
          <a:lstStyle/>
          <a:p>
            <a:pPr algn="ctr"/>
            <a:r>
              <a:rPr lang="uk-UA" sz="3600" dirty="0"/>
              <a:t>7. Методика експертного дослідження операцій, пов’язаних з обігом цінних паперів</a:t>
            </a:r>
          </a:p>
        </p:txBody>
      </p:sp>
      <p:sp>
        <p:nvSpPr>
          <p:cNvPr id="3" name="Місце для вмісту 2">
            <a:extLst>
              <a:ext uri="{FF2B5EF4-FFF2-40B4-BE49-F238E27FC236}">
                <a16:creationId xmlns:a16="http://schemas.microsoft.com/office/drawing/2014/main" xmlns="" id="{DCEAF368-B7C1-4A02-8F4F-37F0BF42B4BD}"/>
              </a:ext>
            </a:extLst>
          </p:cNvPr>
          <p:cNvSpPr>
            <a:spLocks noGrp="1"/>
          </p:cNvSpPr>
          <p:nvPr>
            <p:ph sz="quarter" idx="13"/>
          </p:nvPr>
        </p:nvSpPr>
        <p:spPr/>
        <p:txBody>
          <a:bodyPr/>
          <a:lstStyle/>
          <a:p>
            <a:r>
              <a:rPr lang="uk-UA" dirty="0"/>
              <a:t>Важливою особливістю перевірки операцій із цінними паперами є необхідність комплексного розгляду питань, пов’язаних з їхнім обігом, що є складним предметом судово-бухгалтерської експертизи. А самі цінні папери мають при цьому оцінюватися експертом як самостійний об’єкт дослідження. Усе це потребує від експерта застосування в ході дослідження значного обсягу спеціальних знань про емісію і обіг цінних паперів, а також про особливості оподаткування здійснюваних з ними операцій.</a:t>
            </a:r>
          </a:p>
          <a:p>
            <a:endParaRPr lang="uk-UA" dirty="0"/>
          </a:p>
        </p:txBody>
      </p:sp>
    </p:spTree>
    <p:extLst>
      <p:ext uri="{BB962C8B-B14F-4D97-AF65-F5344CB8AC3E}">
        <p14:creationId xmlns:p14="http://schemas.microsoft.com/office/powerpoint/2010/main" val="4449876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AAC941-7B02-439F-B0F8-70994622FA60}"/>
              </a:ext>
            </a:extLst>
          </p:cNvPr>
          <p:cNvSpPr>
            <a:spLocks noGrp="1"/>
          </p:cNvSpPr>
          <p:nvPr>
            <p:ph type="title"/>
          </p:nvPr>
        </p:nvSpPr>
        <p:spPr>
          <a:xfrm>
            <a:off x="897559" y="331450"/>
            <a:ext cx="10396882" cy="1151965"/>
          </a:xfrm>
        </p:spPr>
        <p:txBody>
          <a:bodyPr>
            <a:normAutofit/>
          </a:bodyPr>
          <a:lstStyle/>
          <a:p>
            <a:r>
              <a:rPr lang="uk-UA" sz="3200" dirty="0"/>
              <a:t>Основними завданнями обліку грошових коштів є:</a:t>
            </a:r>
          </a:p>
        </p:txBody>
      </p:sp>
      <p:sp>
        <p:nvSpPr>
          <p:cNvPr id="3" name="Місце для вмісту 2">
            <a:extLst>
              <a:ext uri="{FF2B5EF4-FFF2-40B4-BE49-F238E27FC236}">
                <a16:creationId xmlns:a16="http://schemas.microsoft.com/office/drawing/2014/main" xmlns="" id="{3C46D032-BA23-4645-BA76-C289182FB1A5}"/>
              </a:ext>
            </a:extLst>
          </p:cNvPr>
          <p:cNvSpPr>
            <a:spLocks noGrp="1"/>
          </p:cNvSpPr>
          <p:nvPr>
            <p:ph sz="quarter" idx="13"/>
          </p:nvPr>
        </p:nvSpPr>
        <p:spPr>
          <a:xfrm>
            <a:off x="899734" y="1522343"/>
            <a:ext cx="10394707" cy="3311189"/>
          </a:xfrm>
        </p:spPr>
        <p:txBody>
          <a:bodyPr/>
          <a:lstStyle/>
          <a:p>
            <a:pPr lvl="0"/>
            <a:r>
              <a:rPr lang="uk-UA" dirty="0"/>
              <a:t>забезпечення їх зберігання і правильного використання;</a:t>
            </a:r>
          </a:p>
          <a:p>
            <a:pPr lvl="0"/>
            <a:r>
              <a:rPr lang="uk-UA" dirty="0"/>
              <a:t>суворе додержання встановлених правил касових та банківських операцій;</a:t>
            </a:r>
          </a:p>
          <a:p>
            <a:r>
              <a:rPr lang="uk-UA" dirty="0"/>
              <a:t>правильне оформлення руху грошових коштів у документах і регістрах бухгалтерського обліку.</a:t>
            </a:r>
          </a:p>
        </p:txBody>
      </p:sp>
    </p:spTree>
    <p:extLst>
      <p:ext uri="{BB962C8B-B14F-4D97-AF65-F5344CB8AC3E}">
        <p14:creationId xmlns:p14="http://schemas.microsoft.com/office/powerpoint/2010/main" val="181101178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0BBB05-0385-4A14-92E8-38AB9AA9B694}"/>
              </a:ext>
            </a:extLst>
          </p:cNvPr>
          <p:cNvSpPr>
            <a:spLocks noGrp="1"/>
          </p:cNvSpPr>
          <p:nvPr>
            <p:ph type="title"/>
          </p:nvPr>
        </p:nvSpPr>
        <p:spPr>
          <a:xfrm>
            <a:off x="897559" y="186506"/>
            <a:ext cx="10396882" cy="1151965"/>
          </a:xfrm>
        </p:spPr>
        <p:txBody>
          <a:bodyPr>
            <a:normAutofit/>
          </a:bodyPr>
          <a:lstStyle/>
          <a:p>
            <a:r>
              <a:rPr lang="uk-UA" sz="3200" dirty="0"/>
              <a:t>Перевірка бланків цінних паперів.</a:t>
            </a:r>
          </a:p>
        </p:txBody>
      </p:sp>
      <p:sp>
        <p:nvSpPr>
          <p:cNvPr id="3" name="Місце для вмісту 2">
            <a:extLst>
              <a:ext uri="{FF2B5EF4-FFF2-40B4-BE49-F238E27FC236}">
                <a16:creationId xmlns:a16="http://schemas.microsoft.com/office/drawing/2014/main" xmlns="" id="{3881D538-3FC1-4BCB-8756-204AEB5988E9}"/>
              </a:ext>
            </a:extLst>
          </p:cNvPr>
          <p:cNvSpPr>
            <a:spLocks noGrp="1"/>
          </p:cNvSpPr>
          <p:nvPr>
            <p:ph sz="quarter" idx="13"/>
          </p:nvPr>
        </p:nvSpPr>
        <p:spPr>
          <a:xfrm>
            <a:off x="683625" y="1338471"/>
            <a:ext cx="10394707" cy="3916846"/>
          </a:xfrm>
        </p:spPr>
        <p:txBody>
          <a:bodyPr>
            <a:normAutofit lnSpcReduction="10000"/>
          </a:bodyPr>
          <a:lstStyle/>
          <a:p>
            <a:r>
              <a:rPr lang="uk-UA" dirty="0"/>
              <a:t>На першому етапі експертизи необхідно провести формальну перевірку бланків цінних паперів. Такі бланки можуть виготовлятися тільки спеціалізованими відділеннями на поліграфічних підприємствах, що мають необхідне устаткування, технологію, матеріали, рівень кваліфікації фахівців, умови зберігання, обліку і транспортування матеріалів, напівфабрикатів і готової продукції. Тому експерту-бухгалтеру необхідно перевірити, чи є в суб’єктів підприємницької діяльності, які виготовляють чи </a:t>
            </a:r>
            <a:r>
              <a:rPr lang="uk-UA" dirty="0" err="1"/>
              <a:t>ввозять</a:t>
            </a:r>
            <a:r>
              <a:rPr lang="uk-UA" dirty="0"/>
              <a:t> бланки цінних паперів, відповідна ліцензія Міністерства фінансів України. Самостійне виготовлення бланків цінних паперів підприємствами і банками забороняється. Якщо в експерта-бухгалтера виникнуть будь-які сумніви відносно доброякісності досліджуваних бланків цінних паперів, він вправі вимагати у слідчого, прокурора чи суду призначення відповідної технічної експертизи документів.</a:t>
            </a:r>
          </a:p>
        </p:txBody>
      </p:sp>
    </p:spTree>
    <p:extLst>
      <p:ext uri="{BB962C8B-B14F-4D97-AF65-F5344CB8AC3E}">
        <p14:creationId xmlns:p14="http://schemas.microsoft.com/office/powerpoint/2010/main" val="209440871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C012D4-C726-4931-8BA4-BDE22D07FBE9}"/>
              </a:ext>
            </a:extLst>
          </p:cNvPr>
          <p:cNvSpPr>
            <a:spLocks noGrp="1"/>
          </p:cNvSpPr>
          <p:nvPr>
            <p:ph type="title"/>
          </p:nvPr>
        </p:nvSpPr>
        <p:spPr>
          <a:xfrm>
            <a:off x="897559" y="221974"/>
            <a:ext cx="10396882" cy="1151965"/>
          </a:xfrm>
        </p:spPr>
        <p:txBody>
          <a:bodyPr>
            <a:normAutofit/>
          </a:bodyPr>
          <a:lstStyle/>
          <a:p>
            <a:r>
              <a:rPr lang="uk-UA" sz="3200" dirty="0"/>
              <a:t>Перевірка наявності ліцензій.</a:t>
            </a:r>
          </a:p>
        </p:txBody>
      </p:sp>
      <p:sp>
        <p:nvSpPr>
          <p:cNvPr id="3" name="Місце для вмісту 2">
            <a:extLst>
              <a:ext uri="{FF2B5EF4-FFF2-40B4-BE49-F238E27FC236}">
                <a16:creationId xmlns:a16="http://schemas.microsoft.com/office/drawing/2014/main" xmlns="" id="{93369E81-18E6-46B3-B99C-13ED3729235C}"/>
              </a:ext>
            </a:extLst>
          </p:cNvPr>
          <p:cNvSpPr>
            <a:spLocks noGrp="1"/>
          </p:cNvSpPr>
          <p:nvPr>
            <p:ph sz="quarter" idx="13"/>
          </p:nvPr>
        </p:nvSpPr>
        <p:spPr>
          <a:xfrm>
            <a:off x="685800" y="1773405"/>
            <a:ext cx="10394707" cy="3311189"/>
          </a:xfrm>
        </p:spPr>
        <p:txBody>
          <a:bodyPr/>
          <a:lstStyle/>
          <a:p>
            <a:r>
              <a:rPr lang="uk-UA" dirty="0"/>
              <a:t>Відповідно до чинного законодавства професійну діяльність на ринку цінних паперів, у тому числі посередницьку діяльність з випуску й обігу цінних паперів, мають здійснювати юридичні та фізичні особи винятково на підставі спеціальних дозволів (ліцензій). Тому експерт повинен також перевірити наявність таких ліцензій у підприємств і громадян, які здійснювали таку професійну діяльність із цінними паперами.</a:t>
            </a:r>
          </a:p>
          <a:p>
            <a:endParaRPr lang="uk-UA" dirty="0"/>
          </a:p>
        </p:txBody>
      </p:sp>
    </p:spTree>
    <p:extLst>
      <p:ext uri="{BB962C8B-B14F-4D97-AF65-F5344CB8AC3E}">
        <p14:creationId xmlns:p14="http://schemas.microsoft.com/office/powerpoint/2010/main" val="17406867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EF84E7-6417-423D-987F-BD021BB94162}"/>
              </a:ext>
            </a:extLst>
          </p:cNvPr>
          <p:cNvSpPr>
            <a:spLocks noGrp="1"/>
          </p:cNvSpPr>
          <p:nvPr>
            <p:ph type="title"/>
          </p:nvPr>
        </p:nvSpPr>
        <p:spPr>
          <a:xfrm>
            <a:off x="897559" y="173252"/>
            <a:ext cx="10396882" cy="1151965"/>
          </a:xfrm>
        </p:spPr>
        <p:txBody>
          <a:bodyPr>
            <a:normAutofit/>
          </a:bodyPr>
          <a:lstStyle/>
          <a:p>
            <a:r>
              <a:rPr lang="uk-UA" sz="2400" dirty="0"/>
              <a:t>Перевірка наявності у підприємства (емітента) свідоцтва про реєстрацію випуску акцій.</a:t>
            </a:r>
          </a:p>
        </p:txBody>
      </p:sp>
      <p:sp>
        <p:nvSpPr>
          <p:cNvPr id="3" name="Місце для вмісту 2">
            <a:extLst>
              <a:ext uri="{FF2B5EF4-FFF2-40B4-BE49-F238E27FC236}">
                <a16:creationId xmlns:a16="http://schemas.microsoft.com/office/drawing/2014/main" xmlns="" id="{BD6C94ED-14E0-4005-9907-AF3F01E06FF2}"/>
              </a:ext>
            </a:extLst>
          </p:cNvPr>
          <p:cNvSpPr>
            <a:spLocks noGrp="1"/>
          </p:cNvSpPr>
          <p:nvPr>
            <p:ph sz="quarter" idx="13"/>
          </p:nvPr>
        </p:nvSpPr>
        <p:spPr>
          <a:xfrm>
            <a:off x="897559" y="1219201"/>
            <a:ext cx="10394707" cy="4678018"/>
          </a:xfrm>
        </p:spPr>
        <p:txBody>
          <a:bodyPr>
            <a:normAutofit lnSpcReduction="10000"/>
          </a:bodyPr>
          <a:lstStyle/>
          <a:p>
            <a:r>
              <a:rPr lang="uk-UA" dirty="0"/>
              <a:t>Підприємства й організації можуть купувати акції, облігації, ощадні сертифікати тільки за рахунок власних коштів. Тому експерт-бухгалтер має перевірити, щоб для придбання таких цінних паперів не використовувалися кредити банків та інші позикові кошти.</a:t>
            </a:r>
          </a:p>
          <a:p>
            <a:r>
              <a:rPr lang="uk-UA" dirty="0"/>
              <a:t>Аналіз експертної практики з питань, пов’язаних з обігом цінних паперів, свідчить, що з метою повного і всебічного вивчення обставин справи експерт-бухгалтер у процесі дослідження має виконати такі завдання:</a:t>
            </a:r>
          </a:p>
          <a:p>
            <a:pPr lvl="0">
              <a:buSzPct val="130000"/>
              <a:buFont typeface="Wingdings" panose="05000000000000000000" pitchFamily="2" charset="2"/>
              <a:buChar char="Ø"/>
            </a:pPr>
            <a:r>
              <a:rPr lang="uk-UA" dirty="0"/>
              <a:t>визначити коло операцій, що підпадають під визначення торгівлі цінними паперами;</a:t>
            </a:r>
          </a:p>
          <a:p>
            <a:pPr lvl="0">
              <a:buSzPct val="130000"/>
              <a:buFont typeface="Wingdings" panose="05000000000000000000" pitchFamily="2" charset="2"/>
              <a:buChar char="Ø"/>
            </a:pPr>
            <a:r>
              <a:rPr lang="uk-UA" dirty="0"/>
              <a:t>дослідити повноту й обґрунтованість відображення доходів і витрат від торгівлі цінними паперами;</a:t>
            </a:r>
          </a:p>
          <a:p>
            <a:pPr lvl="0">
              <a:buSzPct val="130000"/>
              <a:buFont typeface="Wingdings" panose="05000000000000000000" pitchFamily="2" charset="2"/>
              <a:buChar char="Ø"/>
            </a:pPr>
            <a:r>
              <a:rPr lang="uk-UA" dirty="0"/>
              <a:t>перевірити своєчасність відображення в податковому обліку валових доходів і валових витрат від торгівлі цінними паперами.</a:t>
            </a:r>
          </a:p>
          <a:p>
            <a:endParaRPr lang="uk-UA" dirty="0"/>
          </a:p>
        </p:txBody>
      </p:sp>
    </p:spTree>
    <p:extLst>
      <p:ext uri="{BB962C8B-B14F-4D97-AF65-F5344CB8AC3E}">
        <p14:creationId xmlns:p14="http://schemas.microsoft.com/office/powerpoint/2010/main" val="166466877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7695F-A8F2-4380-B626-21CCD04940FF}"/>
              </a:ext>
            </a:extLst>
          </p:cNvPr>
          <p:cNvSpPr>
            <a:spLocks noGrp="1"/>
          </p:cNvSpPr>
          <p:nvPr>
            <p:ph type="title"/>
          </p:nvPr>
        </p:nvSpPr>
        <p:spPr>
          <a:xfrm>
            <a:off x="897559" y="314740"/>
            <a:ext cx="10396882" cy="1151965"/>
          </a:xfrm>
        </p:spPr>
        <p:txBody>
          <a:bodyPr>
            <a:normAutofit/>
          </a:bodyPr>
          <a:lstStyle/>
          <a:p>
            <a:r>
              <a:rPr lang="uk-UA" sz="3200" dirty="0"/>
              <a:t>Перевірка ведення реєстру власників цінних паперів.</a:t>
            </a:r>
          </a:p>
        </p:txBody>
      </p:sp>
      <p:sp>
        <p:nvSpPr>
          <p:cNvPr id="3" name="Місце для вмісту 2">
            <a:extLst>
              <a:ext uri="{FF2B5EF4-FFF2-40B4-BE49-F238E27FC236}">
                <a16:creationId xmlns:a16="http://schemas.microsoft.com/office/drawing/2014/main" xmlns="" id="{BB660497-2EC2-4BA9-B113-D73FBA26D0EE}"/>
              </a:ext>
            </a:extLst>
          </p:cNvPr>
          <p:cNvSpPr>
            <a:spLocks noGrp="1"/>
          </p:cNvSpPr>
          <p:nvPr>
            <p:ph sz="quarter" idx="13"/>
          </p:nvPr>
        </p:nvSpPr>
        <p:spPr>
          <a:xfrm>
            <a:off x="897559" y="1679083"/>
            <a:ext cx="10394707" cy="3311189"/>
          </a:xfrm>
        </p:spPr>
        <p:txBody>
          <a:bodyPr>
            <a:normAutofit lnSpcReduction="10000"/>
          </a:bodyPr>
          <a:lstStyle/>
          <a:p>
            <a:r>
              <a:rPr lang="uk-UA" dirty="0"/>
              <a:t>Емітент іменних цінних паперів зобов’язаний забезпечити ведення реєстру власників таких паперів. Діяльність з ведення такого реєстру здійснює емітент або реєстратор. Якщо кількість іменних цінних паперів емітента перевищує 500 (максимальне число для самостійного ведення реєстру), емітент зобов’язаний доручити ведення реєстру спеціальному реєстратору через укладання спеціального договору. Причому ведення реєстру повинні здійснювати працівники, що мають спеціальні кваліфікаційні сертифікати Державної комісії з цінних паперів та фондового ринку. Тому експерт зобов’язаний перевірити порядок ведення реєстру іменних цінних паперів (наявність атестованого працівника чи договору з реєстратором).</a:t>
            </a:r>
          </a:p>
        </p:txBody>
      </p:sp>
    </p:spTree>
    <p:extLst>
      <p:ext uri="{BB962C8B-B14F-4D97-AF65-F5344CB8AC3E}">
        <p14:creationId xmlns:p14="http://schemas.microsoft.com/office/powerpoint/2010/main" val="86463206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7A9C847-E31E-43C6-BE16-2CC1578BD8EE}"/>
              </a:ext>
            </a:extLst>
          </p:cNvPr>
          <p:cNvSpPr>
            <a:spLocks noGrp="1"/>
          </p:cNvSpPr>
          <p:nvPr>
            <p:ph type="title"/>
          </p:nvPr>
        </p:nvSpPr>
        <p:spPr>
          <a:xfrm>
            <a:off x="897559" y="331450"/>
            <a:ext cx="10396882" cy="1151965"/>
          </a:xfrm>
        </p:spPr>
        <p:txBody>
          <a:bodyPr>
            <a:normAutofit/>
          </a:bodyPr>
          <a:lstStyle/>
          <a:p>
            <a:r>
              <a:rPr lang="uk-UA" sz="3200" dirty="0"/>
              <a:t>Перевірка достовірності цінних паперів.</a:t>
            </a:r>
            <a:br>
              <a:rPr lang="uk-UA" sz="3200" dirty="0"/>
            </a:br>
            <a:endParaRPr lang="uk-UA" sz="3200" dirty="0"/>
          </a:p>
        </p:txBody>
      </p:sp>
      <p:sp>
        <p:nvSpPr>
          <p:cNvPr id="3" name="Місце для вмісту 2">
            <a:extLst>
              <a:ext uri="{FF2B5EF4-FFF2-40B4-BE49-F238E27FC236}">
                <a16:creationId xmlns:a16="http://schemas.microsoft.com/office/drawing/2014/main" xmlns="" id="{5600C280-1DC5-4653-9C3F-60F6D427A8CA}"/>
              </a:ext>
            </a:extLst>
          </p:cNvPr>
          <p:cNvSpPr>
            <a:spLocks noGrp="1"/>
          </p:cNvSpPr>
          <p:nvPr>
            <p:ph sz="quarter" idx="13"/>
          </p:nvPr>
        </p:nvSpPr>
        <p:spPr>
          <a:xfrm>
            <a:off x="899734" y="907432"/>
            <a:ext cx="10394707" cy="4705205"/>
          </a:xfrm>
        </p:spPr>
        <p:txBody>
          <a:bodyPr>
            <a:normAutofit lnSpcReduction="10000"/>
          </a:bodyPr>
          <a:lstStyle/>
          <a:p>
            <a:r>
              <a:rPr lang="uk-UA" dirty="0"/>
              <a:t>З метою встановлення достовірності пред’явлених на дослідження цінних паперів експерт-бухгалтер повинен перевірити повноту заповнення їх реквізитів.</a:t>
            </a:r>
          </a:p>
          <a:p>
            <a:r>
              <a:rPr lang="uk-UA" dirty="0"/>
              <a:t>Акція має містити такі реквізити:</a:t>
            </a:r>
          </a:p>
          <a:p>
            <a:pPr lvl="0">
              <a:buSzPct val="130000"/>
              <a:buFont typeface="Wingdings" panose="05000000000000000000" pitchFamily="2" charset="2"/>
              <a:buChar char="Ø"/>
            </a:pPr>
            <a:r>
              <a:rPr lang="uk-UA" dirty="0"/>
              <a:t>найменування цінного папера;</a:t>
            </a:r>
          </a:p>
          <a:p>
            <a:pPr lvl="0">
              <a:buSzPct val="130000"/>
              <a:buFont typeface="Wingdings" panose="05000000000000000000" pitchFamily="2" charset="2"/>
              <a:buChar char="Ø"/>
            </a:pPr>
            <a:r>
              <a:rPr lang="uk-UA" dirty="0"/>
              <a:t>найменування емітента і його місцезнаходження;</a:t>
            </a:r>
          </a:p>
          <a:p>
            <a:pPr lvl="0">
              <a:buSzPct val="130000"/>
              <a:buFont typeface="Wingdings" panose="05000000000000000000" pitchFamily="2" charset="2"/>
              <a:buChar char="Ø"/>
            </a:pPr>
            <a:r>
              <a:rPr lang="uk-UA" dirty="0"/>
              <a:t>код випуску цінного папера;</a:t>
            </a:r>
          </a:p>
          <a:p>
            <a:pPr lvl="0">
              <a:buSzPct val="130000"/>
              <a:buFont typeface="Wingdings" panose="05000000000000000000" pitchFamily="2" charset="2"/>
              <a:buChar char="Ø"/>
            </a:pPr>
            <a:r>
              <a:rPr lang="uk-UA" dirty="0"/>
              <a:t>серія і номер сертифіката;</a:t>
            </a:r>
          </a:p>
          <a:p>
            <a:pPr lvl="0">
              <a:buSzPct val="130000"/>
              <a:buFont typeface="Wingdings" panose="05000000000000000000" pitchFamily="2" charset="2"/>
              <a:buChar char="Ø"/>
            </a:pPr>
            <a:r>
              <a:rPr lang="uk-UA" dirty="0"/>
              <a:t>серія і номер акції;</a:t>
            </a:r>
          </a:p>
          <a:p>
            <a:pPr lvl="0">
              <a:buSzPct val="130000"/>
              <a:buFont typeface="Wingdings" panose="05000000000000000000" pitchFamily="2" charset="2"/>
              <a:buChar char="Ø"/>
            </a:pPr>
            <a:r>
              <a:rPr lang="uk-UA" dirty="0"/>
              <a:t>тип і категорія акції;</a:t>
            </a:r>
          </a:p>
          <a:p>
            <a:pPr lvl="0">
              <a:buSzPct val="130000"/>
              <a:buFont typeface="Wingdings" panose="05000000000000000000" pitchFamily="2" charset="2"/>
              <a:buChar char="Ø"/>
            </a:pPr>
            <a:r>
              <a:rPr lang="uk-UA" dirty="0"/>
              <a:t>номінальна вартість;</a:t>
            </a:r>
          </a:p>
        </p:txBody>
      </p:sp>
    </p:spTree>
    <p:extLst>
      <p:ext uri="{BB962C8B-B14F-4D97-AF65-F5344CB8AC3E}">
        <p14:creationId xmlns:p14="http://schemas.microsoft.com/office/powerpoint/2010/main" val="276861905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B822934F-33E4-49D6-BA9B-D0BE90E4AAAA}"/>
              </a:ext>
            </a:extLst>
          </p:cNvPr>
          <p:cNvSpPr>
            <a:spLocks noGrp="1"/>
          </p:cNvSpPr>
          <p:nvPr>
            <p:ph sz="quarter" idx="13"/>
          </p:nvPr>
        </p:nvSpPr>
        <p:spPr>
          <a:xfrm>
            <a:off x="898646" y="556591"/>
            <a:ext cx="10394707" cy="4585252"/>
          </a:xfrm>
        </p:spPr>
        <p:txBody>
          <a:bodyPr>
            <a:normAutofit lnSpcReduction="10000"/>
          </a:bodyPr>
          <a:lstStyle/>
          <a:p>
            <a:pPr lvl="0">
              <a:buSzPct val="130000"/>
              <a:buFont typeface="Wingdings" panose="05000000000000000000" pitchFamily="2" charset="2"/>
              <a:buChar char="Ø"/>
            </a:pPr>
            <a:r>
              <a:rPr lang="uk-UA" dirty="0"/>
              <a:t>найменування (прізвище) власника;</a:t>
            </a:r>
          </a:p>
          <a:p>
            <a:pPr lvl="0">
              <a:buSzPct val="130000"/>
              <a:buFont typeface="Wingdings" panose="05000000000000000000" pitchFamily="2" charset="2"/>
              <a:buChar char="Ø"/>
            </a:pPr>
            <a:r>
              <a:rPr lang="uk-UA" dirty="0"/>
              <a:t>розмір статутного фонду акціонерного товариства на день випуску акцій;</a:t>
            </a:r>
          </a:p>
          <a:p>
            <a:pPr lvl="0">
              <a:buSzPct val="130000"/>
              <a:buFont typeface="Wingdings" panose="05000000000000000000" pitchFamily="2" charset="2"/>
              <a:buChar char="Ø"/>
            </a:pPr>
            <a:r>
              <a:rPr lang="uk-UA" dirty="0"/>
              <a:t>термін виплати дивідендів;</a:t>
            </a:r>
          </a:p>
          <a:p>
            <a:pPr lvl="0">
              <a:buSzPct val="130000"/>
              <a:buFont typeface="Wingdings" panose="05000000000000000000" pitchFamily="2" charset="2"/>
              <a:buChar char="Ø"/>
            </a:pPr>
            <a:r>
              <a:rPr lang="uk-UA" dirty="0"/>
              <a:t>підпис керівника чи іншої уповноваженої особи;</a:t>
            </a:r>
          </a:p>
          <a:p>
            <a:pPr lvl="0">
              <a:buSzPct val="130000"/>
              <a:buFont typeface="Wingdings" panose="05000000000000000000" pitchFamily="2" charset="2"/>
              <a:buChar char="Ø"/>
            </a:pPr>
            <a:r>
              <a:rPr lang="uk-UA" dirty="0"/>
              <a:t>реквізити </a:t>
            </a:r>
            <a:r>
              <a:rPr lang="uk-UA" dirty="0" err="1"/>
              <a:t>реєстродержателя</a:t>
            </a:r>
            <a:r>
              <a:rPr lang="uk-UA" dirty="0"/>
              <a:t>.</a:t>
            </a:r>
          </a:p>
          <a:p>
            <a:r>
              <a:rPr lang="uk-UA" dirty="0"/>
              <a:t>Бланки цінних паперів повинні мати такі реквізити підприємства-виготовлювача:</a:t>
            </a:r>
          </a:p>
          <a:p>
            <a:pPr lvl="0">
              <a:buSzPct val="130000"/>
              <a:buFont typeface="Wingdings" panose="05000000000000000000" pitchFamily="2" charset="2"/>
              <a:buChar char="Ø"/>
            </a:pPr>
            <a:r>
              <a:rPr lang="uk-UA" dirty="0"/>
              <a:t>повне чи скорочене найменування підприємства, що виготовило бланки цінних паперів, або його код;</a:t>
            </a:r>
          </a:p>
          <a:p>
            <a:pPr lvl="0">
              <a:buSzPct val="130000"/>
              <a:buFont typeface="Wingdings" panose="05000000000000000000" pitchFamily="2" charset="2"/>
              <a:buChar char="Ø"/>
            </a:pPr>
            <a:r>
              <a:rPr lang="uk-UA" dirty="0"/>
              <a:t>номер замовлення;</a:t>
            </a:r>
          </a:p>
          <a:p>
            <a:pPr lvl="0">
              <a:buSzPct val="130000"/>
              <a:buFont typeface="Wingdings" panose="05000000000000000000" pitchFamily="2" charset="2"/>
              <a:buChar char="Ø"/>
            </a:pPr>
            <a:r>
              <a:rPr lang="uk-UA" dirty="0"/>
              <a:t>дату випуску (рік і квартал).</a:t>
            </a:r>
          </a:p>
        </p:txBody>
      </p:sp>
    </p:spTree>
    <p:extLst>
      <p:ext uri="{BB962C8B-B14F-4D97-AF65-F5344CB8AC3E}">
        <p14:creationId xmlns:p14="http://schemas.microsoft.com/office/powerpoint/2010/main" val="365960211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237F03-6C2F-4386-8262-C071860B9153}"/>
              </a:ext>
            </a:extLst>
          </p:cNvPr>
          <p:cNvSpPr>
            <a:spLocks noGrp="1"/>
          </p:cNvSpPr>
          <p:nvPr>
            <p:ph type="title"/>
          </p:nvPr>
        </p:nvSpPr>
        <p:spPr>
          <a:xfrm>
            <a:off x="897559" y="235226"/>
            <a:ext cx="10396882" cy="1151965"/>
          </a:xfrm>
        </p:spPr>
        <p:txBody>
          <a:bodyPr>
            <a:normAutofit/>
          </a:bodyPr>
          <a:lstStyle/>
          <a:p>
            <a:r>
              <a:rPr lang="uk-UA" sz="3200" dirty="0"/>
              <a:t>Перевірка операцій з виплати дивідендів.</a:t>
            </a:r>
          </a:p>
        </p:txBody>
      </p:sp>
      <p:sp>
        <p:nvSpPr>
          <p:cNvPr id="3" name="Місце для вмісту 2">
            <a:extLst>
              <a:ext uri="{FF2B5EF4-FFF2-40B4-BE49-F238E27FC236}">
                <a16:creationId xmlns:a16="http://schemas.microsoft.com/office/drawing/2014/main" xmlns="" id="{7727EF66-AA00-46E9-92E6-8A046638F58D}"/>
              </a:ext>
            </a:extLst>
          </p:cNvPr>
          <p:cNvSpPr>
            <a:spLocks noGrp="1"/>
          </p:cNvSpPr>
          <p:nvPr>
            <p:ph sz="quarter" idx="13"/>
          </p:nvPr>
        </p:nvSpPr>
        <p:spPr>
          <a:xfrm>
            <a:off x="897559" y="1245705"/>
            <a:ext cx="10394707" cy="3930099"/>
          </a:xfrm>
        </p:spPr>
        <p:txBody>
          <a:bodyPr>
            <a:normAutofit/>
          </a:bodyPr>
          <a:lstStyle/>
          <a:p>
            <a:r>
              <a:rPr lang="uk-UA" dirty="0"/>
              <a:t>Перевіряючи операції з виплати дивідендів, експерт-бухгалтер має виходити з того, що джерелом цих виплат може бути тільки загальний прибуток акціонерного товариства.</a:t>
            </a:r>
          </a:p>
          <a:p>
            <a:r>
              <a:rPr lang="uk-UA" dirty="0"/>
              <a:t>Основними напрямками судово-бухгалтерської експертизи операцій із цінними паперами є перевірка бланків цінних паперів, наявності ліцензій, наявності у підприємства свідоцтва про реєстрацію випуску акцій, документів про ведення реєстру власників цінних паперів, достовірності цінних паперів, операцій з ви- плати дивідендів. Важливим аспектом судово-бухгалтерської експертизи операцій із цінними паперами є перевірка звітності, тому, проводячи експертизу, необхідно звернути увагу на правильне оформлення та відповідність даних звітності емітентів цінних паперів.</a:t>
            </a:r>
          </a:p>
        </p:txBody>
      </p:sp>
    </p:spTree>
    <p:extLst>
      <p:ext uri="{BB962C8B-B14F-4D97-AF65-F5344CB8AC3E}">
        <p14:creationId xmlns:p14="http://schemas.microsoft.com/office/powerpoint/2010/main" val="16037497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31779B-E805-4EC9-B8F8-5EF59A2C9A36}"/>
              </a:ext>
            </a:extLst>
          </p:cNvPr>
          <p:cNvSpPr>
            <a:spLocks noGrp="1"/>
          </p:cNvSpPr>
          <p:nvPr>
            <p:ph type="title"/>
          </p:nvPr>
        </p:nvSpPr>
        <p:spPr>
          <a:xfrm>
            <a:off x="685800" y="331450"/>
            <a:ext cx="10396882" cy="1151965"/>
          </a:xfrm>
        </p:spPr>
        <p:txBody>
          <a:bodyPr>
            <a:noAutofit/>
          </a:bodyPr>
          <a:lstStyle/>
          <a:p>
            <a:pPr lvl="1" algn="ctr"/>
            <a:r>
              <a:rPr lang="uk-UA" sz="3200" dirty="0">
                <a:solidFill>
                  <a:srgbClr val="C00000"/>
                </a:solidFill>
                <a:latin typeface="+mj-lt"/>
              </a:rPr>
              <a:t>8. Методика проведення судово-бухгалтерської експертизи фінансових результатів діяльності підприємства</a:t>
            </a:r>
          </a:p>
        </p:txBody>
      </p:sp>
      <p:sp>
        <p:nvSpPr>
          <p:cNvPr id="3" name="Місце для вмісту 2">
            <a:extLst>
              <a:ext uri="{FF2B5EF4-FFF2-40B4-BE49-F238E27FC236}">
                <a16:creationId xmlns:a16="http://schemas.microsoft.com/office/drawing/2014/main" xmlns="" id="{BCCD9264-69B9-446B-981A-DAFCABAAD49E}"/>
              </a:ext>
            </a:extLst>
          </p:cNvPr>
          <p:cNvSpPr>
            <a:spLocks noGrp="1"/>
          </p:cNvSpPr>
          <p:nvPr>
            <p:ph sz="quarter" idx="13"/>
          </p:nvPr>
        </p:nvSpPr>
        <p:spPr>
          <a:xfrm>
            <a:off x="898646" y="2720496"/>
            <a:ext cx="10394707" cy="2739205"/>
          </a:xfrm>
        </p:spPr>
        <p:txBody>
          <a:bodyPr>
            <a:normAutofit/>
          </a:bodyPr>
          <a:lstStyle/>
          <a:p>
            <a:pPr lvl="0"/>
            <a:r>
              <a:rPr lang="uk-UA" dirty="0"/>
              <a:t>законодавчі акти про підприємства і підприємництво;</a:t>
            </a:r>
          </a:p>
          <a:p>
            <a:pPr lvl="0"/>
            <a:r>
              <a:rPr lang="uk-UA" dirty="0"/>
              <a:t>нормативно-методичні документи, що регламентують ведення бухгалтерського обліку;</a:t>
            </a:r>
          </a:p>
          <a:p>
            <a:pPr lvl="0"/>
            <a:r>
              <a:rPr lang="uk-UA" dirty="0"/>
              <a:t>наказ про облікову політику підприємства;</a:t>
            </a:r>
          </a:p>
          <a:p>
            <a:pPr lvl="0"/>
            <a:r>
              <a:rPr lang="uk-UA" dirty="0"/>
              <a:t>нормативні документи з виробництва і реалізації продукції;</a:t>
            </a:r>
          </a:p>
          <a:p>
            <a:pPr lvl="0"/>
            <a:r>
              <a:rPr lang="uk-UA" dirty="0"/>
              <a:t>розрахунок собівартості реалізованої продукції;</a:t>
            </a:r>
          </a:p>
        </p:txBody>
      </p:sp>
      <p:sp>
        <p:nvSpPr>
          <p:cNvPr id="4" name="Заголовок 1">
            <a:extLst>
              <a:ext uri="{FF2B5EF4-FFF2-40B4-BE49-F238E27FC236}">
                <a16:creationId xmlns:a16="http://schemas.microsoft.com/office/drawing/2014/main" xmlns="" id="{527A12E8-AAEB-44EE-BDC2-2EFD5BF0859D}"/>
              </a:ext>
            </a:extLst>
          </p:cNvPr>
          <p:cNvSpPr txBox="1">
            <a:spLocks/>
          </p:cNvSpPr>
          <p:nvPr/>
        </p:nvSpPr>
        <p:spPr>
          <a:xfrm>
            <a:off x="1111493" y="1615937"/>
            <a:ext cx="10396882" cy="1151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L="0" lvl="1" defTabSz="914400"/>
            <a:r>
              <a:rPr lang="uk-UA" sz="2400" dirty="0">
                <a:solidFill>
                  <a:srgbClr val="C00000"/>
                </a:solidFill>
              </a:rPr>
              <a:t>Основними джерелами, спираючись на які бухгалтер-експерт має дослідити фінансову діяльність підприємства, є:</a:t>
            </a:r>
            <a:endParaRPr lang="uk-UA" sz="2400" kern="0" dirty="0">
              <a:solidFill>
                <a:srgbClr val="C00000"/>
              </a:solidFill>
              <a:latin typeface="+mj-lt"/>
            </a:endParaRPr>
          </a:p>
        </p:txBody>
      </p:sp>
    </p:spTree>
    <p:extLst>
      <p:ext uri="{BB962C8B-B14F-4D97-AF65-F5344CB8AC3E}">
        <p14:creationId xmlns:p14="http://schemas.microsoft.com/office/powerpoint/2010/main" val="181223554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18C52EA-D00C-449D-8DC4-1F1AF8C3108E}"/>
              </a:ext>
            </a:extLst>
          </p:cNvPr>
          <p:cNvSpPr>
            <a:spLocks noGrp="1"/>
          </p:cNvSpPr>
          <p:nvPr>
            <p:ph sz="quarter" idx="13"/>
          </p:nvPr>
        </p:nvSpPr>
        <p:spPr>
          <a:xfrm>
            <a:off x="898646" y="145773"/>
            <a:ext cx="10394707" cy="5374585"/>
          </a:xfrm>
        </p:spPr>
        <p:txBody>
          <a:bodyPr>
            <a:normAutofit/>
          </a:bodyPr>
          <a:lstStyle/>
          <a:p>
            <a:pPr lvl="0"/>
            <a:r>
              <a:rPr lang="uk-UA" dirty="0"/>
              <a:t>розрахунок собівартості реалізованої продукції;</a:t>
            </a:r>
          </a:p>
          <a:p>
            <a:pPr lvl="0"/>
            <a:r>
              <a:rPr lang="uk-UA" dirty="0"/>
              <a:t>договори, якими оформлено операції з реалізації продукції (робіт, послуг) та іншого вибуття активів (договори купівлі-продажу та ін.);</a:t>
            </a:r>
          </a:p>
          <a:p>
            <a:pPr lvl="0"/>
            <a:r>
              <a:rPr lang="uk-UA" dirty="0"/>
              <a:t>розрахункові документи (рахунки, виставлені покупцям на оплату відвантаженої продукції);</a:t>
            </a:r>
          </a:p>
          <a:p>
            <a:pPr lvl="0"/>
            <a:r>
              <a:rPr lang="uk-UA" dirty="0"/>
              <a:t>податкові накладні (для визначення обсягів зобов’язань з ПДВ);</a:t>
            </a:r>
          </a:p>
          <a:p>
            <a:pPr lvl="0"/>
            <a:r>
              <a:rPr lang="uk-UA" dirty="0"/>
              <a:t>регістри аналітичного та синтетичного обліків;</a:t>
            </a:r>
          </a:p>
          <a:p>
            <a:pPr lvl="0"/>
            <a:r>
              <a:rPr lang="uk-UA" dirty="0"/>
              <a:t>первинні документи, зокрема «Акт на списання основних засобів», «Накладна на відпуск матеріалів», товарно-транспортні накладні, накладні на відвантаження готової продукції та ін.;</a:t>
            </a:r>
          </a:p>
        </p:txBody>
      </p:sp>
    </p:spTree>
    <p:extLst>
      <p:ext uri="{BB962C8B-B14F-4D97-AF65-F5344CB8AC3E}">
        <p14:creationId xmlns:p14="http://schemas.microsoft.com/office/powerpoint/2010/main" val="117571842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21AFAC85-31FA-4AA7-9D8C-1D49FDB51367}"/>
              </a:ext>
            </a:extLst>
          </p:cNvPr>
          <p:cNvSpPr>
            <a:spLocks noGrp="1"/>
          </p:cNvSpPr>
          <p:nvPr>
            <p:ph sz="quarter" idx="13"/>
          </p:nvPr>
        </p:nvSpPr>
        <p:spPr>
          <a:xfrm>
            <a:off x="898646" y="830944"/>
            <a:ext cx="10394707" cy="4721717"/>
          </a:xfrm>
        </p:spPr>
        <p:txBody>
          <a:bodyPr>
            <a:normAutofit lnSpcReduction="10000"/>
          </a:bodyPr>
          <a:lstStyle/>
          <a:p>
            <a:pPr lvl="0"/>
            <a:r>
              <a:rPr lang="uk-UA" dirty="0"/>
              <a:t>документи, що засвідчують факти здійснення інвестиційної та фінансової діяльності;</a:t>
            </a:r>
          </a:p>
          <a:p>
            <a:pPr lvl="0"/>
            <a:r>
              <a:rPr lang="uk-UA" dirty="0"/>
              <a:t>розрахунок обґрунтованості понесених підприємством витрат від надзвичайних подій та отриманих у результаті цих подій доходів;</a:t>
            </a:r>
          </a:p>
          <a:p>
            <a:pPr lvl="0"/>
            <a:r>
              <a:rPr lang="uk-UA" dirty="0"/>
              <a:t>форми фінансової звітності (Ф.1, Ф.2);</a:t>
            </a:r>
          </a:p>
          <a:p>
            <a:pPr lvl="0"/>
            <a:r>
              <a:rPr lang="uk-UA" dirty="0"/>
              <a:t>декларація про прибуток підприємства;</a:t>
            </a:r>
          </a:p>
          <a:p>
            <a:pPr lvl="0"/>
            <a:r>
              <a:rPr lang="uk-UA" dirty="0"/>
              <a:t>матеріали попередніх ревізій і перевірок правильності визначення фінансових результатів;</a:t>
            </a:r>
          </a:p>
          <a:p>
            <a:pPr lvl="0"/>
            <a:r>
              <a:rPr lang="uk-UA" dirty="0"/>
              <a:t>останній аудиторський висновок;</a:t>
            </a:r>
          </a:p>
          <a:p>
            <a:pPr lvl="0"/>
            <a:r>
              <a:rPr lang="uk-UA" dirty="0"/>
              <a:t>рішення судів про визнання дебітора неплатоспроможним;</a:t>
            </a:r>
          </a:p>
          <a:p>
            <a:pPr lvl="0"/>
            <a:r>
              <a:rPr lang="uk-UA" dirty="0"/>
              <a:t>інформація правоохоронних органів.</a:t>
            </a:r>
          </a:p>
          <a:p>
            <a:endParaRPr lang="uk-UA" dirty="0"/>
          </a:p>
        </p:txBody>
      </p:sp>
    </p:spTree>
    <p:extLst>
      <p:ext uri="{BB962C8B-B14F-4D97-AF65-F5344CB8AC3E}">
        <p14:creationId xmlns:p14="http://schemas.microsoft.com/office/powerpoint/2010/main" val="34847661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9216FF-F458-400F-8265-5F27F8DDE5A8}"/>
              </a:ext>
            </a:extLst>
          </p:cNvPr>
          <p:cNvSpPr>
            <a:spLocks noGrp="1"/>
          </p:cNvSpPr>
          <p:nvPr>
            <p:ph type="title"/>
          </p:nvPr>
        </p:nvSpPr>
        <p:spPr>
          <a:xfrm>
            <a:off x="897559" y="331450"/>
            <a:ext cx="10396882" cy="1151965"/>
          </a:xfrm>
        </p:spPr>
        <p:txBody>
          <a:bodyPr>
            <a:normAutofit/>
          </a:bodyPr>
          <a:lstStyle/>
          <a:p>
            <a:r>
              <a:rPr lang="uk-UA" sz="3200" dirty="0"/>
              <a:t>Об’єктами експертного дослідження операцій з коштами є:</a:t>
            </a:r>
          </a:p>
        </p:txBody>
      </p:sp>
      <p:sp>
        <p:nvSpPr>
          <p:cNvPr id="3" name="Місце для вмісту 2">
            <a:extLst>
              <a:ext uri="{FF2B5EF4-FFF2-40B4-BE49-F238E27FC236}">
                <a16:creationId xmlns:a16="http://schemas.microsoft.com/office/drawing/2014/main" xmlns="" id="{C2562480-A4CF-4A4E-B765-ADF2C9D81CD8}"/>
              </a:ext>
            </a:extLst>
          </p:cNvPr>
          <p:cNvSpPr>
            <a:spLocks noGrp="1"/>
          </p:cNvSpPr>
          <p:nvPr>
            <p:ph sz="quarter" idx="13"/>
          </p:nvPr>
        </p:nvSpPr>
        <p:spPr>
          <a:xfrm>
            <a:off x="897559" y="1361246"/>
            <a:ext cx="10394707" cy="4135507"/>
          </a:xfrm>
        </p:spPr>
        <p:txBody>
          <a:bodyPr>
            <a:normAutofit lnSpcReduction="10000"/>
          </a:bodyPr>
          <a:lstStyle/>
          <a:p>
            <a:pPr lvl="0"/>
            <a:r>
              <a:rPr lang="uk-UA" dirty="0"/>
              <a:t>інтерпретація, достовірність оцінки та реальність відображення в балансі та фінансовій звітності;</a:t>
            </a:r>
          </a:p>
          <a:p>
            <a:pPr lvl="0"/>
            <a:r>
              <a:rPr lang="uk-UA" dirty="0"/>
              <a:t>повнота оприбуткування;</a:t>
            </a:r>
          </a:p>
          <a:p>
            <a:pPr lvl="0"/>
            <a:r>
              <a:rPr lang="uk-UA" dirty="0"/>
              <a:t>обґрунтованість (законність) вибуття;</a:t>
            </a:r>
          </a:p>
          <a:p>
            <a:pPr lvl="0"/>
            <a:r>
              <a:rPr lang="uk-UA" dirty="0"/>
              <a:t>цільове використання;</a:t>
            </a:r>
          </a:p>
          <a:p>
            <a:pPr lvl="0"/>
            <a:r>
              <a:rPr lang="uk-UA" dirty="0"/>
              <a:t>дотримання вимог законодавчо-нормативного забезпечення щодо їх обліку;</a:t>
            </a:r>
          </a:p>
          <a:p>
            <a:pPr lvl="0"/>
            <a:r>
              <a:rPr lang="uk-UA" dirty="0"/>
              <a:t>стан збереження грошових коштів;</a:t>
            </a:r>
          </a:p>
          <a:p>
            <a:r>
              <a:rPr lang="uk-UA" dirty="0"/>
              <a:t>сума заподіяної шкоди за наслідками виявлених нестач, розкрадань та особи, причетні до цих порушень.</a:t>
            </a:r>
          </a:p>
        </p:txBody>
      </p:sp>
    </p:spTree>
    <p:extLst>
      <p:ext uri="{BB962C8B-B14F-4D97-AF65-F5344CB8AC3E}">
        <p14:creationId xmlns:p14="http://schemas.microsoft.com/office/powerpoint/2010/main" val="279184921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CD5B92EC-44AE-4D60-A20F-33C71A31487D}"/>
              </a:ext>
            </a:extLst>
          </p:cNvPr>
          <p:cNvSpPr>
            <a:spLocks noGrp="1"/>
          </p:cNvSpPr>
          <p:nvPr>
            <p:ph sz="quarter" idx="13"/>
          </p:nvPr>
        </p:nvSpPr>
        <p:spPr>
          <a:xfrm>
            <a:off x="898646" y="1308022"/>
            <a:ext cx="10394707" cy="3311189"/>
          </a:xfrm>
        </p:spPr>
        <p:txBody>
          <a:bodyPr>
            <a:normAutofit lnSpcReduction="10000"/>
          </a:bodyPr>
          <a:lstStyle/>
          <a:p>
            <a:r>
              <a:rPr lang="uk-UA" dirty="0"/>
              <a:t>Загалом дані про фінансовий результат підприємства (порівняння доходів і витрат) є одним з найпростіших об’єктів для фальсифікації. Це пов’язано зі значною кількістю документів, рахунків обліку, що використовуються для їх визначення і відображення. Тому перед бухгалтером-експертом постає завдання з’ясувати правильність відображення і зіставлення доходів і витрат.</a:t>
            </a:r>
          </a:p>
          <a:p>
            <a:r>
              <a:rPr lang="uk-UA" dirty="0"/>
              <a:t>Судово-бухгалтерська експертиза фінансових результатів діяльності підприємства є одним з </a:t>
            </a:r>
            <a:r>
              <a:rPr lang="uk-UA" dirty="0" err="1"/>
              <a:t>найтриваліших</a:t>
            </a:r>
            <a:r>
              <a:rPr lang="uk-UA" dirty="0"/>
              <a:t> процесів. Вона потребує перевірки не лише окремих сторін діяльності підприємства, а всієї сукупності операцій, оскільки вони формують фінансовий результат діяльності суб’єкта господарювання.</a:t>
            </a:r>
          </a:p>
        </p:txBody>
      </p:sp>
    </p:spTree>
    <p:extLst>
      <p:ext uri="{BB962C8B-B14F-4D97-AF65-F5344CB8AC3E}">
        <p14:creationId xmlns:p14="http://schemas.microsoft.com/office/powerpoint/2010/main" val="376781874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png">
            <a:extLst>
              <a:ext uri="{FF2B5EF4-FFF2-40B4-BE49-F238E27FC236}">
                <a16:creationId xmlns:a16="http://schemas.microsoft.com/office/drawing/2014/main" xmlns="" id="{6AB31C17-902C-4277-A6F9-21E6806FBE8A}"/>
              </a:ext>
            </a:extLst>
          </p:cNvPr>
          <p:cNvPicPr>
            <a:picLocks noGrp="1"/>
          </p:cNvPicPr>
          <p:nvPr>
            <p:ph sz="quarter" idx="13"/>
          </p:nvPr>
        </p:nvPicPr>
        <p:blipFill>
          <a:blip r:embed="rId2"/>
          <a:stretch>
            <a:fillRect/>
          </a:stretch>
        </p:blipFill>
        <p:spPr bwMode="auto">
          <a:xfrm>
            <a:off x="3419060" y="0"/>
            <a:ext cx="5353879" cy="6858000"/>
          </a:xfrm>
          <a:prstGeom prst="rect">
            <a:avLst/>
          </a:prstGeom>
        </p:spPr>
      </p:pic>
    </p:spTree>
    <p:extLst>
      <p:ext uri="{BB962C8B-B14F-4D97-AF65-F5344CB8AC3E}">
        <p14:creationId xmlns:p14="http://schemas.microsoft.com/office/powerpoint/2010/main" val="252900630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52B75A-084B-4AB6-A4E8-9B859FCF3C5B}"/>
              </a:ext>
            </a:extLst>
          </p:cNvPr>
          <p:cNvSpPr>
            <a:spLocks noGrp="1"/>
          </p:cNvSpPr>
          <p:nvPr>
            <p:ph type="title"/>
          </p:nvPr>
        </p:nvSpPr>
        <p:spPr>
          <a:xfrm>
            <a:off x="897559" y="907432"/>
            <a:ext cx="10396882" cy="1151965"/>
          </a:xfrm>
        </p:spPr>
        <p:txBody>
          <a:bodyPr>
            <a:noAutofit/>
          </a:bodyPr>
          <a:lstStyle/>
          <a:p>
            <a:pPr lvl="1" algn="ctr"/>
            <a:r>
              <a:rPr lang="uk-UA" sz="3600" dirty="0">
                <a:solidFill>
                  <a:srgbClr val="C00000"/>
                </a:solidFill>
                <a:latin typeface="+mj-lt"/>
              </a:rPr>
              <a:t>9. Методика проведення судово-бухгалтерської експертизи правопорушень, пов’язаних із ухиленням від сплати податків</a:t>
            </a:r>
          </a:p>
        </p:txBody>
      </p:sp>
      <p:sp>
        <p:nvSpPr>
          <p:cNvPr id="3" name="Місце для вмісту 2">
            <a:extLst>
              <a:ext uri="{FF2B5EF4-FFF2-40B4-BE49-F238E27FC236}">
                <a16:creationId xmlns:a16="http://schemas.microsoft.com/office/drawing/2014/main" xmlns="" id="{A37FDB1E-FB72-4F01-A4EF-EB43D5E79093}"/>
              </a:ext>
            </a:extLst>
          </p:cNvPr>
          <p:cNvSpPr>
            <a:spLocks noGrp="1"/>
          </p:cNvSpPr>
          <p:nvPr>
            <p:ph sz="quarter" idx="13"/>
          </p:nvPr>
        </p:nvSpPr>
        <p:spPr/>
        <p:txBody>
          <a:bodyPr/>
          <a:lstStyle/>
          <a:p>
            <a:r>
              <a:rPr lang="uk-UA" dirty="0"/>
              <a:t>Основним завданням чинного законодавства в Україні є захист законних інтересів держави, підприємців і споживачів у господарській сфері. Найбільша питома вага серед правопорушень у сфері економіки припадає на порушення податкового законодавства. </a:t>
            </a:r>
          </a:p>
        </p:txBody>
      </p:sp>
    </p:spTree>
    <p:extLst>
      <p:ext uri="{BB962C8B-B14F-4D97-AF65-F5344CB8AC3E}">
        <p14:creationId xmlns:p14="http://schemas.microsoft.com/office/powerpoint/2010/main" val="89149749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A7969058-B209-4A10-9A82-5060F6FC9C3F}"/>
              </a:ext>
            </a:extLst>
          </p:cNvPr>
          <p:cNvSpPr>
            <a:spLocks noGrp="1"/>
          </p:cNvSpPr>
          <p:nvPr>
            <p:ph sz="quarter" idx="13"/>
          </p:nvPr>
        </p:nvSpPr>
        <p:spPr>
          <a:xfrm>
            <a:off x="898646" y="950213"/>
            <a:ext cx="10394707" cy="3992848"/>
          </a:xfrm>
        </p:spPr>
        <p:txBody>
          <a:bodyPr>
            <a:normAutofit lnSpcReduction="10000"/>
          </a:bodyPr>
          <a:lstStyle/>
          <a:p>
            <a:r>
              <a:rPr lang="uk-UA" dirty="0"/>
              <a:t>Під значним розміром грошових коштів слід розуміти таку суму податків, зборів та інших обов’язкових платежів, яка в тисячу і більше разів перевищує встановлений законодавством не- оподатковуваний мінімум доходів громадян; під великим розміром — суми податків, зборів, які в три тисячі і більше разів перевищують установлений законодавством неоподатковуваний мінімум доходів громадян; під особливо великим розміром — суми податків, зборів, які в п’ять тисяч і більше разів перевищують установлений законодавством неоподатковуваний мінімум доходів громадян.</a:t>
            </a:r>
          </a:p>
          <a:p>
            <a:r>
              <a:rPr lang="uk-UA" dirty="0">
                <a:solidFill>
                  <a:srgbClr val="C00000"/>
                </a:solidFill>
              </a:rPr>
              <a:t>З огляду на це основними завданнями, що вирішуються в процесі судово-бухгалтерської експертизи правопорушень, пов’язаних з ухиленнями від сплати податків, є:</a:t>
            </a:r>
          </a:p>
        </p:txBody>
      </p:sp>
    </p:spTree>
    <p:extLst>
      <p:ext uri="{BB962C8B-B14F-4D97-AF65-F5344CB8AC3E}">
        <p14:creationId xmlns:p14="http://schemas.microsoft.com/office/powerpoint/2010/main" val="222123297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70E24EED-6D8D-404B-9BD0-9E64DD6E5970}"/>
              </a:ext>
            </a:extLst>
          </p:cNvPr>
          <p:cNvSpPr>
            <a:spLocks noGrp="1"/>
          </p:cNvSpPr>
          <p:nvPr>
            <p:ph sz="quarter" idx="13"/>
          </p:nvPr>
        </p:nvSpPr>
        <p:spPr>
          <a:xfrm>
            <a:off x="898646" y="751430"/>
            <a:ext cx="10394707" cy="4390413"/>
          </a:xfrm>
        </p:spPr>
        <p:txBody>
          <a:bodyPr>
            <a:normAutofit lnSpcReduction="10000"/>
          </a:bodyPr>
          <a:lstStyle/>
          <a:p>
            <a:pPr lvl="0"/>
            <a:r>
              <a:rPr lang="uk-UA" dirty="0"/>
              <a:t>установлення фактів порушення податкового законодавства, які призвели до заниження або ухилення від сплати податків у цілому, зборів та інших платежів у бюджет;</a:t>
            </a:r>
          </a:p>
          <a:p>
            <a:pPr lvl="0"/>
            <a:r>
              <a:rPr lang="uk-UA" dirty="0"/>
              <a:t>підтвердження розміру матеріального збитку, встановленого матеріалами документальної перевірки;</a:t>
            </a:r>
          </a:p>
          <a:p>
            <a:pPr lvl="0"/>
            <a:r>
              <a:rPr lang="uk-UA" dirty="0"/>
              <a:t>установлення обставин, які сприяли ухиленню від сплати податків;</a:t>
            </a:r>
          </a:p>
          <a:p>
            <a:pPr lvl="0"/>
            <a:r>
              <a:rPr lang="uk-UA" dirty="0"/>
              <a:t>підтвердження клопотання посадових осіб, діяльність яких було піддано розслідуванню з питань повноти і правильності нарахування та сплати податків до бюджету;</a:t>
            </a:r>
          </a:p>
          <a:p>
            <a:pPr lvl="0"/>
            <a:r>
              <a:rPr lang="uk-UA" dirty="0"/>
              <a:t>установлення осіб, які несуть відповідальність за повноту і правильність нарахування і сплати податків до бюджету та які допустили вказані правопорушення.</a:t>
            </a:r>
          </a:p>
        </p:txBody>
      </p:sp>
    </p:spTree>
    <p:extLst>
      <p:ext uri="{BB962C8B-B14F-4D97-AF65-F5344CB8AC3E}">
        <p14:creationId xmlns:p14="http://schemas.microsoft.com/office/powerpoint/2010/main" val="36284532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DB8AECA7-DE46-47B9-8FD0-4FC1BBDD4A2B}"/>
              </a:ext>
            </a:extLst>
          </p:cNvPr>
          <p:cNvSpPr>
            <a:spLocks noGrp="1"/>
          </p:cNvSpPr>
          <p:nvPr>
            <p:ph sz="quarter" idx="13"/>
          </p:nvPr>
        </p:nvSpPr>
        <p:spPr>
          <a:xfrm>
            <a:off x="898646" y="1162248"/>
            <a:ext cx="10394707" cy="3311189"/>
          </a:xfrm>
        </p:spPr>
        <p:txBody>
          <a:bodyPr>
            <a:normAutofit lnSpcReduction="10000"/>
          </a:bodyPr>
          <a:lstStyle/>
          <a:p>
            <a:r>
              <a:rPr lang="uk-UA" dirty="0"/>
              <a:t>Якщо експерт-бухгалтер виявив, що ухиляння від сплати податків відбулося через унесення у відповідні документи поправок, змін чи доповнень, а також способи виправлень підчисткою і підробкою підписів, унесенням нового тексту в заповнений документ, то він має право направити слідчому клопотання про призначення техніко-криміналістичної експертизи документів.</a:t>
            </a:r>
          </a:p>
          <a:p>
            <a:r>
              <a:rPr lang="uk-UA" dirty="0"/>
              <a:t>Серед економічних злочинів особливе місце належить злочинам у сфері оподаткування. Це — приховування прибутків, ухилення від сплати податків. Тому судово-бухгалтерська експерти- за у справах, пов’язаних з ухиленнями від сплати податків, потребує значного терміну та істотних витрат грошових коштів.</a:t>
            </a:r>
          </a:p>
        </p:txBody>
      </p:sp>
    </p:spTree>
    <p:extLst>
      <p:ext uri="{BB962C8B-B14F-4D97-AF65-F5344CB8AC3E}">
        <p14:creationId xmlns:p14="http://schemas.microsoft.com/office/powerpoint/2010/main" val="205165269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F8A335-51B2-4B93-8752-863FD2D22B2D}"/>
              </a:ext>
            </a:extLst>
          </p:cNvPr>
          <p:cNvSpPr>
            <a:spLocks noGrp="1"/>
          </p:cNvSpPr>
          <p:nvPr>
            <p:ph type="title"/>
          </p:nvPr>
        </p:nvSpPr>
        <p:spPr>
          <a:xfrm>
            <a:off x="897559" y="331450"/>
            <a:ext cx="10396882" cy="1151965"/>
          </a:xfrm>
        </p:spPr>
        <p:txBody>
          <a:bodyPr>
            <a:normAutofit/>
          </a:bodyPr>
          <a:lstStyle/>
          <a:p>
            <a:pPr algn="ctr"/>
            <a:r>
              <a:rPr lang="uk-UA" sz="3600" dirty="0"/>
              <a:t>10. Особливості експертного дослідження товарних операцій у торгівлі</a:t>
            </a:r>
          </a:p>
        </p:txBody>
      </p:sp>
      <p:sp>
        <p:nvSpPr>
          <p:cNvPr id="3" name="Місце для вмісту 2">
            <a:extLst>
              <a:ext uri="{FF2B5EF4-FFF2-40B4-BE49-F238E27FC236}">
                <a16:creationId xmlns:a16="http://schemas.microsoft.com/office/drawing/2014/main" xmlns="" id="{3A8882A5-C211-4180-BB76-3918E8BCD6A7}"/>
              </a:ext>
            </a:extLst>
          </p:cNvPr>
          <p:cNvSpPr>
            <a:spLocks noGrp="1"/>
          </p:cNvSpPr>
          <p:nvPr>
            <p:ph sz="quarter" idx="13"/>
          </p:nvPr>
        </p:nvSpPr>
        <p:spPr>
          <a:xfrm>
            <a:off x="685800" y="2398643"/>
            <a:ext cx="10394707" cy="3313043"/>
          </a:xfrm>
        </p:spPr>
        <p:txBody>
          <a:bodyPr>
            <a:normAutofit lnSpcReduction="10000"/>
          </a:bodyPr>
          <a:lstStyle/>
          <a:p>
            <a:pPr lvl="0"/>
            <a:r>
              <a:rPr lang="uk-UA" dirty="0"/>
              <a:t>установлення  фактичних  даних,  пов’язаних  з  нестачею або надлишками товарно-матеріальних цінностей або грошових коштів;</a:t>
            </a:r>
          </a:p>
          <a:p>
            <a:pPr lvl="0"/>
            <a:r>
              <a:rPr lang="uk-UA" dirty="0"/>
              <a:t>визначення правильності документального оформлення операцій із приймання, зберігання та реалізації товарів і тари;</a:t>
            </a:r>
          </a:p>
          <a:p>
            <a:pPr lvl="0"/>
            <a:r>
              <a:rPr lang="uk-UA" dirty="0"/>
              <a:t>підтвердження документальним обґрунтуванням оприбуткування товарів і тари з урахуванням висновку інших видів експертиз;</a:t>
            </a:r>
          </a:p>
          <a:p>
            <a:pPr lvl="0"/>
            <a:r>
              <a:rPr lang="uk-UA" dirty="0"/>
              <a:t>виявлення невідповідності (розбіжностей) у списанні й оприбуткуванні грошової виручки;</a:t>
            </a:r>
          </a:p>
        </p:txBody>
      </p:sp>
      <p:sp>
        <p:nvSpPr>
          <p:cNvPr id="4" name="Заголовок 1">
            <a:extLst>
              <a:ext uri="{FF2B5EF4-FFF2-40B4-BE49-F238E27FC236}">
                <a16:creationId xmlns:a16="http://schemas.microsoft.com/office/drawing/2014/main" xmlns="" id="{D4948F45-684C-4C3F-9C6F-2D65432B8F14}"/>
              </a:ext>
            </a:extLst>
          </p:cNvPr>
          <p:cNvSpPr txBox="1">
            <a:spLocks/>
          </p:cNvSpPr>
          <p:nvPr/>
        </p:nvSpPr>
        <p:spPr>
          <a:xfrm>
            <a:off x="1010203" y="1483415"/>
            <a:ext cx="10396882" cy="115196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uk-UA" sz="3800" dirty="0"/>
              <a:t>До найбільш важливих і характерних експертних завдань у дослідженні документів торгового підприємства відносять</a:t>
            </a:r>
            <a:r>
              <a:rPr lang="uk-UA" dirty="0"/>
              <a:t>:</a:t>
            </a:r>
            <a:endParaRPr lang="uk-UA" sz="3600" dirty="0"/>
          </a:p>
        </p:txBody>
      </p:sp>
    </p:spTree>
    <p:extLst>
      <p:ext uri="{BB962C8B-B14F-4D97-AF65-F5344CB8AC3E}">
        <p14:creationId xmlns:p14="http://schemas.microsoft.com/office/powerpoint/2010/main" val="4250043647"/>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D213806A-63F8-4BDC-AA9C-41D5C14FB0D7}"/>
              </a:ext>
            </a:extLst>
          </p:cNvPr>
          <p:cNvSpPr>
            <a:spLocks noGrp="1"/>
          </p:cNvSpPr>
          <p:nvPr>
            <p:ph sz="quarter" idx="13"/>
          </p:nvPr>
        </p:nvSpPr>
        <p:spPr>
          <a:xfrm>
            <a:off x="898646" y="976719"/>
            <a:ext cx="10394707" cy="3966342"/>
          </a:xfrm>
        </p:spPr>
        <p:txBody>
          <a:bodyPr>
            <a:normAutofit lnSpcReduction="10000"/>
          </a:bodyPr>
          <a:lstStyle/>
          <a:p>
            <a:r>
              <a:rPr lang="uk-UA" dirty="0"/>
              <a:t>установлення відповідності відображення в бухгалтерських документах фінансово-господарських операцій вимогам нормативних актів і положенням бухгалтерського обліку;</a:t>
            </a:r>
          </a:p>
          <a:p>
            <a:pPr lvl="0"/>
            <a:r>
              <a:rPr lang="uk-UA" dirty="0"/>
              <a:t>з’ясування відповідності свідчень осіб, які проходять у справі, даним, що містяться в документах;</a:t>
            </a:r>
          </a:p>
          <a:p>
            <a:pPr lvl="0"/>
            <a:r>
              <a:rPr lang="uk-UA" dirty="0"/>
              <a:t>уточнення кола осіб, за якими згідно з документальними даними в період, коли проходить дослідження, значились товарно- матеріальні цінності та грошові кошти;</a:t>
            </a:r>
          </a:p>
          <a:p>
            <a:pPr lvl="0"/>
            <a:r>
              <a:rPr lang="uk-UA" dirty="0"/>
              <a:t>виявлення недоліків у організації і веденні бухгалтерського обліку і контролю, які сприяли утворенню матеріальних збитків або ставали перепонами для їхнього своєчасного виявлення.</a:t>
            </a:r>
          </a:p>
        </p:txBody>
      </p:sp>
    </p:spTree>
    <p:extLst>
      <p:ext uri="{BB962C8B-B14F-4D97-AF65-F5344CB8AC3E}">
        <p14:creationId xmlns:p14="http://schemas.microsoft.com/office/powerpoint/2010/main" val="125306435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564096-31FD-4956-AC0E-FBDB2018EA3B}"/>
              </a:ext>
            </a:extLst>
          </p:cNvPr>
          <p:cNvSpPr>
            <a:spLocks noGrp="1"/>
          </p:cNvSpPr>
          <p:nvPr>
            <p:ph type="title"/>
          </p:nvPr>
        </p:nvSpPr>
        <p:spPr>
          <a:xfrm>
            <a:off x="897559" y="172424"/>
            <a:ext cx="10396882" cy="1151965"/>
          </a:xfrm>
        </p:spPr>
        <p:txBody>
          <a:bodyPr>
            <a:noAutofit/>
          </a:bodyPr>
          <a:lstStyle/>
          <a:p>
            <a:r>
              <a:rPr lang="uk-UA" sz="2800" dirty="0"/>
              <a:t>Дослідження руху товарів здійснюється за одержання таких показників:</a:t>
            </a:r>
            <a:br>
              <a:rPr lang="uk-UA" sz="2800" dirty="0"/>
            </a:br>
            <a:endParaRPr lang="uk-UA" sz="2800" dirty="0"/>
          </a:p>
        </p:txBody>
      </p:sp>
      <p:sp>
        <p:nvSpPr>
          <p:cNvPr id="3" name="Місце для вмісту 2">
            <a:extLst>
              <a:ext uri="{FF2B5EF4-FFF2-40B4-BE49-F238E27FC236}">
                <a16:creationId xmlns:a16="http://schemas.microsoft.com/office/drawing/2014/main" xmlns="" id="{65BB5B18-7653-44F6-86F8-F363F17AC9CC}"/>
              </a:ext>
            </a:extLst>
          </p:cNvPr>
          <p:cNvSpPr>
            <a:spLocks noGrp="1"/>
          </p:cNvSpPr>
          <p:nvPr>
            <p:ph sz="quarter" idx="13"/>
          </p:nvPr>
        </p:nvSpPr>
        <p:spPr>
          <a:xfrm>
            <a:off x="685800" y="748406"/>
            <a:ext cx="10394707" cy="4963281"/>
          </a:xfrm>
        </p:spPr>
        <p:txBody>
          <a:bodyPr>
            <a:normAutofit fontScale="92500" lnSpcReduction="10000"/>
          </a:bodyPr>
          <a:lstStyle/>
          <a:p>
            <a:pPr lvl="0"/>
            <a:r>
              <a:rPr lang="uk-UA" dirty="0"/>
              <a:t>залишок товарів згідно з описом інвентаризації на початок періоду, що досліджується (в загальній сумі та з розбивкою по окремих приміщеннях, секціях тощо);</a:t>
            </a:r>
          </a:p>
          <a:p>
            <a:pPr lvl="0"/>
            <a:r>
              <a:rPr lang="uk-UA" dirty="0"/>
              <a:t>надходження за </a:t>
            </a:r>
            <a:r>
              <a:rPr lang="uk-UA" dirty="0" err="1"/>
              <a:t>міжінвентаризаційний</a:t>
            </a:r>
            <a:r>
              <a:rPr lang="uk-UA" dirty="0"/>
              <a:t> період (загальна сума, у тому числі: надходження зі складу, від постачальників тощо);</a:t>
            </a:r>
          </a:p>
          <a:p>
            <a:pPr lvl="0"/>
            <a:r>
              <a:rPr lang="uk-UA" dirty="0"/>
              <a:t>разом (надходження за залишками);</a:t>
            </a:r>
          </a:p>
          <a:p>
            <a:pPr lvl="0"/>
            <a:r>
              <a:rPr lang="uk-UA" dirty="0"/>
              <a:t>витрати товарів за той самий період (усього, у тому числі документовані витрати всіх видів, здавання виручки);</a:t>
            </a:r>
          </a:p>
          <a:p>
            <a:pPr lvl="0"/>
            <a:r>
              <a:rPr lang="uk-UA" dirty="0"/>
              <a:t>залишок товарів згідно з документальними даними;</a:t>
            </a:r>
          </a:p>
          <a:p>
            <a:pPr lvl="0"/>
            <a:r>
              <a:rPr lang="uk-UA" dirty="0"/>
              <a:t>залишок товарів згідно з описом інвентаризації на кінець періоду, що досліджується;</a:t>
            </a:r>
          </a:p>
          <a:p>
            <a:pPr lvl="0"/>
            <a:r>
              <a:rPr lang="uk-UA" dirty="0"/>
              <a:t>результат до застосування норм природних втрат: </a:t>
            </a:r>
            <a:r>
              <a:rPr lang="uk-UA" dirty="0">
                <a:solidFill>
                  <a:srgbClr val="C00000"/>
                </a:solidFill>
              </a:rPr>
              <a:t>а) </a:t>
            </a:r>
            <a:r>
              <a:rPr lang="uk-UA" dirty="0"/>
              <a:t>нестача; </a:t>
            </a:r>
            <a:r>
              <a:rPr lang="uk-UA" dirty="0">
                <a:solidFill>
                  <a:srgbClr val="C00000"/>
                </a:solidFill>
              </a:rPr>
              <a:t>б) </a:t>
            </a:r>
            <a:r>
              <a:rPr lang="uk-UA" dirty="0"/>
              <a:t>залишки;</a:t>
            </a:r>
          </a:p>
          <a:p>
            <a:pPr lvl="0"/>
            <a:r>
              <a:rPr lang="uk-UA" dirty="0"/>
              <a:t>нарахування і застосування норм природних втрат, кінцевий результат: </a:t>
            </a:r>
            <a:r>
              <a:rPr lang="uk-UA" dirty="0">
                <a:solidFill>
                  <a:srgbClr val="C00000"/>
                </a:solidFill>
              </a:rPr>
              <a:t>а)</a:t>
            </a:r>
            <a:r>
              <a:rPr lang="uk-UA" dirty="0"/>
              <a:t> нестача; </a:t>
            </a:r>
            <a:r>
              <a:rPr lang="uk-UA" dirty="0">
                <a:solidFill>
                  <a:srgbClr val="C00000"/>
                </a:solidFill>
              </a:rPr>
              <a:t>б)</a:t>
            </a:r>
            <a:r>
              <a:rPr lang="uk-UA" dirty="0"/>
              <a:t> залишки; </a:t>
            </a:r>
            <a:r>
              <a:rPr lang="uk-UA" dirty="0">
                <a:solidFill>
                  <a:srgbClr val="C00000"/>
                </a:solidFill>
              </a:rPr>
              <a:t>в)</a:t>
            </a:r>
            <a:r>
              <a:rPr lang="uk-UA" dirty="0"/>
              <a:t> економія природних втрат. </a:t>
            </a:r>
          </a:p>
        </p:txBody>
      </p:sp>
    </p:spTree>
    <p:extLst>
      <p:ext uri="{BB962C8B-B14F-4D97-AF65-F5344CB8AC3E}">
        <p14:creationId xmlns:p14="http://schemas.microsoft.com/office/powerpoint/2010/main" val="1257239266"/>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66A778AD-0569-4819-8967-88A90A6E7D3A}"/>
              </a:ext>
            </a:extLst>
          </p:cNvPr>
          <p:cNvSpPr>
            <a:spLocks noGrp="1"/>
          </p:cNvSpPr>
          <p:nvPr>
            <p:ph sz="quarter" idx="13"/>
          </p:nvPr>
        </p:nvSpPr>
        <p:spPr>
          <a:xfrm>
            <a:off x="898646" y="685169"/>
            <a:ext cx="10394707" cy="4456674"/>
          </a:xfrm>
        </p:spPr>
        <p:txBody>
          <a:bodyPr>
            <a:normAutofit lnSpcReduction="10000"/>
          </a:bodyPr>
          <a:lstStyle/>
          <a:p>
            <a:r>
              <a:rPr lang="uk-UA" dirty="0"/>
              <a:t>Особливе значення в судово-бухгалтерській експертизі товарних операцій торгівлі мають матеріали інвентаризації. Перевіряючи документацію щодо руху товарних запасів у крамниці, експерт установлює факти, пов’язані з нестачами або лишками на дату проведення кожної інвентаризації. Перед початком дослідження необхідно впевнитись у наявності всіх описів, передусім на початок і кінець періоду, що аналізується.</a:t>
            </a:r>
          </a:p>
          <a:p>
            <a:r>
              <a:rPr lang="uk-UA" dirty="0"/>
              <a:t>Виручку експерт-бухгалтер аналізує способом порівняння да- них касових і товарних звітів із записами в книгах касирів і журналах-ордерах за супровідними рахунками. При цьому особливу увагу звертають на хронологічну послідовність документів, правильність підрахунку підсумку в них. Використовуючи метод зустрічної перевірки, експерт-бухгалтер з’ясовує достовірність відображення операцій, пов’язаних з надходженням виручки в касу підприємства і здаванням її на рахунки в банк.</a:t>
            </a:r>
          </a:p>
        </p:txBody>
      </p:sp>
    </p:spTree>
    <p:extLst>
      <p:ext uri="{BB962C8B-B14F-4D97-AF65-F5344CB8AC3E}">
        <p14:creationId xmlns:p14="http://schemas.microsoft.com/office/powerpoint/2010/main" val="85532460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220F9DC4-6CDB-4873-A8B2-CC8C98D0551A}"/>
              </a:ext>
            </a:extLst>
          </p:cNvPr>
          <p:cNvSpPr>
            <a:spLocks noGrp="1"/>
          </p:cNvSpPr>
          <p:nvPr>
            <p:ph sz="quarter" idx="13"/>
          </p:nvPr>
        </p:nvSpPr>
        <p:spPr>
          <a:xfrm>
            <a:off x="898646" y="543341"/>
            <a:ext cx="10394707" cy="4876799"/>
          </a:xfrm>
        </p:spPr>
        <p:txBody>
          <a:bodyPr>
            <a:noAutofit/>
          </a:bodyPr>
          <a:lstStyle/>
          <a:p>
            <a:r>
              <a:rPr lang="uk-UA" dirty="0"/>
              <a:t>Методичні прийоми експертного дослідження операцій з коштами у касі та на рахунках у банку включають розрахунково- аналітичні, документальні прийоми узагальнення й реалізації результатів експертизи, аналітичного групування доказів правопорушень та іншого. Усі операції щодо приймання та видачі грошей з каси виконує матеріально відповідальна особа — касир. </a:t>
            </a:r>
          </a:p>
          <a:p>
            <a:r>
              <a:rPr lang="uk-UA" dirty="0"/>
              <a:t>Каса — самостійний структурний підрозділ підприємства, який призначений для зберігання грошових коштів і проведення розрахунків готівкою. Основними джерелами поновлення готівки в касі є надходження з поточного рахунка в банку, виручка від реалізації продукції чи послуг, надходження невикористаних залишків підзвіт- них сум тощо.</a:t>
            </a:r>
          </a:p>
          <a:p>
            <a:r>
              <a:rPr lang="uk-UA" dirty="0"/>
              <a:t>Облік руху грошових коштів по касі здійснюється на активному рахунку № 30 «Каса». За дебетом цього рахунка відображається надходження грошей до каси.</a:t>
            </a:r>
          </a:p>
        </p:txBody>
      </p:sp>
    </p:spTree>
    <p:extLst>
      <p:ext uri="{BB962C8B-B14F-4D97-AF65-F5344CB8AC3E}">
        <p14:creationId xmlns:p14="http://schemas.microsoft.com/office/powerpoint/2010/main" val="751316837"/>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A33BD4-2F3D-4817-9585-3E228C623B6B}"/>
              </a:ext>
            </a:extLst>
          </p:cNvPr>
          <p:cNvSpPr>
            <a:spLocks noGrp="1"/>
          </p:cNvSpPr>
          <p:nvPr>
            <p:ph type="title"/>
          </p:nvPr>
        </p:nvSpPr>
        <p:spPr>
          <a:xfrm>
            <a:off x="683625" y="350553"/>
            <a:ext cx="10396882" cy="1712843"/>
          </a:xfrm>
        </p:spPr>
        <p:txBody>
          <a:bodyPr>
            <a:noAutofit/>
          </a:bodyPr>
          <a:lstStyle/>
          <a:p>
            <a:pPr lvl="1" algn="ctr"/>
            <a:r>
              <a:rPr lang="uk-UA" sz="3200" b="1" dirty="0">
                <a:solidFill>
                  <a:srgbClr val="C00000"/>
                </a:solidFill>
                <a:latin typeface="+mj-lt"/>
              </a:rPr>
              <a:t>11. Бухгалтерський облік в умовах функціонування автоматизованої обробки інформації за допомогою бухгалтерської програми «1C» (на прикладі розрахунків з персоналом з оплати праці та заробітної плати)</a:t>
            </a:r>
            <a:endParaRPr lang="uk-UA" sz="3200" dirty="0">
              <a:solidFill>
                <a:srgbClr val="C00000"/>
              </a:solidFill>
              <a:latin typeface="+mj-lt"/>
            </a:endParaRPr>
          </a:p>
        </p:txBody>
      </p:sp>
      <p:sp>
        <p:nvSpPr>
          <p:cNvPr id="3" name="Місце для вмісту 2">
            <a:extLst>
              <a:ext uri="{FF2B5EF4-FFF2-40B4-BE49-F238E27FC236}">
                <a16:creationId xmlns:a16="http://schemas.microsoft.com/office/drawing/2014/main" xmlns="" id="{95306030-1A67-405B-AFD6-7877DB749E10}"/>
              </a:ext>
            </a:extLst>
          </p:cNvPr>
          <p:cNvSpPr>
            <a:spLocks noGrp="1"/>
          </p:cNvSpPr>
          <p:nvPr>
            <p:ph sz="quarter" idx="13"/>
          </p:nvPr>
        </p:nvSpPr>
        <p:spPr>
          <a:xfrm>
            <a:off x="898646" y="2292626"/>
            <a:ext cx="10394707" cy="3366052"/>
          </a:xfrm>
        </p:spPr>
        <p:txBody>
          <a:bodyPr>
            <a:normAutofit lnSpcReduction="10000"/>
          </a:bodyPr>
          <a:lstStyle/>
          <a:p>
            <a:r>
              <a:rPr lang="uk-UA" dirty="0"/>
              <a:t>Тепер в Україні дуже широко використовуються засоби обчислювальної техніки — це привело до появи нових прийомів і методів організації обліку.</a:t>
            </a:r>
          </a:p>
          <a:p>
            <a:r>
              <a:rPr lang="uk-UA" dirty="0"/>
              <a:t>Нині відбувається швидке оснащення організацій комп’ютерами. Вони дозволяють накопичувати дані як безпосередньо в облікових реєстрах (картках, вільних листах та ін.), так і на машинних носіях інформації (наприклад на жорсткому диску, дискетах).</a:t>
            </a:r>
          </a:p>
          <a:p>
            <a:r>
              <a:rPr lang="uk-UA" dirty="0"/>
              <a:t>Комп’ютерна система бухгалтерського обліку характеризується повною автоматизацією обробки і систематизації облікової інформації. При цьому будь-які дані можуть відображатись в обліку одразу після їх введення в інформаційну базу даних.</a:t>
            </a:r>
          </a:p>
        </p:txBody>
      </p:sp>
    </p:spTree>
    <p:extLst>
      <p:ext uri="{BB962C8B-B14F-4D97-AF65-F5344CB8AC3E}">
        <p14:creationId xmlns:p14="http://schemas.microsoft.com/office/powerpoint/2010/main" val="1752824884"/>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ADA44E13-504C-424C-839D-D4D90B5B569E}"/>
              </a:ext>
            </a:extLst>
          </p:cNvPr>
          <p:cNvSpPr>
            <a:spLocks noGrp="1"/>
          </p:cNvSpPr>
          <p:nvPr>
            <p:ph sz="quarter" idx="13"/>
          </p:nvPr>
        </p:nvSpPr>
        <p:spPr>
          <a:xfrm>
            <a:off x="898646" y="738178"/>
            <a:ext cx="10394707" cy="4257892"/>
          </a:xfrm>
        </p:spPr>
        <p:txBody>
          <a:bodyPr>
            <a:normAutofit/>
          </a:bodyPr>
          <a:lstStyle/>
          <a:p>
            <a:r>
              <a:rPr lang="uk-UA" dirty="0"/>
              <a:t>Комп’ютерна програма не замінить грамотного бухгалтера, але дозволить заощадити його час і сили за рахунок автоматизації рутинних операцій, швидше знайти арифметичні помилки в обліку і звітності, оцінити поточний фінансовий стан підприємства та його перспективи.</a:t>
            </a:r>
          </a:p>
          <a:p>
            <a:r>
              <a:rPr lang="uk-UA" dirty="0"/>
              <a:t>Бухгалтерські програми повинні забезпечувати якісне ведення обліку, бути надійними і зручними в експлуатації. У функціональному аспекті бухгалтерські системи повинні, принаймні безпомилково, робити арифметичні розрахунки; забезпечувати підготовку, заповнення, перевірку і роздрукування первинних </a:t>
            </a:r>
            <a:r>
              <a:rPr lang="uk-UA"/>
              <a:t>і звітних </a:t>
            </a:r>
            <a:r>
              <a:rPr lang="uk-UA" dirty="0"/>
              <a:t>документів довільної форми; здійснювати безпомилкове перенесення даних з однієї друкованої форми в іншу; нагромаджу- вати підсумки і робити обчислення відсотків; забезпечувати звертання до даних і звітів за минулі періоди (вести архів).</a:t>
            </a:r>
          </a:p>
        </p:txBody>
      </p:sp>
    </p:spTree>
    <p:extLst>
      <p:ext uri="{BB962C8B-B14F-4D97-AF65-F5344CB8AC3E}">
        <p14:creationId xmlns:p14="http://schemas.microsoft.com/office/powerpoint/2010/main" val="409928433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FB8B1A-CA91-4772-91BD-D6FE5A033F1C}"/>
              </a:ext>
            </a:extLst>
          </p:cNvPr>
          <p:cNvSpPr>
            <a:spLocks noGrp="1"/>
          </p:cNvSpPr>
          <p:nvPr>
            <p:ph type="title"/>
          </p:nvPr>
        </p:nvSpPr>
        <p:spPr>
          <a:xfrm>
            <a:off x="1003577" y="236200"/>
            <a:ext cx="10396882" cy="1151965"/>
          </a:xfrm>
        </p:spPr>
        <p:txBody>
          <a:bodyPr>
            <a:noAutofit/>
          </a:bodyPr>
          <a:lstStyle/>
          <a:p>
            <a:r>
              <a:rPr lang="uk-UA" sz="2400" dirty="0"/>
              <a:t>У разі виявлення в касі нестач або залишків готівкових грошей експертне дослідження касових операцій проводиться, як правило, у такій послідовності:</a:t>
            </a:r>
          </a:p>
        </p:txBody>
      </p:sp>
      <p:sp>
        <p:nvSpPr>
          <p:cNvPr id="3" name="Місце для вмісту 2">
            <a:extLst>
              <a:ext uri="{FF2B5EF4-FFF2-40B4-BE49-F238E27FC236}">
                <a16:creationId xmlns:a16="http://schemas.microsoft.com/office/drawing/2014/main" xmlns="" id="{4958660F-2B82-432D-BD05-5157066589AC}"/>
              </a:ext>
            </a:extLst>
          </p:cNvPr>
          <p:cNvSpPr>
            <a:spLocks noGrp="1"/>
          </p:cNvSpPr>
          <p:nvPr>
            <p:ph sz="quarter" idx="13"/>
          </p:nvPr>
        </p:nvSpPr>
        <p:spPr>
          <a:xfrm>
            <a:off x="898646" y="1229139"/>
            <a:ext cx="10394707" cy="4399722"/>
          </a:xfrm>
        </p:spPr>
        <p:txBody>
          <a:bodyPr>
            <a:normAutofit lnSpcReduction="10000"/>
          </a:bodyPr>
          <a:lstStyle/>
          <a:p>
            <a:pPr lvl="0"/>
            <a:r>
              <a:rPr lang="uk-UA" dirty="0"/>
              <a:t>порівнюються записи в касовій книзі з прибутковими та видатковими касовими документами. Визначається повнота і правильність оформлення документації. При цьому необхідно зіставити дані, вказані у прибуткових касових ордерах, з даними записів на контрольній стрічці регістрів розрахункових операцій (якщо вони є на підприємстві або з даними розрахункових книжок;</a:t>
            </a:r>
          </a:p>
          <a:p>
            <a:pPr lvl="0"/>
            <a:r>
              <a:rPr lang="uk-UA" dirty="0"/>
              <a:t>перевіряється арифметична достовірність підрахунків у ка- совій книзі сум операцій за кожний день і правильність переносу сум залишків на наступну сторінку книги;</a:t>
            </a:r>
          </a:p>
          <a:p>
            <a:pPr lvl="0"/>
            <a:r>
              <a:rPr lang="uk-UA" dirty="0"/>
              <a:t>установлюється тотожність записів у касовій книзі записам у звітах касира за кожний операційний день;</a:t>
            </a:r>
          </a:p>
          <a:p>
            <a:pPr lvl="0"/>
            <a:r>
              <a:rPr lang="uk-UA" dirty="0"/>
              <a:t>аналізуються по суті операції в документах, які додаються до прибуткових та видаткових касових ордерів.</a:t>
            </a:r>
          </a:p>
        </p:txBody>
      </p:sp>
    </p:spTree>
    <p:extLst>
      <p:ext uri="{BB962C8B-B14F-4D97-AF65-F5344CB8AC3E}">
        <p14:creationId xmlns:p14="http://schemas.microsoft.com/office/powerpoint/2010/main" val="7986357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8F3337AB-E04E-45B3-983A-B068D4606D80}"/>
              </a:ext>
            </a:extLst>
          </p:cNvPr>
          <p:cNvSpPr>
            <a:spLocks noGrp="1"/>
          </p:cNvSpPr>
          <p:nvPr>
            <p:ph sz="quarter" idx="13"/>
          </p:nvPr>
        </p:nvSpPr>
        <p:spPr>
          <a:xfrm>
            <a:off x="685800" y="596348"/>
            <a:ext cx="10394707" cy="4778238"/>
          </a:xfrm>
        </p:spPr>
        <p:txBody>
          <a:bodyPr>
            <a:normAutofit/>
          </a:bodyPr>
          <a:lstStyle/>
          <a:p>
            <a:r>
              <a:rPr lang="uk-UA" dirty="0"/>
              <a:t>Під час дослідження матеріалів кримінальних справ, пов’язаних з установленням фактів залишків та нестач у касі, експерту в усіх випадках необхідно мати всі регістри бухгалтерського обліку та касові звіти з доданими до них документами.</a:t>
            </a:r>
          </a:p>
          <a:p>
            <a:r>
              <a:rPr lang="uk-UA" dirty="0"/>
              <a:t>Для висновків експерта особливе значення мають акти зняття фактичної наявності грошових коштів, оскільки без них неможливо вирішити, чи мають місце нестачі </a:t>
            </a:r>
            <a:r>
              <a:rPr lang="uk-UA"/>
              <a:t>або залишки </a:t>
            </a:r>
            <a:r>
              <a:rPr lang="uk-UA" dirty="0"/>
              <a:t>грошових коштів у касі.</a:t>
            </a:r>
          </a:p>
          <a:p>
            <a:r>
              <a:rPr lang="uk-UA" dirty="0"/>
              <a:t>За відсутності актів зняття залишків каси на початок досліджуваного періоду збільшується обсяг матеріалів, оскільки в таких випадках належить досліджувати рух грошових коштів, починаючи з дати попереднього зняття залишків каси, підтвердженого актом. У цьому разі, а також за відсутності приймально-передавальних актів у період заміни касирів розмежувати період утворення нестач або лишків не завжди можливо.</a:t>
            </a:r>
          </a:p>
        </p:txBody>
      </p:sp>
    </p:spTree>
    <p:extLst>
      <p:ext uri="{BB962C8B-B14F-4D97-AF65-F5344CB8AC3E}">
        <p14:creationId xmlns:p14="http://schemas.microsoft.com/office/powerpoint/2010/main" val="4316784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C1731E-36B1-4E88-B19D-EFB897111034}"/>
              </a:ext>
            </a:extLst>
          </p:cNvPr>
          <p:cNvSpPr>
            <a:spLocks noGrp="1"/>
          </p:cNvSpPr>
          <p:nvPr>
            <p:ph type="title"/>
          </p:nvPr>
        </p:nvSpPr>
        <p:spPr/>
        <p:txBody>
          <a:bodyPr>
            <a:normAutofit/>
          </a:bodyPr>
          <a:lstStyle/>
          <a:p>
            <a:pPr algn="ctr"/>
            <a:r>
              <a:rPr lang="en-US" sz="3600" dirty="0"/>
              <a:t>2</a:t>
            </a:r>
            <a:r>
              <a:rPr lang="uk-UA" sz="3600" dirty="0"/>
              <a:t>. Методика експертного дослідження операцій на рахунках у банку</a:t>
            </a:r>
            <a:endParaRPr lang="uk-UA" dirty="0"/>
          </a:p>
        </p:txBody>
      </p:sp>
      <p:sp>
        <p:nvSpPr>
          <p:cNvPr id="3" name="Місце для вмісту 2">
            <a:extLst>
              <a:ext uri="{FF2B5EF4-FFF2-40B4-BE49-F238E27FC236}">
                <a16:creationId xmlns:a16="http://schemas.microsoft.com/office/drawing/2014/main" xmlns="" id="{48CF6AF3-40B6-4392-A2FA-48172EEDA204}"/>
              </a:ext>
            </a:extLst>
          </p:cNvPr>
          <p:cNvSpPr>
            <a:spLocks noGrp="1"/>
          </p:cNvSpPr>
          <p:nvPr>
            <p:ph sz="quarter" idx="13"/>
          </p:nvPr>
        </p:nvSpPr>
        <p:spPr/>
        <p:txBody>
          <a:bodyPr/>
          <a:lstStyle/>
          <a:p>
            <a:pPr marL="0" indent="0">
              <a:buNone/>
            </a:pPr>
            <a:r>
              <a:rPr lang="uk-UA" dirty="0"/>
              <a:t>Відповідно до чинного законодавства підприємства, незалежно від форми власності, зобов’язані зберігати свої грошові кошти на відкритих у банку поточних або інших рахунках у різних валютах. Тому перед початком дослідження розрахункових опера- цій експерт зобов’язаний вимагати у керівництва дозволу на ознайомлення з усіма наявними у підприємства рахунками в установах банків. Банки контролюють використання коштів, які зберігаються на рахунках, однак це не виключає можливості фінансових порушень під час здійснення розрахункових операцій.</a:t>
            </a:r>
          </a:p>
          <a:p>
            <a:endParaRPr lang="uk-UA" dirty="0"/>
          </a:p>
        </p:txBody>
      </p:sp>
    </p:spTree>
    <p:extLst>
      <p:ext uri="{BB962C8B-B14F-4D97-AF65-F5344CB8AC3E}">
        <p14:creationId xmlns:p14="http://schemas.microsoft.com/office/powerpoint/2010/main" val="36125122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4E7ED491-816B-4540-8DBD-2896CDFC6518}"/>
              </a:ext>
            </a:extLst>
          </p:cNvPr>
          <p:cNvSpPr>
            <a:spLocks noGrp="1"/>
          </p:cNvSpPr>
          <p:nvPr>
            <p:ph sz="quarter" idx="13"/>
          </p:nvPr>
        </p:nvSpPr>
        <p:spPr>
          <a:xfrm>
            <a:off x="898646" y="583097"/>
            <a:ext cx="10394707" cy="4810538"/>
          </a:xfrm>
        </p:spPr>
        <p:txBody>
          <a:bodyPr>
            <a:normAutofit lnSpcReduction="10000"/>
          </a:bodyPr>
          <a:lstStyle/>
          <a:p>
            <a:r>
              <a:rPr lang="uk-UA" dirty="0"/>
              <a:t>Для контролю за рухом грошових коштів на рахунках у банку, а також для відображення цих операцій в обліку підприємств (незалежно від форми власності) установи банку періодично надсилають підприємствам виписки з поточного та інших рахунків із зазначенням сум надходжень і платежів. У випадках, коли запис проведений не за наказом підприємства, до виписки додають усі виправдувальні документи. Виписки з рахунків — це другий примірник відповідного особистого рахунка підприємства, що ведеться в установах банку.</a:t>
            </a:r>
          </a:p>
          <a:p>
            <a:pPr marL="0" indent="0">
              <a:buNone/>
            </a:pPr>
            <a:endParaRPr lang="uk-UA" dirty="0"/>
          </a:p>
          <a:p>
            <a:r>
              <a:rPr lang="uk-UA" dirty="0"/>
              <a:t>Облік руху грошових коштів у бухгалтерії підприємства ведеться на рахунку № 31 «Рахунки в банках». За дебетом відображається надходження коштів на поточний рахунок у банку. Залежно від джерел надходження грошей кореспондуючими </a:t>
            </a:r>
            <a:r>
              <a:rPr lang="uk-UA" dirty="0" err="1"/>
              <a:t>paхунками</a:t>
            </a:r>
            <a:r>
              <a:rPr lang="uk-UA" dirty="0"/>
              <a:t> можуть бути: рахунок «Каса», рахунки обліку розрахунків, рахунки обліку позик банку тощо.</a:t>
            </a:r>
          </a:p>
          <a:p>
            <a:endParaRPr lang="uk-UA" dirty="0"/>
          </a:p>
        </p:txBody>
      </p:sp>
    </p:spTree>
    <p:extLst>
      <p:ext uri="{BB962C8B-B14F-4D97-AF65-F5344CB8AC3E}">
        <p14:creationId xmlns:p14="http://schemas.microsoft.com/office/powerpoint/2010/main" val="1743142444"/>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сновна подія">
  <a:themeElements>
    <a:clrScheme name="Основна подія">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Основна подія">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сновна подія">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TM04033927[[fn=Основна подія]]</Template>
  <TotalTime>1735</TotalTime>
  <Words>4296</Words>
  <Application>Microsoft Office PowerPoint</Application>
  <PresentationFormat>Широкоэкранный</PresentationFormat>
  <Paragraphs>214</Paragraphs>
  <Slides>51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51</vt:i4>
      </vt:variant>
    </vt:vector>
  </HeadingPairs>
  <TitlesOfParts>
    <vt:vector size="56" baseType="lpstr">
      <vt:lpstr>Arial</vt:lpstr>
      <vt:lpstr>Impact</vt:lpstr>
      <vt:lpstr>Times New Roman</vt:lpstr>
      <vt:lpstr>Wingdings</vt:lpstr>
      <vt:lpstr>Основна подія</vt:lpstr>
      <vt:lpstr>МЕТОДИКА ДОСЛІДЖЕННЯ СУДОВО-БУХГАЛТЕРСЬКОЮ ЕКСПЕРТИЗОЮ ОСНОВНИХ ФІНАНСОВО-ГОСПОДАРСЬКИХ ОПЕРАЦІЙ</vt:lpstr>
      <vt:lpstr>1. Методика експертного дослідження стану та операцій із грошовими коштами в касі</vt:lpstr>
      <vt:lpstr>Основними завданнями обліку грошових коштів є:</vt:lpstr>
      <vt:lpstr>Об’єктами експертного дослідження операцій з коштами є:</vt:lpstr>
      <vt:lpstr>Презентация PowerPoint</vt:lpstr>
      <vt:lpstr>У разі виявлення в касі нестач або залишків готівкових грошей експертне дослідження касових операцій проводиться, як правило, у такій послідовності:</vt:lpstr>
      <vt:lpstr>Презентация PowerPoint</vt:lpstr>
      <vt:lpstr>2. Методика експертного дослідження операцій на рахунках у банку</vt:lpstr>
      <vt:lpstr>Презентация PowerPoint</vt:lpstr>
      <vt:lpstr>Початковим етапом дослідження операцій щодо кожного рахунка є перевірка тотожності залишків грошових коштів на кінець кварталу (року) за даними:</vt:lpstr>
      <vt:lpstr>Під час дослідження банківських операцій можуть бути встановлені такі факти: </vt:lpstr>
      <vt:lpstr>Експерту-бухгалтеру треба також досліджувати банківські операції за суттю й установити:</vt:lpstr>
      <vt:lpstr>3. Методика експертного дослідження операцій з основними засобами, малоцінними та швидкозношуваними предметами (МШП) </vt:lpstr>
      <vt:lpstr>Експерт-бухгалтер мусить також перевірити операції з МШП, а саме:</vt:lpstr>
      <vt:lpstr>Презентация PowerPoint</vt:lpstr>
      <vt:lpstr>Під час дослідження матеріалів інвентаризації основних засобів, окрім указаних вище питань, експерт-бухгалтер повинен розглянути такі моменти:</vt:lpstr>
      <vt:lpstr>Презентация PowerPoint</vt:lpstr>
      <vt:lpstr>4. Методика експертного дослідження операцій з матеріальними запасами</vt:lpstr>
      <vt:lpstr>Досліджуючи дані інвентаризації, експерт повинен з’ясувати, наскільки повно вона проведена, а саме:</vt:lpstr>
      <vt:lpstr>Презентация PowerPoint</vt:lpstr>
      <vt:lpstr>5. Експертне дослідження операцій, пов’язаних з виробництвом та реалізацією продукції</vt:lpstr>
      <vt:lpstr>Об’єктами судово-бухгалтерської експертизи під час дослідження операцій з виробництва і реалізації продукції є:</vt:lpstr>
      <vt:lpstr>Експерт-бухгалтер повинен також перевірити правильність відображення в обліку:</vt:lpstr>
      <vt:lpstr>Презентация PowerPoint</vt:lpstr>
      <vt:lpstr>6. Методика експертного дослідження операцій з нарахування та виплати заробітної плати</vt:lpstr>
      <vt:lpstr>Презентация PowerPoint</vt:lpstr>
      <vt:lpstr>Презентация PowerPoint</vt:lpstr>
      <vt:lpstr>Для виявлення та документування даного способу розкрадання грошових коштів необхідно проаналізувати такі документи: </vt:lpstr>
      <vt:lpstr>7. Методика експертного дослідження операцій, пов’язаних з обігом цінних паперів</vt:lpstr>
      <vt:lpstr>Перевірка бланків цінних паперів.</vt:lpstr>
      <vt:lpstr>Перевірка наявності ліцензій.</vt:lpstr>
      <vt:lpstr>Перевірка наявності у підприємства (емітента) свідоцтва про реєстрацію випуску акцій.</vt:lpstr>
      <vt:lpstr>Перевірка ведення реєстру власників цінних паперів.</vt:lpstr>
      <vt:lpstr>Перевірка достовірності цінних паперів. </vt:lpstr>
      <vt:lpstr>Презентация PowerPoint</vt:lpstr>
      <vt:lpstr>Перевірка операцій з виплати дивідендів.</vt:lpstr>
      <vt:lpstr>8. Методика проведення судово-бухгалтерської експертизи фінансових результатів діяльності підприємства</vt:lpstr>
      <vt:lpstr>Презентация PowerPoint</vt:lpstr>
      <vt:lpstr>Презентация PowerPoint</vt:lpstr>
      <vt:lpstr>Презентация PowerPoint</vt:lpstr>
      <vt:lpstr>Презентация PowerPoint</vt:lpstr>
      <vt:lpstr>9. Методика проведення судово-бухгалтерської експертизи правопорушень, пов’язаних із ухиленням від сплати податків</vt:lpstr>
      <vt:lpstr>Презентация PowerPoint</vt:lpstr>
      <vt:lpstr>Презентация PowerPoint</vt:lpstr>
      <vt:lpstr>Презентация PowerPoint</vt:lpstr>
      <vt:lpstr>10. Особливості експертного дослідження товарних операцій у торгівлі</vt:lpstr>
      <vt:lpstr>Презентация PowerPoint</vt:lpstr>
      <vt:lpstr>Дослідження руху товарів здійснюється за одержання таких показників: </vt:lpstr>
      <vt:lpstr>Презентация PowerPoint</vt:lpstr>
      <vt:lpstr>11. Бухгалтерський облік в умовах функціонування автоматизованої обробки інформації за допомогою бухгалтерської програми «1C» (на прикладі розрахунків з персоналом з оплати праці та заробітної плати)</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ДОСЛІДЖЕННЯ СУДОВО-БУХГАЛТЕРСЬКОЮ ЕКСПЕРТИЗОЮ ОСНОВНИХ ФІНАНСОВО-ГОСПОДАРСЬКИХ ОПЕРАЦІЙ</dc:title>
  <dc:creator>Користувач Windows</dc:creator>
  <cp:lastModifiedBy>User</cp:lastModifiedBy>
  <cp:revision>240</cp:revision>
  <dcterms:created xsi:type="dcterms:W3CDTF">2020-05-10T15:24:43Z</dcterms:created>
  <dcterms:modified xsi:type="dcterms:W3CDTF">2020-11-17T21:17:44Z</dcterms:modified>
</cp:coreProperties>
</file>