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73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83DFEF2-C4C8-4868-9166-6634EAD7B95C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81CE464-563E-4439-BC9E-CCE591545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80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FEF2-C4C8-4868-9166-6634EAD7B95C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464-563E-4439-BC9E-CCE59154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3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FEF2-C4C8-4868-9166-6634EAD7B95C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464-563E-4439-BC9E-CCE591545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53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FEF2-C4C8-4868-9166-6634EAD7B95C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464-563E-4439-BC9E-CCE5915458F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365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FEF2-C4C8-4868-9166-6634EAD7B95C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464-563E-4439-BC9E-CCE59154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5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FEF2-C4C8-4868-9166-6634EAD7B95C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464-563E-4439-BC9E-CCE5915458F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900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FEF2-C4C8-4868-9166-6634EAD7B95C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464-563E-4439-BC9E-CCE591545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397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FEF2-C4C8-4868-9166-6634EAD7B95C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464-563E-4439-BC9E-CCE591545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022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FEF2-C4C8-4868-9166-6634EAD7B95C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464-563E-4439-BC9E-CCE591545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09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FEF2-C4C8-4868-9166-6634EAD7B95C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464-563E-4439-BC9E-CCE59154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86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FEF2-C4C8-4868-9166-6634EAD7B95C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464-563E-4439-BC9E-CCE591545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61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FEF2-C4C8-4868-9166-6634EAD7B95C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464-563E-4439-BC9E-CCE59154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7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FEF2-C4C8-4868-9166-6634EAD7B95C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464-563E-4439-BC9E-CCE591545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44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FEF2-C4C8-4868-9166-6634EAD7B95C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464-563E-4439-BC9E-CCE591545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99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FEF2-C4C8-4868-9166-6634EAD7B95C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464-563E-4439-BC9E-CCE59154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9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FEF2-C4C8-4868-9166-6634EAD7B95C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464-563E-4439-BC9E-CCE591545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04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FEF2-C4C8-4868-9166-6634EAD7B95C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E464-563E-4439-BC9E-CCE59154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46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3DFEF2-C4C8-4868-9166-6634EAD7B95C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1CE464-563E-4439-BC9E-CCE59154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0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2508" y="-98660"/>
            <a:ext cx="11596255" cy="167640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ТА НАУКОВІ ОСНОВИ КВАЛІФІКАЦІЇ ЗЛОЧИНІВ У СФЕРІ СЛУЖБОВОЇ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ТА ПРОФЕСІЙНОЇ ДІЯЛЬНОСТІ, ПОВ’ЯЗАНОЇ ІЗ НАДАННЯМ ПУБЛІЧНИХ ПОСЛУГ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950056" y="5541818"/>
            <a:ext cx="4144962" cy="1316182"/>
          </a:xfrm>
        </p:spPr>
        <p:txBody>
          <a:bodyPr>
            <a:normAutofit fontScale="92500" lnSpcReduction="10000"/>
          </a:bodyPr>
          <a:lstStyle/>
          <a:p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Виконав: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курсу ,групи ПЗ-16-4-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  <a:endParaRPr lang="en-U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Марчук Анатолій Вадимович</a:t>
            </a:r>
            <a:endParaRPr lang="en-U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Поняття «кримінальний злочин» відмінять і як каратимуть п'яни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35" y="2086299"/>
            <a:ext cx="4876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945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464568"/>
            <a:ext cx="9185564" cy="4662054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Кримінально-правова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протікає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стадіях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результатом 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незлочинність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результатами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конкретного типу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248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254" y="609600"/>
            <a:ext cx="9296401" cy="1214580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. ПІДСТАВИ ТА ПРИНЦИПИ КВАЛІФІКАЦІЇ ЗЛОЧИНІВ.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691" y="1662545"/>
            <a:ext cx="10002981" cy="41823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застосовані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конкретного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тлумачення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зафіксовані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незмінювані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шлях до них. При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особа, яка проводить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дізнання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слідчий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прокурор,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уяснений.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41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433" y="2445327"/>
            <a:ext cx="10427133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початки,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котрими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скоєного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скоєне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доводиться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нормою. Таким принципам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так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зумовлюються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правозастосовної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881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815878"/>
            <a:ext cx="11540837" cy="1507067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854" y="2558471"/>
            <a:ext cx="8534400" cy="3615267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Законність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Офіційність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Об'єктивність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Індивідуальність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Повнота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суперечних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кваліфікують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Недопустимість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інкримінування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AutoShape 2" descr="Злочин і кара: як правоохоронці саботують розслідування мільярдних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Право на защит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372" y="2558471"/>
            <a:ext cx="4339469" cy="244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9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029" y="455659"/>
            <a:ext cx="10676515" cy="1507067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КОНКУРЕНЦІЯ КРИМІНАЛЬНО-ПРАВОВИХ НОРМ.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9011" y="2531532"/>
            <a:ext cx="8534400" cy="3615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“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походить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лат. </a:t>
            </a:r>
            <a:r>
              <a:rPr lang="ru-RU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concuere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бігти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наввипередки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стикатися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змагатися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зіштовхуватися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слово “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як: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товаровиробниками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вигідні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суперництво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заінтересованими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себе.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45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розглядатимемо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колізії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прогалини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понять,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 –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одну й ту саму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26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320" y="718896"/>
            <a:ext cx="9748261" cy="1507067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909" y="1932708"/>
            <a:ext cx="10127672" cy="4925292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правозастосуванні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кримінальному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норм, одна з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загальною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коло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діянь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спеціальною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спеціалізує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за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котрої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кримінально-правовій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оцінці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небезпечного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претендують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обидві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Як приклад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навести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умисне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вбивство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115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КК)) та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посягання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(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КК);</a:t>
            </a:r>
          </a:p>
          <a:p>
            <a:pPr fontAlgn="base"/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цілого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одну і ту ж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одна з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вужчим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поняттям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структурно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охопити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норму як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Прикладом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наведемо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тілесних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розбої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чином,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здійснюватиметься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187 КК і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додаткової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статтями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121-125 КК не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привілейованих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Прикладом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КК. За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наведеним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правилом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сувору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кваліфікованого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особливо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кваліфікованого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м’яку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привілейованих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64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175" y="688879"/>
            <a:ext cx="8534400" cy="150706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ПОМИЛКИ, ЯКІ ДОПУСКАЮТЬСЯ В СУДОВІЙ ПРАКТИЦІ ПРИ КВАЛІФІКАЦІЇ ЗЛОЧИНІВ.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ЗМІНЕННЯ КВАЛІФІКАЦІЇ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2248" y="2486892"/>
            <a:ext cx="9019309" cy="3615267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кримінально-правовій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вид неправильного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закону.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Звідси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випливає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вказаного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родового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поширюються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на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на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зловживання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зовнішню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процесуальному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неправильного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зафіксований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посиланні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КК,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застосуванню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 КК,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застосовані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соціально-політична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неправильного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виражається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небажане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усіляко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запобігати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протидіяти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697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018" y="715817"/>
            <a:ext cx="10571018" cy="527858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вчиняються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необережність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невинних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суб’єктивному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вчинюваних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виражаються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 неправильного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закону.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Інтерпретуючи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необережності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КК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теорією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(казусу)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констатувати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допущена: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самовпевненість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особа, яка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неправильно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закон, але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легковажно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розраховує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виправлена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юрисдикційнми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запасом” (про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детальніше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сказано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недбалості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правозастосовувач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повинен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передбачити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недбалості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вчиняється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недостатнім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некритичним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вищестоящих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інстанцій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викладених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публікаціях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слідуванням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8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292" y="982132"/>
            <a:ext cx="10413280" cy="4066309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Розглядаючи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змінилися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скоєного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змінився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закон;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нарешті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виправляється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закону,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879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957" y="216667"/>
            <a:ext cx="8534400" cy="150706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582" y="1343892"/>
            <a:ext cx="9850581" cy="464627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кримінально-правової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Формула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кримінально-правової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злочинів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кримінально-правових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допускаються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судовій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злочинів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Змінення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особа»,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особа»,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службовець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приватного права».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1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327" y="899005"/>
            <a:ext cx="11055928" cy="150706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ПОНЯТТЯ «СЛУЖБОВА ОСОБА», «ПОСАДОВА ОСОБА», «ДЕРЖАВНИЙ СЛУЖБОВЕЦЬ», «ІНТЕРЕСИ СЛУЖБИ», «СЛУЖБОВА ОСОБА ЮРИДИЧНОЇ ОСОБИ ПРИВАТНОГО ПРАВА»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581" y="2503055"/>
            <a:ext cx="10183090" cy="3615267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Службова</a:t>
            </a:r>
            <a:r>
              <a:rPr lang="ru-RU" sz="29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(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ст. 18 ККУ) До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службових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відомств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особи,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правом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наймати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звільняти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обіймають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посади,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організаційно-розпорядчих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адміністративно-господарських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установах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організаціях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Службовими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 є особи,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повноваженням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обіймають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органах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органах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комунальних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установах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організаціях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посади,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організаційно-розпорядчих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адміністративно-господарських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повноваженням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Службовими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визнаються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посадові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держав, а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третейські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особи,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цивільні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спори в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державах у порядку, альтернативному судовому,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посадові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члени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парламентських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асамблей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учасником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посадові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судів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65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5494" y="2397342"/>
            <a:ext cx="5815445" cy="3878767"/>
          </a:xfrm>
        </p:spPr>
        <p:txBody>
          <a:bodyPr>
            <a:normAutofit fontScale="92500"/>
          </a:bodyPr>
          <a:lstStyle/>
          <a:p>
            <a:r>
              <a:rPr lang="ru-RU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Посадова</a:t>
            </a:r>
            <a:r>
              <a:rPr lang="ru-RU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службовець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наділений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владними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повноваженнями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організаційно-розпорядчих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узгодженості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Службова особа і посадова: в чому різниця? » Фінансовий пор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57" y="2987098"/>
            <a:ext cx="48768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91" y="798079"/>
            <a:ext cx="10515600" cy="14024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службовцями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є особи, на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безпосереднє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державного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Чи є помічник судді посадовою особою, на яку розповсюджуютьс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08" y="2741757"/>
            <a:ext cx="4803007" cy="334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229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6970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приватного права,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установи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закону.</a:t>
            </a:r>
          </a:p>
          <a:p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створена способом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створено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непідприємницькі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командитне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70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1382" y="2616969"/>
            <a:ext cx="10418618" cy="3615267"/>
          </a:xfrm>
        </p:spPr>
        <p:txBody>
          <a:bodyPr/>
          <a:lstStyle/>
          <a:p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Непідприємницькими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біржі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торгово-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0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Д</a:t>
            </a:r>
            <a:r>
              <a:rPr lang="uk-UA" sz="9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я</a:t>
            </a:r>
            <a:r>
              <a:rPr lang="uk-UA" sz="9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</a:t>
            </a:r>
            <a:r>
              <a:rPr lang="uk-UA" sz="9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у</a:t>
            </a:r>
            <a:r>
              <a:rPr lang="uk-UA" sz="9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ю</a:t>
            </a:r>
            <a:r>
              <a:rPr lang="uk-UA" sz="9600" dirty="0" smtClean="0">
                <a:latin typeface="Arial Black" panose="020B0A04020102020204" pitchFamily="34" charset="0"/>
              </a:rPr>
              <a:t> </a:t>
            </a:r>
            <a:r>
              <a:rPr lang="uk-UA" sz="9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</a:t>
            </a:r>
            <a:r>
              <a:rPr lang="uk-UA" sz="9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а</a:t>
            </a:r>
            <a:r>
              <a:rPr lang="uk-UA" sz="9600" dirty="0" smtClean="0">
                <a:latin typeface="Arial Black" panose="020B0A04020102020204" pitchFamily="34" charset="0"/>
              </a:rPr>
              <a:t> </a:t>
            </a:r>
            <a:r>
              <a:rPr lang="uk-UA" sz="96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у</a:t>
            </a:r>
            <a:r>
              <a:rPr lang="uk-UA" sz="96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в</a:t>
            </a:r>
            <a:r>
              <a:rPr lang="uk-UA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</a:t>
            </a:r>
            <a:r>
              <a:rPr lang="uk-UA" sz="9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г</a:t>
            </a:r>
            <a:r>
              <a:rPr lang="uk-UA" sz="9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у</a:t>
            </a:r>
            <a:r>
              <a:rPr lang="uk-UA" sz="9600" dirty="0" smtClean="0">
                <a:latin typeface="Arial Black" panose="020B0A04020102020204" pitchFamily="34" charset="0"/>
              </a:rPr>
              <a:t>!!!</a:t>
            </a:r>
            <a:endParaRPr lang="ru-RU" sz="9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3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683" y="318557"/>
            <a:ext cx="11216843" cy="1507067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ПОНЯТТЯ КРИМІНАЛЬНО-ПРАВОВОЇ КВАЛІФІКАЦІЇ, ЇЇ ЗМІСТ ТА ВИДИ.</a:t>
            </a:r>
            <a:b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4212" y="2411345"/>
            <a:ext cx="10515600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Встановлення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кримінально-правової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кваліфікації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доцільно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розпочати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з’ясування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слова, яке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лежить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Слово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кваліфікація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походить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латинських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qualis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якістю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та </a:t>
            </a:r>
            <a:r>
              <a:rPr lang="ru-RU" sz="2400" dirty="0" err="1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facio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роблю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Таким чином, в буквальному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перекладі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кваліфікація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Что такое Корпоративное право? Корпоративное право — это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591" y="4089767"/>
            <a:ext cx="1463241" cy="19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186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3456" y="5882696"/>
            <a:ext cx="3593090" cy="4340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0145" y="1524000"/>
            <a:ext cx="8797636" cy="4358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1500" dirty="0" smtClean="0"/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endParaRPr lang="ru-RU" sz="15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23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3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ru-RU" sz="23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дізнання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досудового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слідства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суду;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вона проводиться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закріплюються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актах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(постановах,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обвинувальному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вироку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тягне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собою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якихкваліфікуються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для самих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2981" y="736925"/>
            <a:ext cx="7051964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Кримінально-правова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кваліфікація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яка і будь-яка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людська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характеризується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специфічними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суб’єктами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певний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статус),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Тому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кримінально-правової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кваліфікації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детальний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охарактеризований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наступних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теми)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709" y="2409149"/>
            <a:ext cx="10612582" cy="386695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оцінці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Констатувати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предмета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свідчать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950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4431" y="2466109"/>
            <a:ext cx="9559636" cy="40378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кримінально-правової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скоєне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свою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них тих,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(статей,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КК,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норму;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(статей,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КК.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кваліфікується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КК;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КК та,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/ не є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злочином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діянням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248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75" y="448299"/>
            <a:ext cx="11104707" cy="1507067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иділяти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4893" y="1802966"/>
            <a:ext cx="10439689" cy="47317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стадією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посягання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замаху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одноосібно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співучасті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співучасті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піддані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одиничного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множинності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Злочин і кара: як правоохоронці саботують розслідування мільярдни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157" y="4352202"/>
            <a:ext cx="3114098" cy="19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40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08" y="414097"/>
            <a:ext cx="11762509" cy="150706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2.ФОРМУЛА КРИМІНАЛЬНО-ПРАВОВОЇ КВАЛІФІКАЦІЇ: ПОНЯТТЯ ТА ВИМОГИ ДО НАПИСАННЯ.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761" y="1441065"/>
            <a:ext cx="9753602" cy="9601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Кримінально-правова</a:t>
            </a:r>
            <a:r>
              <a:rPr 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родове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ряд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 як родового і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випливає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діянь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родового і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ширший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понять), але є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вужчим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меншою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оберненого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об’ємом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підлеглості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субординації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вичерпують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б не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полягала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якомусь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конкретному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виключають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унеможливлює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ознаках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усувають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злочинність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контрадикторності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будь-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означають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скоєне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не-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9305" y="2396836"/>
            <a:ext cx="10593389" cy="5285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Кримінально-правова</a:t>
            </a: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з’ясування</a:t>
            </a: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матеріального</a:t>
            </a: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мислительна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точки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В такому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неофіційну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формах,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об’єктивується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документах.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переплітається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мислительною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протязі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9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7196</TotalTime>
  <Words>2130</Words>
  <Application>Microsoft Office PowerPoint</Application>
  <PresentationFormat>Широкоэкранный</PresentationFormat>
  <Paragraphs>106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Garamond</vt:lpstr>
      <vt:lpstr>Times New Roman</vt:lpstr>
      <vt:lpstr>Натуральные материалы</vt:lpstr>
      <vt:lpstr>     ТЕМА: «ПОНЯТТЯ ТА НАУКОВІ ОСНОВИ КВАЛІФІКАЦІЇ ЗЛОЧИНІВ У СФЕРІ СЛУЖБОВОЇ ДІЯЛЬНОСТІ ТА ПРОФЕСІЙНОЇ ДІЯЛЬНОСТІ, ПОВ’ЯЗАНОЇ ІЗ НАДАННЯМ ПУБЛІЧНИХ ПОСЛУГ» </vt:lpstr>
      <vt:lpstr>ЗМІСТ </vt:lpstr>
      <vt:lpstr>1. ПОНЯТТЯ КРИМІНАЛЬНО-ПРАВОВОЇ КВАЛІФІКАЦІЇ, ЇЇ ЗМІСТ ТА ВИДИ. </vt:lpstr>
      <vt:lpstr>Презентация PowerPoint</vt:lpstr>
      <vt:lpstr>Презентация PowerPoint</vt:lpstr>
      <vt:lpstr>Презентация PowerPoint</vt:lpstr>
      <vt:lpstr>Виділяти наступні види кваліфікації злочинів: </vt:lpstr>
      <vt:lpstr>2.ФОРМУЛА КРИМІНАЛЬНО-ПРАВОВОЇ КВАЛІФІКАЦІЇ: ПОНЯТТЯ ТА ВИМОГИ ДО НАПИСАННЯ. </vt:lpstr>
      <vt:lpstr>Презентация PowerPoint</vt:lpstr>
      <vt:lpstr>Презентация PowerPoint</vt:lpstr>
      <vt:lpstr>3 . ПІДСТАВИ ТА ПРИНЦИПИ КВАЛІФІКАЦІЇ ЗЛОЧИНІВ. </vt:lpstr>
      <vt:lpstr>Презентация PowerPoint</vt:lpstr>
      <vt:lpstr>Кваліфікація злочинів повинна здійснюватися з дотриманням таких принципів: </vt:lpstr>
      <vt:lpstr>4. КОНКУРЕНЦІЯ КРИМІНАЛЬНО-ПРАВОВИХ НОРМ. </vt:lpstr>
      <vt:lpstr>Презентация PowerPoint</vt:lpstr>
      <vt:lpstr>Кримінально-правова наука виділяє такі різновиди конкуренції: </vt:lpstr>
      <vt:lpstr>5. ПОМИЛКИ, ЯКІ ДОПУСКАЮТЬСЯ В СУДОВІЙ ПРАКТИЦІ ПРИ КВАЛІФІКАЦІЇ ЗЛОЧИНІВ. ЗМІНЕННЯ КВАЛІФІКАЦІЇ. </vt:lpstr>
      <vt:lpstr>Презентация PowerPoint</vt:lpstr>
      <vt:lpstr>Презентация PowerPoint</vt:lpstr>
      <vt:lpstr>6. ПОНЯТТЯ «СЛУЖБОВА ОСОБА», «ПОСАДОВА ОСОБА», «ДЕРЖАВНИЙ СЛУЖБОВЕЦЬ», «ІНТЕРЕСИ СЛУЖБИ», «СЛУЖБОВА ОСОБА ЮРИДИЧНОЇ ОСОБИ ПРИВАТНОГО ПРАВА»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«Поняття та наукові основи кваліфікації злочинів у сфері службової діяльності та професійної діяльності, пов’язаної із наданням публічних послуг.» </dc:title>
  <dc:creator>ANATOLIO MARCHUK</dc:creator>
  <cp:lastModifiedBy>User</cp:lastModifiedBy>
  <cp:revision>31</cp:revision>
  <dcterms:created xsi:type="dcterms:W3CDTF">2020-05-03T13:36:17Z</dcterms:created>
  <dcterms:modified xsi:type="dcterms:W3CDTF">2020-11-17T21:48:51Z</dcterms:modified>
</cp:coreProperties>
</file>