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74" r:id="rId14"/>
    <p:sldId id="273" r:id="rId15"/>
    <p:sldId id="272" r:id="rId16"/>
    <p:sldId id="271" r:id="rId17"/>
    <p:sldId id="270" r:id="rId18"/>
    <p:sldId id="260" r:id="rId19"/>
    <p:sldId id="277" r:id="rId20"/>
    <p:sldId id="276" r:id="rId21"/>
    <p:sldId id="275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F35E-49E9-470C-9607-977F144D486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0738-80E9-40B1-8CD0-508BAF044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F35E-49E9-470C-9607-977F144D486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0738-80E9-40B1-8CD0-508BAF044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8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F35E-49E9-470C-9607-977F144D486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0738-80E9-40B1-8CD0-508BAF044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9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F35E-49E9-470C-9607-977F144D486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0738-80E9-40B1-8CD0-508BAF044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F35E-49E9-470C-9607-977F144D486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0738-80E9-40B1-8CD0-508BAF044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3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F35E-49E9-470C-9607-977F144D486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0738-80E9-40B1-8CD0-508BAF044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3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F35E-49E9-470C-9607-977F144D486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0738-80E9-40B1-8CD0-508BAF044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9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F35E-49E9-470C-9607-977F144D486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0738-80E9-40B1-8CD0-508BAF044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2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F35E-49E9-470C-9607-977F144D486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0738-80E9-40B1-8CD0-508BAF044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F35E-49E9-470C-9607-977F144D486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0738-80E9-40B1-8CD0-508BAF044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F35E-49E9-470C-9607-977F144D486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0738-80E9-40B1-8CD0-508BAF044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5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0F35E-49E9-470C-9607-977F144D486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0738-80E9-40B1-8CD0-508BAF044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ud.com.ua/41470/audit_ta_buhoblik/otsinka_kalkulyuvannya_metodichni_priyomi_buhgalterskogo_obliku#srcannot_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95" r="988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ІНВЕРТАРІЗАЦІЯ,ОЦІНКА І КАЛЬКУЛЯЦІЯ ЯК ЕЛЕМЕНТИ МЕТОДУ БУХГАЛТЕРСЬКОГО ОБЛІКУ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2328" y="4873752"/>
            <a:ext cx="9144000" cy="1060704"/>
          </a:xfrm>
        </p:spPr>
        <p:txBody>
          <a:bodyPr/>
          <a:lstStyle/>
          <a:p>
            <a:pPr algn="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0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41576" y="1092351"/>
            <a:ext cx="7860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відображають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бухгалтерському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закінчено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інвентаризацію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не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пізніше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звітного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року. </a:t>
            </a:r>
          </a:p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відображають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такому порядку: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надлишки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матеріалів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цінних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паперів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коштів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майна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підлягають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оприбуткуванню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зарахуванню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доходів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збільшення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фінансування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нестачу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цінностей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межах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затверджених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 природного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убутку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списують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рішенням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валові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фінансування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понаднормові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нестачі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цінностей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псування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відносять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винних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цінами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розраховують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шкоди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·</a:t>
            </a: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понаднормові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нестачі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матеріальних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цінностей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готової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продукції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винних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зараховують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збитки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фінансування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1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4874" y="386834"/>
            <a:ext cx="7676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2.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Калькуляція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як </a:t>
            </a:r>
            <a:r>
              <a:rPr 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елемент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методу </a:t>
            </a:r>
            <a:r>
              <a:rPr 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бухгалтерського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обліку</a:t>
            </a:r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0872" y="1235333"/>
            <a:ext cx="989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Калькуляція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представлений у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табличній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бухгалтерський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розрахунок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грошовому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вираженні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одиниці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виробу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партії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виробів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Точність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розрахунку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розподілу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готовою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продукцією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незавершеним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виробництвом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точнішою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залишків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незавершеного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вірогідніше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розрахована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собівартість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виготовленої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продукції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Залишок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незавершеного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інвентаризації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оперативного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оцінюється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плановою (нормативною)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собівартістю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0872" y="3657599"/>
            <a:ext cx="9433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Калькуляція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базується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обліку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виробничих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витрат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повинен </a:t>
            </a:r>
            <a:r>
              <a:rPr lang="ru-RU" dirty="0" err="1" smtClean="0">
                <a:solidFill>
                  <a:schemeClr val="bg1"/>
                </a:solidFill>
              </a:rPr>
              <a:t>забезпечити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угрупування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витрат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за видами </a:t>
            </a:r>
            <a:r>
              <a:rPr lang="ru-RU" dirty="0" err="1" smtClean="0">
                <a:solidFill>
                  <a:schemeClr val="bg1"/>
                </a:solidFill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</a:rPr>
              <a:t>; видами </a:t>
            </a:r>
            <a:r>
              <a:rPr lang="ru-RU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основне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допоміжне</a:t>
            </a:r>
            <a:r>
              <a:rPr lang="ru-RU" dirty="0" smtClean="0">
                <a:solidFill>
                  <a:schemeClr val="bg1"/>
                </a:solidFill>
              </a:rPr>
              <a:t>); </a:t>
            </a:r>
            <a:r>
              <a:rPr lang="ru-RU" dirty="0" err="1" smtClean="0">
                <a:solidFill>
                  <a:schemeClr val="bg1"/>
                </a:solidFill>
              </a:rPr>
              <a:t>підрозділами</a:t>
            </a:r>
            <a:r>
              <a:rPr lang="ru-RU" dirty="0" smtClean="0">
                <a:solidFill>
                  <a:schemeClr val="bg1"/>
                </a:solidFill>
              </a:rPr>
              <a:t> (цехи, </a:t>
            </a:r>
            <a:r>
              <a:rPr lang="ru-RU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ділянки</a:t>
            </a:r>
            <a:r>
              <a:rPr lang="ru-RU" dirty="0" smtClean="0">
                <a:solidFill>
                  <a:schemeClr val="bg1"/>
                </a:solidFill>
              </a:rPr>
              <a:t> і т.п.); </a:t>
            </a:r>
            <a:r>
              <a:rPr lang="ru-RU" dirty="0" err="1" smtClean="0">
                <a:solidFill>
                  <a:schemeClr val="bg1"/>
                </a:solidFill>
              </a:rPr>
              <a:t>виробами</a:t>
            </a:r>
            <a:r>
              <a:rPr lang="ru-RU" dirty="0" smtClean="0">
                <a:solidFill>
                  <a:schemeClr val="bg1"/>
                </a:solidFill>
              </a:rPr>
              <a:t>, видами </a:t>
            </a:r>
            <a:r>
              <a:rPr lang="ru-RU" dirty="0" err="1" smtClean="0">
                <a:solidFill>
                  <a:schemeClr val="bg1"/>
                </a:solidFill>
              </a:rPr>
              <a:t>вироблюваної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продукції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  <a:r>
              <a:rPr lang="ru-RU" dirty="0" err="1" smtClean="0">
                <a:solidFill>
                  <a:schemeClr val="bg1"/>
                </a:solidFill>
              </a:rPr>
              <a:t>економічними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елементами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витрат</a:t>
            </a:r>
            <a:r>
              <a:rPr lang="ru-RU" dirty="0" smtClean="0">
                <a:solidFill>
                  <a:schemeClr val="bg1"/>
                </a:solidFill>
              </a:rPr>
              <a:t>, але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статтями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калькуляції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35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27960" y="1082314"/>
            <a:ext cx="81808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Типова</a:t>
            </a:r>
            <a:r>
              <a:rPr lang="ru-RU" sz="2000" b="1" dirty="0" smtClean="0">
                <a:solidFill>
                  <a:schemeClr val="bg1"/>
                </a:solidFill>
              </a:rPr>
              <a:t> номенклатура статей </a:t>
            </a:r>
            <a:r>
              <a:rPr lang="ru-RU" sz="2000" b="1" dirty="0" err="1" smtClean="0">
                <a:solidFill>
                  <a:schemeClr val="bg1"/>
                </a:solidFill>
              </a:rPr>
              <a:t>калькуляції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- </a:t>
            </a:r>
            <a:r>
              <a:rPr lang="ru-RU" sz="2000" i="1" dirty="0" err="1" smtClean="0">
                <a:solidFill>
                  <a:schemeClr val="bg1"/>
                </a:solidFill>
              </a:rPr>
              <a:t>сировина</a:t>
            </a:r>
            <a:r>
              <a:rPr lang="ru-RU" sz="2000" i="1" dirty="0" smtClean="0">
                <a:solidFill>
                  <a:schemeClr val="bg1"/>
                </a:solidFill>
              </a:rPr>
              <a:t> та </a:t>
            </a:r>
            <a:r>
              <a:rPr lang="ru-RU" sz="2000" i="1" dirty="0" err="1" smtClean="0">
                <a:solidFill>
                  <a:schemeClr val="bg1"/>
                </a:solidFill>
              </a:rPr>
              <a:t>матеріали</a:t>
            </a:r>
            <a:r>
              <a:rPr lang="ru-RU" sz="2000" i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- </a:t>
            </a:r>
            <a:r>
              <a:rPr lang="ru-RU" sz="2000" i="1" dirty="0" err="1" smtClean="0">
                <a:solidFill>
                  <a:schemeClr val="bg1"/>
                </a:solidFill>
              </a:rPr>
              <a:t>покупні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напівфабрикати</a:t>
            </a:r>
            <a:r>
              <a:rPr lang="ru-RU" sz="2000" i="1" dirty="0" smtClean="0">
                <a:solidFill>
                  <a:schemeClr val="bg1"/>
                </a:solidFill>
              </a:rPr>
              <a:t> і </a:t>
            </a:r>
            <a:r>
              <a:rPr lang="ru-RU" sz="2000" i="1" dirty="0" err="1" smtClean="0">
                <a:solidFill>
                  <a:schemeClr val="bg1"/>
                </a:solidFill>
              </a:rPr>
              <a:t>комплектуючі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вироби</a:t>
            </a:r>
            <a:r>
              <a:rPr lang="ru-RU" sz="2000" i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- </a:t>
            </a:r>
            <a:r>
              <a:rPr lang="ru-RU" sz="2000" i="1" dirty="0" err="1" smtClean="0">
                <a:solidFill>
                  <a:schemeClr val="bg1"/>
                </a:solidFill>
              </a:rPr>
              <a:t>роботи</a:t>
            </a:r>
            <a:r>
              <a:rPr lang="ru-RU" sz="2000" i="1" dirty="0" smtClean="0">
                <a:solidFill>
                  <a:schemeClr val="bg1"/>
                </a:solidFill>
              </a:rPr>
              <a:t> і </a:t>
            </a:r>
            <a:r>
              <a:rPr lang="ru-RU" sz="2000" i="1" dirty="0" err="1" smtClean="0">
                <a:solidFill>
                  <a:schemeClr val="bg1"/>
                </a:solidFill>
              </a:rPr>
              <a:t>послуги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виробничого</a:t>
            </a:r>
            <a:r>
              <a:rPr lang="ru-RU" sz="2000" i="1" dirty="0" smtClean="0">
                <a:solidFill>
                  <a:schemeClr val="bg1"/>
                </a:solidFill>
              </a:rPr>
              <a:t> характеру </a:t>
            </a:r>
            <a:r>
              <a:rPr lang="ru-RU" sz="2000" i="1" dirty="0" err="1" smtClean="0">
                <a:solidFill>
                  <a:schemeClr val="bg1"/>
                </a:solidFill>
              </a:rPr>
              <a:t>сторонніх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підприємств</a:t>
            </a:r>
            <a:r>
              <a:rPr lang="ru-RU" sz="2000" i="1" dirty="0" smtClean="0">
                <a:solidFill>
                  <a:schemeClr val="bg1"/>
                </a:solidFill>
              </a:rPr>
              <a:t> і</a:t>
            </a:r>
          </a:p>
          <a:p>
            <a:r>
              <a:rPr lang="ru-RU" sz="2000" i="1" dirty="0" err="1" smtClean="0">
                <a:solidFill>
                  <a:schemeClr val="bg1"/>
                </a:solidFill>
              </a:rPr>
              <a:t>організацій</a:t>
            </a:r>
            <a:r>
              <a:rPr lang="ru-RU" sz="2000" i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- </a:t>
            </a:r>
            <a:r>
              <a:rPr lang="ru-RU" sz="2000" i="1" dirty="0" err="1" smtClean="0">
                <a:solidFill>
                  <a:schemeClr val="bg1"/>
                </a:solidFill>
              </a:rPr>
              <a:t>паливо</a:t>
            </a:r>
            <a:r>
              <a:rPr lang="ru-RU" sz="2000" i="1" dirty="0" smtClean="0">
                <a:solidFill>
                  <a:schemeClr val="bg1"/>
                </a:solidFill>
              </a:rPr>
              <a:t> і </a:t>
            </a:r>
            <a:r>
              <a:rPr lang="ru-RU" sz="2000" i="1" dirty="0" err="1" smtClean="0">
                <a:solidFill>
                  <a:schemeClr val="bg1"/>
                </a:solidFill>
              </a:rPr>
              <a:t>енергія</a:t>
            </a:r>
            <a:r>
              <a:rPr lang="ru-RU" sz="2000" i="1" dirty="0" smtClean="0">
                <a:solidFill>
                  <a:schemeClr val="bg1"/>
                </a:solidFill>
              </a:rPr>
              <a:t> на </a:t>
            </a:r>
            <a:r>
              <a:rPr lang="ru-RU" sz="2000" i="1" dirty="0" err="1" smtClean="0">
                <a:solidFill>
                  <a:schemeClr val="bg1"/>
                </a:solidFill>
              </a:rPr>
              <a:t>технологічні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цілі</a:t>
            </a:r>
            <a:r>
              <a:rPr lang="ru-RU" sz="2000" i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- </a:t>
            </a:r>
            <a:r>
              <a:rPr lang="ru-RU" sz="2000" i="1" dirty="0" err="1" smtClean="0">
                <a:solidFill>
                  <a:schemeClr val="bg1"/>
                </a:solidFill>
              </a:rPr>
              <a:t>зворотні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відходи</a:t>
            </a:r>
            <a:r>
              <a:rPr lang="ru-RU" sz="2000" i="1" dirty="0" smtClean="0">
                <a:solidFill>
                  <a:schemeClr val="bg1"/>
                </a:solidFill>
              </a:rPr>
              <a:t> (</a:t>
            </a:r>
            <a:r>
              <a:rPr lang="ru-RU" sz="2000" i="1" dirty="0" err="1" smtClean="0">
                <a:solidFill>
                  <a:schemeClr val="bg1"/>
                </a:solidFill>
              </a:rPr>
              <a:t>віднімаються</a:t>
            </a:r>
            <a:r>
              <a:rPr lang="ru-RU" sz="2000" i="1" dirty="0" smtClean="0">
                <a:solidFill>
                  <a:schemeClr val="bg1"/>
                </a:solidFill>
              </a:rPr>
              <a:t>);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- </a:t>
            </a:r>
            <a:r>
              <a:rPr lang="ru-RU" sz="2000" i="1" dirty="0" err="1" smtClean="0">
                <a:solidFill>
                  <a:schemeClr val="bg1"/>
                </a:solidFill>
              </a:rPr>
              <a:t>основна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заробітна</a:t>
            </a:r>
            <a:r>
              <a:rPr lang="ru-RU" sz="2000" i="1" dirty="0" smtClean="0">
                <a:solidFill>
                  <a:schemeClr val="bg1"/>
                </a:solidFill>
              </a:rPr>
              <a:t> плата;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- </a:t>
            </a:r>
            <a:r>
              <a:rPr lang="ru-RU" sz="2000" i="1" dirty="0" err="1" smtClean="0">
                <a:solidFill>
                  <a:schemeClr val="bg1"/>
                </a:solidFill>
              </a:rPr>
              <a:t>додаткова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заробітна</a:t>
            </a:r>
            <a:r>
              <a:rPr lang="ru-RU" sz="2000" i="1" dirty="0" smtClean="0">
                <a:solidFill>
                  <a:schemeClr val="bg1"/>
                </a:solidFill>
              </a:rPr>
              <a:t> плата;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- </a:t>
            </a:r>
            <a:r>
              <a:rPr lang="ru-RU" sz="2000" i="1" dirty="0" err="1" smtClean="0">
                <a:solidFill>
                  <a:schemeClr val="bg1"/>
                </a:solidFill>
              </a:rPr>
              <a:t>відрахування</a:t>
            </a:r>
            <a:r>
              <a:rPr lang="ru-RU" sz="2000" i="1" dirty="0" smtClean="0">
                <a:solidFill>
                  <a:schemeClr val="bg1"/>
                </a:solidFill>
              </a:rPr>
              <a:t> на </a:t>
            </a:r>
            <a:r>
              <a:rPr lang="ru-RU" sz="2000" i="1" dirty="0" err="1" smtClean="0">
                <a:solidFill>
                  <a:schemeClr val="bg1"/>
                </a:solidFill>
              </a:rPr>
              <a:t>соціальне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страхування</a:t>
            </a:r>
            <a:r>
              <a:rPr lang="ru-RU" sz="2000" i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- </a:t>
            </a:r>
            <a:r>
              <a:rPr lang="ru-RU" sz="2000" i="1" dirty="0" err="1" smtClean="0">
                <a:solidFill>
                  <a:schemeClr val="bg1"/>
                </a:solidFill>
              </a:rPr>
              <a:t>витрати</a:t>
            </a:r>
            <a:r>
              <a:rPr lang="ru-RU" sz="2000" i="1" dirty="0" smtClean="0">
                <a:solidFill>
                  <a:schemeClr val="bg1"/>
                </a:solidFill>
              </a:rPr>
              <a:t> на </a:t>
            </a:r>
            <a:r>
              <a:rPr lang="ru-RU" sz="2000" i="1" dirty="0" err="1" smtClean="0">
                <a:solidFill>
                  <a:schemeClr val="bg1"/>
                </a:solidFill>
              </a:rPr>
              <a:t>утримання</a:t>
            </a:r>
            <a:r>
              <a:rPr lang="ru-RU" sz="2000" i="1" dirty="0" smtClean="0">
                <a:solidFill>
                  <a:schemeClr val="bg1"/>
                </a:solidFill>
              </a:rPr>
              <a:t> та </a:t>
            </a:r>
            <a:r>
              <a:rPr lang="ru-RU" sz="2000" i="1" dirty="0" err="1" smtClean="0">
                <a:solidFill>
                  <a:schemeClr val="bg1"/>
                </a:solidFill>
              </a:rPr>
              <a:t>експлуатацію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обладнання</a:t>
            </a:r>
            <a:r>
              <a:rPr lang="ru-RU" sz="2000" i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- </a:t>
            </a:r>
            <a:r>
              <a:rPr lang="ru-RU" sz="2000" i="1" dirty="0" err="1" smtClean="0">
                <a:solidFill>
                  <a:schemeClr val="bg1"/>
                </a:solidFill>
              </a:rPr>
              <a:t>загальновиробничі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витрати</a:t>
            </a:r>
            <a:r>
              <a:rPr lang="ru-RU" sz="2000" i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- </a:t>
            </a:r>
            <a:r>
              <a:rPr lang="ru-RU" sz="2000" i="1" dirty="0" err="1" smtClean="0">
                <a:solidFill>
                  <a:schemeClr val="bg1"/>
                </a:solidFill>
              </a:rPr>
              <a:t>втрати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від</a:t>
            </a:r>
            <a:r>
              <a:rPr lang="ru-RU" sz="2000" i="1" dirty="0" smtClean="0">
                <a:solidFill>
                  <a:schemeClr val="bg1"/>
                </a:solidFill>
              </a:rPr>
              <a:t> браку;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- </a:t>
            </a:r>
            <a:r>
              <a:rPr lang="ru-RU" sz="2000" i="1" dirty="0" err="1" smtClean="0">
                <a:solidFill>
                  <a:schemeClr val="bg1"/>
                </a:solidFill>
              </a:rPr>
              <a:t>попутна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продукція</a:t>
            </a:r>
            <a:r>
              <a:rPr lang="ru-RU" sz="2000" i="1" dirty="0" smtClean="0">
                <a:solidFill>
                  <a:schemeClr val="bg1"/>
                </a:solidFill>
              </a:rPr>
              <a:t> (</a:t>
            </a:r>
            <a:r>
              <a:rPr lang="ru-RU" sz="2000" i="1" dirty="0" err="1" smtClean="0">
                <a:solidFill>
                  <a:schemeClr val="bg1"/>
                </a:solidFill>
              </a:rPr>
              <a:t>вираховується</a:t>
            </a:r>
            <a:r>
              <a:rPr lang="ru-RU" sz="2000" i="1" dirty="0" smtClean="0">
                <a:solidFill>
                  <a:schemeClr val="bg1"/>
                </a:solidFill>
              </a:rPr>
              <a:t>).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85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834956"/>
            <a:ext cx="7147069" cy="47849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34165" y="6008579"/>
            <a:ext cx="483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</a:t>
            </a:r>
            <a:r>
              <a:rPr lang="ru-RU" dirty="0">
                <a:solidFill>
                  <a:schemeClr val="bg1"/>
                </a:solidFill>
              </a:rPr>
              <a:t>4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Типова</a:t>
            </a:r>
            <a:r>
              <a:rPr lang="ru-RU" dirty="0" smtClean="0">
                <a:solidFill>
                  <a:schemeClr val="bg1"/>
                </a:solidFill>
              </a:rPr>
              <a:t> номенклатура статей </a:t>
            </a:r>
            <a:r>
              <a:rPr lang="ru-RU" dirty="0" err="1" smtClean="0">
                <a:solidFill>
                  <a:schemeClr val="bg1"/>
                </a:solidFill>
              </a:rPr>
              <a:t>калькуляції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6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t="1964" r="1527" b="1180"/>
          <a:stretch/>
        </p:blipFill>
        <p:spPr>
          <a:xfrm>
            <a:off x="3375660" y="87738"/>
            <a:ext cx="5440680" cy="63093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2145" y="1765090"/>
            <a:ext cx="1700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</a:t>
            </a:r>
            <a:r>
              <a:rPr lang="ru-RU" dirty="0">
                <a:solidFill>
                  <a:schemeClr val="bg1"/>
                </a:solidFill>
              </a:rPr>
              <a:t>5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Способи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калькулювання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собівартості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одиниці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продукції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4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62200" y="1046631"/>
            <a:ext cx="6937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138.8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Податкового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кодексу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передбачено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другого кварталу 2011р.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розраховувати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собівартість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реалізованих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виходячи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прямо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таких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err="1" smtClean="0">
                <a:solidFill>
                  <a:schemeClr val="bg1"/>
                </a:solidFill>
              </a:rPr>
              <a:t>прямих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витрат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err="1" smtClean="0">
                <a:solidFill>
                  <a:schemeClr val="bg1"/>
                </a:solidFill>
              </a:rPr>
              <a:t>прямих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витрат</a:t>
            </a:r>
            <a:r>
              <a:rPr lang="ru-RU" i="1" dirty="0" smtClean="0">
                <a:solidFill>
                  <a:schemeClr val="bg1"/>
                </a:solidFill>
              </a:rPr>
              <a:t> на оплату </a:t>
            </a:r>
            <a:r>
              <a:rPr lang="ru-RU" i="1" dirty="0" err="1" smtClean="0">
                <a:solidFill>
                  <a:schemeClr val="bg1"/>
                </a:solidFill>
              </a:rPr>
              <a:t>праці</a:t>
            </a:r>
            <a:r>
              <a:rPr lang="ru-RU" i="1" dirty="0" smtClean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err="1" smtClean="0">
                <a:solidFill>
                  <a:schemeClr val="bg1"/>
                </a:solidFill>
              </a:rPr>
              <a:t>амортизації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виробничих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основних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засобів</a:t>
            </a:r>
            <a:r>
              <a:rPr lang="ru-RU" i="1" dirty="0" smtClean="0">
                <a:solidFill>
                  <a:schemeClr val="bg1"/>
                </a:solidFill>
              </a:rPr>
              <a:t> та </a:t>
            </a:r>
            <a:r>
              <a:rPr lang="ru-RU" i="1" dirty="0" err="1" smtClean="0">
                <a:solidFill>
                  <a:schemeClr val="bg1"/>
                </a:solidFill>
              </a:rPr>
              <a:t>нематеріальних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активів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безпосередньо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пов'язаних</a:t>
            </a:r>
            <a:r>
              <a:rPr lang="ru-RU" i="1" dirty="0" smtClean="0">
                <a:solidFill>
                  <a:schemeClr val="bg1"/>
                </a:solidFill>
              </a:rPr>
              <a:t> з </a:t>
            </a:r>
            <a:r>
              <a:rPr lang="ru-RU" i="1" dirty="0" err="1" smtClean="0">
                <a:solidFill>
                  <a:schemeClr val="bg1"/>
                </a:solidFill>
              </a:rPr>
              <a:t>виробництвом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товарів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виконанням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робіт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наданням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послуг</a:t>
            </a:r>
            <a:r>
              <a:rPr lang="ru-RU" i="1" dirty="0" smtClean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err="1" smtClean="0">
                <a:solidFill>
                  <a:schemeClr val="bg1"/>
                </a:solidFill>
              </a:rPr>
              <a:t>вартості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придбаних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послуг</a:t>
            </a:r>
            <a:r>
              <a:rPr lang="ru-RU" i="1" dirty="0" smtClean="0">
                <a:solidFill>
                  <a:schemeClr val="bg1"/>
                </a:solidFill>
              </a:rPr>
              <a:t>, прямо </a:t>
            </a:r>
            <a:r>
              <a:rPr lang="ru-RU" i="1" dirty="0" err="1" smtClean="0">
                <a:solidFill>
                  <a:schemeClr val="bg1"/>
                </a:solidFill>
              </a:rPr>
              <a:t>пов'язаних</a:t>
            </a:r>
            <a:r>
              <a:rPr lang="ru-RU" i="1" dirty="0" smtClean="0">
                <a:solidFill>
                  <a:schemeClr val="bg1"/>
                </a:solidFill>
              </a:rPr>
              <a:t> з </a:t>
            </a:r>
            <a:r>
              <a:rPr lang="ru-RU" i="1" dirty="0" err="1" smtClean="0">
                <a:solidFill>
                  <a:schemeClr val="bg1"/>
                </a:solidFill>
              </a:rPr>
              <a:t>виробництвом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товарів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виконанням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робіт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наданням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послуг</a:t>
            </a:r>
            <a:r>
              <a:rPr lang="ru-RU" i="1" dirty="0" smtClean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err="1" smtClean="0">
                <a:solidFill>
                  <a:schemeClr val="bg1"/>
                </a:solidFill>
              </a:rPr>
              <a:t>інших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прямих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витрат</a:t>
            </a:r>
            <a:r>
              <a:rPr lang="ru-RU" i="1" dirty="0" smtClean="0">
                <a:solidFill>
                  <a:schemeClr val="bg1"/>
                </a:solidFill>
              </a:rPr>
              <a:t>, у тому </a:t>
            </a:r>
            <a:r>
              <a:rPr lang="ru-RU" i="1" dirty="0" err="1" smtClean="0">
                <a:solidFill>
                  <a:schemeClr val="bg1"/>
                </a:solidFill>
              </a:rPr>
              <a:t>числі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витрат</a:t>
            </a:r>
            <a:r>
              <a:rPr lang="ru-RU" i="1" dirty="0" smtClean="0">
                <a:solidFill>
                  <a:schemeClr val="bg1"/>
                </a:solidFill>
              </a:rPr>
              <a:t> з </a:t>
            </a:r>
            <a:r>
              <a:rPr lang="ru-RU" i="1" dirty="0" err="1" smtClean="0">
                <a:solidFill>
                  <a:schemeClr val="bg1"/>
                </a:solidFill>
              </a:rPr>
              <a:t>придбання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електричної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енергії</a:t>
            </a:r>
            <a:r>
              <a:rPr lang="ru-RU" i="1" dirty="0" smtClean="0">
                <a:solidFill>
                  <a:schemeClr val="bg1"/>
                </a:solidFill>
              </a:rPr>
              <a:t> (</a:t>
            </a:r>
            <a:r>
              <a:rPr lang="ru-RU" i="1" dirty="0" err="1" smtClean="0">
                <a:solidFill>
                  <a:schemeClr val="bg1"/>
                </a:solidFill>
              </a:rPr>
              <a:t>включаючи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реактивну</a:t>
            </a:r>
            <a:r>
              <a:rPr lang="ru-RU" i="1" dirty="0" smtClean="0">
                <a:solidFill>
                  <a:schemeClr val="bg1"/>
                </a:solidFill>
              </a:rPr>
              <a:t>). До складу </a:t>
            </a:r>
            <a:r>
              <a:rPr lang="ru-RU" i="1" dirty="0" err="1" smtClean="0">
                <a:solidFill>
                  <a:schemeClr val="bg1"/>
                </a:solidFill>
              </a:rPr>
              <a:t>інших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прямих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витрат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включаються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всі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інші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виробничі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витрати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які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можуть</a:t>
            </a:r>
            <a:r>
              <a:rPr lang="ru-RU" i="1" dirty="0" smtClean="0">
                <a:solidFill>
                  <a:schemeClr val="bg1"/>
                </a:solidFill>
              </a:rPr>
              <a:t> бути </a:t>
            </a:r>
            <a:r>
              <a:rPr lang="ru-RU" i="1" dirty="0" err="1" smtClean="0">
                <a:solidFill>
                  <a:schemeClr val="bg1"/>
                </a:solidFill>
              </a:rPr>
              <a:t>безпосередньо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віднесені</a:t>
            </a:r>
            <a:r>
              <a:rPr lang="ru-RU" i="1" dirty="0" smtClean="0">
                <a:solidFill>
                  <a:schemeClr val="bg1"/>
                </a:solidFill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</a:rPr>
              <a:t>конкретний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об'єкт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витрат</a:t>
            </a:r>
            <a:r>
              <a:rPr lang="ru-RU" i="1" dirty="0" smtClean="0">
                <a:solidFill>
                  <a:schemeClr val="bg1"/>
                </a:solidFill>
              </a:rPr>
              <a:t>, у тому </a:t>
            </a:r>
            <a:r>
              <a:rPr lang="ru-RU" i="1" dirty="0" err="1" smtClean="0">
                <a:solidFill>
                  <a:schemeClr val="bg1"/>
                </a:solidFill>
              </a:rPr>
              <a:t>числі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внески</a:t>
            </a:r>
            <a:r>
              <a:rPr lang="ru-RU" i="1" dirty="0" smtClean="0">
                <a:solidFill>
                  <a:schemeClr val="bg1"/>
                </a:solidFill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</a:rPr>
              <a:t>соціальні</a:t>
            </a:r>
            <a:r>
              <a:rPr lang="ru-RU" i="1" dirty="0" smtClean="0">
                <a:solidFill>
                  <a:schemeClr val="bg1"/>
                </a:solidFill>
              </a:rPr>
              <a:t> заходи.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9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6864" y="843676"/>
            <a:ext cx="8491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урахуванням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переліку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пов’язаних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калькулювання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нормуються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в основу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калькуляції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фактичної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собівартості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покладено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собівартість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розробленими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затвердженими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підприємством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нормами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відхилення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фактичної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собівартості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 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бік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збільшення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додають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собівартості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179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протилежного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результату – 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бік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собівартість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–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відхилення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вираховують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будь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відображається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собівартість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864" y="3428998"/>
            <a:ext cx="83151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err="1" smtClean="0">
                <a:solidFill>
                  <a:schemeClr val="bg1"/>
                </a:solidFill>
              </a:rPr>
              <a:t>Ідеальний</a:t>
            </a:r>
            <a:r>
              <a:rPr lang="ru-RU" i="1" u="sng" dirty="0" smtClean="0">
                <a:solidFill>
                  <a:schemeClr val="bg1"/>
                </a:solidFill>
              </a:rPr>
              <a:t> </a:t>
            </a:r>
            <a:r>
              <a:rPr lang="ru-RU" i="1" u="sng" dirty="0" err="1" smtClean="0">
                <a:solidFill>
                  <a:schemeClr val="bg1"/>
                </a:solidFill>
              </a:rPr>
              <a:t>варіант</a:t>
            </a:r>
            <a:r>
              <a:rPr lang="ru-RU" i="1" u="sng" dirty="0" smtClean="0">
                <a:solidFill>
                  <a:schemeClr val="bg1"/>
                </a:solidFill>
              </a:rPr>
              <a:t> – коли нормативна </a:t>
            </a:r>
            <a:r>
              <a:rPr lang="ru-RU" i="1" u="sng" dirty="0" err="1" smtClean="0">
                <a:solidFill>
                  <a:schemeClr val="bg1"/>
                </a:solidFill>
              </a:rPr>
              <a:t>собівартість</a:t>
            </a:r>
            <a:r>
              <a:rPr lang="ru-RU" i="1" u="sng" dirty="0" smtClean="0">
                <a:solidFill>
                  <a:schemeClr val="bg1"/>
                </a:solidFill>
              </a:rPr>
              <a:t> (</a:t>
            </a:r>
            <a:r>
              <a:rPr lang="ru-RU" i="1" u="sng" dirty="0" err="1" smtClean="0">
                <a:solidFill>
                  <a:schemeClr val="bg1"/>
                </a:solidFill>
              </a:rPr>
              <a:t>калькуляція</a:t>
            </a:r>
            <a:r>
              <a:rPr lang="ru-RU" i="1" u="sng" dirty="0" smtClean="0">
                <a:solidFill>
                  <a:schemeClr val="bg1"/>
                </a:solidFill>
              </a:rPr>
              <a:t>) </a:t>
            </a:r>
            <a:r>
              <a:rPr lang="ru-RU" i="1" u="sng" dirty="0" err="1" smtClean="0">
                <a:solidFill>
                  <a:schemeClr val="bg1"/>
                </a:solidFill>
              </a:rPr>
              <a:t>дорівнює</a:t>
            </a:r>
            <a:r>
              <a:rPr lang="ru-RU" i="1" u="sng" dirty="0" smtClean="0">
                <a:solidFill>
                  <a:schemeClr val="bg1"/>
                </a:solidFill>
              </a:rPr>
              <a:t> </a:t>
            </a:r>
            <a:r>
              <a:rPr lang="ru-RU" i="1" u="sng" dirty="0" err="1" smtClean="0">
                <a:solidFill>
                  <a:schemeClr val="bg1"/>
                </a:solidFill>
              </a:rPr>
              <a:t>фактичній</a:t>
            </a:r>
            <a:r>
              <a:rPr lang="ru-RU" i="1" u="sng" dirty="0" smtClean="0">
                <a:solidFill>
                  <a:schemeClr val="bg1"/>
                </a:solidFill>
              </a:rPr>
              <a:t> </a:t>
            </a:r>
            <a:r>
              <a:rPr lang="ru-RU" i="1" u="sng" dirty="0" err="1" smtClean="0">
                <a:solidFill>
                  <a:schemeClr val="bg1"/>
                </a:solidFill>
              </a:rPr>
              <a:t>собівартості</a:t>
            </a:r>
            <a:r>
              <a:rPr lang="ru-RU" i="1" u="sng" dirty="0" smtClean="0">
                <a:solidFill>
                  <a:schemeClr val="bg1"/>
                </a:solidFill>
              </a:rPr>
              <a:t> (</a:t>
            </a:r>
            <a:r>
              <a:rPr lang="ru-RU" i="1" u="sng" dirty="0" err="1" smtClean="0">
                <a:solidFill>
                  <a:schemeClr val="bg1"/>
                </a:solidFill>
              </a:rPr>
              <a:t>калькуляції</a:t>
            </a:r>
            <a:r>
              <a:rPr lang="ru-RU" i="1" u="sng" dirty="0" smtClean="0">
                <a:solidFill>
                  <a:schemeClr val="bg1"/>
                </a:solidFill>
              </a:rPr>
              <a:t>)</a:t>
            </a:r>
            <a:r>
              <a:rPr lang="ru-RU" dirty="0" smtClean="0">
                <a:solidFill>
                  <a:schemeClr val="bg1"/>
                </a:solidFill>
              </a:rPr>
              <a:t>. На думку </a:t>
            </a:r>
            <a:r>
              <a:rPr lang="ru-RU" dirty="0" err="1" smtClean="0">
                <a:solidFill>
                  <a:schemeClr val="bg1"/>
                </a:solidFill>
              </a:rPr>
              <a:t>фахівців</a:t>
            </a:r>
            <a:r>
              <a:rPr lang="ru-RU" dirty="0" smtClean="0">
                <a:solidFill>
                  <a:schemeClr val="bg1"/>
                </a:solidFill>
              </a:rPr>
              <a:t>, на </a:t>
            </a:r>
            <a:r>
              <a:rPr lang="ru-RU" dirty="0" err="1" smtClean="0">
                <a:solidFill>
                  <a:schemeClr val="bg1"/>
                </a:solidFill>
              </a:rPr>
              <a:t>даний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застосовують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відсутня</a:t>
            </a:r>
            <a:r>
              <a:rPr lang="ru-RU" dirty="0" smtClean="0">
                <a:solidFill>
                  <a:schemeClr val="bg1"/>
                </a:solidFill>
              </a:rPr>
              <a:t> нормативна база </a:t>
            </a:r>
            <a:r>
              <a:rPr lang="ru-RU" dirty="0" err="1" smtClean="0">
                <a:solidFill>
                  <a:schemeClr val="bg1"/>
                </a:solidFill>
              </a:rPr>
              <a:t>витрат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узалежнювати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фактичні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витрати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норм у </a:t>
            </a:r>
            <a:r>
              <a:rPr lang="ru-RU" dirty="0" err="1" smtClean="0">
                <a:solidFill>
                  <a:schemeClr val="bg1"/>
                </a:solidFill>
              </a:rPr>
              <a:t>багатьох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випадках</a:t>
            </a:r>
            <a:r>
              <a:rPr lang="ru-RU" dirty="0" smtClean="0">
                <a:solidFill>
                  <a:schemeClr val="bg1"/>
                </a:solidFill>
              </a:rPr>
              <a:t> є </a:t>
            </a:r>
            <a:r>
              <a:rPr lang="ru-RU" dirty="0" err="1" smtClean="0">
                <a:solidFill>
                  <a:schemeClr val="bg1"/>
                </a:solidFill>
              </a:rPr>
              <a:t>недоцільним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недоречним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розповсюдження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знайшли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методи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калькулювання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простий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передільний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позамовний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Розрізняються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методи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об’єктами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обліку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витрат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3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05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5594" y="431187"/>
            <a:ext cx="699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3.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Оцінка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як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елемент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методу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бухгалтерського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обліку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7262" y="1347043"/>
            <a:ext cx="9567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Оцінка</a:t>
            </a:r>
            <a:r>
              <a:rPr lang="ru-RU" dirty="0" smtClean="0">
                <a:solidFill>
                  <a:schemeClr val="bg1"/>
                </a:solidFill>
              </a:rPr>
              <a:t> є </a:t>
            </a:r>
            <a:r>
              <a:rPr lang="ru-RU" dirty="0" err="1" smtClean="0">
                <a:solidFill>
                  <a:schemeClr val="bg1"/>
                </a:solidFill>
              </a:rPr>
              <a:t>складовим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елементом</a:t>
            </a:r>
            <a:r>
              <a:rPr lang="ru-RU" dirty="0" smtClean="0">
                <a:solidFill>
                  <a:schemeClr val="bg1"/>
                </a:solidFill>
              </a:rPr>
              <a:t> методу </a:t>
            </a:r>
            <a:r>
              <a:rPr lang="ru-RU" dirty="0" err="1" smtClean="0">
                <a:solidFill>
                  <a:schemeClr val="bg1"/>
                </a:solidFill>
              </a:rPr>
              <a:t>бухгалтерського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обліку</a:t>
            </a:r>
            <a:r>
              <a:rPr lang="ru-RU" dirty="0" smtClean="0">
                <a:solidFill>
                  <a:schemeClr val="bg1"/>
                </a:solidFill>
              </a:rPr>
              <a:t>. Методика </a:t>
            </a:r>
            <a:r>
              <a:rPr lang="ru-RU" dirty="0" err="1" smtClean="0">
                <a:solidFill>
                  <a:schemeClr val="bg1"/>
                </a:solidFill>
              </a:rPr>
              <a:t>складання</a:t>
            </a:r>
            <a:r>
              <a:rPr lang="ru-RU" dirty="0" smtClean="0">
                <a:solidFill>
                  <a:schemeClr val="bg1"/>
                </a:solidFill>
              </a:rPr>
              <a:t> балансу </a:t>
            </a:r>
            <a:r>
              <a:rPr lang="ru-RU" dirty="0" err="1" smtClean="0">
                <a:solidFill>
                  <a:schemeClr val="bg1"/>
                </a:solidFill>
              </a:rPr>
              <a:t>передбачає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обов'язкову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dirty="0" smtClean="0">
                <a:solidFill>
                  <a:schemeClr val="bg1"/>
                </a:solidFill>
              </a:rPr>
              <a:t> грошового </a:t>
            </a:r>
            <a:r>
              <a:rPr lang="ru-RU" dirty="0" err="1" smtClean="0">
                <a:solidFill>
                  <a:schemeClr val="bg1"/>
                </a:solidFill>
              </a:rPr>
              <a:t>вимірника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тобто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грошову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оцінку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засобів</a:t>
            </a:r>
            <a:r>
              <a:rPr lang="ru-RU" dirty="0" smtClean="0">
                <a:solidFill>
                  <a:schemeClr val="bg1"/>
                </a:solidFill>
              </a:rPr>
              <a:t>. У свою </a:t>
            </a:r>
            <a:r>
              <a:rPr lang="ru-RU" dirty="0" err="1" smtClean="0">
                <a:solidFill>
                  <a:schemeClr val="bg1"/>
                </a:solidFill>
              </a:rPr>
              <a:t>чергу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відображення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операцій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відповідних</a:t>
            </a:r>
            <a:r>
              <a:rPr lang="ru-RU" dirty="0" smtClean="0">
                <a:solidFill>
                  <a:schemeClr val="bg1"/>
                </a:solidFill>
              </a:rPr>
              <a:t> документах, на </a:t>
            </a:r>
            <a:r>
              <a:rPr lang="ru-RU" dirty="0" err="1" smtClean="0">
                <a:solidFill>
                  <a:schemeClr val="bg1"/>
                </a:solidFill>
              </a:rPr>
              <a:t>рахунках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проведення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інвентаризації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складання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звітності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неможливе</a:t>
            </a:r>
            <a:r>
              <a:rPr lang="ru-RU" dirty="0" smtClean="0">
                <a:solidFill>
                  <a:schemeClr val="bg1"/>
                </a:solidFill>
              </a:rPr>
              <a:t> без </a:t>
            </a:r>
            <a:r>
              <a:rPr lang="ru-RU" dirty="0" err="1" smtClean="0">
                <a:solidFill>
                  <a:schemeClr val="bg1"/>
                </a:solidFill>
              </a:rPr>
              <a:t>їхнього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вимірювання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узагальнення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підрахунку</a:t>
            </a:r>
            <a:r>
              <a:rPr lang="ru-RU" dirty="0" smtClean="0">
                <a:solidFill>
                  <a:schemeClr val="bg1"/>
                </a:solidFill>
              </a:rPr>
              <a:t> у грошовому </a:t>
            </a:r>
            <a:r>
              <a:rPr lang="ru-RU" dirty="0" err="1" smtClean="0">
                <a:solidFill>
                  <a:schemeClr val="bg1"/>
                </a:solidFill>
              </a:rPr>
              <a:t>вираженні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0644" y="3106496"/>
            <a:ext cx="8067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Оцінка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 -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 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це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методичний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прийом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бухгалтерського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обліку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призначений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для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вартісного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виміру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майна і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зобов'язань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з метою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їх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відображення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в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бухгалтерському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обліку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в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бухгалтерській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звітності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в грошовому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вираженні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363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6636" y="588217"/>
            <a:ext cx="98690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Всі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об'єкти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майна та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джерел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його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формування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повинні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відображатися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у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бухгалтерському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обліку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у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вартісному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вираженні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, у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зв'язку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з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чим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в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облікової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політики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будь-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якої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організації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передбачені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способи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ведення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бухгалтерського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обліку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які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суттєво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впливають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на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оцінку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прийняття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рішень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користувачами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бухгалтерської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звітності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. </a:t>
            </a:r>
          </a:p>
          <a:p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До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цих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способів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відносять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3061" y="2376761"/>
            <a:ext cx="70252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 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Оцінку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основних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засобів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нематеріальних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активів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за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джерелами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надходження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Оцінку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матеріально-виробничих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запасів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товарів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та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готової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продукції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Методи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амортизації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основних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засобів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нематеріальних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активів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встановлення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термінів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корисного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використання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необоротних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активів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Переоцінку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вартості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основних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засобів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нематеріальних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активів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Оцінку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вкладень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у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необоротні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активи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фінансових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вкладень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ін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</a:t>
            </a:r>
            <a:endParaRPr lang="ru-RU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820" y="2840819"/>
            <a:ext cx="2279516" cy="1712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59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9174" y="502028"/>
            <a:ext cx="102462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Перераховані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способи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мають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істотний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вплив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на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майновий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фінансовий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стан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організації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, тому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вибір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методу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оцінки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майна та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зобов'язань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організації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повинен бути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усвідомленим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заснованим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па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прогнозуванні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наслідків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застосування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облікової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політики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протягом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, як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мінімум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, одного року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після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її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прийняття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. У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цьому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зв'язку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передбачені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особливі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вимоги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до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знань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бухгалтера,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його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практичному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досвіду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та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вмінню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прогнозувати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і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оцінити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можливі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вигоди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чи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втрати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в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результаті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застосування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різних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способів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оцінки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 майна та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Open Sans"/>
              </a:rPr>
              <a:t>зобов'язань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Open Sans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2106" y="2323826"/>
            <a:ext cx="9213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Метод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оцінки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майна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організації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в поточному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обліку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залежить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від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способу і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джерела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надходження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та умов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його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прийняття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до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обліку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. Таким чином: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6628" y="3037629"/>
            <a:ext cx="80269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Оцінка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майна,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придбаного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за плату,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здійснюється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шляхом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підсумовування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фактично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вироблених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витрат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на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його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покупку, доставку і установку,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введенню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в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експлуатацію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та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державну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реєстрацію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прав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власності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Вартість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майна,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виробленого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самою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організацією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визначається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шляхом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підсумовування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витрат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на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його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виготовлення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Майно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що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надійшло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у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вигляді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вкладів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до статутного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капіталу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від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учасників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оцінюється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за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погодженою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вартості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на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основі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укладання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саморегулівної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організації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професійних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оцінювачів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Майно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отримане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безоплатно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оцінюється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за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ринковою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вартістю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на дату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його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прийняття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до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обліку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</a:t>
            </a:r>
            <a:endParaRPr lang="ru-RU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1558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3472" y="1206115"/>
            <a:ext cx="156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ПЛАН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9928" y="2109138"/>
            <a:ext cx="76767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1.Інвентаризація,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її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види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значення</a:t>
            </a: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2.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Калькуляція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як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елемент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методу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бухгалтерського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обліку</a:t>
            </a: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3.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Оцінка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як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елемент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методу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бухгалтерського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обліку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34" y="3750825"/>
            <a:ext cx="2762721" cy="276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34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03198" y="838105"/>
            <a:ext cx="9495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 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Вкладення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в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акції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інших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організацій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що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котируються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на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фондовій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біржі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котирування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яких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регулярно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публікується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, - за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ринковою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вартістю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якщо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вона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нижче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балансової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і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організація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створює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резерв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під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знецінення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вкладень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у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цінні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папери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;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4772" y="2338667"/>
            <a:ext cx="6650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Матеріально-виробничі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запаси (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сировина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продукція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товари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власні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напівфабрикати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незавершене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виробництво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) - за фактичною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собівартістю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Товари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для перепродажу - за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купівельною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вартістю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Грошові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кошти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та права на них - в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сумі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фактичних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залишків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на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рахунках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</a:t>
            </a:r>
            <a:endParaRPr lang="ru-RU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51459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8696" y="405676"/>
            <a:ext cx="8985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Додаткова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інформація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про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оцінку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майна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організації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підлягає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розкриттю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у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примітках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до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бухгалтерської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(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фінансової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)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звітності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та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містить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, з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урахуванням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суттєвості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, як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мінімум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такі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chemeClr val="bg1"/>
                </a:solidFill>
                <a:effectLst/>
                <a:latin typeface="Open Sans"/>
              </a:rPr>
              <a:t>відомості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Open Sans"/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3153" y="1417320"/>
            <a:ext cx="89856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Про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способи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оцінки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матеріально-виробничих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запасів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(МПЗ) за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групами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(видами);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Наслідки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змін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способів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оцінки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МПЗ;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Вартості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МПЗ,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переданих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у заставу;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Величину і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рух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резервів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під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зниження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вартості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матеріальних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цінностей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[1];</a:t>
            </a:r>
            <a:r>
              <a:rPr lang="ru-RU" b="0" i="1" u="none" strike="noStrike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4"/>
              </a:rPr>
              <a:t>[1]</a:t>
            </a:r>
            <a:endParaRPr lang="ru-RU" b="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Первісну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вартість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суму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нарахованої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амортизації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по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основних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групах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основних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засобів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нематеріальних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активів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на початок і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кінець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звітного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року;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Способи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оцінки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основних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засобів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нематеріальних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активів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придбаних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за договорами,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які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передбачають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виконання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зобов'язань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негрошовими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засобами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Про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зміни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вартості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основних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засобів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внаслідок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добудови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дообладнання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реконструкції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часткової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ліквідації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та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переоцінки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Про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терміни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корисного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використання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(СПІ)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основних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засобів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нематеріальних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активів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Про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основні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засоби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та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нематеріальні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активи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вартість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яких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не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погашається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Об'єкти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основних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засобів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наданих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отриманих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за договором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оренди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Про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способи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нарахування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амортизації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основних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засобів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і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нематеріальних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активів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-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Коефіцієнтах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прискореної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ru-RU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амортизації</a:t>
            </a:r>
            <a:r>
              <a:rPr lang="ru-RU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;</a:t>
            </a:r>
            <a:endParaRPr lang="ru-RU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38808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08116" y="2354686"/>
            <a:ext cx="66473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ДЯКУЮ ЗА УВАГУ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36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409" y="419338"/>
            <a:ext cx="500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1.Інвентаризація,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її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види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значення</a:t>
            </a:r>
            <a:endParaRPr lang="ru-RU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305" y="1331775"/>
            <a:ext cx="101805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Первинна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документація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завжди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охопити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господарські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явища</a:t>
            </a:r>
            <a:r>
              <a:rPr lang="ru-RU" dirty="0" smtClean="0">
                <a:solidFill>
                  <a:schemeClr val="bg1"/>
                </a:solidFill>
              </a:rPr>
              <a:t> в момент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здійснення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природні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втрати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викликані</a:t>
            </a:r>
            <a:r>
              <a:rPr lang="ru-RU" dirty="0" smtClean="0">
                <a:solidFill>
                  <a:schemeClr val="bg1"/>
                </a:solidFill>
              </a:rPr>
              <a:t> усушкою, </a:t>
            </a:r>
            <a:r>
              <a:rPr lang="ru-RU" dirty="0" err="1" smtClean="0">
                <a:solidFill>
                  <a:schemeClr val="bg1"/>
                </a:solidFill>
              </a:rPr>
              <a:t>утрускою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використовуванням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зберіганні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транспортуванні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відпуску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стихійні</a:t>
            </a:r>
            <a:r>
              <a:rPr lang="ru-RU" dirty="0" smtClean="0">
                <a:solidFill>
                  <a:schemeClr val="bg1"/>
                </a:solidFill>
              </a:rPr>
              <a:t> лиха, </a:t>
            </a:r>
            <a:r>
              <a:rPr lang="ru-RU" dirty="0" err="1" smtClean="0">
                <a:solidFill>
                  <a:schemeClr val="bg1"/>
                </a:solidFill>
              </a:rPr>
              <a:t>невідповідність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фактичних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обліку</a:t>
            </a:r>
            <a:r>
              <a:rPr lang="ru-RU" dirty="0" smtClean="0">
                <a:solidFill>
                  <a:schemeClr val="bg1"/>
                </a:solidFill>
              </a:rPr>
              <a:t> через </a:t>
            </a:r>
            <a:r>
              <a:rPr lang="ru-RU" dirty="0" err="1" smtClean="0">
                <a:solidFill>
                  <a:schemeClr val="bg1"/>
                </a:solidFill>
              </a:rPr>
              <a:t>помилки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розкрадання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псування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зловживання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тощо</a:t>
            </a:r>
            <a:r>
              <a:rPr lang="ru-RU" dirty="0" smtClean="0">
                <a:solidFill>
                  <a:schemeClr val="bg1"/>
                </a:solidFill>
              </a:rPr>
              <a:t>). У </a:t>
            </a:r>
            <a:r>
              <a:rPr lang="ru-RU" dirty="0" err="1" smtClean="0">
                <a:solidFill>
                  <a:schemeClr val="bg1"/>
                </a:solidFill>
              </a:rPr>
              <a:t>зв'язку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цим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виникає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об'єктивна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необхідність</a:t>
            </a:r>
            <a:r>
              <a:rPr lang="ru-RU" dirty="0" smtClean="0">
                <a:solidFill>
                  <a:schemeClr val="bg1"/>
                </a:solidFill>
              </a:rPr>
              <a:t> у такому </a:t>
            </a:r>
            <a:r>
              <a:rPr lang="ru-RU" dirty="0" err="1" smtClean="0">
                <a:solidFill>
                  <a:schemeClr val="bg1"/>
                </a:solidFill>
              </a:rPr>
              <a:t>способі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забезпечив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можливість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взяти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облік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перелічені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явища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процеси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досягають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допомогою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інвентаризації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0305" y="3263607"/>
            <a:ext cx="9256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співставлення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фактичною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наявністю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відхилень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виправлення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помилок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контролю за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збереженням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цінностей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80" y="4417876"/>
            <a:ext cx="2194469" cy="19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6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5966" y="323130"/>
            <a:ext cx="11200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Інвентаризація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змогу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встановити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розходження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обліку</a:t>
            </a:r>
            <a:r>
              <a:rPr lang="ru-RU" dirty="0" smtClean="0">
                <a:solidFill>
                  <a:schemeClr val="bg1"/>
                </a:solidFill>
              </a:rPr>
              <a:t> і фактичною </a:t>
            </a:r>
            <a:r>
              <a:rPr lang="ru-RU" dirty="0" err="1" smtClean="0">
                <a:solidFill>
                  <a:schemeClr val="bg1"/>
                </a:solidFill>
              </a:rPr>
              <a:t>наявністю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тобто</a:t>
            </a:r>
            <a:r>
              <a:rPr lang="ru-RU" dirty="0" smtClean="0">
                <a:solidFill>
                  <a:schemeClr val="bg1"/>
                </a:solidFill>
              </a:rPr>
              <a:t> лишки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нестачі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оформляють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відповідними</a:t>
            </a:r>
            <a:r>
              <a:rPr lang="ru-RU" dirty="0" smtClean="0">
                <a:solidFill>
                  <a:schemeClr val="bg1"/>
                </a:solidFill>
              </a:rPr>
              <a:t> документами і </a:t>
            </a:r>
            <a:r>
              <a:rPr lang="ru-RU" dirty="0" err="1" smtClean="0">
                <a:solidFill>
                  <a:schemeClr val="bg1"/>
                </a:solidFill>
              </a:rPr>
              <a:t>відображають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обліку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Проведення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інвентаризації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полягає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виконанні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завдань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0257" y="6244592"/>
            <a:ext cx="4186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</a:t>
            </a:r>
            <a:r>
              <a:rPr lang="ru-RU" dirty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Основні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завдання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інвентаризації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93" y="2767010"/>
            <a:ext cx="2843779" cy="19695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88" y="1368497"/>
            <a:ext cx="7295652" cy="475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57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30058" y="738441"/>
            <a:ext cx="8703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 </a:t>
            </a:r>
            <a:r>
              <a:rPr lang="ru-RU" dirty="0" err="1" smtClean="0">
                <a:solidFill>
                  <a:schemeClr val="bg1"/>
                </a:solidFill>
              </a:rPr>
              <a:t>повнотою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охоплення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перевіркою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коштів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розрахунків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інвентаризацію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поділяють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повну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часткову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Залежно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характеру </a:t>
            </a:r>
            <a:r>
              <a:rPr lang="ru-RU" dirty="0" err="1" smtClean="0">
                <a:solidFill>
                  <a:schemeClr val="bg1"/>
                </a:solidFill>
              </a:rPr>
              <a:t>інвентаризацію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поділяють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планову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позапланову</a:t>
            </a:r>
            <a:r>
              <a:rPr lang="ru-RU" dirty="0" smtClean="0">
                <a:solidFill>
                  <a:schemeClr val="bg1"/>
                </a:solidFill>
              </a:rPr>
              <a:t> 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0052" y="5544622"/>
            <a:ext cx="3068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</a:t>
            </a:r>
            <a:r>
              <a:rPr lang="ru-RU" dirty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Види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інвентаризацій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14" y="1863507"/>
            <a:ext cx="8718614" cy="31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3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28344" y="751343"/>
            <a:ext cx="93146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Повна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інвентаризація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передбачає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суцільну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перевірку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	</a:t>
            </a:r>
          </a:p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Часткова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інвентаризація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охоплює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визначену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частину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грошей у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касі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готової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продукції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незавершеного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Повна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інвентаризація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звісно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дає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широку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інформацію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доцільна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свою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трудомісткість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	</a:t>
            </a:r>
          </a:p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Планова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інвентаризація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раніше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складеним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планом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розробленого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затвердженого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графіка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перед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складанням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річного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звіту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Позапланову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інвентаризацію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проводять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розпорядженням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керівника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вимогу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слідчих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контролюючих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ревізії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матеріально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відповідальних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ефективними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раптові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часткові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інвентаризації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підвищують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матеріально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відповідальних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своєчасного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оприбуткування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списання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матеріальних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цінностей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правильності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зберігання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запобігають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зловживанням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15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5746" y="351366"/>
            <a:ext cx="10160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власник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строки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перелік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розрахунків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підлягають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обов’язковим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60" y="1551695"/>
            <a:ext cx="6372076" cy="45488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7060" y="6193381"/>
            <a:ext cx="7952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</a:t>
            </a:r>
            <a:r>
              <a:rPr lang="ru-RU" dirty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Випадки</a:t>
            </a:r>
            <a:r>
              <a:rPr lang="ru-RU" dirty="0" smtClean="0">
                <a:solidFill>
                  <a:schemeClr val="bg1"/>
                </a:solidFill>
              </a:rPr>
              <a:t>, коли </a:t>
            </a:r>
            <a:r>
              <a:rPr lang="ru-RU" dirty="0" err="1" smtClean="0">
                <a:solidFill>
                  <a:schemeClr val="bg1"/>
                </a:solidFill>
              </a:rPr>
              <a:t>проведення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інвентаризації</a:t>
            </a:r>
            <a:r>
              <a:rPr lang="ru-RU" dirty="0" smtClean="0">
                <a:solidFill>
                  <a:schemeClr val="bg1"/>
                </a:solidFill>
              </a:rPr>
              <a:t> є </a:t>
            </a:r>
            <a:r>
              <a:rPr lang="ru-RU" dirty="0" err="1" smtClean="0">
                <a:solidFill>
                  <a:schemeClr val="bg1"/>
                </a:solidFill>
              </a:rPr>
              <a:t>обов’язковим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9824" y="1455664"/>
            <a:ext cx="83911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і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інвентаризації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підприємствах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організаціях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установах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регламентуються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статтею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("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активів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зобов'язань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 Закону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"Про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бухгалтерський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фінансову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звітність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липня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1999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№ 996-XIV,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Порядком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фінансової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звітності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затвердженим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постановою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Кабінету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Міністрів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 лютого 2000 р. № 419, та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Інструкцією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інвентаризації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нематеріальних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активів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товарноматеріальних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цінностей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грошових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коштів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документів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розрахунків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затвердженою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наказом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Міністерства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фінансів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1999 р. № 69.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667" y1="68889" x2="37667" y2="68889"/>
                        <a14:foregroundMark x1="25556" y1="71667" x2="25556" y2="71667"/>
                        <a14:foregroundMark x1="23667" y1="73889" x2="23667" y2="7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621" y="4144780"/>
            <a:ext cx="2900597" cy="29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0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8968" y="986641"/>
            <a:ext cx="8500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інвентаризаційних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описів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порівнюють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порівняльні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відомості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визначають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такого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встановлюють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відповідність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невідповідність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облікових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фактичний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бухгалтерський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збігаються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фактичний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залишок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облікового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нестача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фактичний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залишок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облікового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надлишок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особи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інвентаризаційній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комісії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письмові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пояснення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нестач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надлишків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врегулювання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інвентаризаційних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різниць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комісія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оформляє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протоколом і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подає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5-денний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розглядає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затверджує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протокол.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93" y="4679960"/>
            <a:ext cx="2729472" cy="18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58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1668</Words>
  <Application>Microsoft Office PowerPoint</Application>
  <PresentationFormat>Широкоэкранный</PresentationFormat>
  <Paragraphs>95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Wingdings</vt:lpstr>
      <vt:lpstr>Тема Office</vt:lpstr>
      <vt:lpstr>ІНВЕРТАРІЗАЦІЯ,ОЦІНКА І КАЛЬКУЛЯЦІЯ ЯК ЕЛЕМЕНТИ МЕТОДУ БУХГАЛТЕРСЬКОГО ОБЛІКУ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ІНВЕРТАРІЗАЦІЯ,ОЦІНКА І КАЛЬКУЛЯЦІЯ ЯК ЕЛЕМЕНТИ МЕТОДУ БУХГАЛТЕРСЬКОГО ОБЛІКУ</dc:title>
  <dc:creator>Пользователь Windows</dc:creator>
  <cp:lastModifiedBy>User</cp:lastModifiedBy>
  <cp:revision>9</cp:revision>
  <dcterms:created xsi:type="dcterms:W3CDTF">2019-12-12T13:25:00Z</dcterms:created>
  <dcterms:modified xsi:type="dcterms:W3CDTF">2020-03-24T22:44:38Z</dcterms:modified>
</cp:coreProperties>
</file>