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94" r:id="rId4"/>
    <p:sldId id="290" r:id="rId5"/>
    <p:sldId id="258" r:id="rId6"/>
    <p:sldId id="291" r:id="rId7"/>
    <p:sldId id="261" r:id="rId8"/>
    <p:sldId id="259" r:id="rId9"/>
    <p:sldId id="292" r:id="rId10"/>
    <p:sldId id="262" r:id="rId11"/>
    <p:sldId id="289" r:id="rId12"/>
    <p:sldId id="263" r:id="rId13"/>
    <p:sldId id="265" r:id="rId14"/>
    <p:sldId id="29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1238" autoAdjust="0"/>
  </p:normalViewPr>
  <p:slideViewPr>
    <p:cSldViewPr>
      <p:cViewPr varScale="1">
        <p:scale>
          <a:sx n="95" d="100"/>
          <a:sy n="95" d="100"/>
        </p:scale>
        <p:origin x="3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83CB82-C53E-4D78-A07C-61CDCE207E90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2E09A9-1D48-45B0-88DA-E5C55F481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89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FA79B2C-50D6-4F59-BE86-CD5DC1243FBC}" type="slidenum">
              <a:rPr lang="ru-RU" smtClean="0"/>
              <a:pPr eaLnBrk="1" hangingPunct="1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635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1EBE-BFFE-4B2F-89C8-0E4439B9F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8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BC06-C145-4726-BF01-E2969EFEC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5EB1C-6DC7-4A9A-85B6-09DDC2144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5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C7F1-416F-4E9C-AF8F-800A1C037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9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9D9E-7136-4B8A-93BA-D8050E334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F39AA-D9FB-4F62-905F-E9D63E098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98BB-2993-494D-9DD0-A05CE3137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6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7303-6A6E-4774-8960-7E67A8F1C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62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F32ED-4D59-419C-9987-58371BAE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1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0FC1-32A2-4DB6-B7F2-CEDD76228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9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209E-F9C5-4F2B-A48D-CD558AACD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3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9AD7-3625-4512-858B-9F5DA6778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9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24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4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24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4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5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5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5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5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6A55222-F7B6-4AE7-927C-BAC933A32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5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9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838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307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mtClean="0">
                <a:effectLst/>
              </a:rPr>
              <a:t>Тема </a:t>
            </a:r>
            <a:r>
              <a:rPr lang="ru-RU" smtClean="0">
                <a:effectLst/>
              </a:rPr>
              <a:t>1. </a:t>
            </a:r>
            <a:r>
              <a:rPr lang="ru-RU" dirty="0">
                <a:effectLst/>
              </a:rPr>
              <a:t>ТОРГІВЛЯ В СИСТЕМІ МІЖНАРОДНОГО </a:t>
            </a:r>
            <a:r>
              <a:rPr lang="ru-RU" dirty="0" smtClean="0">
                <a:effectLst/>
              </a:rPr>
              <a:t>БІЗНЕСУ</a:t>
            </a:r>
            <a:endParaRPr lang="ru-RU" dirty="0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4381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>
                <a:latin typeface="+mn-lt"/>
              </a:rPr>
              <a:t>Принцип абсолютних переваг</a:t>
            </a:r>
            <a:endParaRPr lang="ru-RU" sz="2800" b="1" dirty="0">
              <a:latin typeface="+mn-lt"/>
            </a:endParaRPr>
          </a:p>
        </p:txBody>
      </p:sp>
      <p:pic>
        <p:nvPicPr>
          <p:cNvPr id="1126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981200"/>
            <a:ext cx="2857500" cy="367665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429000" y="1066800"/>
            <a:ext cx="5257800" cy="54864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sz="3200" dirty="0">
                <a:effectLst/>
                <a:latin typeface="Monotype Corsiva" pitchFamily="66" charset="0"/>
              </a:rPr>
              <a:t>     Якщо якась іноземна країна може постачати до нас певний товар за ціною дешевше, ніж ми можемо виготовляти, то набагато краще купувати цей товар у неї за певну частку продукту нашої власної виробничої праці, яка є в тій галузі, де ми маємо певні переваги.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uk-UA" sz="3200" dirty="0">
                <a:effectLst/>
                <a:latin typeface="Monotype Corsiva" pitchFamily="66" charset="0"/>
              </a:rPr>
              <a:t>Адам Сміт (1723-1790)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Принцип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порівняльних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переваг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012661" cy="335280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495800" cy="45307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effectLst/>
                <a:latin typeface="Monotype Corsiva" pitchFamily="66" charset="0"/>
              </a:rPr>
              <a:t>…</a:t>
            </a:r>
            <a:r>
              <a:rPr lang="uk-UA" sz="3200" b="1" dirty="0">
                <a:effectLst/>
                <a:latin typeface="Monotype Corsiva" pitchFamily="66" charset="0"/>
              </a:rPr>
              <a:t>навіть тоді, коли країна ні в чому не має абсолютних переваг, торгівля залишається вигідною для обох сторін.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uk-UA" sz="3200" dirty="0">
                <a:effectLst/>
                <a:latin typeface="Monotype Corsiva" pitchFamily="66" charset="0"/>
              </a:rPr>
              <a:t>Давид Рікардо (1772-1823)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uk-UA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8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3400" y="1301641"/>
            <a:ext cx="4040188" cy="433580"/>
          </a:xfrm>
        </p:spPr>
        <p:txBody>
          <a:bodyPr/>
          <a:lstStyle/>
          <a:p>
            <a:r>
              <a:rPr lang="uk-UA" dirty="0"/>
              <a:t>   </a:t>
            </a:r>
            <a:r>
              <a:rPr lang="uk-UA" sz="1600" dirty="0"/>
              <a:t>Позитивні наслідки МТ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04800" y="1905000"/>
            <a:ext cx="4114800" cy="4221163"/>
          </a:xfrm>
        </p:spPr>
        <p:txBody>
          <a:bodyPr/>
          <a:lstStyle/>
          <a:p>
            <a:r>
              <a:rPr lang="uk-UA" sz="1600" dirty="0">
                <a:effectLst/>
              </a:rPr>
              <a:t>Громадяни зможуть купити більше товарів</a:t>
            </a:r>
          </a:p>
          <a:p>
            <a:r>
              <a:rPr lang="uk-UA" sz="1600" dirty="0">
                <a:effectLst/>
              </a:rPr>
              <a:t>Зростуть доходи торгових фірм, і держава зможе отримати з них більшу суму податків</a:t>
            </a:r>
          </a:p>
          <a:p>
            <a:r>
              <a:rPr lang="uk-UA" sz="1600" dirty="0">
                <a:effectLst/>
              </a:rPr>
              <a:t>Зросте сума податків, сплачуваних покупцями при придбанні імпортних товарів</a:t>
            </a:r>
          </a:p>
          <a:p>
            <a:r>
              <a:rPr lang="uk-UA" sz="1600" dirty="0">
                <a:effectLst/>
              </a:rPr>
              <a:t>Зростання рівня життя громадян, які мають роботу і можливість купувати імпортні товари, поліпшить внутрішньополітичну ситуацію в країні і збільшить шанси правлячої партії перемогти на чергових виборах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68825" y="1225145"/>
            <a:ext cx="4041775" cy="496683"/>
          </a:xfrm>
        </p:spPr>
        <p:txBody>
          <a:bodyPr/>
          <a:lstStyle/>
          <a:p>
            <a:endParaRPr lang="uk-UA" sz="1600" dirty="0"/>
          </a:p>
          <a:p>
            <a:endParaRPr lang="uk-UA" sz="1600" dirty="0"/>
          </a:p>
          <a:p>
            <a:r>
              <a:rPr lang="uk-UA" sz="1600" dirty="0"/>
              <a:t>     Негативні наслідки МТ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419601" y="1905000"/>
            <a:ext cx="4419600" cy="4221163"/>
          </a:xfrm>
        </p:spPr>
        <p:txBody>
          <a:bodyPr/>
          <a:lstStyle/>
          <a:p>
            <a:r>
              <a:rPr lang="uk-UA" sz="1600" dirty="0">
                <a:effectLst/>
              </a:rPr>
              <a:t>Скоротяться продажі вітчизняних товарів</a:t>
            </a:r>
          </a:p>
          <a:p>
            <a:r>
              <a:rPr lang="uk-UA" sz="1600" dirty="0">
                <a:effectLst/>
              </a:rPr>
              <a:t>Знизяться доходи вітчизняних фірм-виробників, і держава отримає від них меншу суму податків</a:t>
            </a:r>
          </a:p>
          <a:p>
            <a:r>
              <a:rPr lang="uk-UA" sz="1600" dirty="0">
                <a:effectLst/>
              </a:rPr>
              <a:t>Звільнення у вітчизняній промисловості  призведуть до   зростання безробіття  та падіння податкових надходжень з заробітної плати при збільшенні витрат на виплату допомоги з безробіття</a:t>
            </a:r>
          </a:p>
          <a:p>
            <a:r>
              <a:rPr lang="uk-UA" sz="1600" dirty="0">
                <a:effectLst/>
              </a:rPr>
              <a:t>Безробітні та власники вітчизняних фірм будуть протестувати проти політики нинішнього уряду</a:t>
            </a:r>
          </a:p>
          <a:p>
            <a:r>
              <a:rPr lang="uk-UA" sz="1600" dirty="0">
                <a:effectLst/>
              </a:rPr>
              <a:t>Зросте залежність країни від поставок товарів з-за кордону, що може послабити її політичну  незалежність</a:t>
            </a:r>
            <a:endParaRPr lang="ru-RU" sz="16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b="1" dirty="0">
                <a:effectLst/>
                <a:latin typeface="+mn-lt"/>
              </a:rPr>
              <a:t>Торговий баланс країни – це фінансовий документ, в якому відображені надходження та витрати, пов’язані з продажем та купівлею товарів і послуг на зовнішніх ринках.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041972"/>
              </p:ext>
            </p:extLst>
          </p:nvPr>
        </p:nvGraphicFramePr>
        <p:xfrm>
          <a:off x="304800" y="1981200"/>
          <a:ext cx="8305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Імпорт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Статті експорту</a:t>
                      </a:r>
                      <a:endParaRPr lang="ru-RU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Надходження від продажу товарів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Надходження від надання послуг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Статті імпорту</a:t>
                      </a:r>
                      <a:endParaRPr lang="ru-RU" sz="18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 на придбання товарів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Витрати на оплату послуг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Сальдо = Експорт – Імпорт</a:t>
                      </a:r>
                      <a:endParaRPr lang="ru-RU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419600"/>
            <a:ext cx="1990725" cy="171103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половина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— початок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(1914р.);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1914—1939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(50—60-ті роки);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початку 70-х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72184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2133600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b="1" i="1" dirty="0">
                <a:effectLst/>
                <a:latin typeface="+mn-lt"/>
              </a:rPr>
              <a:t/>
            </a:r>
            <a:br>
              <a:rPr lang="uk-UA" sz="2400" b="1" i="1" dirty="0">
                <a:effectLst/>
                <a:latin typeface="+mn-lt"/>
              </a:rPr>
            </a:br>
            <a:r>
              <a:rPr lang="ru-RU" sz="2400" dirty="0">
                <a:effectLst/>
              </a:rPr>
              <a:t>ПЛАН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1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Сутність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міжнародної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торгівлі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фактори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обумовлюють</a:t>
            </a:r>
            <a:r>
              <a:rPr lang="ru-RU" sz="2400" dirty="0">
                <a:effectLst/>
              </a:rPr>
              <a:t>.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2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Концепції</a:t>
            </a:r>
            <a:r>
              <a:rPr lang="ru-RU" sz="2400" dirty="0">
                <a:effectLst/>
              </a:rPr>
              <a:t> та </a:t>
            </a:r>
            <a:r>
              <a:rPr lang="ru-RU" sz="2400" dirty="0" err="1">
                <a:effectLst/>
              </a:rPr>
              <a:t>етапи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розвитку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міжнародної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торгівлі</a:t>
            </a:r>
            <a:r>
              <a:rPr lang="ru-RU" sz="2400" dirty="0">
                <a:effectLst/>
              </a:rPr>
              <a:t>.</a:t>
            </a:r>
            <a:endParaRPr lang="ru-RU" sz="2400" dirty="0">
              <a:latin typeface="+mn-lt"/>
            </a:endParaRPr>
          </a:p>
        </p:txBody>
      </p:sp>
      <p:pic>
        <p:nvPicPr>
          <p:cNvPr id="409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19400"/>
            <a:ext cx="5117198" cy="3387725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marL="0" indent="452438">
              <a:buNone/>
            </a:pPr>
            <a:r>
              <a:rPr lang="ru-RU" b="1" dirty="0" err="1"/>
              <a:t>Міжнародна</a:t>
            </a:r>
            <a:r>
              <a:rPr lang="ru-RU" b="1" dirty="0"/>
              <a:t> </a:t>
            </a:r>
            <a:r>
              <a:rPr lang="ru-RU" b="1" dirty="0" err="1"/>
              <a:t>торгівля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сфера </a:t>
            </a:r>
            <a:r>
              <a:rPr lang="ru-RU" dirty="0" err="1"/>
              <a:t>міжнародних</a:t>
            </a:r>
            <a:r>
              <a:rPr lang="ru-RU" dirty="0"/>
              <a:t> товарно-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smtClean="0"/>
              <a:t>товарами </a:t>
            </a:r>
            <a:r>
              <a:rPr lang="ru-RU" dirty="0"/>
              <a:t>і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покупцями</a:t>
            </a:r>
            <a:r>
              <a:rPr lang="ru-RU" dirty="0"/>
              <a:t> і </a:t>
            </a:r>
            <a:r>
              <a:rPr lang="ru-RU" dirty="0" err="1" smtClean="0"/>
              <a:t>продавцями</a:t>
            </a:r>
            <a:r>
              <a:rPr lang="ru-RU" dirty="0" smtClean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</a:p>
          <a:p>
            <a:pPr marL="0" indent="452438">
              <a:buNone/>
            </a:pPr>
            <a:endParaRPr lang="ru-RU" dirty="0" smtClean="0"/>
          </a:p>
          <a:p>
            <a:pPr marL="0" indent="452438">
              <a:buNone/>
            </a:pP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7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esent5.com/presentation/55380925_129743373/imag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1600" dirty="0">
                <a:latin typeface="Impact" pitchFamily="34" charset="0"/>
              </a:rPr>
              <a:t> 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2050" name="Picture 2" descr="Фактори міжнародної торгівлі 1) поглиблення міжнародного поділу праці та інтернаціоналізація виробництва; 2) упровадження досягнен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76313"/>
            <a:ext cx="7848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uk-UA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участі в міжнародній торгівлі: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3160"/>
            <a:ext cx="8229600" cy="5245240"/>
          </a:xfrm>
        </p:spPr>
        <p:txBody>
          <a:bodyPr/>
          <a:lstStyle/>
          <a:p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інтенсифікація відтворювального процесу в національних господарствах є наслідком посилення спеціалізації, створення можливості для зародження і розвитку масового виробництва, підвищення ступеня завантаженості обладнання, зростання ефективності впровадження нових технологій; </a:t>
            </a: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експортних поставок спричиняє підвищення зайнятості; </a:t>
            </a: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конкуренція викликає необхідність вдосконалення технологій виробничого процесу на підприємствах; </a:t>
            </a:r>
          </a:p>
          <a:p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експортна виручка є джерелом нагромадження капіталу, спрямованого на промисловий розвиток.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87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8"/>
          <p:cNvSpPr>
            <a:spLocks noChangeArrowheads="1" noChangeShapeType="1" noTextEdit="1"/>
          </p:cNvSpPr>
          <p:nvPr/>
        </p:nvSpPr>
        <p:spPr bwMode="auto">
          <a:xfrm>
            <a:off x="147638" y="2287588"/>
            <a:ext cx="8848725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latin typeface="+mn-lt"/>
              </a:rPr>
              <a:t>За р</a:t>
            </a:r>
            <a:r>
              <a:rPr lang="uk-UA" sz="2800" b="1" dirty="0" err="1">
                <a:latin typeface="+mn-lt"/>
              </a:rPr>
              <a:t>івнем</a:t>
            </a:r>
            <a:r>
              <a:rPr lang="uk-UA" sz="2800" b="1" dirty="0">
                <a:latin typeface="+mn-lt"/>
              </a:rPr>
              <a:t> економічного розвитку </a:t>
            </a:r>
            <a:r>
              <a:rPr lang="uk-UA" sz="2800" b="1" dirty="0"/>
              <a:t>виокремлюють групи країн</a:t>
            </a:r>
            <a:endParaRPr lang="uk-UA" sz="2800" b="1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endParaRPr lang="uk-UA" sz="2800" dirty="0">
              <a:effectLst/>
            </a:endParaRPr>
          </a:p>
          <a:p>
            <a:pPr eaLnBrk="1" hangingPunct="1">
              <a:defRPr/>
            </a:pPr>
            <a:r>
              <a:rPr lang="uk-UA" sz="2800" dirty="0">
                <a:effectLst/>
              </a:rPr>
              <a:t>країни</a:t>
            </a:r>
            <a:r>
              <a:rPr lang="ru-RU" sz="2800" dirty="0">
                <a:effectLst/>
              </a:rPr>
              <a:t> </a:t>
            </a:r>
            <a:r>
              <a:rPr lang="uk-UA" sz="2800" dirty="0">
                <a:effectLst/>
              </a:rPr>
              <a:t>«великої сімки»</a:t>
            </a:r>
          </a:p>
          <a:p>
            <a:pPr eaLnBrk="1" hangingPunct="1">
              <a:defRPr/>
            </a:pPr>
            <a:endParaRPr lang="uk-UA" dirty="0">
              <a:effectLst/>
            </a:endParaRPr>
          </a:p>
          <a:p>
            <a:pPr eaLnBrk="1" hangingPunct="1">
              <a:defRPr/>
            </a:pPr>
            <a:r>
              <a:rPr lang="uk-UA" dirty="0">
                <a:effectLst/>
              </a:rPr>
              <a:t>                        </a:t>
            </a:r>
            <a:r>
              <a:rPr lang="uk-UA" sz="2800" dirty="0">
                <a:effectLst/>
              </a:rPr>
              <a:t>Високорозвинені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uk-UA" sz="2800" dirty="0">
                <a:effectLst/>
              </a:rPr>
              <a:t>західноєвропейські 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uk-UA" sz="2800" dirty="0">
                <a:effectLst/>
              </a:rPr>
              <a:t>країни </a:t>
            </a:r>
          </a:p>
          <a:p>
            <a:pPr eaLnBrk="1" hangingPunct="1">
              <a:defRPr/>
            </a:pPr>
            <a:r>
              <a:rPr lang="uk-UA" sz="2800" dirty="0">
                <a:effectLst/>
              </a:rPr>
              <a:t>країни середнього рівня розвитку </a:t>
            </a:r>
          </a:p>
          <a:p>
            <a:pPr eaLnBrk="1" hangingPunct="1">
              <a:defRPr/>
            </a:pPr>
            <a:r>
              <a:rPr lang="uk-UA" sz="2800" dirty="0">
                <a:effectLst/>
              </a:rPr>
              <a:t>країни, що</a:t>
            </a:r>
            <a:r>
              <a:rPr lang="ru-RU" sz="2800" dirty="0">
                <a:effectLst/>
              </a:rPr>
              <a:t> </a:t>
            </a:r>
            <a:r>
              <a:rPr lang="uk-UA" sz="2800" dirty="0">
                <a:effectLst/>
              </a:rPr>
              <a:t>розвиваються</a:t>
            </a:r>
          </a:p>
          <a:p>
            <a:pPr eaLnBrk="1" hangingPunct="1">
              <a:defRPr/>
            </a:pPr>
            <a:r>
              <a:rPr lang="uk-UA" sz="2800" dirty="0">
                <a:effectLst/>
              </a:rPr>
              <a:t>країни з несформованим ринком</a:t>
            </a:r>
            <a:endParaRPr lang="ru-RU" sz="2800" dirty="0"/>
          </a:p>
        </p:txBody>
      </p:sp>
      <p:pic>
        <p:nvPicPr>
          <p:cNvPr id="614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82926" cy="159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20" y="2514600"/>
            <a:ext cx="3105880" cy="20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i="1" dirty="0">
                <a:effectLst/>
                <a:latin typeface="+mn-lt"/>
              </a:rPr>
              <a:t>Міжнародний поділ праці </a:t>
            </a:r>
            <a:r>
              <a:rPr lang="uk-UA" sz="2000" dirty="0">
                <a:effectLst/>
                <a:latin typeface="+mn-lt"/>
              </a:rPr>
              <a:t> </a:t>
            </a:r>
            <a:r>
              <a:rPr lang="uk-UA" sz="2000" dirty="0">
                <a:effectLst/>
              </a:rPr>
              <a:t>спирається на стійку, економічно вигідну  спеціалізацію  виробництва  окремих країн 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на тих чи інших видах продукції 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і веде до взаємного обміну результатами виробництва</a:t>
            </a:r>
            <a:endParaRPr lang="uk-UA" sz="2000" dirty="0">
              <a:latin typeface="+mn-lt"/>
            </a:endParaRPr>
          </a:p>
        </p:txBody>
      </p:sp>
      <p:pic>
        <p:nvPicPr>
          <p:cNvPr id="1024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09800"/>
            <a:ext cx="6067425" cy="45307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r>
              <a:rPr lang="ru-RU" sz="3200" dirty="0" err="1">
                <a:effectLst/>
              </a:rPr>
              <a:t>Концепції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міжнародної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торгівлі</a:t>
            </a:r>
            <a:r>
              <a:rPr lang="ru-RU" sz="3200" dirty="0">
                <a:effectLst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32884"/>
            <a:ext cx="8229600" cy="5791200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 теорії: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cap="sm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МЕРКАНТИЛІЗМ: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cap="sm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АБСОЛЮТНИХ ПЕРЕВАГ;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cap="sm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ВІДНОСНИХ ПЕРЕВАГ;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Неокласичні теорії: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СПІВВІДНОШЕННЯ ФАКТОРІВ ВИРОБНИЦТВА ХЕКШЕРА-ОЛІНА;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 ЛЕОНТЬЕВА;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Неотехнологічні</a:t>
            </a: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теорії:</a:t>
            </a:r>
          </a:p>
          <a:p>
            <a:pPr marL="361950" indent="-285750">
              <a:buFont typeface="Wingdings" panose="05000000000000000000" pitchFamily="2" charset="2"/>
              <a:buChar char="Ø"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ЗМЕНШЕННЯ ВИТРАТ; </a:t>
            </a:r>
          </a:p>
          <a:p>
            <a:pPr marL="361950" indent="-285750">
              <a:buFont typeface="Wingdings" panose="05000000000000000000" pitchFamily="2" charset="2"/>
              <a:buChar char="Ø"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«ТЕХНОЛОГІЧНОГО РОЗРИВУ» ; </a:t>
            </a:r>
          </a:p>
          <a:p>
            <a:pPr marL="361950" indent="-285750">
              <a:buFont typeface="Wingdings" panose="05000000000000000000" pitchFamily="2" charset="2"/>
              <a:buChar char="Ø"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ЖИТТЄВОГО ЦИКЛУ ПРОДУКТА; 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теорії, моделі та концепції міжнародної торгівлі: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cap="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економії на масштабах;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cap="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внутрішньогалузевої торгівлі П. </a:t>
            </a:r>
            <a:r>
              <a:rPr lang="uk-UA" sz="1800" cap="all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Ліндерта</a:t>
            </a:r>
            <a:endParaRPr lang="uk-UA" sz="1800" cap="all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КОНКУРЕНТНИХ ПЕРЕВАГ М. ПОРТЕРА.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1935"/>
      </p:ext>
    </p:extLst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506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Impact</vt:lpstr>
      <vt:lpstr>Monotype Corsiva</vt:lpstr>
      <vt:lpstr>Times New Roman</vt:lpstr>
      <vt:lpstr>Verdana</vt:lpstr>
      <vt:lpstr>Wingdings</vt:lpstr>
      <vt:lpstr>Глобус</vt:lpstr>
      <vt:lpstr> </vt:lpstr>
      <vt:lpstr> ПЛАН  1. Сутність міжнародної торгівлі та фактори, що її обумовлюють.  2. Концепції та етапи розвитку міжнародної торгівлі.</vt:lpstr>
      <vt:lpstr>Презентация PowerPoint</vt:lpstr>
      <vt:lpstr>Презентация PowerPoint</vt:lpstr>
      <vt:lpstr> </vt:lpstr>
      <vt:lpstr>Переваги участі в міжнародній торгівлі:</vt:lpstr>
      <vt:lpstr>За рівнем економічного розвитку виокремлюють групи країн</vt:lpstr>
      <vt:lpstr>Міжнародний поділ праці  спирається на стійку, економічно вигідну  спеціалізацію  виробництва  окремих країн  на тих чи інших видах продукції  і веде до взаємного обміну результатами виробництва</vt:lpstr>
      <vt:lpstr>Концепції міжнародної торгівлі:</vt:lpstr>
      <vt:lpstr>Принцип абсолютних переваг</vt:lpstr>
      <vt:lpstr>Принцип порівняльних переваг </vt:lpstr>
      <vt:lpstr>Презентация PowerPoint</vt:lpstr>
      <vt:lpstr>Торговий баланс країни – це фінансовий документ, в якому відображені надходження та витрати, пов’язані з продажем та купівлею товарів і послуг на зовнішніх ринках.</vt:lpstr>
      <vt:lpstr>Етапи розвитку міжнародної торгівлі: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91</cp:revision>
  <cp:lastPrinted>1601-01-01T00:00:00Z</cp:lastPrinted>
  <dcterms:created xsi:type="dcterms:W3CDTF">1601-01-01T00:00:00Z</dcterms:created>
  <dcterms:modified xsi:type="dcterms:W3CDTF">2020-11-20T21:02:26Z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