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>
        <p:scale>
          <a:sx n="72" d="100"/>
          <a:sy n="72" d="100"/>
        </p:scale>
        <p:origin x="43" y="-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9976" y="1155836"/>
            <a:ext cx="8331531" cy="3886680"/>
          </a:xfrm>
        </p:spPr>
        <p:txBody>
          <a:bodyPr/>
          <a:lstStyle/>
          <a:p>
            <a:r>
              <a:rPr lang="uk-UA" dirty="0" smtClean="0"/>
              <a:t>Зовнішньоекономічна діяльність туристичних підприємств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416859" y="5042516"/>
            <a:ext cx="9094721" cy="1815484"/>
          </a:xfrm>
        </p:spPr>
        <p:txBody>
          <a:bodyPr>
            <a:normAutofit/>
          </a:bodyPr>
          <a:lstStyle/>
          <a:p>
            <a:r>
              <a:rPr lang="uk-UA" dirty="0" smtClean="0"/>
              <a:t>ПРОФЕСОР КАФЕДРИ ТУРИЗМУ, ДОКУМЕНТНИХ ТА</a:t>
            </a:r>
          </a:p>
          <a:p>
            <a:r>
              <a:rPr lang="uk-UA" dirty="0" smtClean="0"/>
              <a:t>МІЖКУЛЬТУРНИХ КОМУНІКАЦІЙ А.В.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796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ЧИННИКИ ВПЛИВУ НА ЗЕД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ТУРИСТИЧНИХ ПІДПРИЄМСТВ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849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                                ЗОВНІШНІ ЧИННИКИ ПРЯМОГО ВПЛИВУ:</a:t>
            </a:r>
          </a:p>
          <a:p>
            <a:r>
              <a:rPr lang="uk-UA" dirty="0" smtClean="0"/>
              <a:t>ГЛОБАЛЬНІ – ТЕНДЕНЦІЇ НА ГЛОБАЛЬНОМУ РИНКУ ТУРИСТИЧНИХ ПОСЛУГ; ГЛОБАЛЬНІ СОЦІАЛЬНО-ЕКОНОМІЧНІ КРИЗИ; ЕКОЛОГІЧНІ КАТАСТРОФИ; НТП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НАЦІОНАЛЬНІ ЧИННИКИ:</a:t>
            </a:r>
          </a:p>
          <a:p>
            <a:r>
              <a:rPr lang="uk-UA" dirty="0" smtClean="0"/>
              <a:t>ТЕНДЕНЦІЇ НА ВНУТРІШНЬОМУ РТП; НОРМАТИВНО-ПРАВОВА БАЗА ЗЕД; ДЕРЖАВНА ТУРИСТИЧНА ПОЛІТИКА</a:t>
            </a:r>
          </a:p>
          <a:p>
            <a:pPr marL="0" indent="0">
              <a:buNone/>
            </a:pPr>
            <a:r>
              <a:rPr lang="uk-UA" dirty="0" smtClean="0"/>
              <a:t>                           ЗОВНІШНІ ЧИННИКИ ОПОСЕРЕДКОВАНОГО ВПЛИВУ:</a:t>
            </a:r>
          </a:p>
          <a:p>
            <a:r>
              <a:rPr lang="uk-UA" dirty="0" smtClean="0"/>
              <a:t>РІВЕНЬ ІНТЕГРОВАНОСТІ КРАЇНИ У СВІТОГОСПОДАРСЬКІ ЗВ’ЯЗКИ</a:t>
            </a:r>
          </a:p>
          <a:p>
            <a:r>
              <a:rPr lang="uk-UA" dirty="0" smtClean="0"/>
              <a:t>СТРАТЕГІЯ ЗОВНІШНЬОЕКОНОМІЧНОЇ ПОЛІТИКИ ДЕРЖАВИ</a:t>
            </a:r>
          </a:p>
          <a:p>
            <a:r>
              <a:rPr lang="uk-UA" dirty="0" smtClean="0"/>
              <a:t>РІВЕНЬ СОЦІАЛЬНО-КУЛЬТУРНОГО РОЗВИТКУ КРАЇНИ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883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ВНУТРІШНІ ЧИННИКИ ВПЛИВУ НА ЗЕД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ТУРИСТИЧНИХ ПІДПРИЄМСТВ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      ОБ’ЄКТИВНІ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3021165"/>
          </a:xfrm>
        </p:spPr>
        <p:txBody>
          <a:bodyPr/>
          <a:lstStyle/>
          <a:p>
            <a:r>
              <a:rPr lang="uk-UA" dirty="0" smtClean="0"/>
              <a:t>РІВЕНЬ ЗАБЕЗПЕЧЕННЯ ПІДПРИЄМСТВ ФІНАНСОВИМИ, МАТЕРІАЛЬНИМИ, ТРУДОВИМИ РЕСУРСАМИ</a:t>
            </a:r>
          </a:p>
          <a:p>
            <a:r>
              <a:rPr lang="uk-UA" dirty="0" smtClean="0"/>
              <a:t>ЗВ’ЯЗКИ З ФІРМАМИ- ПОСТАЧАЛЬНИКАМИ</a:t>
            </a:r>
          </a:p>
          <a:p>
            <a:r>
              <a:rPr lang="uk-UA" dirty="0" smtClean="0"/>
              <a:t>ДОСТУП ДО СВІТОВОЇ ІНФОРМАЦІЙНОЇ СИСТЕМИ</a:t>
            </a:r>
          </a:p>
          <a:p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            СУБ’ЄКТИВНІ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/>
          <a:p>
            <a:r>
              <a:rPr lang="uk-UA" dirty="0" smtClean="0"/>
              <a:t>ОСОБЛИВОСТІ МЕНЕДЖМЕНТУ І МАРКЕТИНГУ ТУРИСТИЧНИХ ФІРМ</a:t>
            </a:r>
          </a:p>
          <a:p>
            <a:r>
              <a:rPr lang="uk-UA" dirty="0" smtClean="0"/>
              <a:t>ДОСВІД ТА ІНФОРМОВАНІСТЬ КЕРІВНИКІВ</a:t>
            </a:r>
          </a:p>
          <a:p>
            <a:r>
              <a:rPr lang="uk-UA" dirty="0" smtClean="0"/>
              <a:t>РІВЕНЬ КВАЛІФІКАЦІЇ ПРАЦІВНИКІВ</a:t>
            </a:r>
          </a:p>
          <a:p>
            <a:r>
              <a:rPr lang="uk-UA" dirty="0" smtClean="0"/>
              <a:t>КОРПОРАТИВНА КУЛЬТУРА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415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СТРАТЕГІЇ ВИХОДУ ТУРИСТИЧНИХ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ФІРМ НА МІЖНАРОДНИЙ РТП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97172" y="2658140"/>
            <a:ext cx="9675628" cy="3997840"/>
          </a:xfrm>
        </p:spPr>
        <p:txBody>
          <a:bodyPr/>
          <a:lstStyle/>
          <a:p>
            <a:r>
              <a:rPr lang="uk-UA" dirty="0" smtClean="0"/>
              <a:t>ЕКСПОРТУВАННЯ  -  ФІРМА ОРГАНІЗОВУЄ НАДАННЯ ТУРИСТИЧНИХ ПОСЛУГ ІНОЗЕМНИМ ТУРИСТАМ НА НАЦІОНАЛЬНІЙ ТЕРИТОРІЇ</a:t>
            </a:r>
          </a:p>
          <a:p>
            <a:r>
              <a:rPr lang="uk-UA" dirty="0" smtClean="0"/>
              <a:t>ІМПОРТУВАННЯ  -  ФІРМА ОРГАНІЗОВУЄ НАДАННЯ ТУРИСТИЧНИХ ПОСЛУГ ВІТЧИЗНЯНИМ ТУРИСТАМ НА ТЕРИТОРІЇ ІНШИХ КРАЇН</a:t>
            </a:r>
          </a:p>
          <a:p>
            <a:r>
              <a:rPr lang="uk-UA" dirty="0" smtClean="0"/>
              <a:t>СПІЛЬНЕ ПІДПРИЄМНИЦТВО  -  НЕПРЯМА ФОРМА ВИХОДУ НА ЗОВНІШНІЙ РИНОК ЧЕРЕЗ ЗАЛУЧЕННЯ ІНОЗЕМНОГО КАПІТАЛУ ДЛЯ РОЗВИТКУ ТУРИЗМУ В КРАЇНІ</a:t>
            </a:r>
          </a:p>
          <a:p>
            <a:r>
              <a:rPr lang="uk-UA" dirty="0" smtClean="0"/>
              <a:t>ІНВЕСТУВАННЯ  -  ВИВЕЗЕННЯ ЗА КОРДОН КАПІТАЛУ З МЕТОЮ СТВОРЕННЯ ВИРОБНИЦТВА ТУРИСТИЧНИХ ПОСЛУГ ШЛЯХОМ ЗАСНУВАННЯ ЗМІШАНИХ ПІДПРИЄМСТВ ЗА УЧАСТЮ НАЦІОНАЛЬНОГО КАПІТАЛУ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708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ЗАГРОЗИ ЕКОНОМІЧНІЙ БЕЗПЕЦІ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ТУРИСТИЧНИХ ПІДПРИЄМСТВ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75907" y="2286000"/>
            <a:ext cx="9696893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                                               ПОЛІТИЧНІ ЗАГРОЗИ :</a:t>
            </a:r>
          </a:p>
          <a:p>
            <a:r>
              <a:rPr lang="uk-UA" dirty="0" smtClean="0"/>
              <a:t>МОЖЛИВІСТЬ ПОЛІТИЧНИХ, ВІЙСЬКОВИХ КОНФЛІКТІВ;  ЗАГОСТРЕННЯ ПОЛІТИЧНОЇ НЕСТАБІЛЬНОСТІ В КРАЇНІ;  УСКЛАДНЕННЯ ВІЗОВОГО КОНТРОЛЮ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   ТЕХНІЧНІ ЗАГРОЗИ:</a:t>
            </a:r>
          </a:p>
          <a:p>
            <a:r>
              <a:rPr lang="uk-UA" dirty="0" smtClean="0"/>
              <a:t>КОНКУРЕНТИ З ЯКІСНО НОВИМИ ПРОДУКТАМИ; ПОЯВА «ТЕХНОЛОГІЧНО ВІДСТАЛИХ» ТУРИСТИЧНИХ ПРОДУКТІВ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ФІНАНСОВІ ЗАГРОЗИ:</a:t>
            </a:r>
          </a:p>
          <a:p>
            <a:r>
              <a:rPr lang="uk-UA" dirty="0" smtClean="0"/>
              <a:t>ЗРОСТАННЯ РІВНЯ ІНФЛЯЦІЇ; ІСТОТНА ЗМІНА КУРСУ; ЗРОСТАННЯ АБО ПАДІННЯ ЦІН НА СКЛАДОВІ ТУРИСТИЧНОГО ПРОДУКТУ; БАНКРОТСТВО ФІРМ-ПАРТНЕРІВ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        ЕКОЛОГІЧНІ ЗАГРОЗИ:</a:t>
            </a:r>
          </a:p>
          <a:p>
            <a:r>
              <a:rPr lang="uk-UA" dirty="0" smtClean="0"/>
              <a:t>ВИНИКНЕННЯ НЕПЕРЕДБАЧУВАНИХ ПРИРОДНИХ АБО ТЕХНОЛОГІЧНИХ КАТАСТРОФ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946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СКЛАДОВІ СТІЙКОСТІ ЗЕД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ТУРИСТИЧНИХ ПІДПРИЄМСТВ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75907" y="2285999"/>
            <a:ext cx="9696893" cy="4476307"/>
          </a:xfrm>
        </p:spPr>
        <p:txBody>
          <a:bodyPr/>
          <a:lstStyle/>
          <a:p>
            <a:r>
              <a:rPr lang="uk-UA" dirty="0" smtClean="0"/>
              <a:t>СТІЙКІСТЬ ЕКСПОРТУ ТА ІМПОРТУ</a:t>
            </a:r>
          </a:p>
          <a:p>
            <a:r>
              <a:rPr lang="uk-UA" dirty="0" smtClean="0"/>
              <a:t>СТІЙКІСТЬ ПАРАМЕТРІВ СЕГМЕНТУ ПРИСУТНОСТІ НА МІЖНАРОДНОМУ РИНКУ</a:t>
            </a:r>
          </a:p>
          <a:p>
            <a:r>
              <a:rPr lang="uk-UA" dirty="0" smtClean="0"/>
              <a:t>СКІЙКІСТЬ У ВІДНОСИНАХ З ЗАРУБІЖНИМИ КОНТРАГЕНТАМИ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      ДЛЯ ОЦІНКИ БЕЗПЕКИ ЗЕД ТУРИСТИЧНИХ ПІДПРИЄМСТВ ЗАСТОСОВУЮТЬ КОМПЛЕКСНИЙ МЕТОД  -  </a:t>
            </a:r>
            <a:r>
              <a:rPr lang="en-US" dirty="0" smtClean="0"/>
              <a:t>SWOT </a:t>
            </a:r>
            <a:r>
              <a:rPr lang="uk-UA" dirty="0" smtClean="0"/>
              <a:t>АНАЛІЗ – ЯК БАЛЬНУ, ЕКСПЕРТНУ ОЦІНКУ СЛАБКИХ І СИЛЬНИХ СТОРІН, НА ОСНОВІ ЯКИХ БУДУЮТЬ  « СЦЕНАРІЇ РОЗВИТКУ»</a:t>
            </a:r>
          </a:p>
          <a:p>
            <a:pPr marL="457200" indent="-457200">
              <a:buAutoNum type="arabicPeriod"/>
            </a:pPr>
            <a:r>
              <a:rPr lang="uk-UA" dirty="0" smtClean="0"/>
              <a:t>«СЦЕНАРІЙ ШАНСІВ» – </a:t>
            </a:r>
            <a:r>
              <a:rPr lang="en-US" dirty="0" smtClean="0"/>
              <a:t>MAX</a:t>
            </a:r>
            <a:r>
              <a:rPr lang="uk-UA" dirty="0" smtClean="0"/>
              <a:t> ВИКОРИСТАННЯ СИЛЬНИХ СТОРІН ТА МОЖЛИВОСТЕЙ ПРИ </a:t>
            </a:r>
            <a:r>
              <a:rPr lang="en-US" dirty="0" smtClean="0"/>
              <a:t>MIN </a:t>
            </a:r>
            <a:r>
              <a:rPr lang="uk-UA" dirty="0" smtClean="0"/>
              <a:t>ВПЛИВІ НЕГАТИВНИХ СТОРІН</a:t>
            </a:r>
          </a:p>
          <a:p>
            <a:pPr marL="457200" indent="-457200">
              <a:buAutoNum type="arabicPeriod"/>
            </a:pPr>
            <a:r>
              <a:rPr lang="uk-UA" dirty="0" smtClean="0"/>
              <a:t>«СЦЕНАРІЙ ЗАГРОЗ» – ВИКОРИСТАННЯ ПЕРЕДБАЧЕННЯ ШЛЯХІВ </a:t>
            </a:r>
            <a:r>
              <a:rPr lang="en-US" dirty="0" smtClean="0"/>
              <a:t>MAX </a:t>
            </a:r>
            <a:r>
              <a:rPr lang="uk-UA" dirty="0" smtClean="0"/>
              <a:t>ВПЛИВУ СЛАБКИХ СТОРІН І ЗАГРОЗ ПРИ</a:t>
            </a:r>
            <a:r>
              <a:rPr lang="en-US" dirty="0" smtClean="0"/>
              <a:t> MIN</a:t>
            </a:r>
            <a:r>
              <a:rPr lang="uk-UA" dirty="0" smtClean="0"/>
              <a:t> ВПЛИВІ ПОЗИТИВНИХ ЧИННИКІВ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088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 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65025" y="4710222"/>
            <a:ext cx="9612971" cy="649429"/>
          </a:xfrm>
        </p:spPr>
        <p:txBody>
          <a:bodyPr/>
          <a:lstStyle/>
          <a:p>
            <a:r>
              <a:rPr lang="en-US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02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 ГЛОБАЛІЗАЦІЯ СВІТОВОГО ТУРИСТИЧНОГО РИНКУ</a:t>
            </a:r>
          </a:p>
          <a:p>
            <a:endParaRPr lang="uk-UA" dirty="0"/>
          </a:p>
          <a:p>
            <a:r>
              <a:rPr lang="uk-UA" dirty="0" smtClean="0"/>
              <a:t>2.. ЗОВНІШНЬОЕКОНОМІЧНА ДІЯЛЬНІСТЬ ТУРИСТИЧНИХ ПІДПРИЄМСТВ</a:t>
            </a:r>
          </a:p>
          <a:p>
            <a:endParaRPr lang="uk-UA" dirty="0"/>
          </a:p>
          <a:p>
            <a:r>
              <a:rPr lang="uk-UA" dirty="0" smtClean="0"/>
              <a:t>3. БЕЗПЕКА ЗОВНІШНЬОЕКОНОМІЧНОЇ ДІЯЛЬНОСТІ ТУРИСТИЧНИХ  ФІРМ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84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МІЖНАРОДНИЙ ТУРИЗМ І УКРАЇНСЬКИЙ ТУРИСТИЧНИЙ БІЗНЕС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56930" y="2785730"/>
            <a:ext cx="10015871" cy="4678326"/>
          </a:xfrm>
        </p:spPr>
        <p:txBody>
          <a:bodyPr/>
          <a:lstStyle/>
          <a:p>
            <a:r>
              <a:rPr lang="uk-UA" dirty="0" smtClean="0"/>
              <a:t>УКРАЇНА НЕМАЄ АЛЬТЕРНАТИВИ, ОКРІМ ЯК ІНТЕГРУВАТИСЬ ДО ПРОЦЕСІВ ГЛОБАЛІЗАЦІЇ ШЛЯХОМ ЧЛЕНСТВА В ООН, </a:t>
            </a:r>
            <a:r>
              <a:rPr lang="en-US" dirty="0" smtClean="0"/>
              <a:t>UNWTO</a:t>
            </a:r>
            <a:r>
              <a:rPr lang="uk-UA" dirty="0" smtClean="0"/>
              <a:t>, ЮНЕСКО, МТО, МВФ, АБО ЧЕРЕЗ ПЕРСПЕКТИВИ ВСТУПУ В НАТО, БЕЗВИЗОВОГО РЕЖИМУ З КРАЇНАМИ ЄВРОПЕЙСЬКОЇ СПІЛЬНОТИ, ТА ІНШИМИ КРАЇНАМИ</a:t>
            </a:r>
          </a:p>
          <a:p>
            <a:pPr marL="0" indent="0">
              <a:buNone/>
            </a:pPr>
            <a:r>
              <a:rPr lang="uk-UA" dirty="0" smtClean="0"/>
              <a:t>                                      МІЖНАРОДНИЙ ТУРИЗМ ВИСТУПАЄ:</a:t>
            </a:r>
          </a:p>
          <a:p>
            <a:r>
              <a:rPr lang="uk-UA" dirty="0" smtClean="0"/>
              <a:t>ДЖЕРЕЛОМ ДОХОДІВ ТУРИСТИЧНИХ ПІДПРИЄМСТВ</a:t>
            </a:r>
          </a:p>
          <a:p>
            <a:r>
              <a:rPr lang="uk-UA" dirty="0" smtClean="0"/>
              <a:t>СФЕРОЮ ЗАДОВОЛЕННЯ ДУХОВНИХ І ФІЗИЧНИХ ПОТРЕБ СПОЖИВАЧА</a:t>
            </a:r>
          </a:p>
          <a:p>
            <a:r>
              <a:rPr lang="uk-UA" dirty="0" smtClean="0"/>
              <a:t>ЗВ’ЯЗУЮЧОЮ ЛАНКОЮ МІЖ КРАЇНАМИ, ДІЛОВИМИ КОЛАМИ РІЗНИХ КРАЇН</a:t>
            </a:r>
          </a:p>
          <a:p>
            <a:r>
              <a:rPr lang="uk-UA" dirty="0" smtClean="0"/>
              <a:t>ДЖЕРЕЛОМ ПОШИРЕННЯ ІНФОРМАЦІЇ ПРО ТУРИСТИЧНІ ПРОДУКТИ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082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ГЛОБАЛІЗАЦІЯ СВІТОВОГО ТУРИЗМУ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ПРОЯВЛЯЄТЬСЯ В: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ІНТЕГРОВАНОСТІ ТУРИСТИЧНИХ ГАЛУЗЕЙ РІЗНИИХ ДЕРЖАВ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КООПЕРУВАННІ ДІЯЛЬНОСТІ ТУРИСТИЧНИХ ПІДПРИЄМСТВ РІЗНИХ КРАЇН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ЕФЕКТИВНОСТІ ДІЯЛЬНОСТІ НАДНАЦІОНАЛЬНИХ ОРГАНІВ ЗОВНІШНЬОГО КОНТРОЛЮ – ВЕКТОРИ ЗОВНІШНЬОЕКОНОМІЧНОЇ  ПОЛІТИКИ ФОРМУЮТЬСЯ НА РІВНІ ІНТЕГРАЦІЙНИХ ОБ’ЄДНАНЬ</a:t>
            </a:r>
          </a:p>
          <a:p>
            <a:r>
              <a:rPr lang="uk-UA" dirty="0" smtClean="0"/>
              <a:t>ПОЯВІ МОЖЛИВОСТЕЙ ЩОДО ВИКОРИСТАННЯ ТА ОПТИМАЛЬНОЇ КОМБІНАЦІЇ РІЗНОМАНІТНИХ ТУРИСТИЧНИХ РЕСУРСІВ ДЛЯ КРАЇН І СПОЖИВАЧІВ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585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ГЛОБАЛІЗАЦІЯ В ТУРИЗМІ НА НАЦІОНАЛЬНОМУ РИНКУ ПРОЯВЛЯЄТЬСЯ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ВІДКРИТОСТІ НАЦІОНАЛЬНИХ ТУРИСТИЧНИХ РИНКІВ</a:t>
            </a:r>
          </a:p>
          <a:p>
            <a:r>
              <a:rPr lang="uk-UA" dirty="0" smtClean="0"/>
              <a:t>ЗРОСТАННІ ЧАСТКИ ЗОВНІШНЬОТОРГІВЕЛЬНОГО ОБОРОТУ В ОБСЯЗІ НАДАНИХ ТУРИСТИЧНИХ ПОСЛУГ</a:t>
            </a:r>
          </a:p>
          <a:p>
            <a:r>
              <a:rPr lang="uk-UA" dirty="0" smtClean="0"/>
              <a:t>ЗРОСТАННІ ОБСЯГІВ ЗАЛУЧЕНИХ В РОЗВИТОК ТУРИСТИЧНОГО БІЗНЕСУ ІНОЗЕМНИХ ІНВЕСТИЦІЙ</a:t>
            </a:r>
          </a:p>
          <a:p>
            <a:r>
              <a:rPr lang="uk-UA" dirty="0" smtClean="0"/>
              <a:t>ЗРОСТАННІ ОБСЯГІВ МІЖНАРОДНИХ ФІНАНСОВИХ РЕСУРСІВ</a:t>
            </a:r>
          </a:p>
          <a:p>
            <a:pPr marL="0" indent="0">
              <a:buNone/>
            </a:pPr>
            <a:r>
              <a:rPr lang="uk-UA" dirty="0" smtClean="0"/>
              <a:t>          ІНТЕГРОВАНІСТЬ УКРАЇНСЬКОГО ТУРИСТИЧНОГО БІЗНЕСУ У СВІТОВИЙ ТУРИСТИЧНИЙ РИНОК ХАРАКТЕРИЗУЄ ЧАСТКА ОБСЯГІВ МІЖНАРОДНОГО ТУРИЗМУ В СТРУКТУРІ ТУРИСТИЧНИХ ПОСЛУГ – СЕРЕДНЯ БІЛЯ 35% - САМЕ ТОМУ ЗАЦІКАВЛЕНІСТЬ СВІТОВОГО КАПІТАЛУ ДО НАШОГО РИНКУ  ПОКИ НЕЗНАЧНА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37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ВПЛИВ ГЛОБАЛІЗАЦІЇ НА ДІЯЛЬНІСТЬ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ТУРИСТИЧНИХ ПІДПРИЄМСТВ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ЯК ДОДАТКОВЕ ДЖЕРЕЛО ДОХОДІВ , ЯКЩО ТУРИСТИЧНЕ ПІДПРИЄМСТВО ЗАЙМАЄТЬСЯ ЕКСПОРТНОЮ ДІЯЛЬНІСТЮ ЩОДО ОРГАНІЗАЦІЇ В’ЇЗНОГО ТУРИЗМУ</a:t>
            </a:r>
          </a:p>
          <a:p>
            <a:endParaRPr lang="uk-UA" dirty="0"/>
          </a:p>
          <a:p>
            <a:r>
              <a:rPr lang="uk-UA" dirty="0" smtClean="0"/>
              <a:t>ЯК ПІДГРУНТТЯ ФІНАНСОВОЇ СТАБІЛЬНОСТІ, ЯКЩО ТУРИСТИЧНЕ ПІДРИЄМСТВО ДИВЕРСИФІКУВАЛО СВОЇ ПРИБУТКИ ТА РОЗМІСТИЛО ЇХ В РІЗНИХ КРАЇНАХ</a:t>
            </a:r>
          </a:p>
          <a:p>
            <a:endParaRPr lang="uk-UA" dirty="0"/>
          </a:p>
          <a:p>
            <a:r>
              <a:rPr lang="uk-UA" dirty="0" smtClean="0"/>
              <a:t>ЯК ЧИННИК ЗРОСТАННЯ КОНКУРЕНТОСПРОМОЖНОСТІ, ТОМУ ЩО ТУРИСТИЧНА ФІРМА ОТРИМУЄ ЗМОГУ ВИКОРИСТОВУВАТИ МІСЦЕВІ ПЕРЕВАГИ, ПОВ’ЯЗАННІ З ШИРОКИМ ДОСТУПОМ ДО МІСЦЕВИХ ТУРИСТИЧНИХ РЕСУРСІВ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55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ТРАНСНАЦІОНАЛЬНІ КОРПОРАЦІЇ (ТНК)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НА ТУРИСТИЧНОМУ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9986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ТНК ОБ’ЄДНУЮТЬ НАДАННЯ ТУРИСТИЧНИХ ПОСЛУГ НА НАДНАЦІОНАЛЬНОМУ РІВНІ В ЄДИНИЙ ОРГАНІЗАЦІЙНИЙ, ФІНАНСОВИЙ, ТЕХНОЛОГІЧНИЙ ПРОЦЕС</a:t>
            </a:r>
          </a:p>
          <a:p>
            <a:r>
              <a:rPr lang="uk-UA" dirty="0" smtClean="0"/>
              <a:t>ДЛЯ СУЧАСНОГО ТУРИСТИЧНОГО РИНКУ ХАРАКТЕРНИМ Є ШИРОКЕ ВИКОРИСТАННЯ КОМП’ЮТЕРНИХ ТА КОМУНІКАЦІЙНИХ ТЕХНОЛОГІЙ, ЩО ЗАБЕЗПЕЧУЄ:</a:t>
            </a:r>
          </a:p>
          <a:p>
            <a:r>
              <a:rPr lang="uk-UA" dirty="0" smtClean="0"/>
              <a:t>СТВОРЕННЯ І ВИКОРИСТАННЯ ЄДИНИХ БАЗ ІНФОРМАЦІЇ</a:t>
            </a:r>
          </a:p>
          <a:p>
            <a:r>
              <a:rPr lang="uk-UA" dirty="0" smtClean="0"/>
              <a:t>ЗРОСТАННЯ РІВНЯ ДОНЕСЕННЯ ІНФОРМАЦІЇ ПРО ІНОЗЕМНІ ТУРИСТИЧНІ ПРОДУКТИ</a:t>
            </a:r>
          </a:p>
          <a:p>
            <a:r>
              <a:rPr lang="uk-UA" dirty="0" smtClean="0"/>
              <a:t>МОЖЛИВІСТЬ ЕФЕКТИВНО КООРДИНУВАТИ ВИРОБНИЦТВО ТУРИСТИЧНИХ ПРОДУКТІВ У РІЗНИХ СВІТОВИХ ЦЕНТРАХ</a:t>
            </a:r>
          </a:p>
          <a:p>
            <a:r>
              <a:rPr lang="uk-UA" dirty="0" smtClean="0"/>
              <a:t>ВПРОВАДЖЕННЯ  ІТ  ТА ІНТЕРНЕТ-ТОРГІВЛІ; ЗРОСТАННЯ ЕФЕКТИВНОСТІ ЛОГІСТИКИ В ТУРИЗМІ ТА КОНКУРЕНТОСПРОМОЖНОСТІ ТУРИСТИЧНИХ ФІРМ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98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ГЛОБАЛІЗАЦІЯ ТУРИСТИЧНОГО РИНКУ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МАЄ НАСЛІДКИ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      ПОЗИТИВНІ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322318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ЕКОНОМІЧНЕ ЗРОСТАННЯ І СОЦІАЛЬНИЙ ТА ТЕХНОЛОГІЧНИЙ ПРОГРЕС</a:t>
            </a:r>
          </a:p>
          <a:p>
            <a:r>
              <a:rPr lang="uk-UA" dirty="0" smtClean="0"/>
              <a:t>ГЛОБАЛЬНА ІНФОРМАТИЗАЦІЯ</a:t>
            </a:r>
          </a:p>
          <a:p>
            <a:r>
              <a:rPr lang="uk-UA" dirty="0" smtClean="0"/>
              <a:t>РОЗШИРЕННЯ ДОСТУПУ ДО ПІЗНАВАЛЬНОГО ТА РЕКРЕАЦІЙНОГО ЗАРУБІЖНОГО ТУРИЗМУ</a:t>
            </a:r>
          </a:p>
          <a:p>
            <a:r>
              <a:rPr lang="uk-UA" dirty="0" smtClean="0"/>
              <a:t>ВІДКРИТІСТЬ КОРДОНІВ АБО СПРОЩЕННЯ ПРОЦЕДУР ЇХ ПЕРЕТИНУ</a:t>
            </a:r>
          </a:p>
          <a:p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            НЕГАТИВНІ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3478365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ЗАЛЕЖНІСТЬ НАЦІОНАЛЬНОЇ ЕКОНОМІКИ ВІД МАКРО-КОЛИВАНЬ</a:t>
            </a:r>
          </a:p>
          <a:p>
            <a:r>
              <a:rPr lang="uk-UA" dirty="0" smtClean="0"/>
              <a:t>ЗБІЛЬШЕННЯ КІЛЬКОСТІ «БІДНИХ» КРАЇН</a:t>
            </a:r>
          </a:p>
          <a:p>
            <a:r>
              <a:rPr lang="uk-UA" dirty="0" smtClean="0"/>
              <a:t>ЗАГОСТРЕННЯ КОНКУРЕНТНОЇ БОРОТЬБИ, МІЖНАРОДНОГО ТЕРОРИЗМУ</a:t>
            </a:r>
          </a:p>
          <a:p>
            <a:r>
              <a:rPr lang="uk-UA" dirty="0" smtClean="0"/>
              <a:t>НЕПРАВОМІРНА ДІЯЛЬНІСТЬ ЩОДО НЕЛЕГАЛЬНОЇ МІГРАЦІЇ ТА ТОРГІВЛІ ЛЮДЬМИ</a:t>
            </a:r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434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ЗОВНІШНЬОЕКОНОМІЧНА ДІЯЛЬНІСТЬ</a:t>
            </a:r>
            <a:br>
              <a:rPr lang="uk-UA" dirty="0" smtClean="0"/>
            </a:br>
            <a:r>
              <a:rPr lang="uk-UA" dirty="0" smtClean="0"/>
              <a:t>        ТУРИСТИЧНИХ ПІДПРИЄМСТВ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ЦЕ ДІЯЛЬНІСТЬ СУБ’ЄКТА ГОСПОДАРСЬКОЇ ДІЯЛЬНОСТІ, ПОБУДОВАНА НА ВЗАЄМОВІДНОСИНАХ МІЖ УКРАЇНСЬКИМИ ТА ІНОЗЕМНИМИ ПІДПРИЄМСТВАМИ, ЩО МАЄ МІСЦЕ ЯК НА ТЕРИТОРІЇ УКРАЇНИ, ТАК І ЗА ЇЇ МЕЖАМИ</a:t>
            </a:r>
          </a:p>
          <a:p>
            <a:r>
              <a:rPr lang="uk-UA" dirty="0" smtClean="0"/>
              <a:t>ДО НЕЇ ВІДНОСЯТЬ ЯК ОПЕРАЦІЇ РЕЗИДЕНТІВ ЗА КОРДОНОМ, ТАК І НЕРЕЗИДЕНТІВ В УКРАЇНІ</a:t>
            </a:r>
          </a:p>
          <a:p>
            <a:r>
              <a:rPr lang="uk-UA" dirty="0" smtClean="0"/>
              <a:t>МЕТА ЗЕД ТУРИСТИЧНИХ ПІДПРИЄМСТВ – НАДАННЯ РІЗНИХ ТУРИСТИЧНИХ ПОСЛУГ ІНОЗЕМНИМ ТУРИСТАМ В КРАЇНІ ПЕРЕБУВАННЯ ТА ВІТЧИЗНЯНИМ ТУРИСТАМ ЗА КОРДОНОМ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58765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TM10001105[[fn=Обтинання]]</Template>
  <TotalTime>326</TotalTime>
  <Words>822</Words>
  <Application>Microsoft Office PowerPoint</Application>
  <PresentationFormat>Широкий екран</PresentationFormat>
  <Paragraphs>101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7" baseType="lpstr">
      <vt:lpstr>Franklin Gothic Book</vt:lpstr>
      <vt:lpstr>Crop</vt:lpstr>
      <vt:lpstr>Зовнішньоекономічна діяльність туристичних підприємств</vt:lpstr>
      <vt:lpstr>        ПРОБЛЕМИ ДО ОБГОВОРЕННЯ</vt:lpstr>
      <vt:lpstr>            МІЖНАРОДНИЙ ТУРИЗМ І УКРАЇНСЬКИЙ ТУРИСТИЧНИЙ БІЗНЕС</vt:lpstr>
      <vt:lpstr>   ГЛОБАЛІЗАЦІЯ СВІТОВОГО ТУРИЗМУ                     ПРОЯВЛЯЄТЬСЯ В:</vt:lpstr>
      <vt:lpstr>             ГЛОБАЛІЗАЦІЯ В ТУРИЗМІ НА НАЦІОНАЛЬНОМУ РИНКУ ПРОЯВЛЯЄТЬСЯ </vt:lpstr>
      <vt:lpstr>  ВПЛИВ ГЛОБАЛІЗАЦІЇ НА ДІЯЛЬНІСТЬ       ТУРИСТИЧНИХ ПІДПРИЄМСТВ</vt:lpstr>
      <vt:lpstr>ТРАНСНАЦІОНАЛЬНІ КОРПОРАЦІЇ (ТНК)            НА ТУРИСТИЧНОМУ РИНКУ</vt:lpstr>
      <vt:lpstr>ГЛОБАЛІЗАЦІЯ ТУРИСТИЧНОГО РИНКУ                     МАЄ НАСЛІДКИ</vt:lpstr>
      <vt:lpstr>ЗОВНІШНЬОЕКОНОМІЧНА ДІЯЛЬНІСТЬ         ТУРИСТИЧНИХ ПІДПРИЄМСТВ</vt:lpstr>
      <vt:lpstr>          ЧИННИКИ ВПЛИВУ НА ЗЕД         ТУРИСТИЧНИХ ПІДПРИЄМСТВ</vt:lpstr>
      <vt:lpstr>ВНУТРІШНІ ЧИННИКИ ВПЛИВУ НА ЗЕД         ТУРИСТИЧНИХ ПІДПРИЄМСТВ</vt:lpstr>
      <vt:lpstr>           СТРАТЕГІЇ ВИХОДУ ТУРИСТИЧНИХ               ФІРМ НА МІЖНАРОДНИЙ РТП</vt:lpstr>
      <vt:lpstr>     ЗАГРОЗИ ЕКОНОМІЧНІЙ БЕЗПЕЦІ          ТУРИСТИЧНИХ ПІДПРИЄМСТВ</vt:lpstr>
      <vt:lpstr>           СКЛАДОВІ СТІЙКОСТІ ЗЕД          ТУРИСТИЧНИХ ПІДПРИЄМСТВ</vt:lpstr>
      <vt:lpstr>ДЯКУЮ ЗА УВАГУ!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Зовнішньоекономічна діяльність туристичних підприємств</dc:title>
  <dc:creator>Пользователь</dc:creator>
  <cp:lastModifiedBy>Пользователь</cp:lastModifiedBy>
  <cp:revision>25</cp:revision>
  <dcterms:created xsi:type="dcterms:W3CDTF">2020-12-24T08:25:40Z</dcterms:created>
  <dcterms:modified xsi:type="dcterms:W3CDTF">2020-12-24T13:52:14Z</dcterms:modified>
</cp:coreProperties>
</file>