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ПЛАНУВАННЯ ПОТОЧНИХ ВИТРАТ ТА ОСНОВНИХ ФІНАНСОВИХ ЗВІТІВ ТУРИСТИЧНИХ ПІДПРИЄМСТВ 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                                                                   ПРОФЕСОР КАФЕДРИ ТУРИЗМУ,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ДОКУМЕНТГИХ ТА МІЖКУЛЬТУРНИХ</a:t>
            </a:r>
          </a:p>
          <a:p>
            <a:r>
              <a:rPr lang="uk-UA" dirty="0"/>
              <a:t> </a:t>
            </a:r>
            <a:r>
              <a:rPr lang="uk-UA" dirty="0" smtClean="0"/>
              <a:t>                                                                  КОМУНІКАЦІЙ А.В. КОРОТЄЄВА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288525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ФІНАНСОВІ ПОКАЗНИКИ АКТИВНОСТІ</a:t>
            </a:r>
            <a:br>
              <a:rPr lang="uk-UA" dirty="0" smtClean="0"/>
            </a:br>
            <a:r>
              <a:rPr lang="uk-UA" dirty="0" smtClean="0"/>
              <a:t>       ТУРИСТИЧНОГО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ХАРАКТЕРИЗУЮТЬ СТУПІНЬ ВИКОРИСТАННЯ ПІДПРИЄМСТВОМ СВОЇХ РЕСУРСІВ:</a:t>
            </a:r>
          </a:p>
          <a:p>
            <a:r>
              <a:rPr lang="uk-UA" dirty="0" err="1" smtClean="0"/>
              <a:t>ОбОРОТ</a:t>
            </a:r>
            <a:r>
              <a:rPr lang="uk-UA" dirty="0" smtClean="0"/>
              <a:t> ОСНОВНИХ ЗАСОБІВ – ЦЕ СПІВВІДНОШЕННЯ ЧИСТИХ ПРОДАЖ ДО ВАРТОСТІ ОСНОВНИХ ФОНДІВ</a:t>
            </a:r>
          </a:p>
          <a:p>
            <a:pPr marL="0" indent="0">
              <a:buNone/>
            </a:pPr>
            <a:r>
              <a:rPr lang="uk-UA" dirty="0" smtClean="0"/>
              <a:t>                </a:t>
            </a:r>
            <a:r>
              <a:rPr lang="uk-UA" dirty="0" err="1" smtClean="0"/>
              <a:t>Ооз</a:t>
            </a:r>
            <a:r>
              <a:rPr lang="uk-UA" dirty="0" smtClean="0"/>
              <a:t> = </a:t>
            </a:r>
            <a:r>
              <a:rPr lang="uk-UA" dirty="0" err="1" smtClean="0"/>
              <a:t>Пр</a:t>
            </a:r>
            <a:r>
              <a:rPr lang="uk-UA" dirty="0" smtClean="0"/>
              <a:t> - чисті продажі / </a:t>
            </a:r>
            <a:r>
              <a:rPr lang="uk-UA" dirty="0" err="1" smtClean="0"/>
              <a:t>Осз</a:t>
            </a:r>
            <a:r>
              <a:rPr lang="uk-UA" dirty="0" smtClean="0"/>
              <a:t> - основні засоби</a:t>
            </a:r>
          </a:p>
          <a:p>
            <a:r>
              <a:rPr lang="uk-UA" dirty="0" smtClean="0"/>
              <a:t>ОБОРОТ РАХУНКІВ ДО ОПЛАТИ</a:t>
            </a:r>
          </a:p>
          <a:p>
            <a:pPr marL="0" indent="0">
              <a:buNone/>
            </a:pPr>
            <a:r>
              <a:rPr lang="uk-UA" dirty="0" smtClean="0"/>
              <a:t>                Коро = </a:t>
            </a:r>
            <a:r>
              <a:rPr lang="uk-UA" dirty="0" err="1" smtClean="0"/>
              <a:t>Пр</a:t>
            </a:r>
            <a:r>
              <a:rPr lang="uk-UA" dirty="0" smtClean="0"/>
              <a:t> - чисті продажі в кредит / Ср - оплата дебіторської заборгованості</a:t>
            </a:r>
          </a:p>
          <a:p>
            <a:r>
              <a:rPr lang="uk-UA" dirty="0" smtClean="0"/>
              <a:t>ПОКАЗНИК ОБОРОТУ ТОВАРНО-МАТЕРІАЛЬНИХ ЗАПАСІВ</a:t>
            </a:r>
          </a:p>
          <a:p>
            <a:pPr marL="0" indent="0">
              <a:buNone/>
            </a:pPr>
            <a:r>
              <a:rPr lang="uk-UA" dirty="0" smtClean="0"/>
              <a:t>                 ТМЗ об = С </a:t>
            </a:r>
            <a:r>
              <a:rPr lang="uk-UA" dirty="0" err="1" smtClean="0"/>
              <a:t>прод</a:t>
            </a:r>
            <a:r>
              <a:rPr lang="uk-UA" dirty="0" smtClean="0"/>
              <a:t> – вартість проданих запасів / З – запаси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686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ФІНАНСОВІ ПОКАЗНИКИ ПРИБУТКОВОСТІ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ТУРИСТИЧНОГО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92924" y="2133600"/>
            <a:ext cx="8911687" cy="4724400"/>
          </a:xfrm>
        </p:spPr>
        <p:txBody>
          <a:bodyPr>
            <a:normAutofit/>
          </a:bodyPr>
          <a:lstStyle/>
          <a:p>
            <a:r>
              <a:rPr lang="uk-UA" dirty="0" smtClean="0"/>
              <a:t>КОЕФІЦІЄНТ ЧИСТОГО ПРИБУТКУ</a:t>
            </a:r>
          </a:p>
          <a:p>
            <a:pPr marL="0" indent="0">
              <a:buNone/>
            </a:pPr>
            <a:r>
              <a:rPr lang="uk-UA" dirty="0" smtClean="0"/>
              <a:t>                          </a:t>
            </a:r>
            <a:r>
              <a:rPr lang="uk-UA" dirty="0" err="1" smtClean="0"/>
              <a:t>Кп</a:t>
            </a:r>
            <a:r>
              <a:rPr lang="uk-UA" dirty="0" smtClean="0"/>
              <a:t> = П – чистий прибуток / </a:t>
            </a:r>
            <a:r>
              <a:rPr lang="uk-UA" dirty="0" err="1" smtClean="0"/>
              <a:t>Пр</a:t>
            </a:r>
            <a:r>
              <a:rPr lang="uk-UA" dirty="0" smtClean="0"/>
              <a:t> – прибуток</a:t>
            </a:r>
          </a:p>
          <a:p>
            <a:r>
              <a:rPr lang="uk-UA" dirty="0" smtClean="0"/>
              <a:t>ЧИСТИЙ ПРИБУТОК НА ВКЛАДЕНІ ІНВЕСТИЦІЇ</a:t>
            </a:r>
          </a:p>
          <a:p>
            <a:pPr marL="0" indent="0">
              <a:buNone/>
            </a:pPr>
            <a:r>
              <a:rPr lang="uk-UA" dirty="0" smtClean="0"/>
              <a:t>                       </a:t>
            </a:r>
            <a:r>
              <a:rPr lang="uk-UA" dirty="0" err="1" smtClean="0"/>
              <a:t>Коб</a:t>
            </a:r>
            <a:r>
              <a:rPr lang="uk-UA" dirty="0" smtClean="0"/>
              <a:t> = П – чистий прибуток / К </a:t>
            </a:r>
            <a:r>
              <a:rPr lang="uk-UA" dirty="0" err="1" smtClean="0"/>
              <a:t>заг</a:t>
            </a:r>
            <a:r>
              <a:rPr lang="uk-UA" dirty="0" smtClean="0"/>
              <a:t> – загальні інвестиції</a:t>
            </a:r>
          </a:p>
          <a:p>
            <a:r>
              <a:rPr lang="uk-UA" dirty="0" smtClean="0"/>
              <a:t>ЧИСТИЙ ПРИБУТОК НА ВЛАСНИЙ КАПІТАЛ</a:t>
            </a:r>
          </a:p>
          <a:p>
            <a:pPr marL="0" indent="0">
              <a:buNone/>
            </a:pPr>
            <a:r>
              <a:rPr lang="uk-UA" dirty="0" smtClean="0"/>
              <a:t>                           Д = П –чистий прибуток / Ка – </a:t>
            </a:r>
            <a:r>
              <a:rPr lang="uk-UA" dirty="0" err="1" smtClean="0"/>
              <a:t>Кпас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           ПОКАЗНИКИ ВИКОРИСТАННЯ ФІНАНСОВОГО ВАЖЕЛЯ:</a:t>
            </a:r>
          </a:p>
          <a:p>
            <a:r>
              <a:rPr lang="uk-UA" dirty="0" smtClean="0"/>
              <a:t>ПОКАЗНИК ЗАБОРГОВАНОСТІ – </a:t>
            </a:r>
            <a:r>
              <a:rPr lang="uk-UA" dirty="0" err="1" smtClean="0"/>
              <a:t>Кборг</a:t>
            </a:r>
            <a:r>
              <a:rPr lang="uk-UA" dirty="0" smtClean="0"/>
              <a:t> = </a:t>
            </a:r>
            <a:r>
              <a:rPr lang="uk-UA" dirty="0" err="1" smtClean="0"/>
              <a:t>Кзаг</a:t>
            </a:r>
            <a:r>
              <a:rPr lang="uk-UA" dirty="0" smtClean="0"/>
              <a:t> пас/</a:t>
            </a:r>
            <a:r>
              <a:rPr lang="uk-UA" dirty="0" err="1" smtClean="0"/>
              <a:t>Кзаг</a:t>
            </a:r>
            <a:r>
              <a:rPr lang="uk-UA" dirty="0" smtClean="0"/>
              <a:t> акт</a:t>
            </a:r>
          </a:p>
          <a:p>
            <a:pPr marL="0" indent="0">
              <a:buNone/>
            </a:pPr>
            <a:r>
              <a:rPr lang="uk-UA" dirty="0" smtClean="0"/>
              <a:t>           Якщо </a:t>
            </a:r>
            <a:r>
              <a:rPr lang="uk-UA" dirty="0" err="1" smtClean="0"/>
              <a:t>Кборг</a:t>
            </a:r>
            <a:r>
              <a:rPr lang="uk-UA" dirty="0" smtClean="0"/>
              <a:t> менше 1, фірма не може брати кредити</a:t>
            </a:r>
          </a:p>
          <a:p>
            <a:r>
              <a:rPr lang="uk-UA" dirty="0" smtClean="0"/>
              <a:t>ПОКАЗНИК ПОКРИТТЯ ПРОЦЕНТІВ</a:t>
            </a:r>
          </a:p>
          <a:p>
            <a:pPr marL="0" indent="0">
              <a:buNone/>
            </a:pPr>
            <a:r>
              <a:rPr lang="uk-UA" dirty="0" smtClean="0"/>
              <a:t>                РПП= ВД - валовий дохід / З% - затрати на виплату %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121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ПЛАНУВАННЯ ПРОДУКТИВНОСТІ,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МОТИВАЦІЇ ТА ОПЛАТИ ПРАЦІ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 ПЛЛАНУВАННІ ПОТРЕБИ В ПЕРСОНАЛІ ЗАСТОСОВУЮТЬ ПОКАЗНИК ВИРОБІТКУ НА ОДНОГО РОБІТНИКА</a:t>
            </a:r>
          </a:p>
          <a:p>
            <a:endParaRPr lang="uk-UA" dirty="0"/>
          </a:p>
          <a:p>
            <a:r>
              <a:rPr lang="uk-UA" dirty="0" smtClean="0"/>
              <a:t>                    ВИРОБІТОК НА ОДНОГО РОБІТНИКА =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Т – прибуток від реалізації ТП / </a:t>
            </a:r>
            <a:r>
              <a:rPr lang="en-US" dirty="0" smtClean="0"/>
              <a:t>R</a:t>
            </a:r>
            <a:r>
              <a:rPr lang="uk-UA" dirty="0" smtClean="0"/>
              <a:t> – </a:t>
            </a:r>
            <a:r>
              <a:rPr lang="uk-UA" dirty="0" err="1" smtClean="0"/>
              <a:t>середньоспискова</a:t>
            </a:r>
            <a:r>
              <a:rPr lang="uk-UA" dirty="0" smtClean="0"/>
              <a:t> кількість працівників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                  ЗАРОБІТНА ПЛАТА РОБІТНИКІВ ПОВИНА СТИМУЛЮВАТИ,</a:t>
            </a:r>
          </a:p>
          <a:p>
            <a:pPr marL="0" indent="0">
              <a:buNone/>
            </a:pPr>
            <a:r>
              <a:rPr lang="uk-UA" dirty="0" smtClean="0"/>
              <a:t> ЗООХОЧУВАТИ ДО РЕЗУЛЬТАТИВНОЇ ПРАЦІ; БУТИ ДИФЕРЕНЦІЙОВАНОЮ;</a:t>
            </a:r>
          </a:p>
          <a:p>
            <a:pPr marL="0" indent="0">
              <a:buNone/>
            </a:pPr>
            <a:r>
              <a:rPr lang="uk-UA" dirty="0" smtClean="0"/>
              <a:t> ЗАБЕЗПЕЧУВАТИ ПРОЖИТКОВИЙ МІНІМУМ ДЛЯ ПРАЦІВНИКА І ЙОГО СІМ’Ї</a:t>
            </a:r>
          </a:p>
        </p:txBody>
      </p:sp>
    </p:spTree>
    <p:extLst>
      <p:ext uri="{BB962C8B-B14F-4D97-AF65-F5344CB8AC3E}">
        <p14:creationId xmlns:p14="http://schemas.microsoft.com/office/powerpoint/2010/main" val="3502414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ПЛАНУВАННЯ ПОДАТКУ НА ПРИБУТОК</a:t>
            </a:r>
            <a:br>
              <a:rPr lang="uk-UA" dirty="0" smtClean="0"/>
            </a:br>
            <a:r>
              <a:rPr lang="uk-UA" dirty="0" smtClean="0"/>
              <a:t>      ТУРИСТИЧНОГО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          ПОДАТОК НА ПРИБУТОК В ПЛАНОВОМУ ПЕРІОДІ – </a:t>
            </a:r>
            <a:r>
              <a:rPr lang="uk-UA" dirty="0" err="1" smtClean="0"/>
              <a:t>Ппл</a:t>
            </a:r>
            <a:r>
              <a:rPr lang="uk-UA" dirty="0" smtClean="0"/>
              <a:t> =</a:t>
            </a:r>
          </a:p>
          <a:p>
            <a:pPr marL="0" indent="0">
              <a:buNone/>
            </a:pPr>
            <a:r>
              <a:rPr lang="uk-UA" dirty="0" smtClean="0"/>
              <a:t>    ПРИБУТОК З МЕТОЮ ОПОДАТКУВАННЯ Поп х СТАВКУ ОПОДАТКУВАННЯ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</a:t>
            </a:r>
            <a:r>
              <a:rPr lang="uk-UA" dirty="0" err="1" smtClean="0"/>
              <a:t>Со</a:t>
            </a:r>
            <a:r>
              <a:rPr lang="uk-UA" dirty="0" smtClean="0"/>
              <a:t>                   БАЗОВА СТАВКА ОПОДАТКУВАННЯ 2021 – 18%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ВАЛОВИЙ ДОХІД В ПЛАНОВОМУ ПЕРІОДІ </a:t>
            </a:r>
            <a:r>
              <a:rPr lang="uk-UA" dirty="0" err="1" smtClean="0"/>
              <a:t>ВДпл</a:t>
            </a:r>
            <a:r>
              <a:rPr lang="uk-UA" dirty="0" smtClean="0"/>
              <a:t>=</a:t>
            </a:r>
          </a:p>
          <a:p>
            <a:pPr marL="0" indent="0">
              <a:buNone/>
            </a:pPr>
            <a:r>
              <a:rPr lang="uk-UA" dirty="0" smtClean="0"/>
              <a:t>      ЗАГАЛЬНІ ДОХОДИ ПЛАНОВОГО ПЕРІОДУ  (</a:t>
            </a:r>
            <a:r>
              <a:rPr lang="uk-UA" dirty="0" err="1" smtClean="0"/>
              <a:t>ЗДпл</a:t>
            </a:r>
            <a:r>
              <a:rPr lang="uk-UA" dirty="0" smtClean="0"/>
              <a:t>)  -  ПДВ – АКЦИЗ (А)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ВАЛОВІ ВИТРАТИ В ПЛАНОВОМУ ПЕРІОДІ </a:t>
            </a:r>
            <a:r>
              <a:rPr lang="uk-UA" dirty="0" err="1" smtClean="0"/>
              <a:t>ВВпл</a:t>
            </a:r>
            <a:r>
              <a:rPr lang="uk-UA" dirty="0" smtClean="0"/>
              <a:t> =</a:t>
            </a:r>
          </a:p>
          <a:p>
            <a:pPr marL="0" indent="0">
              <a:buNone/>
            </a:pPr>
            <a:r>
              <a:rPr lang="uk-UA" dirty="0" smtClean="0"/>
              <a:t>ВАРТІСТЬ ПРИДБАНИХ ТП, ВИРОБНИЧИХ ЗАПАСІВ В ПЛАНОВОМУ ПЕРІОДІ </a:t>
            </a:r>
            <a:r>
              <a:rPr lang="uk-UA" dirty="0" err="1" smtClean="0"/>
              <a:t>ВРп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+ НАРАХОВАНА ОПЛАТА ПРАЦІ (</a:t>
            </a:r>
            <a:r>
              <a:rPr lang="uk-UA" dirty="0" err="1" smtClean="0"/>
              <a:t>ЗПпл</a:t>
            </a:r>
            <a:r>
              <a:rPr lang="uk-UA" dirty="0" smtClean="0"/>
              <a:t>)+ ОБОВ’ЯЗКОВІ ПЛАТЕЖІ (</a:t>
            </a:r>
            <a:r>
              <a:rPr lang="uk-UA" dirty="0" err="1" smtClean="0"/>
              <a:t>ОППпл</a:t>
            </a:r>
            <a:r>
              <a:rPr lang="uk-UA" dirty="0" smtClean="0"/>
              <a:t>)</a:t>
            </a:r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841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ПЛАНУВАННЯ ПДВ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92925" y="1452283"/>
            <a:ext cx="8911686" cy="5244352"/>
          </a:xfrm>
        </p:spPr>
        <p:txBody>
          <a:bodyPr>
            <a:normAutofit/>
          </a:bodyPr>
          <a:lstStyle/>
          <a:p>
            <a:r>
              <a:rPr lang="uk-UA" dirty="0" smtClean="0"/>
              <a:t>ПДВ – НЕПРЯМИЙ ПОДАТОК, ЩО ВХОДИТЬ ДО ЦІНИ ТОВАРУ(ПОСЛУГИ) – СПЛАЧУЄ ПОКУПЕЦЬ, В БЮДЖЕТ ПЕРЕРАХОВУЄ ПРОДАВЕЦЬ</a:t>
            </a:r>
          </a:p>
          <a:p>
            <a:r>
              <a:rPr lang="uk-UA" dirty="0" smtClean="0"/>
              <a:t>СТАВКА ОПОДАТКУВАННЯ 2021 – ПОСТАЧАННЯ ТОВАРІВ І ПОСЛУГ – 20%; ДЛЯ ГОТЕЛЬНИХ ПОСЛУГ З ТИМЧАСОВОГО РОЗМІЩЕННЯ – 7% (ПІЛЬГОВА)</a:t>
            </a:r>
          </a:p>
          <a:p>
            <a:r>
              <a:rPr lang="uk-UA" dirty="0" smtClean="0"/>
              <a:t>СУМА ПДВ , ЩО ПІДЛЯГАЄ СПЛАТІ ДО БЮДЖЕТУ В ПЛАНОВОМУ ПЕРІОДІ ВИЗНАЧАЄТЬСЯ ЯК 1/6 ВІД КОЖНОЇ СТАДІЇ ВИРОБНИЦТВА ЧИ НАДАННЯ ПОСЛУГ; ПДВ СПЛАЧУЮТЬ НА ВСІХ ЕТАПАХ РУХУ ТОВАРУ ЧИ ПОСЛУГИ, ОБ’ЄКТОМ ОПОДАТКУВАННЯ ВИСТУПАЄ ДОДАНА ВАРТІСТЬ</a:t>
            </a:r>
          </a:p>
          <a:p>
            <a:r>
              <a:rPr lang="uk-UA" dirty="0" smtClean="0"/>
              <a:t>       ПДВ = ДОДАНА ВАРТІСТЬ (ДВ) Х СТАВКА ОПОДАТКУВАННЯ (</a:t>
            </a:r>
            <a:r>
              <a:rPr lang="uk-UA" dirty="0" err="1" smtClean="0"/>
              <a:t>Со</a:t>
            </a:r>
            <a:r>
              <a:rPr lang="uk-UA" dirty="0" smtClean="0"/>
              <a:t>)</a:t>
            </a:r>
          </a:p>
          <a:p>
            <a:r>
              <a:rPr lang="uk-UA" dirty="0" smtClean="0"/>
              <a:t>ДОДАНА ВАРТІСТЬ ЯК ОБ’ЄКТ ОПОДАТКУВАННЯ = СТВОРЕНА ДОДАТКОВА ВАРТІСТЬ + ДОДАТКОВІ ГОСПОДАРСЬКІ ОПЕРАЦІЇ – ДОДАТКОВІ ГЛСПОДАРСЬКІ ОРЕРАЦІЇ, ЩО ФОРМУЮТЬ КРЕДИТ </a:t>
            </a:r>
          </a:p>
          <a:p>
            <a:r>
              <a:rPr lang="uk-UA" dirty="0" smtClean="0"/>
              <a:t>СВОРЕНА ДОДАТКОВА ВАРТІСТЬ = ФОНД ОПЛАТИ ПРАЦІ В ПЛАНОВОМУ ПЕРІОДІ + ВІДРАХУВАННЯ НА СОЦІАЛЬНІ ЗАХОДИ + ЧИСТИЙ ПЛАНОВИЙ ПРИБУТОК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161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6305" y="3617259"/>
            <a:ext cx="8788307" cy="161365"/>
          </a:xfrm>
        </p:spPr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uk-UA" dirty="0" smtClean="0"/>
              <a:t>                        ДЯКУЮ ЗА УВАГУ !</a:t>
            </a:r>
            <a:endParaRPr lang="ru-RU" dirty="0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2589212" y="4489935"/>
            <a:ext cx="8915401" cy="1371115"/>
          </a:xfrm>
        </p:spPr>
        <p:txBody>
          <a:bodyPr/>
          <a:lstStyle/>
          <a:p>
            <a:r>
              <a:rPr lang="uk-UA" dirty="0" smtClean="0"/>
              <a:t>                                                                                                   </a:t>
            </a:r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687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ПИТАННЯ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1. СИСТЕМА ФІНАНСОВИХ ПЛАНІВ</a:t>
            </a:r>
          </a:p>
          <a:p>
            <a:endParaRPr lang="uk-UA" dirty="0"/>
          </a:p>
          <a:p>
            <a:r>
              <a:rPr lang="uk-UA" dirty="0" smtClean="0"/>
              <a:t>2. ФІНАНСОВІ ПОКАЗНИКИ ДІЯЛЬНОСТІ ТУРИСТИЧНОЇ ФІРМИ</a:t>
            </a:r>
          </a:p>
          <a:p>
            <a:endParaRPr lang="uk-UA" dirty="0"/>
          </a:p>
          <a:p>
            <a:r>
              <a:rPr lang="uk-UA" dirty="0" smtClean="0"/>
              <a:t>3. ПЛАНУВАННЯ ПОДАТКІВ: ПОДАТКУ НА ПРИБУТОК ТА ПДВ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6567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ФІНАНСОВІ ВІДНОСИНИ В ТУРИЗМІ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ВИНИКАЮТЬ МІЖ: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ТУРАГЕНТОМ ТА ТУРОПЕРАТОРОМ</a:t>
            </a:r>
          </a:p>
          <a:p>
            <a:r>
              <a:rPr lang="uk-UA" dirty="0" smtClean="0"/>
              <a:t>ТУРАГЕНТОМ ТА ІНШИМИ ТУРАГЕНТАМИ</a:t>
            </a:r>
          </a:p>
          <a:p>
            <a:r>
              <a:rPr lang="uk-UA" dirty="0" smtClean="0"/>
              <a:t>ТУРФІРМОЮ ТА ЖКГ  І  ОРГАНАМИ МУНІЦИПАЛЬНОГО УПРАВЛІННЯ</a:t>
            </a:r>
          </a:p>
          <a:p>
            <a:r>
              <a:rPr lang="uk-UA" dirty="0" smtClean="0"/>
              <a:t>ТУРФІРМОЮ ТА ПРАЦІВНИКАМИ</a:t>
            </a:r>
          </a:p>
          <a:p>
            <a:r>
              <a:rPr lang="uk-UA" dirty="0" smtClean="0"/>
              <a:t>ТУРФІРМОЮ ТА БАНКІВСЬКИМИ, СТРАХОВИМИ УСТАНОВАМИ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ТУРФІРМОЮ ТА БЮДЖЕТОМ, ОРГАНАМИ ДЕРЖАВНОГО УПРАВЛІННЯ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ТУРФІРМОЮ ТА НЕДЕРЖАВНИМИ ПЕНСІЙНИМИ ФОНДАМИ</a:t>
            </a:r>
          </a:p>
          <a:p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ТУРФІРМОЮ ТА ФІНАНСОВИМИ ОРГАНІЗАЦІЯМИ, НЕБАНКІВСЬКИМИ КРЕДИТНИМИ УСТАНОВАМИ, ЛІЗИНГОВИМИ КОМПАНІЯМИ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48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СИСТЕМА ФІНАНСОВИХ ПЛАНІВ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ТУРИСТИЧНОЇ ФІРМИ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РІЧНА БАЛАНСОВА ВІДОМІСТЬ ТУРИСТИЧНОЇ ФІРМИ – ЦЕ ЗВЕДЕНА ТАБЛИЦЯ, ЩО ВКАЗУЄ ДЖЕРЕЛА КАПІТАЛУ. ЇХ ВАРТІСТЬ НА ПОЧАТОК І КІНЕЦЬ РОЗРАХУНКОВОГО ПЕРІОДУ</a:t>
            </a:r>
          </a:p>
          <a:p>
            <a:endParaRPr lang="uk-UA" sz="2000" dirty="0"/>
          </a:p>
          <a:p>
            <a:r>
              <a:rPr lang="uk-UA" sz="2000" dirty="0" smtClean="0"/>
              <a:t>ЗЛІВА ТАБЛИЦІ – ДАНІ ПРО АКТИВИ ФІРМИ (МАТЕРІАЛЬНІ, ГРОШОВІ ЗАСОБИ), ЯКІ ЗАЙНЯТІ В ПРОЦЕСІ </a:t>
            </a:r>
            <a:r>
              <a:rPr lang="uk-UA" sz="2000" dirty="0" smtClean="0"/>
              <a:t>ВИРОБНИЦТВА</a:t>
            </a:r>
            <a:r>
              <a:rPr lang="en-US" sz="2000" dirty="0" smtClean="0"/>
              <a:t>)</a:t>
            </a:r>
            <a:endParaRPr lang="uk-UA" sz="2000" dirty="0" smtClean="0"/>
          </a:p>
          <a:p>
            <a:endParaRPr lang="uk-UA" sz="2000" dirty="0"/>
          </a:p>
          <a:p>
            <a:r>
              <a:rPr lang="uk-UA" sz="2000" dirty="0" smtClean="0"/>
              <a:t>ЗПРАВА ТАБЛИЦІ – ЗОБОВ’ЯЗАННЯ ПЕРЕД КРЕДИТОРАМИ, АКЦІОНЕРНИЙ КАПІТАЛ, НЕЗАДІЯНИЙ В ПРОЦЕСІ ВИРОБНИЦТВА , ПРИБУТОК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4597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АКТИВИ ТУРИСТИЧНОЇ ФІРМИ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       НЕОБОРОТНІ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 smtClean="0"/>
              <a:t>НЕМАТЕРІАЛЬНІ (ПРАВО ВОЛОДІННЯ, ПАТЕНТ, ЛІЦЕНЗІЯ)</a:t>
            </a:r>
          </a:p>
          <a:p>
            <a:r>
              <a:rPr lang="uk-UA" dirty="0" smtClean="0"/>
              <a:t>НЕЗАВЕРШЕНЕ ВИРОБНИЦТВО</a:t>
            </a:r>
          </a:p>
          <a:p>
            <a:r>
              <a:rPr lang="uk-UA" dirty="0" smtClean="0"/>
              <a:t>ОСНОВНІ ЗАСОБИ</a:t>
            </a:r>
          </a:p>
          <a:p>
            <a:r>
              <a:rPr lang="uk-UA" dirty="0" smtClean="0"/>
              <a:t>ДОВГОСТРОКОВІ І БІОЛОГІЧНІ АКТИВИ</a:t>
            </a:r>
          </a:p>
          <a:p>
            <a:r>
              <a:rPr lang="uk-UA" dirty="0" smtClean="0"/>
              <a:t>ДОВГОСТРОКОВІ ІНВЕСТИЦІЇ</a:t>
            </a:r>
          </a:p>
          <a:p>
            <a:r>
              <a:rPr lang="uk-UA" dirty="0" smtClean="0"/>
              <a:t>ДЕБЕТОРСЬКА ЗАБОРГОВАНІСТЬ</a:t>
            </a:r>
          </a:p>
          <a:p>
            <a:r>
              <a:rPr lang="uk-UA" dirty="0" smtClean="0"/>
              <a:t>ВІДСТРОЧЕНІ ПОДАТКОВІ АКТИВИ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smtClean="0"/>
              <a:t>          ОБОРОТНІ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 smtClean="0"/>
              <a:t>ВИРОБНИЧІ ЗАПАСИ</a:t>
            </a:r>
          </a:p>
          <a:p>
            <a:r>
              <a:rPr lang="uk-UA" dirty="0" smtClean="0"/>
              <a:t>ПОТОЧНІ БІОЛОГІЧНІ АКТИВИ</a:t>
            </a:r>
          </a:p>
          <a:p>
            <a:r>
              <a:rPr lang="uk-UA" dirty="0" smtClean="0"/>
              <a:t>НЕЗАВЕРШЕНЕ ВИРОБНИЦТВО</a:t>
            </a:r>
          </a:p>
          <a:p>
            <a:r>
              <a:rPr lang="uk-UA" dirty="0" smtClean="0"/>
              <a:t>ГОТОВА ПРОДУКЦІЯ</a:t>
            </a:r>
          </a:p>
          <a:p>
            <a:r>
              <a:rPr lang="uk-UA" dirty="0" smtClean="0"/>
              <a:t>ТОВАР</a:t>
            </a:r>
          </a:p>
          <a:p>
            <a:r>
              <a:rPr lang="uk-UA" dirty="0" smtClean="0"/>
              <a:t>ВЕКСЕЛІ</a:t>
            </a:r>
          </a:p>
          <a:p>
            <a:r>
              <a:rPr lang="uk-UA" dirty="0" smtClean="0"/>
              <a:t>ПОТОЧНІ ФІНАНСОВІ ІНВЕСТИЦІЇ</a:t>
            </a:r>
          </a:p>
          <a:p>
            <a:r>
              <a:rPr lang="uk-UA" dirty="0" smtClean="0"/>
              <a:t>ГРОШОВІ КОШТИ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642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ПОКАЗНИКИ «ЗВІТУ ПРО ФІНАНСОВІ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РЕЗУЛЬТАТИ» згідно Стандартів БО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92925" y="1904999"/>
            <a:ext cx="8909330" cy="4455459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«ДОХІД ВІД РЕАЛІЗАЦІЇ ПРОДУКЦІЇ» - ЦЕ ЗАГАЛЬНИЙ ДОХІД ВІД РЕАЛІЗАЦІЇ (ВИРУЧКА) БЕЗ ВИРАХУВАННЯ ПОДАТКІВ ТА ЗНИЖОК</a:t>
            </a:r>
          </a:p>
          <a:p>
            <a:r>
              <a:rPr lang="uk-UA" dirty="0" smtClean="0"/>
              <a:t>«ЧИСТИЙ ДОХІД ВІД РЕАЛІЗАЦІЇ» -ВИЗНАЧАЄТЬСЯ ШЛЯХОМ ВІДРАХУВАННЯ З ДОХОДУ ПОДАТКІВ, ЗБОРІВ, ЗНИЖОК</a:t>
            </a:r>
          </a:p>
          <a:p>
            <a:r>
              <a:rPr lang="uk-UA" dirty="0" smtClean="0"/>
              <a:t>«ВАЛОВИЙ ПРИБУТОК  (ЗБИТОК)» - РОЗРАХОВУЄТЬСЯ ЯК РІЗНИЦЯ МІЖ ЧИСТИМ ДОХОДОМ ТА СОБІВАРТІСТЮ РЕАЛІЗОВАНОГО ТОВАРУ</a:t>
            </a:r>
          </a:p>
          <a:p>
            <a:r>
              <a:rPr lang="uk-UA" dirty="0" smtClean="0"/>
              <a:t>«АДМІНІСТРАТИВНІ ВИТРАТИ» - ЗАГАЛЬНОГОСПОДАРСЬКІ ВИТРАТИ З УПРАВЛІННЯ ТА ОБСЛУГОВУВАННЯ ПІДПРИЄМСТВА</a:t>
            </a:r>
          </a:p>
          <a:p>
            <a:r>
              <a:rPr lang="uk-UA" dirty="0" smtClean="0"/>
              <a:t>«ВИТРАТИ НА ЗБУТ» - ПОВ’ЯЗАНІ З РЕАЛІЗАЦІЄЮ ПРОДУКЦІЇ – ВИТРАТИ НА УТРИМАННЯ ПІДРОЗДІЛІВ, ЩО ЗАЙМАЮТЬСЯ ЗБУТОМ. РЕКЛАМОЮ, ДОСТАВКОЮ СПОЖИВАЧАМ</a:t>
            </a:r>
          </a:p>
          <a:p>
            <a:r>
              <a:rPr lang="uk-UA" dirty="0" smtClean="0"/>
              <a:t>«ІНШІ ОПЕРАЦІЙНІ ВИТРАТИ»</a:t>
            </a:r>
            <a:r>
              <a:rPr lang="ru-RU" dirty="0" smtClean="0"/>
              <a:t> - СОБІВАРТІСТЬ РЕАЛІЗОВАНИХ ВИРОБНИЧИХ ЗАПАСІВ, ВІДРАХУВАННЯ НА СТВОРЕННЯ РЕЗЕРВІВ, СУМА СПИСАНОЇ БЕЗНАДІЙНОЇ ДЕБЕТОРСЬКОЇ ЗАБОРГОВАНОСТІ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412180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268941"/>
            <a:ext cx="8911687" cy="163605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ПОКАЗНИКИ «ЗВІТУ ПРО ФІНАНСОВІ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РЕЗУЛЬТАТИ» згідно Стандартів БО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б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92925" y="1694329"/>
            <a:ext cx="8911686" cy="5163671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«ПРИБУТОК (ЗБИТОК) ВІД ОПЕРАЦІЙНОЇ ДІЯЛЬНОСТІ» - ЯК СУМА ВАЛОВОГО ПРИБУТКУ + ІНШИЙ ОПЕРАЦІЙНИЙ ДОХІД+ АДМІНІСТРАТИВНІ ВИТРАТИ+ ВИТРАТИ НА ЗБУТ ТА ІНШІ ОПЕРАЦІЙНІ ВИТРАТИ</a:t>
            </a:r>
          </a:p>
          <a:p>
            <a:r>
              <a:rPr lang="uk-UA" dirty="0" smtClean="0"/>
              <a:t>«ДОХІД ВІД УЧАСТІ В КАПІТАЛІ» - ВІД ІНВЕСТИЦІЙ</a:t>
            </a:r>
          </a:p>
          <a:p>
            <a:r>
              <a:rPr lang="uk-UA" dirty="0" smtClean="0"/>
              <a:t>«ІНШІ ФІНАНСОВІ ДОХОДИ» - ДИВІДЕНДИ, ВІДСОТКИ</a:t>
            </a:r>
          </a:p>
          <a:p>
            <a:r>
              <a:rPr lang="uk-UA" dirty="0" smtClean="0"/>
              <a:t>«ФІНАНСОВІ ВИТРАТИ» ВИТРАТИ  НА ОПЛАТУ %, ПОВ’ЯЗАНІ З ЗАПОЗИЧЕННЯМИ</a:t>
            </a:r>
          </a:p>
          <a:p>
            <a:r>
              <a:rPr lang="uk-UA" dirty="0" smtClean="0"/>
              <a:t>«ВИТРАТИ ВІД УЧАСТІ В КАПІТАЛІ» -ЗБИТОК ВІД ІНВЕСТИЦІЙ В ЦП</a:t>
            </a:r>
          </a:p>
          <a:p>
            <a:r>
              <a:rPr lang="uk-UA" dirty="0" smtClean="0"/>
              <a:t>«ІНШІ ВИТРАТИ» - СОБІВАРТІСТЬ РЕАЛІЗАЦІЇ ФІНАНСОВИХ ІНВЕСТИЦІЙ</a:t>
            </a:r>
          </a:p>
          <a:p>
            <a:r>
              <a:rPr lang="uk-UA" dirty="0" smtClean="0"/>
              <a:t>«ПРИБУТОК (ЗБИТОК</a:t>
            </a:r>
            <a:r>
              <a:rPr lang="uk-UA" dirty="0" smtClean="0"/>
              <a:t>)</a:t>
            </a:r>
            <a:r>
              <a:rPr lang="en-US" dirty="0" smtClean="0"/>
              <a:t> </a:t>
            </a:r>
            <a:r>
              <a:rPr lang="uk-UA" dirty="0" smtClean="0"/>
              <a:t>ВІД </a:t>
            </a:r>
            <a:r>
              <a:rPr lang="uk-UA" dirty="0" smtClean="0"/>
              <a:t>ЗВИЧАЙНОЇ ДІЯЛЬНОСТІ ДО ОПОДАТКУВАННЯ»- ЦЕ СУМА ПРИБУТКУ ВІД ОПЕРАЦІЙНОЇ ДІЯЛЬНОСТІ, ФІНАНСОВІ ТА ІНШІ ДОХОДИ</a:t>
            </a:r>
          </a:p>
          <a:p>
            <a:r>
              <a:rPr lang="uk-UA" dirty="0" smtClean="0"/>
              <a:t>«ПРИБУТОК (ЗБИТОК) ВІД ЗВИЧАЙНОЇ ДІЯЛЬНОСТІ» - БЕЗ ПОДАТКУ НА ПРИБУТОК</a:t>
            </a:r>
          </a:p>
          <a:p>
            <a:r>
              <a:rPr lang="uk-UA" dirty="0" smtClean="0"/>
              <a:t>«НАДЗВИЧАЙНІ ДОХОДИ» ТА «НАДЗВИЧАЙНІ ВИТРАТИ»</a:t>
            </a:r>
          </a:p>
          <a:p>
            <a:r>
              <a:rPr lang="uk-UA" dirty="0" smtClean="0"/>
              <a:t>«ЧИСТИЙ ПРИБУТОК (ЗБИТОК)» - ЦЕ СУМА ПРИБУТКУ ВІД ЗВИЧАЙНОЇ ДІЯЛЬНОСТІ ТА НАДЗВИЧАЙНОГО ПРИБУТКУ ТА ПОДАТКІВ З ОСТАНЬОГО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54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КЛЮЧОВІ ФІНАНСОВІ ПОКАЗНИКИ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ЛІКВІДНОСТІ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АКТИВНОСТІ (ОБОРОТНОСТІ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ПРИБУТКОВОСТІ</a:t>
            </a:r>
          </a:p>
          <a:p>
            <a:pPr marL="0" indent="0">
              <a:buNone/>
            </a:pPr>
            <a:r>
              <a:rPr lang="uk-UA" dirty="0" smtClean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82212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 ФІНАНСОВІ ПОКАЗНИКИ ЛІКВІДНОСТІ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ТУРИСТИЧНОГО ПІДПРИЄМСТВА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592925" y="1667435"/>
            <a:ext cx="8911686" cy="4773706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smtClean="0"/>
              <a:t>                        ЗАГАЛЬНИЙ КОЕФІЦІЄНТ ПОКРИТТЯ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– НОРМАТИВНЕ ЗНАЧЕННЯ – ВІД 2 ДО 2,5</a:t>
            </a:r>
          </a:p>
          <a:p>
            <a:endParaRPr lang="uk-UA" dirty="0"/>
          </a:p>
          <a:p>
            <a:r>
              <a:rPr lang="uk-UA" dirty="0" smtClean="0"/>
              <a:t>      К </a:t>
            </a:r>
            <a:r>
              <a:rPr lang="uk-UA" dirty="0"/>
              <a:t>п</a:t>
            </a:r>
            <a:r>
              <a:rPr lang="en-US" dirty="0" smtClean="0"/>
              <a:t> = K</a:t>
            </a:r>
            <a:r>
              <a:rPr lang="uk-UA" dirty="0" smtClean="0"/>
              <a:t> </a:t>
            </a:r>
            <a:r>
              <a:rPr lang="uk-UA" dirty="0" err="1" smtClean="0"/>
              <a:t>мвк</a:t>
            </a:r>
            <a:r>
              <a:rPr lang="en-US" dirty="0" smtClean="0"/>
              <a:t> a    </a:t>
            </a:r>
            <a:r>
              <a:rPr lang="uk-UA" dirty="0" smtClean="0"/>
              <a:t>-</a:t>
            </a:r>
            <a:r>
              <a:rPr lang="en-US" dirty="0" smtClean="0"/>
              <a:t>  </a:t>
            </a:r>
            <a:r>
              <a:rPr lang="uk-UA" dirty="0" smtClean="0"/>
              <a:t>поточні активи / </a:t>
            </a:r>
            <a:r>
              <a:rPr lang="en-US" dirty="0" smtClean="0"/>
              <a:t>K</a:t>
            </a:r>
            <a:r>
              <a:rPr lang="uk-UA" dirty="0" smtClean="0"/>
              <a:t> </a:t>
            </a:r>
            <a:r>
              <a:rPr lang="uk-UA" dirty="0" err="1" smtClean="0"/>
              <a:t>мвк</a:t>
            </a:r>
            <a:r>
              <a:rPr lang="en-US" dirty="0" smtClean="0"/>
              <a:t> </a:t>
            </a:r>
            <a:r>
              <a:rPr lang="uk-UA" dirty="0" smtClean="0"/>
              <a:t>п</a:t>
            </a:r>
            <a:r>
              <a:rPr lang="en-US" dirty="0" smtClean="0"/>
              <a:t>a</a:t>
            </a:r>
            <a:r>
              <a:rPr lang="uk-UA" dirty="0" smtClean="0"/>
              <a:t>с</a:t>
            </a:r>
            <a:r>
              <a:rPr lang="en-US" dirty="0" smtClean="0"/>
              <a:t>    </a:t>
            </a:r>
            <a:r>
              <a:rPr lang="uk-UA" dirty="0" smtClean="0"/>
              <a:t>-</a:t>
            </a:r>
            <a:r>
              <a:rPr lang="en-US" dirty="0" smtClean="0"/>
              <a:t>  </a:t>
            </a:r>
            <a:r>
              <a:rPr lang="uk-UA" dirty="0" smtClean="0"/>
              <a:t>поточні пасиви</a:t>
            </a:r>
            <a:r>
              <a:rPr lang="en-US" dirty="0" smtClean="0"/>
              <a:t>    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                       КОЕФІЦІЄНТ АБСОЛЮТНОЇ ЛІКВІДНОСТІ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- НОРМАТИВНЕ ЗНАЧЕННЯ – БІЛЬШЕ 0,2</a:t>
            </a:r>
          </a:p>
          <a:p>
            <a:endParaRPr lang="uk-UA" dirty="0"/>
          </a:p>
          <a:p>
            <a:r>
              <a:rPr lang="uk-UA" smtClean="0"/>
              <a:t>                 </a:t>
            </a:r>
            <a:r>
              <a:rPr lang="uk-UA" dirty="0" smtClean="0"/>
              <a:t>К л = К </a:t>
            </a:r>
            <a:r>
              <a:rPr lang="uk-UA" dirty="0" err="1" smtClean="0"/>
              <a:t>мвк</a:t>
            </a:r>
            <a:r>
              <a:rPr lang="uk-UA" dirty="0" smtClean="0"/>
              <a:t> а  - З товарні запаси / К </a:t>
            </a:r>
            <a:r>
              <a:rPr lang="uk-UA" dirty="0" err="1" smtClean="0"/>
              <a:t>мвк</a:t>
            </a:r>
            <a:r>
              <a:rPr lang="uk-UA" dirty="0" smtClean="0"/>
              <a:t> пас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465477"/>
      </p:ext>
    </p:extLst>
  </p:cSld>
  <p:clrMapOvr>
    <a:masterClrMapping/>
  </p:clrMapOvr>
</p:sld>
</file>

<file path=ppt/theme/theme1.xml><?xml version="1.0" encoding="utf-8"?>
<a:theme xmlns:a="http://schemas.openxmlformats.org/drawingml/2006/main" name="Пасмо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419</TotalTime>
  <Words>1001</Words>
  <Application>Microsoft Office PowerPoint</Application>
  <PresentationFormat>Широкий екран</PresentationFormat>
  <Paragraphs>177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Пасмо</vt:lpstr>
      <vt:lpstr>ПЛАНУВАННЯ ПОТОЧНИХ ВИТРАТ ТА ОСНОВНИХ ФІНАНСОВИХ ЗВІТІВ ТУРИСТИЧНИХ ПІДПРИЄМСТВ </vt:lpstr>
      <vt:lpstr>         ПИТАННЯ ДО ОБГОВОРЕННЯ</vt:lpstr>
      <vt:lpstr>   ФІНАНСОВІ ВІДНОСИНИ В ТУРИЗМІ                  ВИНИКАЮТЬ МІЖ:</vt:lpstr>
      <vt:lpstr>       СИСТЕМА ФІНАНСОВИХ ПЛАНІВ                 ТУРИСТИЧНОЇ ФІРМИ</vt:lpstr>
      <vt:lpstr>       АКТИВИ ТУРИСТИЧНОЇ ФІРМИ</vt:lpstr>
      <vt:lpstr>   ПОКАЗНИКИ «ЗВІТУ ПРО ФІНАНСОВІ      РЕЗУЛЬТАТИ» згідно Стандартів БО</vt:lpstr>
      <vt:lpstr>       ПОКАЗНИКИ «ЗВІТУ ПРО ФІНАНСОВІ           РЕЗУЛЬТАТИ» згідно Стандартів БО                   б                       </vt:lpstr>
      <vt:lpstr>    КЛЮЧОВІ ФІНАНСОВІ ПОКАЗНИКИ</vt:lpstr>
      <vt:lpstr>   ФІНАНСОВІ ПОКАЗНИКИ ЛІКВІДНОСТІ       ТУРИСТИЧНОГО ПІДПРИЄМСТВА</vt:lpstr>
      <vt:lpstr>ФІНАНСОВІ ПОКАЗНИКИ АКТИВНОСТІ        ТУРИСТИЧНОГО ПІДПРИЄМСТВА</vt:lpstr>
      <vt:lpstr>ФІНАНСОВІ ПОКАЗНИКИ ПРИБУТКОВОСТІ        ТУРИСТИЧНОГО ПІДПРИЄМСТВА</vt:lpstr>
      <vt:lpstr>     ПЛАНУВАННЯ ПРОДУКТИВНОСТІ,          МОТИВАЦІЇ ТА ОПЛАТИ ПРАЦІ</vt:lpstr>
      <vt:lpstr>ПЛАНУВАННЯ ПОДАТКУ НА ПРИБУТОК       ТУРИСТИЧНОГО ПІДПРИЄМСТВА</vt:lpstr>
      <vt:lpstr>             ПЛАНУВАННЯ ПДВ</vt:lpstr>
      <vt:lpstr>                         ДЯКУЮ ЗА УВАГУ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ПЛАНУВАННЯ ПОТОЧНИХ ВИТРАТ ТА ОСНОВНИХ ФІНАНСОВИХ ЗВІТІВ ТУРИСТИЧНИХ ПІДПРИЄМСТВ</dc:title>
  <dc:creator>Пользователь</dc:creator>
  <cp:lastModifiedBy>Пользователь</cp:lastModifiedBy>
  <cp:revision>25</cp:revision>
  <dcterms:created xsi:type="dcterms:W3CDTF">2021-01-10T10:27:15Z</dcterms:created>
  <dcterms:modified xsi:type="dcterms:W3CDTF">2021-01-12T13:22:09Z</dcterms:modified>
</cp:coreProperties>
</file>