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7" r:id="rId2"/>
    <p:sldId id="338" r:id="rId3"/>
    <p:sldId id="339" r:id="rId4"/>
    <p:sldId id="341" r:id="rId5"/>
    <p:sldId id="332" r:id="rId6"/>
    <p:sldId id="344" r:id="rId7"/>
    <p:sldId id="345" r:id="rId8"/>
    <p:sldId id="346" r:id="rId9"/>
    <p:sldId id="347" r:id="rId10"/>
    <p:sldId id="353" r:id="rId11"/>
    <p:sldId id="355" r:id="rId12"/>
    <p:sldId id="356" r:id="rId13"/>
    <p:sldId id="348" r:id="rId14"/>
    <p:sldId id="349" r:id="rId15"/>
    <p:sldId id="354" r:id="rId16"/>
    <p:sldId id="357" r:id="rId17"/>
    <p:sldId id="358" r:id="rId18"/>
    <p:sldId id="359" r:id="rId19"/>
    <p:sldId id="360" r:id="rId20"/>
    <p:sldId id="342" r:id="rId21"/>
    <p:sldId id="350" r:id="rId22"/>
    <p:sldId id="351" r:id="rId23"/>
    <p:sldId id="361" r:id="rId24"/>
    <p:sldId id="362" r:id="rId25"/>
    <p:sldId id="363" r:id="rId26"/>
    <p:sldId id="364" r:id="rId27"/>
    <p:sldId id="365" r:id="rId28"/>
    <p:sldId id="366" r:id="rId29"/>
    <p:sldId id="3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9900"/>
    <a:srgbClr val="FFFF00"/>
    <a:srgbClr val="0000FF"/>
    <a:srgbClr val="66FFFF"/>
    <a:srgbClr val="996600"/>
    <a:srgbClr val="00FF00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60" autoAdjust="0"/>
    <p:restoredTop sz="99150" autoAdjust="0"/>
  </p:normalViewPr>
  <p:slideViewPr>
    <p:cSldViewPr>
      <p:cViewPr>
        <p:scale>
          <a:sx n="90" d="100"/>
          <a:sy n="90" d="100"/>
        </p:scale>
        <p:origin x="-47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18FB-71B0-4844-BC16-84B71E0AE04D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8A4CE-E6C8-48C1-8A80-13C9AE9F6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9B551-D9CB-480D-80F6-E3022FE71AD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9B551-D9CB-480D-80F6-E3022FE71AD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«Математика. Самостоятельные м контрольные работы по геометрии для 11 класса».  Ершова А.П., Голобородько В.В.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2ADA52-96E5-4B8B-AD5F-3E48B4B00B1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57517-392C-4BD3-8A0D-314255EF894B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000108"/>
            <a:ext cx="69294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1 урок.</a:t>
            </a:r>
          </a:p>
          <a:p>
            <a:pPr algn="ctr"/>
            <a:r>
              <a:rPr lang="uk-UA" sz="5400" dirty="0" smtClean="0"/>
              <a:t>Повторення вивченого матеріалу по темі </a:t>
            </a:r>
            <a:r>
              <a:rPr lang="uk-UA" sz="5400" b="1" i="1" dirty="0" err="1" smtClean="0">
                <a:solidFill>
                  <a:schemeClr val="tx2">
                    <a:lumMod val="75000"/>
                  </a:schemeClr>
                </a:solidFill>
              </a:rPr>
              <a:t>“Паралельність</a:t>
            </a:r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</a:rPr>
              <a:t> прямих і </a:t>
            </a:r>
            <a:r>
              <a:rPr lang="uk-UA" sz="5400" b="1" i="1" dirty="0" err="1" smtClean="0">
                <a:solidFill>
                  <a:schemeClr val="tx2">
                    <a:lumMod val="75000"/>
                  </a:schemeClr>
                </a:solidFill>
              </a:rPr>
              <a:t>площин”</a:t>
            </a:r>
            <a:endParaRPr lang="uk-UA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82625" y="188913"/>
            <a:ext cx="75612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8000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1</a:t>
            </a:r>
            <a:r>
              <a:rPr lang="uk-UA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 Основні</a:t>
            </a:r>
            <a:r>
              <a:rPr lang="ru-RU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uk-UA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поняття</a:t>
            </a:r>
            <a:r>
              <a:rPr lang="ru-RU" sz="3600" b="1" kern="10" dirty="0">
                <a:ln w="28575">
                  <a:round/>
                  <a:headEnd/>
                  <a:tailEnd/>
                </a:ln>
                <a:gradFill rotWithShape="1">
                  <a:gsLst>
                    <a:gs pos="0">
                      <a:srgbClr val="008000">
                        <a:alpha val="50000"/>
                      </a:srgbClr>
                    </a:gs>
                    <a:gs pos="50000">
                      <a:srgbClr val="FFFFFF"/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.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428625" y="793750"/>
            <a:ext cx="84248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uk-UA" sz="24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Січною площиною многогранника </a:t>
            </a: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називається така площина по обидві сторони від якої є точки даного многогранника.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uk-UA" sz="24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Перерізом</a:t>
            </a:r>
            <a:r>
              <a:rPr lang="uk-UA" sz="2400" b="1" i="1" dirty="0">
                <a:solidFill>
                  <a:srgbClr val="008000"/>
                </a:solidFill>
                <a:latin typeface="Times New Roman" pitchFamily="18" charset="0"/>
              </a:rPr>
              <a:t> многогранника називається фігура, яка складається з усіх точок, які є спільними для многогранника і січної площини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00438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500438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00438"/>
            <a:ext cx="18002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0438"/>
            <a:ext cx="17319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27368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492375"/>
            <a:ext cx="26638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2492375"/>
            <a:ext cx="25193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7"/>
          <p:cNvSpPr>
            <a:spLocks noChangeArrowheads="1"/>
          </p:cNvSpPr>
          <p:nvPr/>
        </p:nvSpPr>
        <p:spPr bwMode="auto">
          <a:xfrm>
            <a:off x="357188" y="642938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33"/>
                </a:solidFill>
              </a:rPr>
              <a:t>2</a:t>
            </a:r>
            <a:r>
              <a:rPr lang="uk-UA" sz="4000" b="1">
                <a:solidFill>
                  <a:srgbClr val="990033"/>
                </a:solidFill>
              </a:rPr>
              <a:t>. Вид перерізу</a:t>
            </a:r>
            <a:r>
              <a:rPr lang="uk-UA" sz="4000" b="1">
                <a:solidFill>
                  <a:srgbClr val="0000FF"/>
                </a:solidFill>
              </a:rPr>
              <a:t> залежить від розміщення площини.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14313" y="71438"/>
            <a:ext cx="892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Січна площина перетинає грані многогранника по відрізкам, тому перерізом многогранника є многокутник, що лежить в січній площині. Очевидно, що кількість сторін цього многокутника не може перевищувати кількості граней даного многогранника. Наприклад: в чотирикутній призмі (всього 6 граней) в перерізі  можемо отримати трикутник, чотирикутник, п'ятикутник, шестикутник.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4824" t="45898" r="67056" b="17969"/>
          <a:stretch>
            <a:fillRect/>
          </a:stretch>
        </p:blipFill>
        <p:spPr bwMode="auto">
          <a:xfrm>
            <a:off x="142875" y="3706813"/>
            <a:ext cx="2166938" cy="242887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38432" t="40039" r="43448" b="23828"/>
          <a:stretch>
            <a:fillRect/>
          </a:stretch>
        </p:blipFill>
        <p:spPr bwMode="auto">
          <a:xfrm>
            <a:off x="2428875" y="4286250"/>
            <a:ext cx="2109788" cy="2365375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l="58199" t="52734" r="25330" b="14063"/>
          <a:stretch>
            <a:fillRect/>
          </a:stretch>
        </p:blipFill>
        <p:spPr bwMode="auto">
          <a:xfrm>
            <a:off x="4643438" y="3706813"/>
            <a:ext cx="2038350" cy="2309812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 l="75220" t="46875" r="8308" b="19922"/>
          <a:stretch>
            <a:fillRect/>
          </a:stretch>
        </p:blipFill>
        <p:spPr bwMode="auto">
          <a:xfrm>
            <a:off x="6858000" y="4278313"/>
            <a:ext cx="2017713" cy="228600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</p:spPr>
      </p:pic>
      <p:grpSp>
        <p:nvGrpSpPr>
          <p:cNvPr id="2" name="Группа 15"/>
          <p:cNvGrpSpPr/>
          <p:nvPr/>
        </p:nvGrpSpPr>
        <p:grpSpPr>
          <a:xfrm>
            <a:off x="7488000" y="3286124"/>
            <a:ext cx="1656000" cy="828000"/>
            <a:chOff x="3143240" y="2571744"/>
            <a:chExt cx="1656000" cy="828000"/>
          </a:xfrm>
          <a:scene3d>
            <a:camera prst="perspectiveRelaxed"/>
            <a:lightRig rig="threePt" dir="t"/>
          </a:scene3d>
        </p:grpSpPr>
        <p:sp>
          <p:nvSpPr>
            <p:cNvPr id="17" name="Овал 16">
              <a:hlinkClick r:id="rId6" action="ppaction://hlinksldjump"/>
            </p:cNvPr>
            <p:cNvSpPr/>
            <p:nvPr/>
          </p:nvSpPr>
          <p:spPr>
            <a:xfrm>
              <a:off x="3143240" y="2571744"/>
              <a:ext cx="1656000" cy="82800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214678" y="2571744"/>
              <a:ext cx="1500198" cy="714380"/>
            </a:xfrm>
            <a:prstGeom prst="ellipse">
              <a:avLst/>
            </a:prstGeom>
            <a:solidFill>
              <a:srgbClr val="FF505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6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428596" y="1214422"/>
            <a:ext cx="4023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26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85728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№ </a:t>
            </a: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r>
              <a:rPr lang="uk-UA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uk-UA" sz="2400" b="1" dirty="0" smtClean="0">
                <a:solidFill>
                  <a:srgbClr val="FF0000"/>
                </a:solidFill>
              </a:rPr>
              <a:t>, С. 2</a:t>
            </a:r>
            <a:r>
              <a:rPr lang="en-US" sz="2400" b="1" dirty="0" smtClean="0">
                <a:solidFill>
                  <a:srgbClr val="FF0000"/>
                </a:solidFill>
              </a:rPr>
              <a:t>26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14290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7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26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5" name="Straight Connector 18448"/>
          <p:cNvSpPr>
            <a:spLocks noChangeShapeType="1"/>
          </p:cNvSpPr>
          <p:nvPr/>
        </p:nvSpPr>
        <p:spPr bwMode="auto">
          <a:xfrm rot="2995003">
            <a:off x="2720355" y="1939617"/>
            <a:ext cx="1895623" cy="240726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Freeform 38"/>
          <p:cNvSpPr>
            <a:spLocks/>
          </p:cNvSpPr>
          <p:nvPr/>
        </p:nvSpPr>
        <p:spPr bwMode="auto">
          <a:xfrm>
            <a:off x="1643042" y="3643314"/>
            <a:ext cx="1714512" cy="1000132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Freeform 38"/>
          <p:cNvSpPr>
            <a:spLocks/>
          </p:cNvSpPr>
          <p:nvPr/>
        </p:nvSpPr>
        <p:spPr bwMode="auto">
          <a:xfrm flipV="1">
            <a:off x="1643042" y="1714488"/>
            <a:ext cx="2286016" cy="192882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8" name="Freeform 38"/>
          <p:cNvSpPr>
            <a:spLocks/>
          </p:cNvSpPr>
          <p:nvPr/>
        </p:nvSpPr>
        <p:spPr bwMode="auto">
          <a:xfrm flipH="1">
            <a:off x="928662" y="1714488"/>
            <a:ext cx="714380" cy="271464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0" name="Straight Connector 18448"/>
          <p:cNvSpPr>
            <a:spLocks noChangeShapeType="1"/>
          </p:cNvSpPr>
          <p:nvPr/>
        </p:nvSpPr>
        <p:spPr bwMode="auto">
          <a:xfrm rot="2995003" flipH="1">
            <a:off x="2154835" y="2154847"/>
            <a:ext cx="45719" cy="304568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1" name="Straight Connector 18448"/>
          <p:cNvSpPr>
            <a:spLocks noChangeShapeType="1"/>
          </p:cNvSpPr>
          <p:nvPr/>
        </p:nvSpPr>
        <p:spPr bwMode="auto">
          <a:xfrm rot="2995003" flipV="1">
            <a:off x="1498828" y="1849525"/>
            <a:ext cx="1931502" cy="708730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4429124" y="1214422"/>
            <a:ext cx="402390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4"/>
          <p:cNvSpPr>
            <a:spLocks/>
          </p:cNvSpPr>
          <p:nvPr/>
        </p:nvSpPr>
        <p:spPr bwMode="auto">
          <a:xfrm>
            <a:off x="611188" y="4508500"/>
            <a:ext cx="3535362" cy="1554163"/>
          </a:xfrm>
          <a:custGeom>
            <a:avLst/>
            <a:gdLst>
              <a:gd name="T0" fmla="*/ 0 w 2227"/>
              <a:gd name="T1" fmla="*/ 2147483647 h 979"/>
              <a:gd name="T2" fmla="*/ 2147483647 w 2227"/>
              <a:gd name="T3" fmla="*/ 2147483647 h 979"/>
              <a:gd name="T4" fmla="*/ 2147483647 w 2227"/>
              <a:gd name="T5" fmla="*/ 0 h 979"/>
              <a:gd name="T6" fmla="*/ 2147483647 w 2227"/>
              <a:gd name="T7" fmla="*/ 2147483647 h 979"/>
              <a:gd name="T8" fmla="*/ 0 60000 65536"/>
              <a:gd name="T9" fmla="*/ 0 60000 65536"/>
              <a:gd name="T10" fmla="*/ 0 60000 65536"/>
              <a:gd name="T11" fmla="*/ 0 60000 65536"/>
              <a:gd name="T12" fmla="*/ 0 w 2227"/>
              <a:gd name="T13" fmla="*/ 0 h 979"/>
              <a:gd name="T14" fmla="*/ 2227 w 2227"/>
              <a:gd name="T15" fmla="*/ 979 h 9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7" h="979">
                <a:moveTo>
                  <a:pt x="0" y="19"/>
                </a:moveTo>
                <a:lnTo>
                  <a:pt x="1459" y="979"/>
                </a:lnTo>
                <a:lnTo>
                  <a:pt x="2227" y="0"/>
                </a:lnTo>
                <a:lnTo>
                  <a:pt x="19" y="39"/>
                </a:lnTo>
              </a:path>
            </a:pathLst>
          </a:cu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95288" y="44370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А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285984" y="600076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В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4286248" y="4286256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С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763713" y="1484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D</a:t>
            </a:r>
            <a:endParaRPr lang="ru-RU" b="1" i="1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2500298" y="3786190"/>
            <a:ext cx="36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/>
              <a:t>M</a:t>
            </a:r>
            <a:endParaRPr lang="ru-RU" b="1" i="1" dirty="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642910" y="314324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N</a:t>
            </a:r>
            <a:endParaRPr lang="ru-RU" b="1" i="1" dirty="0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3071802" y="3000372"/>
            <a:ext cx="28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L</a:t>
            </a:r>
            <a:endParaRPr lang="ru-RU" b="1" i="1" dirty="0"/>
          </a:p>
        </p:txBody>
      </p:sp>
      <p:sp>
        <p:nvSpPr>
          <p:cNvPr id="11279" name="Freeform 14"/>
          <p:cNvSpPr>
            <a:spLocks/>
          </p:cNvSpPr>
          <p:nvPr/>
        </p:nvSpPr>
        <p:spPr bwMode="auto">
          <a:xfrm>
            <a:off x="746125" y="1965325"/>
            <a:ext cx="1082675" cy="2606675"/>
          </a:xfrm>
          <a:custGeom>
            <a:avLst/>
            <a:gdLst>
              <a:gd name="T0" fmla="*/ 0 w 682"/>
              <a:gd name="T1" fmla="*/ 2147483647 h 1642"/>
              <a:gd name="T2" fmla="*/ 2147483647 w 682"/>
              <a:gd name="T3" fmla="*/ 0 h 1642"/>
              <a:gd name="T4" fmla="*/ 0 60000 65536"/>
              <a:gd name="T5" fmla="*/ 0 60000 65536"/>
              <a:gd name="T6" fmla="*/ 0 w 682"/>
              <a:gd name="T7" fmla="*/ 0 h 1642"/>
              <a:gd name="T8" fmla="*/ 682 w 682"/>
              <a:gd name="T9" fmla="*/ 1642 h 16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1642">
                <a:moveTo>
                  <a:pt x="0" y="1642"/>
                </a:moveTo>
                <a:lnTo>
                  <a:pt x="682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0" name="Freeform 15"/>
          <p:cNvSpPr>
            <a:spLocks/>
          </p:cNvSpPr>
          <p:nvPr/>
        </p:nvSpPr>
        <p:spPr bwMode="auto">
          <a:xfrm>
            <a:off x="1828800" y="1965325"/>
            <a:ext cx="1082675" cy="4084638"/>
          </a:xfrm>
          <a:custGeom>
            <a:avLst/>
            <a:gdLst>
              <a:gd name="T0" fmla="*/ 2147483647 w 682"/>
              <a:gd name="T1" fmla="*/ 2147483647 h 2573"/>
              <a:gd name="T2" fmla="*/ 0 w 682"/>
              <a:gd name="T3" fmla="*/ 0 h 2573"/>
              <a:gd name="T4" fmla="*/ 0 60000 65536"/>
              <a:gd name="T5" fmla="*/ 0 60000 65536"/>
              <a:gd name="T6" fmla="*/ 0 w 682"/>
              <a:gd name="T7" fmla="*/ 0 h 2573"/>
              <a:gd name="T8" fmla="*/ 682 w 682"/>
              <a:gd name="T9" fmla="*/ 2573 h 25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2573">
                <a:moveTo>
                  <a:pt x="682" y="2573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1" name="Freeform 16"/>
          <p:cNvSpPr>
            <a:spLocks/>
          </p:cNvSpPr>
          <p:nvPr/>
        </p:nvSpPr>
        <p:spPr bwMode="auto">
          <a:xfrm>
            <a:off x="1828800" y="1965325"/>
            <a:ext cx="2270125" cy="2546350"/>
          </a:xfrm>
          <a:custGeom>
            <a:avLst/>
            <a:gdLst>
              <a:gd name="T0" fmla="*/ 2147483647 w 1430"/>
              <a:gd name="T1" fmla="*/ 2147483647 h 1604"/>
              <a:gd name="T2" fmla="*/ 0 w 1430"/>
              <a:gd name="T3" fmla="*/ 0 h 1604"/>
              <a:gd name="T4" fmla="*/ 0 60000 65536"/>
              <a:gd name="T5" fmla="*/ 0 60000 65536"/>
              <a:gd name="T6" fmla="*/ 0 w 1430"/>
              <a:gd name="T7" fmla="*/ 0 h 1604"/>
              <a:gd name="T8" fmla="*/ 1430 w 1430"/>
              <a:gd name="T9" fmla="*/ 1604 h 16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30" h="1604">
                <a:moveTo>
                  <a:pt x="1430" y="160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288213" y="71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b="1" i="1">
              <a:latin typeface="Georgia" pitchFamily="18" charset="0"/>
            </a:endParaRPr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2879725" y="4525963"/>
            <a:ext cx="1219200" cy="1524000"/>
          </a:xfrm>
          <a:custGeom>
            <a:avLst/>
            <a:gdLst>
              <a:gd name="T0" fmla="*/ 0 w 768"/>
              <a:gd name="T1" fmla="*/ 2147483647 h 960"/>
              <a:gd name="T2" fmla="*/ 2147483647 w 768"/>
              <a:gd name="T3" fmla="*/ 0 h 960"/>
              <a:gd name="T4" fmla="*/ 0 60000 65536"/>
              <a:gd name="T5" fmla="*/ 0 60000 65536"/>
              <a:gd name="T6" fmla="*/ 0 w 768"/>
              <a:gd name="T7" fmla="*/ 0 h 960"/>
              <a:gd name="T8" fmla="*/ 768 w 768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8" h="960">
                <a:moveTo>
                  <a:pt x="0" y="960"/>
                </a:moveTo>
                <a:lnTo>
                  <a:pt x="76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762000" y="4525963"/>
            <a:ext cx="3322638" cy="46037"/>
          </a:xfrm>
          <a:custGeom>
            <a:avLst/>
            <a:gdLst>
              <a:gd name="T0" fmla="*/ 0 w 2093"/>
              <a:gd name="T1" fmla="*/ 2147483647 h 29"/>
              <a:gd name="T2" fmla="*/ 2147483647 w 2093"/>
              <a:gd name="T3" fmla="*/ 0 h 29"/>
              <a:gd name="T4" fmla="*/ 0 60000 65536"/>
              <a:gd name="T5" fmla="*/ 0 60000 65536"/>
              <a:gd name="T6" fmla="*/ 0 w 2093"/>
              <a:gd name="T7" fmla="*/ 0 h 29"/>
              <a:gd name="T8" fmla="*/ 2093 w 2093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93" h="29">
                <a:moveTo>
                  <a:pt x="0" y="29"/>
                </a:moveTo>
                <a:lnTo>
                  <a:pt x="2093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96" name="Freeform 33"/>
          <p:cNvSpPr>
            <a:spLocks/>
          </p:cNvSpPr>
          <p:nvPr/>
        </p:nvSpPr>
        <p:spPr bwMode="auto">
          <a:xfrm>
            <a:off x="762000" y="4572000"/>
            <a:ext cx="2133600" cy="1447800"/>
          </a:xfrm>
          <a:custGeom>
            <a:avLst/>
            <a:gdLst>
              <a:gd name="T0" fmla="*/ 0 w 1344"/>
              <a:gd name="T1" fmla="*/ 0 h 912"/>
              <a:gd name="T2" fmla="*/ 2147483647 w 1344"/>
              <a:gd name="T3" fmla="*/ 2147483647 h 912"/>
              <a:gd name="T4" fmla="*/ 0 60000 65536"/>
              <a:gd name="T5" fmla="*/ 0 60000 65536"/>
              <a:gd name="T6" fmla="*/ 0 w 1344"/>
              <a:gd name="T7" fmla="*/ 0 h 912"/>
              <a:gd name="T8" fmla="*/ 1344 w 13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44" h="912">
                <a:moveTo>
                  <a:pt x="0" y="0"/>
                </a:moveTo>
                <a:lnTo>
                  <a:pt x="1344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2" name="Freeform 34"/>
          <p:cNvSpPr>
            <a:spLocks/>
          </p:cNvSpPr>
          <p:nvPr/>
        </p:nvSpPr>
        <p:spPr bwMode="auto">
          <a:xfrm>
            <a:off x="777875" y="4587875"/>
            <a:ext cx="2101850" cy="1416050"/>
          </a:xfrm>
          <a:custGeom>
            <a:avLst/>
            <a:gdLst>
              <a:gd name="T0" fmla="*/ 0 w 1324"/>
              <a:gd name="T1" fmla="*/ 0 h 892"/>
              <a:gd name="T2" fmla="*/ 2147483647 w 1324"/>
              <a:gd name="T3" fmla="*/ 2147483647 h 892"/>
              <a:gd name="T4" fmla="*/ 0 60000 65536"/>
              <a:gd name="T5" fmla="*/ 0 60000 65536"/>
              <a:gd name="T6" fmla="*/ 0 w 1324"/>
              <a:gd name="T7" fmla="*/ 0 h 892"/>
              <a:gd name="T8" fmla="*/ 1324 w 1324"/>
              <a:gd name="T9" fmla="*/ 892 h 8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4" h="892">
                <a:moveTo>
                  <a:pt x="0" y="0"/>
                </a:moveTo>
                <a:lnTo>
                  <a:pt x="1324" y="892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3" name="Freeform 35"/>
          <p:cNvSpPr>
            <a:spLocks/>
          </p:cNvSpPr>
          <p:nvPr/>
        </p:nvSpPr>
        <p:spPr bwMode="auto">
          <a:xfrm rot="20621613">
            <a:off x="1302106" y="3174113"/>
            <a:ext cx="967625" cy="763271"/>
          </a:xfrm>
          <a:custGeom>
            <a:avLst/>
            <a:gdLst>
              <a:gd name="T0" fmla="*/ 0 w 729"/>
              <a:gd name="T1" fmla="*/ 0 h 557"/>
              <a:gd name="T2" fmla="*/ 2147483647 w 729"/>
              <a:gd name="T3" fmla="*/ 2147483647 h 557"/>
              <a:gd name="T4" fmla="*/ 0 60000 65536"/>
              <a:gd name="T5" fmla="*/ 0 60000 65536"/>
              <a:gd name="T6" fmla="*/ 0 w 729"/>
              <a:gd name="T7" fmla="*/ 0 h 557"/>
              <a:gd name="T8" fmla="*/ 729 w 7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9" h="557">
                <a:moveTo>
                  <a:pt x="0" y="0"/>
                </a:moveTo>
                <a:lnTo>
                  <a:pt x="729" y="557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5" name="Freeform 37"/>
          <p:cNvSpPr>
            <a:spLocks/>
          </p:cNvSpPr>
          <p:nvPr/>
        </p:nvSpPr>
        <p:spPr bwMode="auto">
          <a:xfrm>
            <a:off x="731838" y="4525963"/>
            <a:ext cx="3336925" cy="30162"/>
          </a:xfrm>
          <a:custGeom>
            <a:avLst/>
            <a:gdLst>
              <a:gd name="T0" fmla="*/ 0 w 2102"/>
              <a:gd name="T1" fmla="*/ 2147483647 h 19"/>
              <a:gd name="T2" fmla="*/ 2147483647 w 2102"/>
              <a:gd name="T3" fmla="*/ 0 h 19"/>
              <a:gd name="T4" fmla="*/ 0 60000 65536"/>
              <a:gd name="T5" fmla="*/ 0 60000 65536"/>
              <a:gd name="T6" fmla="*/ 0 w 2102"/>
              <a:gd name="T7" fmla="*/ 0 h 19"/>
              <a:gd name="T8" fmla="*/ 2102 w 2102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2" h="19">
                <a:moveTo>
                  <a:pt x="0" y="19"/>
                </a:moveTo>
                <a:lnTo>
                  <a:pt x="2102" y="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6" name="Freeform 38"/>
          <p:cNvSpPr>
            <a:spLocks/>
          </p:cNvSpPr>
          <p:nvPr/>
        </p:nvSpPr>
        <p:spPr bwMode="auto">
          <a:xfrm flipV="1">
            <a:off x="1285852" y="3214686"/>
            <a:ext cx="1643074" cy="14287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0" name="Freeform 42"/>
          <p:cNvSpPr>
            <a:spLocks/>
          </p:cNvSpPr>
          <p:nvPr/>
        </p:nvSpPr>
        <p:spPr bwMode="auto">
          <a:xfrm>
            <a:off x="2285984" y="3214686"/>
            <a:ext cx="642942" cy="571504"/>
          </a:xfrm>
          <a:custGeom>
            <a:avLst/>
            <a:gdLst>
              <a:gd name="T0" fmla="*/ 2147483647 w 365"/>
              <a:gd name="T1" fmla="*/ 0 h 855"/>
              <a:gd name="T2" fmla="*/ 0 w 365"/>
              <a:gd name="T3" fmla="*/ 2147483647 h 855"/>
              <a:gd name="T4" fmla="*/ 0 60000 65536"/>
              <a:gd name="T5" fmla="*/ 0 60000 65536"/>
              <a:gd name="T6" fmla="*/ 0 w 365"/>
              <a:gd name="T7" fmla="*/ 0 h 855"/>
              <a:gd name="T8" fmla="*/ 365 w 365"/>
              <a:gd name="T9" fmla="*/ 855 h 8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" h="855">
                <a:moveTo>
                  <a:pt x="365" y="0"/>
                </a:moveTo>
                <a:lnTo>
                  <a:pt x="0" y="855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1" name="Freeform 43"/>
          <p:cNvSpPr>
            <a:spLocks/>
          </p:cNvSpPr>
          <p:nvPr/>
        </p:nvSpPr>
        <p:spPr bwMode="auto">
          <a:xfrm>
            <a:off x="2911475" y="4511675"/>
            <a:ext cx="1203325" cy="1508125"/>
          </a:xfrm>
          <a:custGeom>
            <a:avLst/>
            <a:gdLst>
              <a:gd name="T0" fmla="*/ 0 w 758"/>
              <a:gd name="T1" fmla="*/ 2147483647 h 950"/>
              <a:gd name="T2" fmla="*/ 2147483647 w 758"/>
              <a:gd name="T3" fmla="*/ 0 h 950"/>
              <a:gd name="T4" fmla="*/ 0 60000 65536"/>
              <a:gd name="T5" fmla="*/ 0 60000 65536"/>
              <a:gd name="T6" fmla="*/ 0 w 758"/>
              <a:gd name="T7" fmla="*/ 0 h 950"/>
              <a:gd name="T8" fmla="*/ 758 w 758"/>
              <a:gd name="T9" fmla="*/ 950 h 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8" h="950">
                <a:moveTo>
                  <a:pt x="0" y="950"/>
                </a:moveTo>
                <a:lnTo>
                  <a:pt x="758" y="0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11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59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1000"/>
                                        <p:tgtEl>
                                          <p:spTgt spid="59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02" grpId="0" animBg="1"/>
      <p:bldP spid="596003" grpId="0" animBg="1"/>
      <p:bldP spid="596005" grpId="0" animBg="1"/>
      <p:bldP spid="596006" grpId="0" animBg="1"/>
      <p:bldP spid="596010" grpId="0" animBg="1"/>
      <p:bldP spid="5960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9100" y="3949700"/>
            <a:ext cx="2514600" cy="2057400"/>
            <a:chOff x="1728" y="2352"/>
            <a:chExt cx="1584" cy="1296"/>
          </a:xfrm>
        </p:grpSpPr>
        <p:sp>
          <p:nvSpPr>
            <p:cNvPr id="14344" name="AutoShape 5"/>
            <p:cNvSpPr>
              <a:spLocks noChangeArrowheads="1"/>
            </p:cNvSpPr>
            <p:nvPr/>
          </p:nvSpPr>
          <p:spPr bwMode="auto">
            <a:xfrm>
              <a:off x="1728" y="2352"/>
              <a:ext cx="1584" cy="1296"/>
            </a:xfrm>
            <a:prstGeom prst="cube">
              <a:avLst>
                <a:gd name="adj" fmla="val 25000"/>
              </a:avLst>
            </a:prstGeom>
            <a:noFill/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345" name="Line 6"/>
            <p:cNvSpPr>
              <a:spLocks noChangeShapeType="1"/>
            </p:cNvSpPr>
            <p:nvPr/>
          </p:nvSpPr>
          <p:spPr bwMode="auto">
            <a:xfrm>
              <a:off x="2073" y="2361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uk-UA"/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2103" y="3330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uk-UA"/>
            </a:p>
          </p:txBody>
        </p:sp>
        <p:sp>
          <p:nvSpPr>
            <p:cNvPr id="14347" name="Line 8"/>
            <p:cNvSpPr>
              <a:spLocks noChangeShapeType="1"/>
            </p:cNvSpPr>
            <p:nvPr/>
          </p:nvSpPr>
          <p:spPr bwMode="auto">
            <a:xfrm flipV="1">
              <a:off x="1737" y="3300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uk-UA"/>
            </a:p>
          </p:txBody>
        </p:sp>
      </p:grpSp>
      <p:sp>
        <p:nvSpPr>
          <p:cNvPr id="8201" name="Freeform 9"/>
          <p:cNvSpPr>
            <a:spLocks/>
          </p:cNvSpPr>
          <p:nvPr/>
        </p:nvSpPr>
        <p:spPr bwMode="auto">
          <a:xfrm>
            <a:off x="3568700" y="4149725"/>
            <a:ext cx="1724025" cy="1828800"/>
          </a:xfrm>
          <a:custGeom>
            <a:avLst/>
            <a:gdLst>
              <a:gd name="T0" fmla="*/ 0 w 912"/>
              <a:gd name="T1" fmla="*/ 2147483647 h 1200"/>
              <a:gd name="T2" fmla="*/ 2147483647 w 912"/>
              <a:gd name="T3" fmla="*/ 0 h 1200"/>
              <a:gd name="T4" fmla="*/ 2147483647 w 912"/>
              <a:gd name="T5" fmla="*/ 2147483647 h 1200"/>
              <a:gd name="T6" fmla="*/ 2147483647 w 912"/>
              <a:gd name="T7" fmla="*/ 2147483647 h 1200"/>
              <a:gd name="T8" fmla="*/ 0 w 912"/>
              <a:gd name="T9" fmla="*/ 2147483647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2"/>
              <a:gd name="T16" fmla="*/ 0 h 1200"/>
              <a:gd name="T17" fmla="*/ 912 w 91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2" h="1200">
                <a:moveTo>
                  <a:pt x="0" y="192"/>
                </a:moveTo>
                <a:lnTo>
                  <a:pt x="912" y="0"/>
                </a:lnTo>
                <a:lnTo>
                  <a:pt x="864" y="1056"/>
                </a:lnTo>
                <a:lnTo>
                  <a:pt x="288" y="1200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uk-UA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1892300" y="3859213"/>
            <a:ext cx="487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uk-UA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2159000" y="5430838"/>
            <a:ext cx="4876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uk-UA"/>
          </a:p>
        </p:txBody>
      </p:sp>
      <p:sp>
        <p:nvSpPr>
          <p:cNvPr id="14342" name="WordArt 1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569325" cy="10080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uk-UA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990099"/>
                    </a:gs>
                    <a:gs pos="50000">
                      <a:srgbClr val="FF00FF"/>
                    </a:gs>
                    <a:gs pos="100000">
                      <a:srgbClr val="9900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Геометричні твердження.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50825" y="1557338"/>
            <a:ext cx="86423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200" b="1" i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Якщо дві паралельних площини перетинаються третьою площиною, то </a:t>
            </a:r>
            <a:r>
              <a:rPr lang="uk-UA" sz="3200" b="1" i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лінії їх перетину паралельні.</a:t>
            </a:r>
            <a:endParaRPr lang="ru-RU" sz="3200" b="1" i="1" dirty="0">
              <a:solidFill>
                <a:srgbClr val="99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3" grpId="0" animBg="1"/>
      <p:bldP spid="82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57188" y="1246188"/>
            <a:ext cx="83581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Площину перерізу можна задати:</a:t>
            </a:r>
          </a:p>
          <a:p>
            <a:pPr algn="ctr"/>
            <a:endParaRPr lang="uk-UA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Трьома точками, що не лежать на одній прямій;</a:t>
            </a: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2. Прямою і точкою, що не лежить на ній;</a:t>
            </a: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3. Двома прямими, що перетинаються;</a:t>
            </a:r>
          </a:p>
          <a:p>
            <a:r>
              <a:rPr lang="uk-UA" sz="32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4. Двома паралельними прямими;</a:t>
            </a:r>
            <a:endParaRPr lang="ru-RU" sz="3200" b="1" i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433387" cy="404812"/>
          </a:xfrm>
          <a:prstGeom prst="actionButtonHome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436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237288"/>
            <a:ext cx="431800" cy="360362"/>
          </a:xfrm>
          <a:prstGeom prst="actionButtonForwardNext">
            <a:avLst/>
          </a:prstGeom>
          <a:solidFill>
            <a:srgbClr val="3399FF">
              <a:alpha val="9882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Скільки площин можна провести через виділені елементи?</a:t>
            </a:r>
            <a:endParaRPr lang="ru-RU" sz="2800" b="1" i="1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571500" y="1643063"/>
            <a:ext cx="1804988" cy="2085975"/>
            <a:chOff x="0" y="-10572"/>
            <a:chExt cx="1816100" cy="2085813"/>
          </a:xfrm>
        </p:grpSpPr>
        <p:grpSp>
          <p:nvGrpSpPr>
            <p:cNvPr id="3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20718" y="1590666"/>
                <a:ext cx="437938" cy="43783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 flipH="1" flipV="1">
                <a:off x="-340899" y="822266"/>
                <a:ext cx="1600577" cy="15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Куб 5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1785938" y="4129088"/>
            <a:ext cx="1804987" cy="2085975"/>
            <a:chOff x="0" y="-10572"/>
            <a:chExt cx="1816100" cy="2085813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20717" y="1590666"/>
                <a:ext cx="437938" cy="43783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 flipH="1" flipV="1">
                <a:off x="-340899" y="822266"/>
                <a:ext cx="1600577" cy="157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Куб 11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4786313" y="4129088"/>
            <a:ext cx="1804987" cy="2085975"/>
            <a:chOff x="0" y="-10572"/>
            <a:chExt cx="1816100" cy="2085813"/>
          </a:xfrm>
        </p:grpSpPr>
        <p:grpSp>
          <p:nvGrpSpPr>
            <p:cNvPr id="11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20717" y="1590666"/>
                <a:ext cx="437938" cy="43783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-340899" y="822266"/>
                <a:ext cx="1600577" cy="1575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Куб 17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6" name="Группа 21"/>
          <p:cNvGrpSpPr>
            <a:grpSpLocks/>
          </p:cNvGrpSpPr>
          <p:nvPr/>
        </p:nvGrpSpPr>
        <p:grpSpPr bwMode="auto">
          <a:xfrm>
            <a:off x="6553200" y="1643063"/>
            <a:ext cx="1804988" cy="2085975"/>
            <a:chOff x="0" y="-10572"/>
            <a:chExt cx="1816100" cy="2085813"/>
          </a:xfrm>
        </p:grpSpPr>
        <p:grpSp>
          <p:nvGrpSpPr>
            <p:cNvPr id="17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20718" y="1590666"/>
                <a:ext cx="437938" cy="43783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 flipH="1" flipV="1">
                <a:off x="-340899" y="822266"/>
                <a:ext cx="1600577" cy="15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Куб 23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22" name="Группа 27"/>
          <p:cNvGrpSpPr>
            <a:grpSpLocks/>
          </p:cNvGrpSpPr>
          <p:nvPr/>
        </p:nvGrpSpPr>
        <p:grpSpPr bwMode="auto">
          <a:xfrm>
            <a:off x="3571875" y="1643063"/>
            <a:ext cx="1804988" cy="2085975"/>
            <a:chOff x="0" y="-10572"/>
            <a:chExt cx="1816100" cy="2085813"/>
          </a:xfrm>
        </p:grpSpPr>
        <p:grpSp>
          <p:nvGrpSpPr>
            <p:cNvPr id="23" name="Группа 4"/>
            <p:cNvGrpSpPr>
              <a:grpSpLocks/>
            </p:cNvGrpSpPr>
            <p:nvPr/>
          </p:nvGrpSpPr>
          <p:grpSpPr bwMode="auto">
            <a:xfrm>
              <a:off x="21167" y="22917"/>
              <a:ext cx="1785274" cy="2042686"/>
              <a:chOff x="21167" y="22917"/>
              <a:chExt cx="1760305" cy="2005523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>
              <a:xfrm rot="10800000">
                <a:off x="438128" y="1592172"/>
                <a:ext cx="1343418" cy="1870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>
                <a:off x="20718" y="1590666"/>
                <a:ext cx="437938" cy="43783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 flipH="1" flipV="1">
                <a:off x="-340899" y="822266"/>
                <a:ext cx="1600577" cy="157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Куб 29"/>
            <p:cNvSpPr/>
            <p:nvPr/>
          </p:nvSpPr>
          <p:spPr>
            <a:xfrm>
              <a:off x="0" y="-10572"/>
              <a:ext cx="1816100" cy="2085813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rot="5400000">
            <a:off x="1105694" y="2893219"/>
            <a:ext cx="1644650" cy="15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963613" y="3214688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0800000">
            <a:off x="4000500" y="1643063"/>
            <a:ext cx="1358900" cy="1587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4929188" y="1643063"/>
            <a:ext cx="430212" cy="42862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6072188" y="4500563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6929438" y="1589088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714500" y="6143625"/>
            <a:ext cx="125413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2143125" y="4071938"/>
            <a:ext cx="125413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3071813" y="4500563"/>
            <a:ext cx="125412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6572250" y="3714750"/>
            <a:ext cx="1357313" cy="1588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4786313" y="5786438"/>
            <a:ext cx="430212" cy="42862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Рисунок1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35781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85010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 означає побудувати переріз?</a:t>
            </a:r>
          </a:p>
          <a:p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Побудувати переріз многогранника площиною – означає:</a:t>
            </a:r>
          </a:p>
          <a:p>
            <a:pPr>
              <a:buFont typeface="Wingdings" pitchFamily="2" charset="2"/>
              <a:buChar char="ü"/>
            </a:pPr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площині кожної перетнутої грані вказати дві точки, що належать перерізу;</a:t>
            </a:r>
            <a:endParaRPr lang="ru-RU" sz="32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з'єднати ці точки прямою;</a:t>
            </a:r>
          </a:p>
          <a:p>
            <a:pPr>
              <a:buFont typeface="Wingdings" pitchFamily="2" charset="2"/>
              <a:buChar char="ü"/>
            </a:pPr>
            <a:r>
              <a:rPr lang="uk-UA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знайти точки перетину прямої з ребрами многогранника.</a:t>
            </a: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5786446" y="5415993"/>
            <a:ext cx="2500330" cy="584775"/>
          </a:xfrm>
          <a:prstGeom prst="rect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Приклади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1233488" y="1565275"/>
            <a:ext cx="4889500" cy="4405313"/>
          </a:xfrm>
          <a:custGeom>
            <a:avLst/>
            <a:gdLst>
              <a:gd name="connsiteX0" fmla="*/ 0 w 4890654"/>
              <a:gd name="connsiteY0" fmla="*/ 1066800 h 4405745"/>
              <a:gd name="connsiteX1" fmla="*/ 4890654 w 4890654"/>
              <a:gd name="connsiteY1" fmla="*/ 0 h 4405745"/>
              <a:gd name="connsiteX2" fmla="*/ 3823854 w 4890654"/>
              <a:gd name="connsiteY2" fmla="*/ 4405745 h 4405745"/>
              <a:gd name="connsiteX3" fmla="*/ 0 w 4890654"/>
              <a:gd name="connsiteY3" fmla="*/ 1066800 h 4405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0654" h="4405745">
                <a:moveTo>
                  <a:pt x="0" y="1066800"/>
                </a:moveTo>
                <a:lnTo>
                  <a:pt x="4890654" y="0"/>
                </a:lnTo>
                <a:lnTo>
                  <a:pt x="3823854" y="4405745"/>
                </a:lnTo>
                <a:lnTo>
                  <a:pt x="0" y="1066800"/>
                </a:lnTo>
                <a:close/>
              </a:path>
            </a:pathLst>
          </a:custGeom>
          <a:solidFill>
            <a:srgbClr val="FF5050">
              <a:alpha val="53000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00063" y="285750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Побудуйте переріз паралелепіпеда площиною, що проходить через точки А, В, С.</a:t>
            </a:r>
            <a:endParaRPr lang="ru-RU" sz="28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642938" y="1143000"/>
            <a:ext cx="5981700" cy="5227638"/>
            <a:chOff x="642910" y="1142984"/>
            <a:chExt cx="5982462" cy="5228245"/>
          </a:xfrm>
        </p:grpSpPr>
        <p:grpSp>
          <p:nvGrpSpPr>
            <p:cNvPr id="3" name="Группа 3"/>
            <p:cNvGrpSpPr>
              <a:grpSpLocks/>
            </p:cNvGrpSpPr>
            <p:nvPr/>
          </p:nvGrpSpPr>
          <p:grpSpPr bwMode="auto">
            <a:xfrm>
              <a:off x="1214414" y="1500172"/>
              <a:ext cx="4929225" cy="4500596"/>
              <a:chOff x="0" y="-44215"/>
              <a:chExt cx="1804666" cy="2119460"/>
            </a:xfrm>
          </p:grpSpPr>
          <p:grpSp>
            <p:nvGrpSpPr>
              <p:cNvPr id="4" name="Группа 4"/>
              <p:cNvGrpSpPr>
                <a:grpSpLocks/>
              </p:cNvGrpSpPr>
              <p:nvPr/>
            </p:nvGrpSpPr>
            <p:grpSpPr bwMode="auto">
              <a:xfrm>
                <a:off x="21035" y="-44215"/>
                <a:ext cx="1783631" cy="2109805"/>
                <a:chOff x="21035" y="-42994"/>
                <a:chExt cx="1769827" cy="2071421"/>
              </a:xfrm>
            </p:grpSpPr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rot="5400000" flipH="1" flipV="1">
                  <a:off x="-383814" y="756311"/>
                  <a:ext cx="1600302" cy="1730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 rot="10800000">
                  <a:off x="415472" y="1542645"/>
                  <a:ext cx="1375629" cy="734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 rot="10800000" flipV="1">
                  <a:off x="20952" y="1542645"/>
                  <a:ext cx="394520" cy="485963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Куб 5"/>
              <p:cNvSpPr/>
              <p:nvPr/>
            </p:nvSpPr>
            <p:spPr>
              <a:xfrm>
                <a:off x="25" y="-10550"/>
                <a:ext cx="1804882" cy="2086045"/>
              </a:xfrm>
              <a:prstGeom prst="cub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21513" name="TextBox 11"/>
            <p:cNvSpPr txBox="1">
              <a:spLocks noChangeArrowheads="1"/>
            </p:cNvSpPr>
            <p:nvPr/>
          </p:nvSpPr>
          <p:spPr bwMode="auto">
            <a:xfrm>
              <a:off x="733192" y="2357430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4" name="TextBox 12"/>
            <p:cNvSpPr txBox="1">
              <a:spLocks noChangeArrowheads="1"/>
            </p:cNvSpPr>
            <p:nvPr/>
          </p:nvSpPr>
          <p:spPr bwMode="auto">
            <a:xfrm>
              <a:off x="6143636" y="4500570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5" name="TextBox 13"/>
            <p:cNvSpPr txBox="1">
              <a:spLocks noChangeArrowheads="1"/>
            </p:cNvSpPr>
            <p:nvPr/>
          </p:nvSpPr>
          <p:spPr bwMode="auto">
            <a:xfrm>
              <a:off x="1898642" y="4487299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6" name="TextBox 14"/>
            <p:cNvSpPr txBox="1">
              <a:spLocks noChangeArrowheads="1"/>
            </p:cNvSpPr>
            <p:nvPr/>
          </p:nvSpPr>
          <p:spPr bwMode="auto">
            <a:xfrm>
              <a:off x="642910" y="5715016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TextBox 15"/>
            <p:cNvSpPr txBox="1">
              <a:spLocks noChangeArrowheads="1"/>
            </p:cNvSpPr>
            <p:nvPr/>
          </p:nvSpPr>
          <p:spPr bwMode="auto">
            <a:xfrm>
              <a:off x="5072066" y="5786454"/>
              <a:ext cx="458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TextBox 16"/>
            <p:cNvSpPr txBox="1">
              <a:spLocks noChangeArrowheads="1"/>
            </p:cNvSpPr>
            <p:nvPr/>
          </p:nvSpPr>
          <p:spPr bwMode="auto">
            <a:xfrm>
              <a:off x="5072066" y="2643182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TextBox 17"/>
            <p:cNvSpPr txBox="1">
              <a:spLocks noChangeArrowheads="1"/>
            </p:cNvSpPr>
            <p:nvPr/>
          </p:nvSpPr>
          <p:spPr bwMode="auto">
            <a:xfrm>
              <a:off x="6144150" y="1142984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TextBox 18"/>
            <p:cNvSpPr txBox="1">
              <a:spLocks noChangeArrowheads="1"/>
            </p:cNvSpPr>
            <p:nvPr/>
          </p:nvSpPr>
          <p:spPr bwMode="auto">
            <a:xfrm>
              <a:off x="1785918" y="1142984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1212850" y="2571750"/>
            <a:ext cx="144463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929188" y="5927725"/>
            <a:ext cx="144462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000750" y="1500188"/>
            <a:ext cx="144463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Freeform 13"/>
          <p:cNvSpPr>
            <a:spLocks/>
          </p:cNvSpPr>
          <p:nvPr/>
        </p:nvSpPr>
        <p:spPr bwMode="auto">
          <a:xfrm>
            <a:off x="785786" y="4500570"/>
            <a:ext cx="7858180" cy="1403352"/>
          </a:xfrm>
          <a:custGeom>
            <a:avLst/>
            <a:gdLst>
              <a:gd name="T0" fmla="*/ 0 w 3568"/>
              <a:gd name="T1" fmla="*/ 2147483647 h 704"/>
              <a:gd name="T2" fmla="*/ 2147483647 w 3568"/>
              <a:gd name="T3" fmla="*/ 0 h 704"/>
              <a:gd name="T4" fmla="*/ 2147483647 w 3568"/>
              <a:gd name="T5" fmla="*/ 2147483647 h 704"/>
              <a:gd name="T6" fmla="*/ 2147483647 w 3568"/>
              <a:gd name="T7" fmla="*/ 2147483647 h 704"/>
              <a:gd name="T8" fmla="*/ 0 w 3568"/>
              <a:gd name="T9" fmla="*/ 2147483647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8"/>
              <a:gd name="T16" fmla="*/ 0 h 704"/>
              <a:gd name="T17" fmla="*/ 3568 w 3568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8" h="704">
                <a:moveTo>
                  <a:pt x="0" y="272"/>
                </a:moveTo>
                <a:lnTo>
                  <a:pt x="2416" y="0"/>
                </a:lnTo>
                <a:lnTo>
                  <a:pt x="3568" y="448"/>
                </a:lnTo>
                <a:lnTo>
                  <a:pt x="1296" y="704"/>
                </a:lnTo>
                <a:lnTo>
                  <a:pt x="0" y="2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2466" name="Freeform 2"/>
          <p:cNvSpPr>
            <a:spLocks/>
          </p:cNvSpPr>
          <p:nvPr/>
        </p:nvSpPr>
        <p:spPr bwMode="auto">
          <a:xfrm>
            <a:off x="838200" y="2400300"/>
            <a:ext cx="5376874" cy="2719388"/>
          </a:xfrm>
          <a:custGeom>
            <a:avLst/>
            <a:gdLst>
              <a:gd name="T0" fmla="*/ 0 w 3392"/>
              <a:gd name="T1" fmla="*/ 2147483647 h 1713"/>
              <a:gd name="T2" fmla="*/ 2147483647 w 3392"/>
              <a:gd name="T3" fmla="*/ 2147483647 h 1713"/>
              <a:gd name="T4" fmla="*/ 2147483647 w 3392"/>
              <a:gd name="T5" fmla="*/ 0 h 1713"/>
              <a:gd name="T6" fmla="*/ 2147483647 w 3392"/>
              <a:gd name="T7" fmla="*/ 2147483647 h 1713"/>
              <a:gd name="T8" fmla="*/ 0 w 3392"/>
              <a:gd name="T9" fmla="*/ 2147483647 h 17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2"/>
              <a:gd name="T16" fmla="*/ 0 h 1713"/>
              <a:gd name="T17" fmla="*/ 3392 w 3392"/>
              <a:gd name="T18" fmla="*/ 1713 h 17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2" h="1713">
                <a:moveTo>
                  <a:pt x="0" y="1713"/>
                </a:moveTo>
                <a:lnTo>
                  <a:pt x="1056" y="112"/>
                </a:lnTo>
                <a:lnTo>
                  <a:pt x="2624" y="0"/>
                </a:lnTo>
                <a:lnTo>
                  <a:pt x="3392" y="1296"/>
                </a:lnTo>
                <a:lnTo>
                  <a:pt x="0" y="1705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2467" name="Freeform 3"/>
          <p:cNvSpPr>
            <a:spLocks/>
          </p:cNvSpPr>
          <p:nvPr/>
        </p:nvSpPr>
        <p:spPr bwMode="auto">
          <a:xfrm>
            <a:off x="2514600" y="2400300"/>
            <a:ext cx="2489200" cy="152400"/>
          </a:xfrm>
          <a:custGeom>
            <a:avLst/>
            <a:gdLst>
              <a:gd name="T0" fmla="*/ 0 w 1568"/>
              <a:gd name="T1" fmla="*/ 2147483647 h 96"/>
              <a:gd name="T2" fmla="*/ 2147483647 w 1568"/>
              <a:gd name="T3" fmla="*/ 0 h 96"/>
              <a:gd name="T4" fmla="*/ 0 60000 65536"/>
              <a:gd name="T5" fmla="*/ 0 60000 65536"/>
              <a:gd name="T6" fmla="*/ 0 w 1568"/>
              <a:gd name="T7" fmla="*/ 0 h 96"/>
              <a:gd name="T8" fmla="*/ 1568 w 156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8" h="96">
                <a:moveTo>
                  <a:pt x="0" y="96"/>
                </a:moveTo>
                <a:lnTo>
                  <a:pt x="156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lg" len="lg"/>
            <a:tailEnd type="oval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85720" y="4786322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429388" y="4071942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В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86380" y="2071678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714480" y="2285992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62475" name="Freeform 11"/>
          <p:cNvSpPr>
            <a:spLocks/>
          </p:cNvSpPr>
          <p:nvPr/>
        </p:nvSpPr>
        <p:spPr bwMode="auto">
          <a:xfrm>
            <a:off x="889000" y="4457700"/>
            <a:ext cx="5334000" cy="649288"/>
          </a:xfrm>
          <a:custGeom>
            <a:avLst/>
            <a:gdLst>
              <a:gd name="T0" fmla="*/ 0 w 3360"/>
              <a:gd name="T1" fmla="*/ 2147483647 h 409"/>
              <a:gd name="T2" fmla="*/ 2147483647 w 3360"/>
              <a:gd name="T3" fmla="*/ 0 h 409"/>
              <a:gd name="T4" fmla="*/ 0 60000 65536"/>
              <a:gd name="T5" fmla="*/ 0 60000 65536"/>
              <a:gd name="T6" fmla="*/ 0 w 3360"/>
              <a:gd name="T7" fmla="*/ 0 h 409"/>
              <a:gd name="T8" fmla="*/ 3360 w 3360"/>
              <a:gd name="T9" fmla="*/ 409 h 4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60" h="409">
                <a:moveTo>
                  <a:pt x="0" y="409"/>
                </a:moveTo>
                <a:lnTo>
                  <a:pt x="336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lg" len="lg"/>
            <a:tailEnd type="oval" w="lg" len="lg"/>
          </a:ln>
        </p:spPr>
        <p:txBody>
          <a:bodyPr/>
          <a:lstStyle/>
          <a:p>
            <a:endParaRPr lang="uk-UA"/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142874" y="214313"/>
            <a:ext cx="25003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FF"/>
                </a:solidFill>
                <a:latin typeface="+mn-lt"/>
              </a:rPr>
              <a:t>№ </a:t>
            </a:r>
            <a:r>
              <a:rPr lang="uk-UA" sz="2400" b="1" dirty="0" smtClean="0">
                <a:solidFill>
                  <a:srgbClr val="0000FF"/>
                </a:solidFill>
                <a:latin typeface="+mn-lt"/>
              </a:rPr>
              <a:t>5.2, С. 218</a:t>
            </a:r>
            <a:endParaRPr lang="ru-RU" sz="2400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3643306" y="5214950"/>
          <a:ext cx="511175" cy="468312"/>
        </p:xfrm>
        <a:graphic>
          <a:graphicData uri="http://schemas.openxmlformats.org/presentationml/2006/ole">
            <p:oleObj spid="_x0000_s293890" name="Формула" r:id="rId4" imgW="152280" imgH="13968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2357422" y="428604"/>
            <a:ext cx="46823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2928926" y="2857496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0298" y="2643182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M</a:t>
            </a:r>
            <a:endParaRPr lang="ru-RU" b="1" i="1" dirty="0"/>
          </a:p>
        </p:txBody>
      </p:sp>
      <p:sp>
        <p:nvSpPr>
          <p:cNvPr id="8" name="Straight Connector 18448"/>
          <p:cNvSpPr>
            <a:spLocks noChangeShapeType="1"/>
          </p:cNvSpPr>
          <p:nvPr/>
        </p:nvSpPr>
        <p:spPr bwMode="auto">
          <a:xfrm rot="2995003">
            <a:off x="7227096" y="582296"/>
            <a:ext cx="1895623" cy="240726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Freeform 38"/>
          <p:cNvSpPr>
            <a:spLocks/>
          </p:cNvSpPr>
          <p:nvPr/>
        </p:nvSpPr>
        <p:spPr bwMode="auto">
          <a:xfrm rot="16200000" flipV="1">
            <a:off x="4750595" y="5393545"/>
            <a:ext cx="571504" cy="78581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38"/>
          <p:cNvSpPr>
            <a:spLocks/>
          </p:cNvSpPr>
          <p:nvPr/>
        </p:nvSpPr>
        <p:spPr bwMode="auto">
          <a:xfrm flipV="1">
            <a:off x="8224862" y="3724276"/>
            <a:ext cx="571504" cy="257176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42844" y="1000108"/>
            <a:ext cx="2094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  M, B, C        </a:t>
            </a:r>
          </a:p>
          <a:p>
            <a:r>
              <a:rPr lang="en-US" sz="2400" b="1" dirty="0" smtClean="0"/>
              <a:t>2</a:t>
            </a:r>
            <a:r>
              <a:rPr lang="en-US" sz="3200" b="1" dirty="0" smtClean="0"/>
              <a:t>)  </a:t>
            </a:r>
            <a:r>
              <a:rPr lang="en-US" sz="2400" b="1" dirty="0" smtClean="0"/>
              <a:t>M, B</a:t>
            </a:r>
            <a:r>
              <a:rPr lang="en-US" sz="1400" b="1" dirty="0" smtClean="0"/>
              <a:t>1,</a:t>
            </a:r>
            <a:r>
              <a:rPr lang="en-US" sz="1000" b="1" dirty="0" smtClean="0"/>
              <a:t> </a:t>
            </a:r>
            <a:r>
              <a:rPr lang="en-US" sz="2400" b="1" dirty="0" smtClean="0"/>
              <a:t>C</a:t>
            </a:r>
            <a:endParaRPr lang="uk-UA" b="1" dirty="0"/>
          </a:p>
        </p:txBody>
      </p:sp>
      <p:sp>
        <p:nvSpPr>
          <p:cNvPr id="12" name="Freeform 38"/>
          <p:cNvSpPr>
            <a:spLocks/>
          </p:cNvSpPr>
          <p:nvPr/>
        </p:nvSpPr>
        <p:spPr bwMode="auto">
          <a:xfrm flipV="1">
            <a:off x="4429124" y="6357958"/>
            <a:ext cx="2643206" cy="45719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Straight Connector 18448"/>
          <p:cNvSpPr>
            <a:spLocks noChangeShapeType="1"/>
          </p:cNvSpPr>
          <p:nvPr/>
        </p:nvSpPr>
        <p:spPr bwMode="auto">
          <a:xfrm rot="2995003" flipV="1">
            <a:off x="4847127" y="5171556"/>
            <a:ext cx="1807203" cy="212051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" name="Straight Connector 18448"/>
          <p:cNvSpPr>
            <a:spLocks noChangeShapeType="1"/>
          </p:cNvSpPr>
          <p:nvPr/>
        </p:nvSpPr>
        <p:spPr bwMode="auto">
          <a:xfrm rot="9771856">
            <a:off x="7174809" y="5211700"/>
            <a:ext cx="580858" cy="78314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Freeform 38"/>
          <p:cNvSpPr>
            <a:spLocks/>
          </p:cNvSpPr>
          <p:nvPr/>
        </p:nvSpPr>
        <p:spPr bwMode="auto">
          <a:xfrm flipV="1">
            <a:off x="642910" y="5072074"/>
            <a:ext cx="714380" cy="1662122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38"/>
          <p:cNvSpPr>
            <a:spLocks/>
          </p:cNvSpPr>
          <p:nvPr/>
        </p:nvSpPr>
        <p:spPr bwMode="auto">
          <a:xfrm flipH="1" flipV="1">
            <a:off x="714348" y="4214818"/>
            <a:ext cx="2786082" cy="228601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Straight Connector 18448"/>
          <p:cNvSpPr>
            <a:spLocks noChangeShapeType="1"/>
          </p:cNvSpPr>
          <p:nvPr/>
        </p:nvSpPr>
        <p:spPr bwMode="auto">
          <a:xfrm rot="2995003">
            <a:off x="5604901" y="724527"/>
            <a:ext cx="2764015" cy="548035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8" name="Freeform 38"/>
          <p:cNvSpPr>
            <a:spLocks/>
          </p:cNvSpPr>
          <p:nvPr/>
        </p:nvSpPr>
        <p:spPr bwMode="auto">
          <a:xfrm flipV="1">
            <a:off x="6286512" y="2357430"/>
            <a:ext cx="2500330" cy="3429000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" name="Straight Connector 18448"/>
          <p:cNvSpPr>
            <a:spLocks noChangeShapeType="1"/>
          </p:cNvSpPr>
          <p:nvPr/>
        </p:nvSpPr>
        <p:spPr bwMode="auto">
          <a:xfrm rot="2995003" flipV="1">
            <a:off x="5605988" y="2206982"/>
            <a:ext cx="860980" cy="5904663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715140" y="5572140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12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nis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275" t="49315" r="38449" b="12328"/>
          <a:stretch>
            <a:fillRect/>
          </a:stretch>
        </p:blipFill>
        <p:spPr>
          <a:xfrm>
            <a:off x="2643174" y="1071546"/>
            <a:ext cx="4000528" cy="4000528"/>
          </a:xfrm>
          <a:noFill/>
        </p:spPr>
      </p:pic>
      <p:sp>
        <p:nvSpPr>
          <p:cNvPr id="5" name="Oval 22"/>
          <p:cNvSpPr>
            <a:spLocks noChangeArrowheads="1"/>
          </p:cNvSpPr>
          <p:nvPr/>
        </p:nvSpPr>
        <p:spPr bwMode="auto">
          <a:xfrm>
            <a:off x="5214942" y="2714620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5357818" y="264318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</a:t>
            </a:r>
            <a:endParaRPr lang="uk-UA" sz="2800" b="1" dirty="0"/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6715140" y="5572140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500298" y="421481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uk-UA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85762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uk-UA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478632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uk-UA" sz="2800" b="1" dirty="0"/>
          </a:p>
        </p:txBody>
      </p:sp>
      <p:sp>
        <p:nvSpPr>
          <p:cNvPr id="11" name="Freeform 38"/>
          <p:cNvSpPr>
            <a:spLocks/>
          </p:cNvSpPr>
          <p:nvPr/>
        </p:nvSpPr>
        <p:spPr bwMode="auto">
          <a:xfrm flipH="1" flipV="1">
            <a:off x="8179142" y="4857760"/>
            <a:ext cx="45719" cy="143828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2" name="Freeform 38"/>
          <p:cNvSpPr>
            <a:spLocks/>
          </p:cNvSpPr>
          <p:nvPr/>
        </p:nvSpPr>
        <p:spPr bwMode="auto">
          <a:xfrm>
            <a:off x="8286776" y="4152904"/>
            <a:ext cx="571504" cy="41910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Freeform 38"/>
          <p:cNvSpPr>
            <a:spLocks/>
          </p:cNvSpPr>
          <p:nvPr/>
        </p:nvSpPr>
        <p:spPr bwMode="auto">
          <a:xfrm flipV="1">
            <a:off x="8429652" y="2571744"/>
            <a:ext cx="204790" cy="129540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6143636" y="1214422"/>
            <a:ext cx="49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1400" b="1" dirty="0" smtClean="0"/>
              <a:t>1</a:t>
            </a:r>
            <a:endParaRPr lang="uk-UA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2143116"/>
            <a:ext cx="49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r>
              <a:rPr lang="en-US" sz="1400" b="1" dirty="0" smtClean="0"/>
              <a:t>1</a:t>
            </a:r>
            <a:endParaRPr lang="uk-U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1357298"/>
            <a:ext cx="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r>
              <a:rPr lang="en-US" sz="1400" b="1" dirty="0" smtClean="0"/>
              <a:t>1</a:t>
            </a:r>
            <a:endParaRPr lang="uk-UA" sz="2800" b="1" dirty="0"/>
          </a:p>
        </p:txBody>
      </p:sp>
      <p:sp>
        <p:nvSpPr>
          <p:cNvPr id="17" name="Straight Connector 18448"/>
          <p:cNvSpPr>
            <a:spLocks noChangeShapeType="1"/>
          </p:cNvSpPr>
          <p:nvPr/>
        </p:nvSpPr>
        <p:spPr bwMode="auto">
          <a:xfrm rot="2995003">
            <a:off x="7491789" y="1130840"/>
            <a:ext cx="1683740" cy="131990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8" name="Straight Connector 18448"/>
          <p:cNvSpPr>
            <a:spLocks noChangeShapeType="1"/>
          </p:cNvSpPr>
          <p:nvPr/>
        </p:nvSpPr>
        <p:spPr bwMode="auto">
          <a:xfrm rot="2995003" flipH="1">
            <a:off x="8086723" y="4497001"/>
            <a:ext cx="614419" cy="136504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28604"/>
            <a:ext cx="2053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13</a:t>
            </a:r>
            <a:r>
              <a:rPr lang="uk-UA" sz="2400" b="1" dirty="0" smtClean="0">
                <a:solidFill>
                  <a:srgbClr val="0000FF"/>
                </a:solidFill>
              </a:rPr>
              <a:t>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2) </a:t>
            </a:r>
            <a:r>
              <a:rPr lang="uk-UA" sz="2400" b="1" dirty="0" smtClean="0">
                <a:solidFill>
                  <a:srgbClr val="0000FF"/>
                </a:solidFill>
              </a:rPr>
              <a:t>Грані </a:t>
            </a:r>
            <a:r>
              <a:rPr lang="uk-UA" b="1" dirty="0" smtClean="0">
                <a:solidFill>
                  <a:srgbClr val="0000FF"/>
                </a:solidFill>
              </a:rPr>
              <a:t>ВСС</a:t>
            </a:r>
            <a:r>
              <a:rPr lang="uk-UA" sz="1200" b="1" dirty="0" smtClean="0">
                <a:solidFill>
                  <a:srgbClr val="0000FF"/>
                </a:solidFill>
              </a:rPr>
              <a:t>1</a:t>
            </a:r>
            <a:r>
              <a:rPr lang="uk-UA" b="1" dirty="0" smtClean="0">
                <a:solidFill>
                  <a:srgbClr val="0000FF"/>
                </a:solidFill>
              </a:rPr>
              <a:t>В</a:t>
            </a:r>
            <a:r>
              <a:rPr lang="uk-UA" sz="1050" b="1" dirty="0" smtClean="0">
                <a:solidFill>
                  <a:srgbClr val="0000FF"/>
                </a:solidFill>
              </a:rPr>
              <a:t>1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8052"/>
          <a:stretch>
            <a:fillRect/>
          </a:stretch>
        </p:blipFill>
        <p:spPr bwMode="auto">
          <a:xfrm>
            <a:off x="2357422" y="428604"/>
            <a:ext cx="46823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22"/>
          <p:cNvSpPr>
            <a:spLocks noChangeArrowheads="1"/>
          </p:cNvSpPr>
          <p:nvPr/>
        </p:nvSpPr>
        <p:spPr bwMode="auto">
          <a:xfrm>
            <a:off x="2857488" y="3857628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28860" y="3714752"/>
            <a:ext cx="3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M</a:t>
            </a:r>
            <a:endParaRPr lang="ru-RU" b="1" i="1" dirty="0"/>
          </a:p>
        </p:txBody>
      </p:sp>
      <p:sp>
        <p:nvSpPr>
          <p:cNvPr id="8" name="Straight Connector 18448"/>
          <p:cNvSpPr>
            <a:spLocks noChangeShapeType="1"/>
          </p:cNvSpPr>
          <p:nvPr/>
        </p:nvSpPr>
        <p:spPr bwMode="auto">
          <a:xfrm rot="2995003">
            <a:off x="7227096" y="582296"/>
            <a:ext cx="1895623" cy="240726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Freeform 38"/>
          <p:cNvSpPr>
            <a:spLocks/>
          </p:cNvSpPr>
          <p:nvPr/>
        </p:nvSpPr>
        <p:spPr bwMode="auto">
          <a:xfrm rot="16200000" flipV="1">
            <a:off x="392877" y="2821777"/>
            <a:ext cx="571504" cy="78581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" name="Freeform 38"/>
          <p:cNvSpPr>
            <a:spLocks/>
          </p:cNvSpPr>
          <p:nvPr/>
        </p:nvSpPr>
        <p:spPr bwMode="auto">
          <a:xfrm flipV="1">
            <a:off x="8643966" y="2714620"/>
            <a:ext cx="295276" cy="1276360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42844" y="1000108"/>
            <a:ext cx="2094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1)   M, B, C        </a:t>
            </a:r>
          </a:p>
          <a:p>
            <a:r>
              <a:rPr lang="en-US" sz="2400" b="1" dirty="0" smtClean="0"/>
              <a:t>2</a:t>
            </a:r>
            <a:r>
              <a:rPr lang="en-US" sz="3200" b="1" dirty="0" smtClean="0"/>
              <a:t>)  </a:t>
            </a:r>
            <a:r>
              <a:rPr lang="en-US" sz="2400" b="1" dirty="0" smtClean="0"/>
              <a:t>M, B</a:t>
            </a:r>
            <a:r>
              <a:rPr lang="en-US" sz="1400" b="1" dirty="0" smtClean="0"/>
              <a:t>1,</a:t>
            </a:r>
            <a:r>
              <a:rPr lang="en-US" sz="1000" b="1" dirty="0" smtClean="0"/>
              <a:t> </a:t>
            </a:r>
            <a:r>
              <a:rPr lang="en-US" sz="2400" b="1" dirty="0" smtClean="0"/>
              <a:t>C</a:t>
            </a:r>
            <a:endParaRPr lang="uk-UA" b="1" dirty="0"/>
          </a:p>
        </p:txBody>
      </p:sp>
      <p:sp>
        <p:nvSpPr>
          <p:cNvPr id="12" name="Freeform 38"/>
          <p:cNvSpPr>
            <a:spLocks/>
          </p:cNvSpPr>
          <p:nvPr/>
        </p:nvSpPr>
        <p:spPr bwMode="auto">
          <a:xfrm>
            <a:off x="7286644" y="357166"/>
            <a:ext cx="785818" cy="45719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" name="Straight Connector 18448"/>
          <p:cNvSpPr>
            <a:spLocks noChangeShapeType="1"/>
          </p:cNvSpPr>
          <p:nvPr/>
        </p:nvSpPr>
        <p:spPr bwMode="auto">
          <a:xfrm rot="2995003" flipV="1">
            <a:off x="208490" y="3506725"/>
            <a:ext cx="583148" cy="81640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" name="Straight Connector 18448"/>
          <p:cNvSpPr>
            <a:spLocks noChangeShapeType="1"/>
          </p:cNvSpPr>
          <p:nvPr/>
        </p:nvSpPr>
        <p:spPr bwMode="auto">
          <a:xfrm rot="9771856">
            <a:off x="1031141" y="2639933"/>
            <a:ext cx="580858" cy="78314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Freeform 38"/>
          <p:cNvSpPr>
            <a:spLocks/>
          </p:cNvSpPr>
          <p:nvPr/>
        </p:nvSpPr>
        <p:spPr bwMode="auto">
          <a:xfrm flipV="1">
            <a:off x="357158" y="2143116"/>
            <a:ext cx="714380" cy="1662122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6" name="Freeform 38"/>
          <p:cNvSpPr>
            <a:spLocks/>
          </p:cNvSpPr>
          <p:nvPr/>
        </p:nvSpPr>
        <p:spPr bwMode="auto">
          <a:xfrm flipH="1" flipV="1">
            <a:off x="6929454" y="500042"/>
            <a:ext cx="2214546" cy="1785974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7" name="Straight Connector 18448"/>
          <p:cNvSpPr>
            <a:spLocks noChangeShapeType="1"/>
          </p:cNvSpPr>
          <p:nvPr/>
        </p:nvSpPr>
        <p:spPr bwMode="auto">
          <a:xfrm rot="2995003">
            <a:off x="7452513" y="765211"/>
            <a:ext cx="1003814" cy="1469926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8" name="Freeform 38"/>
          <p:cNvSpPr>
            <a:spLocks/>
          </p:cNvSpPr>
          <p:nvPr/>
        </p:nvSpPr>
        <p:spPr bwMode="auto">
          <a:xfrm flipV="1">
            <a:off x="7929586" y="2357430"/>
            <a:ext cx="857256" cy="1214446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" name="Straight Connector 18448"/>
          <p:cNvSpPr>
            <a:spLocks noChangeShapeType="1"/>
          </p:cNvSpPr>
          <p:nvPr/>
        </p:nvSpPr>
        <p:spPr bwMode="auto">
          <a:xfrm rot="2995003" flipV="1">
            <a:off x="697250" y="1571602"/>
            <a:ext cx="860980" cy="184993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0099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8572528" y="1214422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</a:t>
            </a:r>
            <a:r>
              <a:rPr lang="en-US" sz="2400" b="1" dirty="0" smtClean="0">
                <a:solidFill>
                  <a:srgbClr val="0000FF"/>
                </a:solidFill>
              </a:rPr>
              <a:t>6</a:t>
            </a:r>
            <a:r>
              <a:rPr lang="uk-UA" sz="2400" b="1" dirty="0" smtClean="0">
                <a:solidFill>
                  <a:srgbClr val="0000FF"/>
                </a:solidFill>
              </a:rPr>
              <a:t>.</a:t>
            </a:r>
            <a:r>
              <a:rPr lang="en-US" sz="2400" b="1" dirty="0" smtClean="0">
                <a:solidFill>
                  <a:srgbClr val="0000FF"/>
                </a:solidFill>
              </a:rPr>
              <a:t>1</a:t>
            </a:r>
            <a:r>
              <a:rPr lang="uk-UA" sz="2400" b="1" dirty="0" smtClean="0">
                <a:solidFill>
                  <a:srgbClr val="0000FF"/>
                </a:solidFill>
              </a:rPr>
              <a:t>5, С. 2</a:t>
            </a:r>
            <a:r>
              <a:rPr lang="en-US" sz="2400" b="1" dirty="0" smtClean="0">
                <a:solidFill>
                  <a:srgbClr val="0000FF"/>
                </a:solidFill>
              </a:rPr>
              <a:t>27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643306" y="1714488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715008" y="3714752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1214438" y="1643063"/>
            <a:ext cx="4903787" cy="4419600"/>
          </a:xfrm>
          <a:custGeom>
            <a:avLst/>
            <a:gdLst>
              <a:gd name="connsiteX0" fmla="*/ 0 w 4904509"/>
              <a:gd name="connsiteY0" fmla="*/ 4419600 h 4419600"/>
              <a:gd name="connsiteX1" fmla="*/ 1122218 w 4904509"/>
              <a:gd name="connsiteY1" fmla="*/ 0 h 4419600"/>
              <a:gd name="connsiteX2" fmla="*/ 4904509 w 4904509"/>
              <a:gd name="connsiteY2" fmla="*/ 1717964 h 4419600"/>
              <a:gd name="connsiteX3" fmla="*/ 4405745 w 4904509"/>
              <a:gd name="connsiteY3" fmla="*/ 3810000 h 4419600"/>
              <a:gd name="connsiteX4" fmla="*/ 0 w 4904509"/>
              <a:gd name="connsiteY4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509" h="4419600">
                <a:moveTo>
                  <a:pt x="0" y="4419600"/>
                </a:moveTo>
                <a:lnTo>
                  <a:pt x="1122218" y="0"/>
                </a:lnTo>
                <a:lnTo>
                  <a:pt x="4904509" y="1717964"/>
                </a:lnTo>
                <a:lnTo>
                  <a:pt x="4405745" y="381000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5050">
              <a:alpha val="64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24" name="Прямая соединительная линия 23"/>
          <p:cNvCxnSpPr>
            <a:endCxn id="25" idx="3"/>
          </p:cNvCxnSpPr>
          <p:nvPr/>
        </p:nvCxnSpPr>
        <p:spPr>
          <a:xfrm rot="5400000">
            <a:off x="4816475" y="4132263"/>
            <a:ext cx="2124075" cy="571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8" idx="4"/>
            <a:endCxn id="17" idx="7"/>
          </p:cNvCxnSpPr>
          <p:nvPr/>
        </p:nvCxnSpPr>
        <p:spPr>
          <a:xfrm rot="5400000">
            <a:off x="-341312" y="3251200"/>
            <a:ext cx="4305300" cy="1092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42938" y="1000125"/>
            <a:ext cx="6053137" cy="5299075"/>
            <a:chOff x="642910" y="1000108"/>
            <a:chExt cx="6053386" cy="5299683"/>
          </a:xfrm>
        </p:grpSpPr>
        <p:grpSp>
          <p:nvGrpSpPr>
            <p:cNvPr id="3" name="Группа 3"/>
            <p:cNvGrpSpPr>
              <a:grpSpLocks/>
            </p:cNvGrpSpPr>
            <p:nvPr/>
          </p:nvGrpSpPr>
          <p:grpSpPr bwMode="auto">
            <a:xfrm>
              <a:off x="1214414" y="1500172"/>
              <a:ext cx="4929222" cy="4500596"/>
              <a:chOff x="0" y="-44215"/>
              <a:chExt cx="1804665" cy="2119460"/>
            </a:xfrm>
          </p:grpSpPr>
          <p:grpSp>
            <p:nvGrpSpPr>
              <p:cNvPr id="4" name="Группа 4"/>
              <p:cNvGrpSpPr>
                <a:grpSpLocks/>
              </p:cNvGrpSpPr>
              <p:nvPr/>
            </p:nvGrpSpPr>
            <p:grpSpPr bwMode="auto">
              <a:xfrm>
                <a:off x="21030" y="-44215"/>
                <a:ext cx="1783201" cy="2109805"/>
                <a:chOff x="21035" y="-42994"/>
                <a:chExt cx="1769827" cy="2071421"/>
              </a:xfrm>
            </p:grpSpPr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5400000" flipH="1" flipV="1">
                  <a:off x="-384054" y="756605"/>
                  <a:ext cx="1600300" cy="1154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rot="10800000">
                  <a:off x="415519" y="1542650"/>
                  <a:ext cx="1375266" cy="734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 rot="10800000" flipV="1">
                  <a:off x="20937" y="1542650"/>
                  <a:ext cx="394581" cy="485963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Куб 12"/>
              <p:cNvSpPr/>
              <p:nvPr/>
            </p:nvSpPr>
            <p:spPr>
              <a:xfrm>
                <a:off x="7" y="-10543"/>
                <a:ext cx="1804727" cy="2086041"/>
              </a:xfrm>
              <a:prstGeom prst="cube">
                <a:avLst/>
              </a:prstGeom>
              <a:noFill/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22542" name="TextBox 3"/>
            <p:cNvSpPr txBox="1">
              <a:spLocks noChangeArrowheads="1"/>
            </p:cNvSpPr>
            <p:nvPr/>
          </p:nvSpPr>
          <p:spPr bwMode="auto">
            <a:xfrm>
              <a:off x="642910" y="5643578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3" name="TextBox 4"/>
            <p:cNvSpPr txBox="1">
              <a:spLocks noChangeArrowheads="1"/>
            </p:cNvSpPr>
            <p:nvPr/>
          </p:nvSpPr>
          <p:spPr bwMode="auto">
            <a:xfrm>
              <a:off x="6143636" y="4500570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4" name="TextBox 5"/>
            <p:cNvSpPr txBox="1">
              <a:spLocks noChangeArrowheads="1"/>
            </p:cNvSpPr>
            <p:nvPr/>
          </p:nvSpPr>
          <p:spPr bwMode="auto">
            <a:xfrm>
              <a:off x="1898642" y="4487299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5" name="TextBox 6"/>
            <p:cNvSpPr txBox="1">
              <a:spLocks noChangeArrowheads="1"/>
            </p:cNvSpPr>
            <p:nvPr/>
          </p:nvSpPr>
          <p:spPr bwMode="auto">
            <a:xfrm>
              <a:off x="642910" y="5715016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6" name="TextBox 7"/>
            <p:cNvSpPr txBox="1">
              <a:spLocks noChangeArrowheads="1"/>
            </p:cNvSpPr>
            <p:nvPr/>
          </p:nvSpPr>
          <p:spPr bwMode="auto">
            <a:xfrm>
              <a:off x="2285984" y="1000108"/>
              <a:ext cx="4587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TextBox 8"/>
            <p:cNvSpPr txBox="1">
              <a:spLocks noChangeArrowheads="1"/>
            </p:cNvSpPr>
            <p:nvPr/>
          </p:nvSpPr>
          <p:spPr bwMode="auto">
            <a:xfrm>
              <a:off x="5072066" y="2643182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8" name="TextBox 9"/>
            <p:cNvSpPr txBox="1">
              <a:spLocks noChangeArrowheads="1"/>
            </p:cNvSpPr>
            <p:nvPr/>
          </p:nvSpPr>
          <p:spPr bwMode="auto">
            <a:xfrm>
              <a:off x="6215074" y="2857496"/>
              <a:ext cx="4812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9" name="TextBox 10"/>
            <p:cNvSpPr txBox="1">
              <a:spLocks noChangeArrowheads="1"/>
            </p:cNvSpPr>
            <p:nvPr/>
          </p:nvSpPr>
          <p:spPr bwMode="auto">
            <a:xfrm>
              <a:off x="1785918" y="1142984"/>
              <a:ext cx="184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uk-UA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1143000" y="5929313"/>
            <a:ext cx="144463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86000" y="1500188"/>
            <a:ext cx="144463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072188" y="3214688"/>
            <a:ext cx="144462" cy="14446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357188" y="142875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Побудуйте переріз паралелепіпеда площиною, що проходить через точки А, В, С.</a:t>
            </a:r>
            <a:endParaRPr lang="ru-RU" sz="28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72125" y="5356225"/>
            <a:ext cx="144463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9" name="TextBox 26"/>
          <p:cNvSpPr txBox="1">
            <a:spLocks noChangeArrowheads="1"/>
          </p:cNvSpPr>
          <p:nvPr/>
        </p:nvSpPr>
        <p:spPr bwMode="auto">
          <a:xfrm>
            <a:off x="5732463" y="5214938"/>
            <a:ext cx="48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TextBox 27"/>
          <p:cNvSpPr txBox="1">
            <a:spLocks noChangeArrowheads="1"/>
          </p:cNvSpPr>
          <p:nvPr/>
        </p:nvSpPr>
        <p:spPr bwMode="auto">
          <a:xfrm>
            <a:off x="6786563" y="1571625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|| 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СК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285750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побудови перерізів многогранників.</a:t>
            </a:r>
            <a:endParaRPr lang="ru-RU" sz="3600" b="1" i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714348" y="1857364"/>
            <a:ext cx="500066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Овал 3">
            <a:hlinkClick r:id="" action="ppaction://noaction"/>
          </p:cNvPr>
          <p:cNvSpPr/>
          <p:nvPr/>
        </p:nvSpPr>
        <p:spPr>
          <a:xfrm>
            <a:off x="714348" y="3143248"/>
            <a:ext cx="500066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>
            <a:off x="714348" y="5286388"/>
            <a:ext cx="500066" cy="50006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1714500"/>
            <a:ext cx="314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 слідів.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88" y="2643188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Метод внутрішнього проектування або метод допоміжних перерізів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0" y="5143500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Комбінований метод</a:t>
            </a:r>
            <a:endParaRPr lang="ru-RU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687" name="Picture 21" descr="куб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143250"/>
            <a:ext cx="2089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25" descr="куб2"/>
          <p:cNvPicPr>
            <a:picLocks noChangeAspect="1" noChangeArrowheads="1"/>
          </p:cNvPicPr>
          <p:nvPr/>
        </p:nvPicPr>
        <p:blipFill>
          <a:blip r:embed="rId4">
            <a:lum bright="12000" contrast="14000"/>
          </a:blip>
          <a:srcRect/>
          <a:stretch>
            <a:fillRect/>
          </a:stretch>
        </p:blipFill>
        <p:spPr bwMode="auto">
          <a:xfrm>
            <a:off x="6000750" y="1285875"/>
            <a:ext cx="2857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 descr="ку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3929063"/>
            <a:ext cx="30241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1414"/>
            <a:ext cx="82868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8. Метод слідів</a:t>
            </a:r>
            <a:endParaRPr lang="ru-RU" sz="4800" b="1" i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6"/>
          <p:cNvGrpSpPr>
            <a:grpSpLocks/>
          </p:cNvGrpSpPr>
          <p:nvPr/>
        </p:nvGrpSpPr>
        <p:grpSpPr bwMode="auto">
          <a:xfrm>
            <a:off x="714375" y="3857625"/>
            <a:ext cx="7572375" cy="1808163"/>
            <a:chOff x="642910" y="3857628"/>
            <a:chExt cx="7572428" cy="1808288"/>
          </a:xfrm>
        </p:grpSpPr>
        <p:sp>
          <p:nvSpPr>
            <p:cNvPr id="3" name="Параллелограмм 2"/>
            <p:cNvSpPr/>
            <p:nvPr/>
          </p:nvSpPr>
          <p:spPr>
            <a:xfrm>
              <a:off x="642910" y="4283107"/>
              <a:ext cx="4452969" cy="1162130"/>
            </a:xfrm>
            <a:prstGeom prst="parallelogram">
              <a:avLst>
                <a:gd name="adj" fmla="val 116701"/>
              </a:avLst>
            </a:prstGeom>
            <a:solidFill>
              <a:srgbClr val="3333CC">
                <a:alpha val="70000"/>
              </a:srgbClr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" name="Параллелограмм 3"/>
            <p:cNvSpPr/>
            <p:nvPr/>
          </p:nvSpPr>
          <p:spPr>
            <a:xfrm rot="2697709">
              <a:off x="1355703" y="3857628"/>
              <a:ext cx="5705515" cy="1808288"/>
            </a:xfrm>
            <a:prstGeom prst="parallelogram">
              <a:avLst>
                <a:gd name="adj" fmla="val 78492"/>
              </a:avLst>
            </a:prstGeom>
            <a:solidFill>
              <a:srgbClr val="FF5050">
                <a:alpha val="70000"/>
              </a:srgbClr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5" name="Параллелограмм 4"/>
            <p:cNvSpPr/>
            <p:nvPr/>
          </p:nvSpPr>
          <p:spPr>
            <a:xfrm>
              <a:off x="3690931" y="4286283"/>
              <a:ext cx="4524407" cy="1143079"/>
            </a:xfrm>
            <a:prstGeom prst="parallelogram">
              <a:avLst>
                <a:gd name="adj" fmla="val 119089"/>
              </a:avLst>
            </a:prstGeom>
            <a:solidFill>
              <a:srgbClr val="3333CC">
                <a:alpha val="70000"/>
              </a:srgbClr>
            </a:solidFill>
            <a:ln>
              <a:solidFill>
                <a:srgbClr val="33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285750" y="904875"/>
            <a:ext cx="8572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Якщо площина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перетинає площину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по прямій </a:t>
            </a: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, то пряму </a:t>
            </a: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називають слідом площини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 на площину </a:t>
            </a:r>
            <a:r>
              <a:rPr lang="el-GR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2214563" y="32861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7286625" y="4286250"/>
            <a:ext cx="37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sz="280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357563" y="3929063"/>
            <a:ext cx="2143125" cy="17859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12"/>
          <p:cNvSpPr txBox="1">
            <a:spLocks noChangeArrowheads="1"/>
          </p:cNvSpPr>
          <p:nvPr/>
        </p:nvSpPr>
        <p:spPr bwMode="auto">
          <a:xfrm>
            <a:off x="5000625" y="357187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964782" y="3964781"/>
            <a:ext cx="3143250" cy="7858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5143500" y="5072063"/>
            <a:ext cx="3357563" cy="7858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5786438" y="2714625"/>
            <a:ext cx="2714625" cy="23574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олилиния 66"/>
          <p:cNvSpPr/>
          <p:nvPr/>
        </p:nvSpPr>
        <p:spPr>
          <a:xfrm>
            <a:off x="5326063" y="3225800"/>
            <a:ext cx="2743200" cy="2414588"/>
          </a:xfrm>
          <a:custGeom>
            <a:avLst/>
            <a:gdLst>
              <a:gd name="connsiteX0" fmla="*/ 0 w 2743200"/>
              <a:gd name="connsiteY0" fmla="*/ 1953159 h 2414016"/>
              <a:gd name="connsiteX1" fmla="*/ 760780 w 2743200"/>
              <a:gd name="connsiteY1" fmla="*/ 2414016 h 2414016"/>
              <a:gd name="connsiteX2" fmla="*/ 2523744 w 2743200"/>
              <a:gd name="connsiteY2" fmla="*/ 2011680 h 2414016"/>
              <a:gd name="connsiteX3" fmla="*/ 2743200 w 2743200"/>
              <a:gd name="connsiteY3" fmla="*/ 1448410 h 2414016"/>
              <a:gd name="connsiteX4" fmla="*/ 1038758 w 2743200"/>
              <a:gd name="connsiteY4" fmla="*/ 0 h 2414016"/>
              <a:gd name="connsiteX5" fmla="*/ 468172 w 2743200"/>
              <a:gd name="connsiteY5" fmla="*/ 138989 h 2414016"/>
              <a:gd name="connsiteX6" fmla="*/ 0 w 2743200"/>
              <a:gd name="connsiteY6" fmla="*/ 1953159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2414016">
                <a:moveTo>
                  <a:pt x="0" y="1953159"/>
                </a:moveTo>
                <a:lnTo>
                  <a:pt x="760780" y="2414016"/>
                </a:lnTo>
                <a:lnTo>
                  <a:pt x="2523744" y="2011680"/>
                </a:lnTo>
                <a:lnTo>
                  <a:pt x="2743200" y="1448410"/>
                </a:lnTo>
                <a:lnTo>
                  <a:pt x="1038758" y="0"/>
                </a:lnTo>
                <a:lnTo>
                  <a:pt x="468172" y="138989"/>
                </a:lnTo>
                <a:lnTo>
                  <a:pt x="0" y="1953159"/>
                </a:lnTo>
                <a:close/>
              </a:path>
            </a:pathLst>
          </a:custGeom>
          <a:solidFill>
            <a:srgbClr val="FF5050">
              <a:alpha val="65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28596" y="71414"/>
            <a:ext cx="828680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9.Метод слідів</a:t>
            </a:r>
            <a:endParaRPr lang="ru-RU" sz="4800" b="1" i="1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1143000"/>
            <a:ext cx="45005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Метод слідів включає три важливих пункти: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Побудова  лінії перетину (сліду) січної площини з площиною основи многогранника.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знаходження точки перетину січної площини з ребром многогранника.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Побудова і штриховка перерізу.</a:t>
            </a:r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002213" y="2355850"/>
            <a:ext cx="1855788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929313" y="5715000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М</a:t>
            </a:r>
            <a:endParaRPr lang="ru-RU" b="1"/>
          </a:p>
        </p:txBody>
      </p: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4930775" y="2857500"/>
            <a:ext cx="3498850" cy="2786063"/>
            <a:chOff x="514115" y="868512"/>
            <a:chExt cx="6306815" cy="5132256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514115" y="868512"/>
              <a:ext cx="6306815" cy="5132256"/>
              <a:chOff x="514115" y="868512"/>
              <a:chExt cx="6306815" cy="5132256"/>
            </a:xfrm>
          </p:grpSpPr>
          <p:grpSp>
            <p:nvGrpSpPr>
              <p:cNvPr id="6" name="Группа 3"/>
              <p:cNvGrpSpPr>
                <a:grpSpLocks/>
              </p:cNvGrpSpPr>
              <p:nvPr/>
            </p:nvGrpSpPr>
            <p:grpSpPr bwMode="auto">
              <a:xfrm>
                <a:off x="1158093" y="1526495"/>
                <a:ext cx="4985546" cy="4474273"/>
                <a:chOff x="-20620" y="-31819"/>
                <a:chExt cx="1825286" cy="2107064"/>
              </a:xfrm>
            </p:grpSpPr>
            <p:grpSp>
              <p:nvGrpSpPr>
                <p:cNvPr id="7" name="Группа 4"/>
                <p:cNvGrpSpPr>
                  <a:grpSpLocks/>
                </p:cNvGrpSpPr>
                <p:nvPr/>
              </p:nvGrpSpPr>
              <p:grpSpPr bwMode="auto">
                <a:xfrm>
                  <a:off x="-20620" y="-31819"/>
                  <a:ext cx="1825286" cy="2098510"/>
                  <a:chOff x="-20298" y="-30807"/>
                  <a:chExt cx="1811160" cy="2059234"/>
                </a:xfrm>
              </p:grpSpPr>
              <p:cxnSp>
                <p:nvCxnSpPr>
                  <p:cNvPr id="45" name="Прямая соединительная линия 14"/>
                  <p:cNvCxnSpPr/>
                  <p:nvPr/>
                </p:nvCxnSpPr>
                <p:spPr>
                  <a:xfrm rot="10800000" flipV="1">
                    <a:off x="-20346" y="1542212"/>
                    <a:ext cx="393987" cy="486501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единительная линия 43"/>
                  <p:cNvCxnSpPr/>
                  <p:nvPr/>
                </p:nvCxnSpPr>
                <p:spPr>
                  <a:xfrm rot="10800000">
                    <a:off x="415222" y="1542212"/>
                    <a:ext cx="1375316" cy="1351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единительная линия 45"/>
                  <p:cNvCxnSpPr/>
                  <p:nvPr/>
                </p:nvCxnSpPr>
                <p:spPr>
                  <a:xfrm rot="5400000" flipH="1" flipV="1">
                    <a:off x="-398315" y="768176"/>
                    <a:ext cx="1600046" cy="2079"/>
                  </a:xfrm>
                  <a:prstGeom prst="line">
                    <a:avLst/>
                  </a:prstGeom>
                  <a:ln w="412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3" name="Куб 42"/>
                <p:cNvSpPr/>
                <p:nvPr/>
              </p:nvSpPr>
              <p:spPr>
                <a:xfrm>
                  <a:off x="284" y="-11162"/>
                  <a:ext cx="1804055" cy="2086407"/>
                </a:xfrm>
                <a:prstGeom prst="cube">
                  <a:avLst/>
                </a:prstGeom>
                <a:noFill/>
                <a:ln w="412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dirty="0"/>
                </a:p>
              </p:txBody>
            </p:sp>
          </p:grpSp>
          <p:sp>
            <p:nvSpPr>
              <p:cNvPr id="27668" name="TextBox 34"/>
              <p:cNvSpPr txBox="1">
                <a:spLocks noChangeArrowheads="1"/>
              </p:cNvSpPr>
              <p:nvPr/>
            </p:nvSpPr>
            <p:spPr bwMode="auto">
              <a:xfrm>
                <a:off x="733192" y="2357430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69" name="TextBox 35"/>
              <p:cNvSpPr txBox="1">
                <a:spLocks noChangeArrowheads="1"/>
              </p:cNvSpPr>
              <p:nvPr/>
            </p:nvSpPr>
            <p:spPr bwMode="auto">
              <a:xfrm>
                <a:off x="6086278" y="3440281"/>
                <a:ext cx="734652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0" name="TextBox 36"/>
              <p:cNvSpPr txBox="1">
                <a:spLocks noChangeArrowheads="1"/>
              </p:cNvSpPr>
              <p:nvPr/>
            </p:nvSpPr>
            <p:spPr bwMode="auto">
              <a:xfrm>
                <a:off x="3085882" y="868512"/>
                <a:ext cx="702860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1" name="TextBox 6"/>
              <p:cNvSpPr txBox="1">
                <a:spLocks noChangeArrowheads="1"/>
              </p:cNvSpPr>
              <p:nvPr/>
            </p:nvSpPr>
            <p:spPr bwMode="auto">
              <a:xfrm>
                <a:off x="514115" y="4726164"/>
                <a:ext cx="734652" cy="850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uk-UA" sz="2400" b="1">
                    <a:latin typeface="Times New Roman" pitchFamily="18" charset="0"/>
                    <a:cs typeface="Times New Roman" pitchFamily="18" charset="0"/>
                  </a:rPr>
                  <a:t>А</a:t>
                </a:r>
                <a:endParaRPr lang="ru-RU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2" name="TextBox 38"/>
              <p:cNvSpPr txBox="1">
                <a:spLocks noChangeArrowheads="1"/>
              </p:cNvSpPr>
              <p:nvPr/>
            </p:nvSpPr>
            <p:spPr bwMode="auto">
              <a:xfrm>
                <a:off x="5072066" y="2643182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3" name="TextBox 39"/>
              <p:cNvSpPr txBox="1">
                <a:spLocks noChangeArrowheads="1"/>
              </p:cNvSpPr>
              <p:nvPr/>
            </p:nvSpPr>
            <p:spPr bwMode="auto">
              <a:xfrm>
                <a:off x="6144150" y="1142984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74" name="TextBox 40"/>
              <p:cNvSpPr txBox="1">
                <a:spLocks noChangeArrowheads="1"/>
              </p:cNvSpPr>
              <p:nvPr/>
            </p:nvSpPr>
            <p:spPr bwMode="auto">
              <a:xfrm>
                <a:off x="1785918" y="1142984"/>
                <a:ext cx="18473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uk-UA" sz="32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Овал 30"/>
            <p:cNvSpPr/>
            <p:nvPr/>
          </p:nvSpPr>
          <p:spPr>
            <a:xfrm>
              <a:off x="3000787" y="1500174"/>
              <a:ext cx="125907" cy="1257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071209" y="4143797"/>
              <a:ext cx="125907" cy="1257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43652" y="5070821"/>
              <a:ext cx="125907" cy="1286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461000" y="313055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К</a:t>
            </a:r>
            <a:endParaRPr lang="ru-RU" b="1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4714875" y="5643563"/>
            <a:ext cx="642937" cy="64293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072438" y="5072063"/>
            <a:ext cx="1071562" cy="15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858125" y="5214938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Р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98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8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48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98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4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48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48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48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48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98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/>
          <p:nvPr/>
        </p:nvSpPr>
        <p:spPr>
          <a:xfrm>
            <a:off x="1666875" y="2400300"/>
            <a:ext cx="3781425" cy="3133725"/>
          </a:xfrm>
          <a:custGeom>
            <a:avLst/>
            <a:gdLst>
              <a:gd name="connsiteX0" fmla="*/ 47625 w 3781425"/>
              <a:gd name="connsiteY0" fmla="*/ 3114675 h 3133725"/>
              <a:gd name="connsiteX1" fmla="*/ 781050 w 3781425"/>
              <a:gd name="connsiteY1" fmla="*/ 0 h 3133725"/>
              <a:gd name="connsiteX2" fmla="*/ 3781425 w 3781425"/>
              <a:gd name="connsiteY2" fmla="*/ 1228725 h 3133725"/>
              <a:gd name="connsiteX3" fmla="*/ 3467100 w 3781425"/>
              <a:gd name="connsiteY3" fmla="*/ 2695575 h 3133725"/>
              <a:gd name="connsiteX4" fmla="*/ 0 w 3781425"/>
              <a:gd name="connsiteY4" fmla="*/ 3133725 h 3133725"/>
              <a:gd name="connsiteX5" fmla="*/ 47625 w 3781425"/>
              <a:gd name="connsiteY5" fmla="*/ 3114675 h 3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1425" h="3133725">
                <a:moveTo>
                  <a:pt x="47625" y="3114675"/>
                </a:moveTo>
                <a:lnTo>
                  <a:pt x="781050" y="0"/>
                </a:lnTo>
                <a:lnTo>
                  <a:pt x="3781425" y="1228725"/>
                </a:lnTo>
                <a:lnTo>
                  <a:pt x="3467100" y="2695575"/>
                </a:lnTo>
                <a:lnTo>
                  <a:pt x="0" y="3133725"/>
                </a:lnTo>
                <a:lnTo>
                  <a:pt x="47625" y="3114675"/>
                </a:lnTo>
                <a:close/>
              </a:path>
            </a:pathLst>
          </a:custGeom>
          <a:solidFill>
            <a:srgbClr val="FF5050">
              <a:alpha val="61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6" name="Прямая соединительная линия 45"/>
          <p:cNvCxnSpPr>
            <a:endCxn id="30" idx="1"/>
          </p:cNvCxnSpPr>
          <p:nvPr/>
        </p:nvCxnSpPr>
        <p:spPr>
          <a:xfrm rot="5400000" flipH="1" flipV="1">
            <a:off x="519113" y="3571875"/>
            <a:ext cx="3124200" cy="733425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1" idx="6"/>
          </p:cNvCxnSpPr>
          <p:nvPr/>
        </p:nvCxnSpPr>
        <p:spPr>
          <a:xfrm flipV="1">
            <a:off x="1785938" y="4714875"/>
            <a:ext cx="6357937" cy="777875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9"/>
          <p:cNvSpPr txBox="1">
            <a:spLocks noChangeArrowheads="1"/>
          </p:cNvSpPr>
          <p:nvPr/>
        </p:nvSpPr>
        <p:spPr bwMode="auto">
          <a:xfrm>
            <a:off x="142875" y="214313"/>
            <a:ext cx="9001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Побудувати переріз паралелепіпеда площиною, що проходить через точки А, В, С.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714500" y="2386013"/>
            <a:ext cx="3754438" cy="3114675"/>
            <a:chOff x="0" y="0"/>
            <a:chExt cx="1793302" cy="2085821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20900" y="33463"/>
              <a:ext cx="1733573" cy="2042684"/>
              <a:chOff x="20900" y="33463"/>
              <a:chExt cx="1731058" cy="2005521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 rot="10800000">
                <a:off x="408901" y="1513029"/>
                <a:ext cx="1343214" cy="18788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-55606" y="1608654"/>
                <a:ext cx="507271" cy="353597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 flipH="1" flipV="1">
                <a:off x="-373462" y="781255"/>
                <a:ext cx="1498851" cy="2271"/>
              </a:xfrm>
              <a:prstGeom prst="line">
                <a:avLst/>
              </a:prstGeom>
              <a:ln w="412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Куб 22"/>
            <p:cNvSpPr/>
            <p:nvPr/>
          </p:nvSpPr>
          <p:spPr>
            <a:xfrm>
              <a:off x="0" y="0"/>
              <a:ext cx="1793302" cy="2085821"/>
            </a:xfrm>
            <a:prstGeom prst="cub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30" name="Овал 29"/>
          <p:cNvSpPr/>
          <p:nvPr/>
        </p:nvSpPr>
        <p:spPr>
          <a:xfrm>
            <a:off x="2428875" y="2357438"/>
            <a:ext cx="125413" cy="1254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1660525" y="5429250"/>
            <a:ext cx="125413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5072063" y="5000625"/>
            <a:ext cx="125412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500688" y="4714875"/>
            <a:ext cx="3429000" cy="158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0" idx="5"/>
          </p:cNvCxnSpPr>
          <p:nvPr/>
        </p:nvCxnSpPr>
        <p:spPr>
          <a:xfrm rot="16200000" flipH="1">
            <a:off x="4215606" y="786607"/>
            <a:ext cx="2249487" cy="560705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446713" y="3571875"/>
            <a:ext cx="125412" cy="12541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9" name="Прямая соединительная линия 48"/>
          <p:cNvCxnSpPr>
            <a:stCxn id="32" idx="3"/>
            <a:endCxn id="33" idx="7"/>
          </p:cNvCxnSpPr>
          <p:nvPr/>
        </p:nvCxnSpPr>
        <p:spPr>
          <a:xfrm rot="5400000">
            <a:off x="4652169" y="4207669"/>
            <a:ext cx="1339850" cy="284162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357313" y="5429250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00688" y="3071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500313" y="190500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2" grpId="0" animBg="1"/>
      <p:bldP spid="32" grpId="1" animBg="1"/>
      <p:bldP spid="51" grpId="0"/>
      <p:bldP spid="52" grpId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1"/>
          <p:cNvSpPr txBox="1">
            <a:spLocks noChangeArrowheads="1"/>
          </p:cNvSpPr>
          <p:nvPr/>
        </p:nvSpPr>
        <p:spPr bwMode="auto">
          <a:xfrm>
            <a:off x="0" y="28733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Побудуйте переріз піраміди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DACB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площиною, що проходить через внутрішні точки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M, N, P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ребер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AD, DC </a:t>
            </a:r>
            <a:r>
              <a:rPr lang="uk-UA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відповідно, і площини АВС. 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714375" y="2286000"/>
            <a:ext cx="4852988" cy="4071938"/>
            <a:chOff x="714348" y="2285992"/>
            <a:chExt cx="4852670" cy="4071966"/>
          </a:xfrm>
        </p:grpSpPr>
        <p:sp>
          <p:nvSpPr>
            <p:cNvPr id="3" name="Равнобедренный треугольник 2"/>
            <p:cNvSpPr/>
            <p:nvPr/>
          </p:nvSpPr>
          <p:spPr>
            <a:xfrm rot="10800000" flipH="1">
              <a:off x="1122309" y="4754572"/>
              <a:ext cx="4020874" cy="1174758"/>
            </a:xfrm>
            <a:prstGeom prst="triangle">
              <a:avLst>
                <a:gd name="adj" fmla="val 17105"/>
              </a:avLst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" name="Прямая соединительная линия 3"/>
            <p:cNvCxnSpPr>
              <a:stCxn id="3" idx="2"/>
              <a:endCxn id="3" idx="0"/>
            </p:cNvCxnSpPr>
            <p:nvPr/>
          </p:nvCxnSpPr>
          <p:spPr>
            <a:xfrm rot="16200000" flipH="1">
              <a:off x="878602" y="4998280"/>
              <a:ext cx="1174758" cy="6873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stCxn id="3" idx="0"/>
              <a:endCxn id="3" idx="4"/>
            </p:cNvCxnSpPr>
            <p:nvPr/>
          </p:nvCxnSpPr>
          <p:spPr>
            <a:xfrm rot="5400000" flipH="1" flipV="1">
              <a:off x="2889038" y="3675185"/>
              <a:ext cx="1174758" cy="33335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3" idx="0"/>
            </p:cNvCxnSpPr>
            <p:nvPr/>
          </p:nvCxnSpPr>
          <p:spPr>
            <a:xfrm rot="5400000" flipH="1" flipV="1">
              <a:off x="386433" y="4082276"/>
              <a:ext cx="3270272" cy="4238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3" idx="2"/>
            </p:cNvCxnSpPr>
            <p:nvPr/>
          </p:nvCxnSpPr>
          <p:spPr>
            <a:xfrm rot="5400000">
              <a:off x="619028" y="3151226"/>
              <a:ext cx="2106627" cy="11000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14438" y="2643182"/>
              <a:ext cx="2931920" cy="21272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1857356" y="521495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214678" y="507207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71604" y="378619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715" name="TextBox 12"/>
            <p:cNvSpPr txBox="1">
              <a:spLocks noChangeArrowheads="1"/>
            </p:cNvSpPr>
            <p:nvPr/>
          </p:nvSpPr>
          <p:spPr bwMode="auto">
            <a:xfrm>
              <a:off x="714348" y="450057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6" name="TextBox 14"/>
            <p:cNvSpPr txBox="1">
              <a:spLocks noChangeArrowheads="1"/>
            </p:cNvSpPr>
            <p:nvPr/>
          </p:nvSpPr>
          <p:spPr bwMode="auto">
            <a:xfrm>
              <a:off x="2000232" y="47148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7" name="TextBox 15"/>
            <p:cNvSpPr txBox="1">
              <a:spLocks noChangeArrowheads="1"/>
            </p:cNvSpPr>
            <p:nvPr/>
          </p:nvSpPr>
          <p:spPr bwMode="auto">
            <a:xfrm>
              <a:off x="1071538" y="3357562"/>
              <a:ext cx="522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8" name="TextBox 16"/>
            <p:cNvSpPr txBox="1">
              <a:spLocks noChangeArrowheads="1"/>
            </p:cNvSpPr>
            <p:nvPr/>
          </p:nvSpPr>
          <p:spPr bwMode="auto">
            <a:xfrm>
              <a:off x="3357554" y="4857760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9" name="TextBox 17"/>
            <p:cNvSpPr txBox="1">
              <a:spLocks noChangeArrowheads="1"/>
            </p:cNvSpPr>
            <p:nvPr/>
          </p:nvSpPr>
          <p:spPr bwMode="auto">
            <a:xfrm>
              <a:off x="2357422" y="228599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0" name="TextBox 18"/>
            <p:cNvSpPr txBox="1">
              <a:spLocks noChangeArrowheads="1"/>
            </p:cNvSpPr>
            <p:nvPr/>
          </p:nvSpPr>
          <p:spPr bwMode="auto">
            <a:xfrm>
              <a:off x="1643042" y="5834738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21" name="TextBox 19"/>
            <p:cNvSpPr txBox="1">
              <a:spLocks noChangeArrowheads="1"/>
            </p:cNvSpPr>
            <p:nvPr/>
          </p:nvSpPr>
          <p:spPr bwMode="auto">
            <a:xfrm>
              <a:off x="5143504" y="4572008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28625" y="5072063"/>
            <a:ext cx="3000375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1964531" y="4893469"/>
            <a:ext cx="1785938" cy="1428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2326482" y="4898231"/>
            <a:ext cx="209550" cy="995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1647825" y="3798888"/>
            <a:ext cx="1924050" cy="987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Полилиния 49"/>
          <p:cNvSpPr/>
          <p:nvPr/>
        </p:nvSpPr>
        <p:spPr>
          <a:xfrm>
            <a:off x="1620838" y="3806825"/>
            <a:ext cx="1911350" cy="1720850"/>
          </a:xfrm>
          <a:custGeom>
            <a:avLst/>
            <a:gdLst>
              <a:gd name="connsiteX0" fmla="*/ 0 w 1911927"/>
              <a:gd name="connsiteY0" fmla="*/ 0 h 1721922"/>
              <a:gd name="connsiteX1" fmla="*/ 296883 w 1911927"/>
              <a:gd name="connsiteY1" fmla="*/ 1466602 h 1721922"/>
              <a:gd name="connsiteX2" fmla="*/ 1318161 w 1911927"/>
              <a:gd name="connsiteY2" fmla="*/ 1721922 h 1721922"/>
              <a:gd name="connsiteX3" fmla="*/ 1911927 w 1911927"/>
              <a:gd name="connsiteY3" fmla="*/ 961901 h 1721922"/>
              <a:gd name="connsiteX4" fmla="*/ 0 w 1911927"/>
              <a:gd name="connsiteY4" fmla="*/ 0 h 17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27" h="1721922">
                <a:moveTo>
                  <a:pt x="0" y="0"/>
                </a:moveTo>
                <a:lnTo>
                  <a:pt x="296883" y="1466602"/>
                </a:lnTo>
                <a:lnTo>
                  <a:pt x="1318161" y="1721922"/>
                </a:lnTo>
                <a:lnTo>
                  <a:pt x="1911927" y="961901"/>
                </a:lnTo>
                <a:lnTo>
                  <a:pt x="0" y="0"/>
                </a:lnTo>
                <a:close/>
              </a:path>
            </a:pathLst>
          </a:custGeom>
          <a:solidFill>
            <a:srgbClr val="FF5050">
              <a:alpha val="54000"/>
            </a:srgb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2285992"/>
            <a:ext cx="4852988" cy="4071938"/>
            <a:chOff x="714348" y="2285992"/>
            <a:chExt cx="4852670" cy="4071966"/>
          </a:xfrm>
        </p:grpSpPr>
        <p:sp>
          <p:nvSpPr>
            <p:cNvPr id="3" name="Равнобедренный треугольник 2"/>
            <p:cNvSpPr/>
            <p:nvPr/>
          </p:nvSpPr>
          <p:spPr>
            <a:xfrm rot="10800000" flipH="1">
              <a:off x="1122309" y="4754572"/>
              <a:ext cx="4020874" cy="1174758"/>
            </a:xfrm>
            <a:prstGeom prst="triangle">
              <a:avLst>
                <a:gd name="adj" fmla="val 17105"/>
              </a:avLst>
            </a:prstGeom>
            <a:noFill/>
            <a:ln w="28575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" name="Прямая соединительная линия 3"/>
            <p:cNvCxnSpPr>
              <a:stCxn id="3" idx="2"/>
              <a:endCxn id="3" idx="0"/>
            </p:cNvCxnSpPr>
            <p:nvPr/>
          </p:nvCxnSpPr>
          <p:spPr>
            <a:xfrm rot="16200000" flipH="1">
              <a:off x="878602" y="4998280"/>
              <a:ext cx="1174758" cy="6873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stCxn id="3" idx="0"/>
              <a:endCxn id="3" idx="4"/>
            </p:cNvCxnSpPr>
            <p:nvPr/>
          </p:nvCxnSpPr>
          <p:spPr>
            <a:xfrm rot="5400000" flipH="1" flipV="1">
              <a:off x="2889038" y="3675185"/>
              <a:ext cx="1174758" cy="33335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stCxn id="3" idx="0"/>
            </p:cNvCxnSpPr>
            <p:nvPr/>
          </p:nvCxnSpPr>
          <p:spPr>
            <a:xfrm rot="5400000" flipH="1" flipV="1">
              <a:off x="386433" y="4082276"/>
              <a:ext cx="3270272" cy="4238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endCxn id="3" idx="2"/>
            </p:cNvCxnSpPr>
            <p:nvPr/>
          </p:nvCxnSpPr>
          <p:spPr>
            <a:xfrm rot="5400000">
              <a:off x="619028" y="3151226"/>
              <a:ext cx="2106627" cy="11000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14438" y="2643182"/>
              <a:ext cx="2931920" cy="21272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Овал 8"/>
            <p:cNvSpPr/>
            <p:nvPr/>
          </p:nvSpPr>
          <p:spPr>
            <a:xfrm>
              <a:off x="1857356" y="521495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214678" y="507207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71604" y="3786190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82" name="TextBox 11"/>
            <p:cNvSpPr txBox="1">
              <a:spLocks noChangeArrowheads="1"/>
            </p:cNvSpPr>
            <p:nvPr/>
          </p:nvSpPr>
          <p:spPr bwMode="auto">
            <a:xfrm>
              <a:off x="714348" y="450057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3" name="TextBox 12"/>
            <p:cNvSpPr txBox="1">
              <a:spLocks noChangeArrowheads="1"/>
            </p:cNvSpPr>
            <p:nvPr/>
          </p:nvSpPr>
          <p:spPr bwMode="auto">
            <a:xfrm>
              <a:off x="2000232" y="47148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4" name="TextBox 13"/>
            <p:cNvSpPr txBox="1">
              <a:spLocks noChangeArrowheads="1"/>
            </p:cNvSpPr>
            <p:nvPr/>
          </p:nvSpPr>
          <p:spPr bwMode="auto">
            <a:xfrm>
              <a:off x="1071538" y="3357562"/>
              <a:ext cx="5229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5" name="TextBox 14"/>
            <p:cNvSpPr txBox="1">
              <a:spLocks noChangeArrowheads="1"/>
            </p:cNvSpPr>
            <p:nvPr/>
          </p:nvSpPr>
          <p:spPr bwMode="auto">
            <a:xfrm>
              <a:off x="3357554" y="4857760"/>
              <a:ext cx="40427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6" name="TextBox 15"/>
            <p:cNvSpPr txBox="1">
              <a:spLocks noChangeArrowheads="1"/>
            </p:cNvSpPr>
            <p:nvPr/>
          </p:nvSpPr>
          <p:spPr bwMode="auto">
            <a:xfrm>
              <a:off x="2357422" y="228599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7" name="TextBox 16"/>
            <p:cNvSpPr txBox="1">
              <a:spLocks noChangeArrowheads="1"/>
            </p:cNvSpPr>
            <p:nvPr/>
          </p:nvSpPr>
          <p:spPr bwMode="auto">
            <a:xfrm>
              <a:off x="1643042" y="5834738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88" name="TextBox 17"/>
            <p:cNvSpPr txBox="1">
              <a:spLocks noChangeArrowheads="1"/>
            </p:cNvSpPr>
            <p:nvPr/>
          </p:nvSpPr>
          <p:spPr bwMode="auto">
            <a:xfrm>
              <a:off x="5143504" y="4572008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800" b="1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397375" y="285750"/>
          <a:ext cx="4678363" cy="1176338"/>
        </p:xfrm>
        <a:graphic>
          <a:graphicData uri="http://schemas.openxmlformats.org/presentationml/2006/ole">
            <p:oleObj spid="_x0000_s326658" name="Формула" r:id="rId4" imgW="1816100" imgH="457200" progId="Equation.3">
              <p:embed/>
            </p:oleObj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821532" y="5322094"/>
            <a:ext cx="1928812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43125" y="607218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68813" y="1500188"/>
          <a:ext cx="2747962" cy="522287"/>
        </p:xfrm>
        <a:graphic>
          <a:graphicData uri="http://schemas.openxmlformats.org/presentationml/2006/ole">
            <p:oleObj spid="_x0000_s326659" name="Формула" r:id="rId5" imgW="1066680" imgH="203040" progId="Equation.3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559300" y="2000250"/>
          <a:ext cx="4186238" cy="1176338"/>
        </p:xfrm>
        <a:graphic>
          <a:graphicData uri="http://schemas.openxmlformats.org/presentationml/2006/ole">
            <p:oleObj spid="_x0000_s326660" name="Формула" r:id="rId6" imgW="1625400" imgH="457200" progId="Equation.3">
              <p:embed/>
            </p:oleObj>
          </a:graphicData>
        </a:graphic>
      </p:graphicFrame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71875" y="4143375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857500" y="5500688"/>
            <a:ext cx="444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4851400" y="3857625"/>
          <a:ext cx="2617788" cy="522288"/>
        </p:xfrm>
        <a:graphic>
          <a:graphicData uri="http://schemas.openxmlformats.org/presentationml/2006/ole">
            <p:oleObj spid="_x0000_s326661" name="Формула" r:id="rId7" imgW="1015920" imgH="20304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905375" y="3192463"/>
          <a:ext cx="2584450" cy="522287"/>
        </p:xfrm>
        <a:graphic>
          <a:graphicData uri="http://schemas.openxmlformats.org/presentationml/2006/ole">
            <p:oleObj spid="_x0000_s326662" name="Формула" r:id="rId8" imgW="1002960" imgH="203040" progId="Equation.3">
              <p:embed/>
            </p:oleObj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5715000" y="4500563"/>
          <a:ext cx="2389188" cy="1101725"/>
        </p:xfrm>
        <a:graphic>
          <a:graphicData uri="http://schemas.openxmlformats.org/presentationml/2006/ole">
            <p:oleObj spid="_x0000_s326663" name="Формула" r:id="rId9" imgW="927000" imgH="431640" progId="Equation.3">
              <p:embed/>
            </p:oleObj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14750" y="5572125"/>
            <a:ext cx="5214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Times New Roman" pitchFamily="18" charset="0"/>
                <a:cs typeface="Times New Roman" pitchFamily="18" charset="0"/>
              </a:rPr>
              <a:t>8) Чотирикутник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MNGH</a:t>
            </a:r>
            <a:r>
              <a:rPr lang="uk-UA" sz="32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шуканий переріз.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2857488" y="5500702"/>
            <a:ext cx="90006" cy="8999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Freeform 13"/>
          <p:cNvSpPr>
            <a:spLocks/>
          </p:cNvSpPr>
          <p:nvPr/>
        </p:nvSpPr>
        <p:spPr bwMode="auto">
          <a:xfrm>
            <a:off x="785786" y="3929066"/>
            <a:ext cx="8143932" cy="2143140"/>
          </a:xfrm>
          <a:custGeom>
            <a:avLst/>
            <a:gdLst>
              <a:gd name="T0" fmla="*/ 0 w 3568"/>
              <a:gd name="T1" fmla="*/ 2147483647 h 704"/>
              <a:gd name="T2" fmla="*/ 2147483647 w 3568"/>
              <a:gd name="T3" fmla="*/ 0 h 704"/>
              <a:gd name="T4" fmla="*/ 2147483647 w 3568"/>
              <a:gd name="T5" fmla="*/ 2147483647 h 704"/>
              <a:gd name="T6" fmla="*/ 2147483647 w 3568"/>
              <a:gd name="T7" fmla="*/ 2147483647 h 704"/>
              <a:gd name="T8" fmla="*/ 0 w 3568"/>
              <a:gd name="T9" fmla="*/ 2147483647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8"/>
              <a:gd name="T16" fmla="*/ 0 h 704"/>
              <a:gd name="T17" fmla="*/ 3568 w 3568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8" h="704">
                <a:moveTo>
                  <a:pt x="0" y="272"/>
                </a:moveTo>
                <a:lnTo>
                  <a:pt x="2416" y="0"/>
                </a:lnTo>
                <a:lnTo>
                  <a:pt x="3568" y="448"/>
                </a:lnTo>
                <a:lnTo>
                  <a:pt x="1296" y="704"/>
                </a:lnTo>
                <a:lnTo>
                  <a:pt x="0" y="27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85720" y="485776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071670" y="1857364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В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501090" y="714356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572264" y="3500438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142874" y="214313"/>
            <a:ext cx="2643176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FF"/>
                </a:solidFill>
                <a:latin typeface="+mn-lt"/>
              </a:rPr>
              <a:t>№ </a:t>
            </a:r>
            <a:r>
              <a:rPr lang="uk-UA" sz="2400" b="1" dirty="0" smtClean="0">
                <a:solidFill>
                  <a:srgbClr val="0000FF"/>
                </a:solidFill>
                <a:latin typeface="+mn-lt"/>
              </a:rPr>
              <a:t>5.3, С. 218</a:t>
            </a:r>
            <a:endParaRPr lang="ru-RU" sz="2400" b="1" dirty="0">
              <a:solidFill>
                <a:srgbClr val="0000FF"/>
              </a:solidFill>
              <a:latin typeface="+mn-lt"/>
            </a:endParaRPr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3643306" y="5214950"/>
          <a:ext cx="511175" cy="468312"/>
        </p:xfrm>
        <a:graphic>
          <a:graphicData uri="http://schemas.openxmlformats.org/presentationml/2006/ole">
            <p:oleObj spid="_x0000_s294914" name="Формула" r:id="rId4" imgW="152280" imgH="139680" progId="Equation.3">
              <p:embed/>
            </p:oleObj>
          </a:graphicData>
        </a:graphic>
      </p:graphicFrame>
      <p:sp>
        <p:nvSpPr>
          <p:cNvPr id="13" name="Freeform 13"/>
          <p:cNvSpPr>
            <a:spLocks/>
          </p:cNvSpPr>
          <p:nvPr/>
        </p:nvSpPr>
        <p:spPr bwMode="auto">
          <a:xfrm rot="9595339" flipV="1">
            <a:off x="219167" y="1729356"/>
            <a:ext cx="8486233" cy="2779134"/>
          </a:xfrm>
          <a:custGeom>
            <a:avLst/>
            <a:gdLst>
              <a:gd name="T0" fmla="*/ 0 w 3568"/>
              <a:gd name="T1" fmla="*/ 2147483647 h 704"/>
              <a:gd name="T2" fmla="*/ 2147483647 w 3568"/>
              <a:gd name="T3" fmla="*/ 0 h 704"/>
              <a:gd name="T4" fmla="*/ 2147483647 w 3568"/>
              <a:gd name="T5" fmla="*/ 2147483647 h 704"/>
              <a:gd name="T6" fmla="*/ 2147483647 w 3568"/>
              <a:gd name="T7" fmla="*/ 2147483647 h 704"/>
              <a:gd name="T8" fmla="*/ 0 w 3568"/>
              <a:gd name="T9" fmla="*/ 2147483647 h 7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8"/>
              <a:gd name="T16" fmla="*/ 0 h 704"/>
              <a:gd name="T17" fmla="*/ 3568 w 3568"/>
              <a:gd name="T18" fmla="*/ 704 h 7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8" h="704">
                <a:moveTo>
                  <a:pt x="0" y="272"/>
                </a:moveTo>
                <a:lnTo>
                  <a:pt x="2416" y="0"/>
                </a:lnTo>
                <a:lnTo>
                  <a:pt x="3568" y="448"/>
                </a:lnTo>
                <a:lnTo>
                  <a:pt x="1296" y="704"/>
                </a:lnTo>
                <a:lnTo>
                  <a:pt x="0" y="2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" name="Straight Connector 18448"/>
          <p:cNvSpPr>
            <a:spLocks noChangeShapeType="1"/>
          </p:cNvSpPr>
          <p:nvPr/>
        </p:nvSpPr>
        <p:spPr bwMode="auto">
          <a:xfrm rot="4132569" flipH="1">
            <a:off x="4827127" y="-963187"/>
            <a:ext cx="1204256" cy="5661475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1" name="AutoShape 5"/>
          <p:cNvSpPr>
            <a:spLocks noChangeArrowheads="1"/>
          </p:cNvSpPr>
          <p:nvPr/>
        </p:nvSpPr>
        <p:spPr bwMode="auto">
          <a:xfrm>
            <a:off x="1428728" y="1928802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 rot="21290816">
            <a:off x="6072075" y="2107195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3600" b="1" i="1" dirty="0">
                <a:sym typeface="Symbol" pitchFamily="18" charset="2"/>
              </a:rPr>
              <a:t>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364" y="1214422"/>
            <a:ext cx="2357454" cy="2714644"/>
            <a:chOff x="2426" y="935"/>
            <a:chExt cx="2142" cy="3016"/>
          </a:xfrm>
        </p:grpSpPr>
        <p:sp>
          <p:nvSpPr>
            <p:cNvPr id="126991" name="Line 10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2" name="Line 11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3" name="Line 12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1117928">
            <a:off x="2452512" y="1134035"/>
            <a:ext cx="357190" cy="3337045"/>
            <a:chOff x="2426" y="935"/>
            <a:chExt cx="2142" cy="3016"/>
          </a:xfrm>
        </p:grpSpPr>
        <p:sp>
          <p:nvSpPr>
            <p:cNvPr id="126988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9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0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74836" name="Text Box 20"/>
          <p:cNvSpPr txBox="1">
            <a:spLocks noChangeArrowheads="1"/>
          </p:cNvSpPr>
          <p:nvPr/>
        </p:nvSpPr>
        <p:spPr bwMode="auto">
          <a:xfrm>
            <a:off x="5715008" y="5000636"/>
            <a:ext cx="5540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Constantia" pitchFamily="18" charset="0"/>
              </a:rPr>
              <a:t>B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674837" name="Text Box 21"/>
          <p:cNvSpPr txBox="1">
            <a:spLocks noChangeArrowheads="1"/>
          </p:cNvSpPr>
          <p:nvPr/>
        </p:nvSpPr>
        <p:spPr bwMode="auto">
          <a:xfrm>
            <a:off x="1285852" y="5214950"/>
            <a:ext cx="558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2860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5.6,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0" name="Straight Connector 18448"/>
          <p:cNvSpPr>
            <a:spLocks noChangeShapeType="1"/>
          </p:cNvSpPr>
          <p:nvPr/>
        </p:nvSpPr>
        <p:spPr bwMode="auto">
          <a:xfrm flipH="1">
            <a:off x="2071670" y="3857628"/>
            <a:ext cx="340400" cy="15024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" name="Straight Connector 18448"/>
          <p:cNvSpPr>
            <a:spLocks noChangeShapeType="1"/>
          </p:cNvSpPr>
          <p:nvPr/>
        </p:nvSpPr>
        <p:spPr bwMode="auto">
          <a:xfrm rot="17784777" flipH="1">
            <a:off x="5281019" y="3522785"/>
            <a:ext cx="674995" cy="15231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" name="Straight Connector 18448"/>
          <p:cNvSpPr>
            <a:spLocks noChangeShapeType="1"/>
          </p:cNvSpPr>
          <p:nvPr/>
        </p:nvSpPr>
        <p:spPr bwMode="auto">
          <a:xfrm rot="4128995" flipH="1">
            <a:off x="3578513" y="3172276"/>
            <a:ext cx="1058281" cy="3956926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214678" y="571480"/>
            <a:ext cx="55656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  <a:latin typeface="Constantia" pitchFamily="18" charset="0"/>
              </a:rPr>
              <a:t>С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000232" y="2714620"/>
            <a:ext cx="42630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nstantia" pitchFamily="18" charset="0"/>
              </a:rPr>
              <a:t>M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786314" y="2214554"/>
            <a:ext cx="39675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nstantia" pitchFamily="18" charset="0"/>
              </a:rPr>
              <a:t>N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3506350" flipH="1">
            <a:off x="7217607" y="-611489"/>
            <a:ext cx="852455" cy="19915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6 -0.01804 C -0.08091 0.1494 -0.25677 0.31706 -0.34566 0.38829 C -0.43455 0.45952 -0.42257 0.40495 -0.43837 0.40957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1" grpId="0" animBg="1"/>
      <p:bldP spid="674822" grpId="0"/>
      <p:bldP spid="674836" grpId="0"/>
      <p:bldP spid="674837" grpId="0"/>
      <p:bldP spid="20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6" name="AutoShape 6"/>
          <p:cNvSpPr>
            <a:spLocks noChangeArrowheads="1"/>
          </p:cNvSpPr>
          <p:nvPr/>
        </p:nvSpPr>
        <p:spPr bwMode="auto">
          <a:xfrm>
            <a:off x="357158" y="3429000"/>
            <a:ext cx="6643734" cy="2143140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675847" name="Object 7"/>
          <p:cNvGraphicFramePr>
            <a:graphicFrameLocks noChangeAspect="1"/>
          </p:cNvGraphicFramePr>
          <p:nvPr/>
        </p:nvGraphicFramePr>
        <p:xfrm>
          <a:off x="3643306" y="500042"/>
          <a:ext cx="423862" cy="565150"/>
        </p:xfrm>
        <a:graphic>
          <a:graphicData uri="http://schemas.openxmlformats.org/presentationml/2006/ole">
            <p:oleObj spid="_x0000_s258050" name="Формула" r:id="rId3" imgW="152280" imgH="203040" progId="Equation.3">
              <p:embed/>
            </p:oleObj>
          </a:graphicData>
        </a:graphic>
      </p:graphicFrame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785786" y="5000636"/>
          <a:ext cx="511175" cy="539750"/>
        </p:xfrm>
        <a:graphic>
          <a:graphicData uri="http://schemas.openxmlformats.org/presentationml/2006/ole">
            <p:oleObj spid="_x0000_s258051" name="Формула" r:id="rId4" imgW="152280" imgH="139680" progId="Equation.3">
              <p:embed/>
            </p:oleObj>
          </a:graphicData>
        </a:graphic>
      </p:graphicFrame>
      <p:sp>
        <p:nvSpPr>
          <p:cNvPr id="675849" name="Text Box 9"/>
          <p:cNvSpPr txBox="1">
            <a:spLocks noChangeArrowheads="1"/>
          </p:cNvSpPr>
          <p:nvPr/>
        </p:nvSpPr>
        <p:spPr bwMode="auto">
          <a:xfrm>
            <a:off x="3786182" y="3643314"/>
            <a:ext cx="4286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75850" name="Text Box 10"/>
          <p:cNvSpPr txBox="1">
            <a:spLocks noChangeArrowheads="1"/>
          </p:cNvSpPr>
          <p:nvPr/>
        </p:nvSpPr>
        <p:spPr bwMode="auto">
          <a:xfrm>
            <a:off x="3929058" y="4429132"/>
            <a:ext cx="4251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0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</a:t>
            </a:r>
            <a:r>
              <a:rPr lang="en-US" b="1" dirty="0" smtClean="0">
                <a:solidFill>
                  <a:srgbClr val="0000FF"/>
                </a:solidFill>
              </a:rPr>
              <a:t>7</a:t>
            </a:r>
            <a:r>
              <a:rPr lang="uk-UA" b="1" dirty="0" smtClean="0">
                <a:solidFill>
                  <a:srgbClr val="0000FF"/>
                </a:solidFill>
              </a:rPr>
              <a:t>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Straight Connector 18448"/>
          <p:cNvSpPr>
            <a:spLocks noChangeShapeType="1"/>
          </p:cNvSpPr>
          <p:nvPr/>
        </p:nvSpPr>
        <p:spPr bwMode="auto">
          <a:xfrm rot="2995003" flipH="1">
            <a:off x="2465233" y="733949"/>
            <a:ext cx="1385114" cy="253106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 rot="216225">
            <a:off x="1396120" y="1026077"/>
            <a:ext cx="1000895" cy="5552164"/>
            <a:chOff x="2426" y="935"/>
            <a:chExt cx="2142" cy="3016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286248" y="214290"/>
            <a:ext cx="1000132" cy="5857916"/>
            <a:chOff x="2426" y="935"/>
            <a:chExt cx="2142" cy="3016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5" name="Straight Connector 18448"/>
          <p:cNvSpPr>
            <a:spLocks noChangeShapeType="1"/>
          </p:cNvSpPr>
          <p:nvPr/>
        </p:nvSpPr>
        <p:spPr bwMode="auto">
          <a:xfrm rot="2995003" flipH="1">
            <a:off x="3007445" y="4940099"/>
            <a:ext cx="1486034" cy="276427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6" name="Straight Connector 18448"/>
          <p:cNvSpPr>
            <a:spLocks noChangeShapeType="1"/>
          </p:cNvSpPr>
          <p:nvPr/>
        </p:nvSpPr>
        <p:spPr bwMode="auto">
          <a:xfrm rot="2995003" flipH="1">
            <a:off x="2310202" y="-567472"/>
            <a:ext cx="1094571" cy="2440139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2995003" flipH="1">
            <a:off x="2780413" y="3110040"/>
            <a:ext cx="1440034" cy="27096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500562" y="4357694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857620" y="1142984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7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7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6758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6758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6" grpId="0" animBg="1"/>
      <p:bldP spid="675849" grpId="0"/>
      <p:bldP spid="675850" grpId="0"/>
      <p:bldP spid="11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428596" y="785794"/>
            <a:ext cx="6715172" cy="2214578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57158" y="3429000"/>
            <a:ext cx="6643734" cy="2143140"/>
          </a:xfrm>
          <a:prstGeom prst="parallelogram">
            <a:avLst>
              <a:gd name="adj" fmla="val 87661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785786" y="5000636"/>
          <a:ext cx="511175" cy="539750"/>
        </p:xfrm>
        <a:graphic>
          <a:graphicData uri="http://schemas.openxmlformats.org/presentationml/2006/ole">
            <p:oleObj spid="_x0000_s296963" name="Формула" r:id="rId3" imgW="152280" imgH="139680" progId="Equation.3">
              <p:embed/>
            </p:oleObj>
          </a:graphicData>
        </a:graphic>
      </p:graphicFrame>
      <p:sp>
        <p:nvSpPr>
          <p:cNvPr id="675849" name="Text Box 9"/>
          <p:cNvSpPr txBox="1">
            <a:spLocks noChangeArrowheads="1"/>
          </p:cNvSpPr>
          <p:nvPr/>
        </p:nvSpPr>
        <p:spPr bwMode="auto">
          <a:xfrm>
            <a:off x="3214678" y="1214422"/>
            <a:ext cx="4286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75850" name="Text Box 10"/>
          <p:cNvSpPr txBox="1">
            <a:spLocks noChangeArrowheads="1"/>
          </p:cNvSpPr>
          <p:nvPr/>
        </p:nvSpPr>
        <p:spPr bwMode="auto">
          <a:xfrm>
            <a:off x="3643306" y="2000240"/>
            <a:ext cx="4251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0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</a:t>
            </a:r>
            <a:r>
              <a:rPr lang="en-US" b="1" dirty="0" smtClean="0">
                <a:solidFill>
                  <a:srgbClr val="0000FF"/>
                </a:solidFill>
              </a:rPr>
              <a:t>8</a:t>
            </a:r>
            <a:r>
              <a:rPr lang="uk-UA" b="1" dirty="0" smtClean="0">
                <a:solidFill>
                  <a:srgbClr val="0000FF"/>
                </a:solidFill>
              </a:rPr>
              <a:t>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1" name="Straight Connector 18448"/>
          <p:cNvSpPr>
            <a:spLocks noChangeShapeType="1"/>
          </p:cNvSpPr>
          <p:nvPr/>
        </p:nvSpPr>
        <p:spPr bwMode="auto">
          <a:xfrm rot="2995003" flipH="1">
            <a:off x="2634366" y="370553"/>
            <a:ext cx="1689790" cy="311498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5" name="Straight Connector 18448"/>
          <p:cNvSpPr>
            <a:spLocks noChangeShapeType="1"/>
          </p:cNvSpPr>
          <p:nvPr/>
        </p:nvSpPr>
        <p:spPr bwMode="auto">
          <a:xfrm rot="2995003" flipH="1">
            <a:off x="1978003" y="746196"/>
            <a:ext cx="2901978" cy="241297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2995003" flipH="1">
            <a:off x="2780413" y="3110040"/>
            <a:ext cx="1440034" cy="27096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57752" y="414338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4714876" y="4786322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22" name="Straight Connector 18448"/>
          <p:cNvSpPr>
            <a:spLocks noChangeShapeType="1"/>
          </p:cNvSpPr>
          <p:nvPr/>
        </p:nvSpPr>
        <p:spPr bwMode="auto">
          <a:xfrm rot="2995003" flipH="1">
            <a:off x="3351611" y="260926"/>
            <a:ext cx="226199" cy="3264314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" name="Straight Connector 18448"/>
          <p:cNvSpPr>
            <a:spLocks noChangeShapeType="1"/>
          </p:cNvSpPr>
          <p:nvPr/>
        </p:nvSpPr>
        <p:spPr bwMode="auto">
          <a:xfrm rot="2995003" flipH="1">
            <a:off x="2454605" y="3474101"/>
            <a:ext cx="2520276" cy="198725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24288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</a:rPr>
              <a:t>b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164305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</a:rPr>
              <a:t>a</a:t>
            </a:r>
            <a:endParaRPr lang="ru-RU" sz="2800" b="1" i="1" dirty="0">
              <a:latin typeface="Times New Roman" pitchFamily="18" charset="0"/>
            </a:endParaRPr>
          </a:p>
        </p:txBody>
      </p:sp>
      <p:sp>
        <p:nvSpPr>
          <p:cNvPr id="32" name="Straight Connector 18448"/>
          <p:cNvSpPr>
            <a:spLocks noChangeShapeType="1"/>
          </p:cNvSpPr>
          <p:nvPr/>
        </p:nvSpPr>
        <p:spPr bwMode="auto">
          <a:xfrm rot="2995003" flipH="1">
            <a:off x="3488720" y="3039383"/>
            <a:ext cx="237734" cy="2881125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75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675849" grpId="0"/>
      <p:bldP spid="675850" grpId="0"/>
      <p:bldP spid="11" grpId="0" animBg="1"/>
      <p:bldP spid="25" grpId="0" animBg="1"/>
      <p:bldP spid="27" grpId="0" animBg="1"/>
      <p:bldP spid="28" grpId="0"/>
      <p:bldP spid="29" grpId="0"/>
      <p:bldP spid="22" grpId="0" animBg="1"/>
      <p:bldP spid="2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9" name="Picture 7" descr="c 108_2"/>
          <p:cNvPicPr>
            <a:picLocks noChangeAspect="1" noChangeArrowheads="1"/>
          </p:cNvPicPr>
          <p:nvPr/>
        </p:nvPicPr>
        <p:blipFill>
          <a:blip r:embed="rId2"/>
          <a:srcRect l="1665" t="2247" r="19252"/>
          <a:stretch>
            <a:fillRect/>
          </a:stretch>
        </p:blipFill>
        <p:spPr bwMode="auto">
          <a:xfrm>
            <a:off x="0" y="857232"/>
            <a:ext cx="678661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148388"/>
            <a:ext cx="781050" cy="7096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0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</a:rPr>
              <a:t>№ 5.</a:t>
            </a:r>
            <a:r>
              <a:rPr lang="en-US" b="1" dirty="0" smtClean="0">
                <a:solidFill>
                  <a:srgbClr val="0000FF"/>
                </a:solidFill>
              </a:rPr>
              <a:t>12</a:t>
            </a:r>
            <a:r>
              <a:rPr lang="uk-UA" b="1" dirty="0" smtClean="0">
                <a:solidFill>
                  <a:srgbClr val="0000FF"/>
                </a:solidFill>
              </a:rPr>
              <a:t>, С. 219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8" name="Straight Connector 18448"/>
          <p:cNvSpPr>
            <a:spLocks noChangeShapeType="1"/>
          </p:cNvSpPr>
          <p:nvPr/>
        </p:nvSpPr>
        <p:spPr bwMode="auto">
          <a:xfrm rot="2995003">
            <a:off x="5911713" y="1418294"/>
            <a:ext cx="4273584" cy="3623647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143900" y="3071810"/>
            <a:ext cx="4251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Constantia" pitchFamily="18" charset="0"/>
              </a:rPr>
              <a:t>А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858148" y="2928934"/>
            <a:ext cx="42862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latin typeface="Constantia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86776" y="785794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1" name="AutoShape 5"/>
          <p:cNvSpPr>
            <a:spLocks noChangeArrowheads="1"/>
          </p:cNvSpPr>
          <p:nvPr/>
        </p:nvSpPr>
        <p:spPr bwMode="auto">
          <a:xfrm>
            <a:off x="1428728" y="1928802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74822" name="Text Box 6"/>
          <p:cNvSpPr txBox="1">
            <a:spLocks noChangeArrowheads="1"/>
          </p:cNvSpPr>
          <p:nvPr/>
        </p:nvSpPr>
        <p:spPr bwMode="auto">
          <a:xfrm rot="21290816">
            <a:off x="6072075" y="2107195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ru-RU" sz="3600" b="1" i="1" dirty="0">
                <a:sym typeface="Symbol" pitchFamily="18" charset="2"/>
              </a:rPr>
              <a:t>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00364" y="1214422"/>
            <a:ext cx="2357454" cy="2714644"/>
            <a:chOff x="2426" y="935"/>
            <a:chExt cx="2142" cy="3016"/>
          </a:xfrm>
        </p:grpSpPr>
        <p:sp>
          <p:nvSpPr>
            <p:cNvPr id="126991" name="Line 10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2" name="Line 11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3" name="Line 12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 rot="1117928">
            <a:off x="2452512" y="1134035"/>
            <a:ext cx="357190" cy="3337045"/>
            <a:chOff x="2426" y="935"/>
            <a:chExt cx="2142" cy="3016"/>
          </a:xfrm>
        </p:grpSpPr>
        <p:sp>
          <p:nvSpPr>
            <p:cNvPr id="126988" name="Line 17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89" name="Line 18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6990" name="Line 19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74836" name="Text Box 20"/>
          <p:cNvSpPr txBox="1">
            <a:spLocks noChangeArrowheads="1"/>
          </p:cNvSpPr>
          <p:nvPr/>
        </p:nvSpPr>
        <p:spPr bwMode="auto">
          <a:xfrm>
            <a:off x="5715008" y="5000636"/>
            <a:ext cx="55403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latin typeface="Constantia" pitchFamily="18" charset="0"/>
              </a:rPr>
              <a:t>B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674837" name="Text Box 21"/>
          <p:cNvSpPr txBox="1">
            <a:spLocks noChangeArrowheads="1"/>
          </p:cNvSpPr>
          <p:nvPr/>
        </p:nvSpPr>
        <p:spPr bwMode="auto">
          <a:xfrm>
            <a:off x="3071802" y="357166"/>
            <a:ext cx="63030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nstantia" pitchFamily="18" charset="0"/>
              </a:rPr>
              <a:t>D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5.</a:t>
            </a:r>
            <a:r>
              <a:rPr lang="en-US" sz="2400" b="1" dirty="0" smtClean="0">
                <a:solidFill>
                  <a:srgbClr val="0000FF"/>
                </a:solidFill>
              </a:rPr>
              <a:t>13</a:t>
            </a:r>
            <a:r>
              <a:rPr lang="uk-UA" sz="2400" b="1" dirty="0" smtClean="0">
                <a:solidFill>
                  <a:srgbClr val="0000FF"/>
                </a:solidFill>
              </a:rPr>
              <a:t>, С. 219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0" name="Straight Connector 18448"/>
          <p:cNvSpPr>
            <a:spLocks noChangeShapeType="1"/>
          </p:cNvSpPr>
          <p:nvPr/>
        </p:nvSpPr>
        <p:spPr bwMode="auto">
          <a:xfrm flipH="1">
            <a:off x="2071670" y="3857628"/>
            <a:ext cx="340400" cy="1502422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" name="Straight Connector 18448"/>
          <p:cNvSpPr>
            <a:spLocks noChangeShapeType="1"/>
          </p:cNvSpPr>
          <p:nvPr/>
        </p:nvSpPr>
        <p:spPr bwMode="auto">
          <a:xfrm rot="17784777" flipH="1">
            <a:off x="5281019" y="3522785"/>
            <a:ext cx="674995" cy="15231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3" name="Straight Connector 18448"/>
          <p:cNvSpPr>
            <a:spLocks noChangeShapeType="1"/>
          </p:cNvSpPr>
          <p:nvPr/>
        </p:nvSpPr>
        <p:spPr bwMode="auto">
          <a:xfrm rot="4128995" flipH="1">
            <a:off x="3578513" y="3172276"/>
            <a:ext cx="1058281" cy="3956926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357290" y="5286388"/>
            <a:ext cx="55656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  <a:latin typeface="Constantia" pitchFamily="18" charset="0"/>
              </a:rPr>
              <a:t>С</a:t>
            </a:r>
            <a:endParaRPr lang="ru-RU" sz="4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857356" y="2928934"/>
            <a:ext cx="8572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Constantia" pitchFamily="18" charset="0"/>
              </a:rPr>
              <a:t>C1</a:t>
            </a:r>
            <a:endParaRPr lang="ru-RU" sz="28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643438" y="2500306"/>
            <a:ext cx="85725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Constantia" pitchFamily="18" charset="0"/>
              </a:rPr>
              <a:t>B1</a:t>
            </a:r>
            <a:endParaRPr lang="ru-RU" sz="32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27" name="Straight Connector 18448"/>
          <p:cNvSpPr>
            <a:spLocks noChangeShapeType="1"/>
          </p:cNvSpPr>
          <p:nvPr/>
        </p:nvSpPr>
        <p:spPr bwMode="auto">
          <a:xfrm rot="3506350" flipH="1">
            <a:off x="7289045" y="-611489"/>
            <a:ext cx="852455" cy="1991541"/>
          </a:xfrm>
          <a:custGeom>
            <a:avLst/>
            <a:gdLst>
              <a:gd name="T0" fmla="*/ 0 w 1641"/>
              <a:gd name="T1" fmla="*/ 0 h 567"/>
              <a:gd name="T2" fmla="*/ 2147483647 w 1641"/>
              <a:gd name="T3" fmla="*/ 2147483647 h 567"/>
              <a:gd name="T4" fmla="*/ 0 60000 65536"/>
              <a:gd name="T5" fmla="*/ 0 60000 65536"/>
              <a:gd name="T6" fmla="*/ 0 w 1641"/>
              <a:gd name="T7" fmla="*/ 0 h 567"/>
              <a:gd name="T8" fmla="*/ 1641 w 164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1" h="567">
                <a:moveTo>
                  <a:pt x="0" y="0"/>
                </a:moveTo>
                <a:lnTo>
                  <a:pt x="1641" y="567"/>
                </a:ln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7500958" y="1071546"/>
            <a:ext cx="1643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BC= 20</a:t>
            </a:r>
            <a:r>
              <a:rPr lang="uk-UA" sz="2400" dirty="0" smtClean="0"/>
              <a:t> см</a:t>
            </a:r>
            <a:endParaRPr lang="en-US" sz="2400" dirty="0" smtClean="0"/>
          </a:p>
          <a:p>
            <a:r>
              <a:rPr lang="en-US" sz="2400" dirty="0" smtClean="0"/>
              <a:t>BB</a:t>
            </a:r>
            <a:r>
              <a:rPr lang="uk-UA" sz="1100" dirty="0" smtClean="0"/>
              <a:t>1</a:t>
            </a:r>
            <a:r>
              <a:rPr lang="uk-UA" sz="2400" dirty="0" smtClean="0"/>
              <a:t>:</a:t>
            </a:r>
            <a:r>
              <a:rPr lang="en-US" sz="2400" dirty="0" smtClean="0"/>
              <a:t>BD=2</a:t>
            </a:r>
            <a:r>
              <a:rPr lang="uk-UA" sz="2400" dirty="0" smtClean="0"/>
              <a:t>:</a:t>
            </a:r>
            <a:r>
              <a:rPr lang="en-US" sz="2400" dirty="0" smtClean="0"/>
              <a:t>5</a:t>
            </a:r>
          </a:p>
          <a:p>
            <a:r>
              <a:rPr lang="uk-UA" sz="2400" dirty="0" smtClean="0"/>
              <a:t>Знайти: ВВ</a:t>
            </a:r>
            <a:r>
              <a:rPr lang="uk-UA" sz="1200" dirty="0" smtClean="0"/>
              <a:t>1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96 -0.01804 C -0.08091 0.1494 -0.25677 0.31706 -0.34566 0.38829 C -0.43455 0.45952 -0.42257 0.40495 -0.43837 0.40957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21" grpId="0" animBg="1"/>
      <p:bldP spid="674822" grpId="0"/>
      <p:bldP spid="674836" grpId="0"/>
      <p:bldP spid="674837" grpId="0"/>
      <p:bldP spid="20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4"/>
          <p:cNvSpPr>
            <a:spLocks/>
          </p:cNvSpPr>
          <p:nvPr/>
        </p:nvSpPr>
        <p:spPr bwMode="auto">
          <a:xfrm>
            <a:off x="611188" y="4508500"/>
            <a:ext cx="3535362" cy="1554163"/>
          </a:xfrm>
          <a:custGeom>
            <a:avLst/>
            <a:gdLst>
              <a:gd name="T0" fmla="*/ 0 w 2227"/>
              <a:gd name="T1" fmla="*/ 2147483647 h 979"/>
              <a:gd name="T2" fmla="*/ 2147483647 w 2227"/>
              <a:gd name="T3" fmla="*/ 2147483647 h 979"/>
              <a:gd name="T4" fmla="*/ 2147483647 w 2227"/>
              <a:gd name="T5" fmla="*/ 0 h 979"/>
              <a:gd name="T6" fmla="*/ 2147483647 w 2227"/>
              <a:gd name="T7" fmla="*/ 2147483647 h 979"/>
              <a:gd name="T8" fmla="*/ 0 60000 65536"/>
              <a:gd name="T9" fmla="*/ 0 60000 65536"/>
              <a:gd name="T10" fmla="*/ 0 60000 65536"/>
              <a:gd name="T11" fmla="*/ 0 60000 65536"/>
              <a:gd name="T12" fmla="*/ 0 w 2227"/>
              <a:gd name="T13" fmla="*/ 0 h 979"/>
              <a:gd name="T14" fmla="*/ 2227 w 2227"/>
              <a:gd name="T15" fmla="*/ 979 h 9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7" h="979">
                <a:moveTo>
                  <a:pt x="0" y="19"/>
                </a:moveTo>
                <a:lnTo>
                  <a:pt x="1459" y="979"/>
                </a:lnTo>
                <a:lnTo>
                  <a:pt x="2227" y="0"/>
                </a:lnTo>
                <a:lnTo>
                  <a:pt x="19" y="39"/>
                </a:lnTo>
              </a:path>
            </a:pathLst>
          </a:cu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95288" y="44370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А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286248" y="450057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В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428860" y="6072206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С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763713" y="1484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D</a:t>
            </a:r>
            <a:endParaRPr lang="ru-RU" b="1" i="1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643042" y="421481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M</a:t>
            </a:r>
            <a:endParaRPr lang="ru-RU" b="1" i="1" dirty="0"/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642910" y="314324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/>
              <a:t>N</a:t>
            </a:r>
            <a:endParaRPr lang="ru-RU" b="1" i="1" dirty="0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3571868" y="5286388"/>
            <a:ext cx="282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/>
              <a:t>L</a:t>
            </a:r>
            <a:endParaRPr lang="ru-RU" b="1" i="1" dirty="0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2428860" y="3286124"/>
            <a:ext cx="37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К</a:t>
            </a:r>
          </a:p>
        </p:txBody>
      </p:sp>
      <p:sp>
        <p:nvSpPr>
          <p:cNvPr id="11278" name="Oval 13"/>
          <p:cNvSpPr>
            <a:spLocks noChangeArrowheads="1"/>
          </p:cNvSpPr>
          <p:nvPr/>
        </p:nvSpPr>
        <p:spPr bwMode="auto">
          <a:xfrm>
            <a:off x="1763713" y="1916113"/>
            <a:ext cx="142875" cy="122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79" name="Freeform 14"/>
          <p:cNvSpPr>
            <a:spLocks/>
          </p:cNvSpPr>
          <p:nvPr/>
        </p:nvSpPr>
        <p:spPr bwMode="auto">
          <a:xfrm>
            <a:off x="746125" y="1965325"/>
            <a:ext cx="1082675" cy="2606675"/>
          </a:xfrm>
          <a:custGeom>
            <a:avLst/>
            <a:gdLst>
              <a:gd name="T0" fmla="*/ 0 w 682"/>
              <a:gd name="T1" fmla="*/ 2147483647 h 1642"/>
              <a:gd name="T2" fmla="*/ 2147483647 w 682"/>
              <a:gd name="T3" fmla="*/ 0 h 1642"/>
              <a:gd name="T4" fmla="*/ 0 60000 65536"/>
              <a:gd name="T5" fmla="*/ 0 60000 65536"/>
              <a:gd name="T6" fmla="*/ 0 w 682"/>
              <a:gd name="T7" fmla="*/ 0 h 1642"/>
              <a:gd name="T8" fmla="*/ 682 w 682"/>
              <a:gd name="T9" fmla="*/ 1642 h 16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1642">
                <a:moveTo>
                  <a:pt x="0" y="1642"/>
                </a:moveTo>
                <a:lnTo>
                  <a:pt x="682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0" name="Freeform 15"/>
          <p:cNvSpPr>
            <a:spLocks/>
          </p:cNvSpPr>
          <p:nvPr/>
        </p:nvSpPr>
        <p:spPr bwMode="auto">
          <a:xfrm>
            <a:off x="1828800" y="1965325"/>
            <a:ext cx="1082675" cy="4084638"/>
          </a:xfrm>
          <a:custGeom>
            <a:avLst/>
            <a:gdLst>
              <a:gd name="T0" fmla="*/ 2147483647 w 682"/>
              <a:gd name="T1" fmla="*/ 2147483647 h 2573"/>
              <a:gd name="T2" fmla="*/ 0 w 682"/>
              <a:gd name="T3" fmla="*/ 0 h 2573"/>
              <a:gd name="T4" fmla="*/ 0 60000 65536"/>
              <a:gd name="T5" fmla="*/ 0 60000 65536"/>
              <a:gd name="T6" fmla="*/ 0 w 682"/>
              <a:gd name="T7" fmla="*/ 0 h 2573"/>
              <a:gd name="T8" fmla="*/ 682 w 682"/>
              <a:gd name="T9" fmla="*/ 2573 h 25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2" h="2573">
                <a:moveTo>
                  <a:pt x="682" y="2573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1" name="Freeform 16"/>
          <p:cNvSpPr>
            <a:spLocks/>
          </p:cNvSpPr>
          <p:nvPr/>
        </p:nvSpPr>
        <p:spPr bwMode="auto">
          <a:xfrm>
            <a:off x="1828800" y="1965325"/>
            <a:ext cx="2270125" cy="2546350"/>
          </a:xfrm>
          <a:custGeom>
            <a:avLst/>
            <a:gdLst>
              <a:gd name="T0" fmla="*/ 2147483647 w 1430"/>
              <a:gd name="T1" fmla="*/ 2147483647 h 1604"/>
              <a:gd name="T2" fmla="*/ 0 w 1430"/>
              <a:gd name="T3" fmla="*/ 0 h 1604"/>
              <a:gd name="T4" fmla="*/ 0 60000 65536"/>
              <a:gd name="T5" fmla="*/ 0 60000 65536"/>
              <a:gd name="T6" fmla="*/ 0 w 1430"/>
              <a:gd name="T7" fmla="*/ 0 h 1604"/>
              <a:gd name="T8" fmla="*/ 1430 w 1430"/>
              <a:gd name="T9" fmla="*/ 1604 h 16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30" h="1604">
                <a:moveTo>
                  <a:pt x="1430" y="160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288213" y="71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b="1" i="1">
              <a:latin typeface="Georgia" pitchFamily="18" charset="0"/>
            </a:endParaRP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6357950" y="2143116"/>
            <a:ext cx="142875" cy="122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2879725" y="4525963"/>
            <a:ext cx="1219200" cy="1524000"/>
          </a:xfrm>
          <a:custGeom>
            <a:avLst/>
            <a:gdLst>
              <a:gd name="T0" fmla="*/ 0 w 768"/>
              <a:gd name="T1" fmla="*/ 2147483647 h 960"/>
              <a:gd name="T2" fmla="*/ 2147483647 w 768"/>
              <a:gd name="T3" fmla="*/ 0 h 960"/>
              <a:gd name="T4" fmla="*/ 0 60000 65536"/>
              <a:gd name="T5" fmla="*/ 0 60000 65536"/>
              <a:gd name="T6" fmla="*/ 0 w 768"/>
              <a:gd name="T7" fmla="*/ 0 h 960"/>
              <a:gd name="T8" fmla="*/ 768 w 768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8" h="960">
                <a:moveTo>
                  <a:pt x="0" y="960"/>
                </a:moveTo>
                <a:lnTo>
                  <a:pt x="76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762000" y="4525963"/>
            <a:ext cx="3322638" cy="46037"/>
          </a:xfrm>
          <a:custGeom>
            <a:avLst/>
            <a:gdLst>
              <a:gd name="T0" fmla="*/ 0 w 2093"/>
              <a:gd name="T1" fmla="*/ 2147483647 h 29"/>
              <a:gd name="T2" fmla="*/ 2147483647 w 2093"/>
              <a:gd name="T3" fmla="*/ 0 h 29"/>
              <a:gd name="T4" fmla="*/ 0 60000 65536"/>
              <a:gd name="T5" fmla="*/ 0 60000 65536"/>
              <a:gd name="T6" fmla="*/ 0 w 2093"/>
              <a:gd name="T7" fmla="*/ 0 h 29"/>
              <a:gd name="T8" fmla="*/ 2093 w 2093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93" h="29">
                <a:moveTo>
                  <a:pt x="0" y="29"/>
                </a:moveTo>
                <a:lnTo>
                  <a:pt x="2093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1296" name="Freeform 33"/>
          <p:cNvSpPr>
            <a:spLocks/>
          </p:cNvSpPr>
          <p:nvPr/>
        </p:nvSpPr>
        <p:spPr bwMode="auto">
          <a:xfrm>
            <a:off x="762000" y="4572000"/>
            <a:ext cx="2133600" cy="1447800"/>
          </a:xfrm>
          <a:custGeom>
            <a:avLst/>
            <a:gdLst>
              <a:gd name="T0" fmla="*/ 0 w 1344"/>
              <a:gd name="T1" fmla="*/ 0 h 912"/>
              <a:gd name="T2" fmla="*/ 2147483647 w 1344"/>
              <a:gd name="T3" fmla="*/ 2147483647 h 912"/>
              <a:gd name="T4" fmla="*/ 0 60000 65536"/>
              <a:gd name="T5" fmla="*/ 0 60000 65536"/>
              <a:gd name="T6" fmla="*/ 0 w 1344"/>
              <a:gd name="T7" fmla="*/ 0 h 912"/>
              <a:gd name="T8" fmla="*/ 1344 w 1344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44" h="912">
                <a:moveTo>
                  <a:pt x="0" y="0"/>
                </a:moveTo>
                <a:lnTo>
                  <a:pt x="1344" y="91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2" name="Freeform 34"/>
          <p:cNvSpPr>
            <a:spLocks/>
          </p:cNvSpPr>
          <p:nvPr/>
        </p:nvSpPr>
        <p:spPr bwMode="auto">
          <a:xfrm>
            <a:off x="777875" y="4587875"/>
            <a:ext cx="2101850" cy="1416050"/>
          </a:xfrm>
          <a:custGeom>
            <a:avLst/>
            <a:gdLst>
              <a:gd name="T0" fmla="*/ 0 w 1324"/>
              <a:gd name="T1" fmla="*/ 0 h 892"/>
              <a:gd name="T2" fmla="*/ 2147483647 w 1324"/>
              <a:gd name="T3" fmla="*/ 2147483647 h 892"/>
              <a:gd name="T4" fmla="*/ 0 60000 65536"/>
              <a:gd name="T5" fmla="*/ 0 60000 65536"/>
              <a:gd name="T6" fmla="*/ 0 w 1324"/>
              <a:gd name="T7" fmla="*/ 0 h 892"/>
              <a:gd name="T8" fmla="*/ 1324 w 1324"/>
              <a:gd name="T9" fmla="*/ 892 h 8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24" h="892">
                <a:moveTo>
                  <a:pt x="0" y="0"/>
                </a:moveTo>
                <a:lnTo>
                  <a:pt x="1324" y="892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3" name="Freeform 35"/>
          <p:cNvSpPr>
            <a:spLocks/>
          </p:cNvSpPr>
          <p:nvPr/>
        </p:nvSpPr>
        <p:spPr bwMode="auto">
          <a:xfrm rot="20621613">
            <a:off x="1302106" y="3174113"/>
            <a:ext cx="967625" cy="763271"/>
          </a:xfrm>
          <a:custGeom>
            <a:avLst/>
            <a:gdLst>
              <a:gd name="T0" fmla="*/ 0 w 729"/>
              <a:gd name="T1" fmla="*/ 0 h 557"/>
              <a:gd name="T2" fmla="*/ 2147483647 w 729"/>
              <a:gd name="T3" fmla="*/ 2147483647 h 557"/>
              <a:gd name="T4" fmla="*/ 0 60000 65536"/>
              <a:gd name="T5" fmla="*/ 0 60000 65536"/>
              <a:gd name="T6" fmla="*/ 0 w 729"/>
              <a:gd name="T7" fmla="*/ 0 h 557"/>
              <a:gd name="T8" fmla="*/ 729 w 7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9" h="557">
                <a:moveTo>
                  <a:pt x="0" y="0"/>
                </a:moveTo>
                <a:lnTo>
                  <a:pt x="729" y="557"/>
                </a:lnTo>
              </a:path>
            </a:pathLst>
          </a:custGeom>
          <a:noFill/>
          <a:ln w="41275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5" name="Freeform 37"/>
          <p:cNvSpPr>
            <a:spLocks/>
          </p:cNvSpPr>
          <p:nvPr/>
        </p:nvSpPr>
        <p:spPr bwMode="auto">
          <a:xfrm>
            <a:off x="731838" y="4525963"/>
            <a:ext cx="3336925" cy="30162"/>
          </a:xfrm>
          <a:custGeom>
            <a:avLst/>
            <a:gdLst>
              <a:gd name="T0" fmla="*/ 0 w 2102"/>
              <a:gd name="T1" fmla="*/ 2147483647 h 19"/>
              <a:gd name="T2" fmla="*/ 2147483647 w 2102"/>
              <a:gd name="T3" fmla="*/ 0 h 19"/>
              <a:gd name="T4" fmla="*/ 0 60000 65536"/>
              <a:gd name="T5" fmla="*/ 0 60000 65536"/>
              <a:gd name="T6" fmla="*/ 0 w 2102"/>
              <a:gd name="T7" fmla="*/ 0 h 19"/>
              <a:gd name="T8" fmla="*/ 2102 w 2102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2" h="19">
                <a:moveTo>
                  <a:pt x="0" y="19"/>
                </a:moveTo>
                <a:lnTo>
                  <a:pt x="2102" y="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06" name="Freeform 38"/>
          <p:cNvSpPr>
            <a:spLocks/>
          </p:cNvSpPr>
          <p:nvPr/>
        </p:nvSpPr>
        <p:spPr bwMode="auto">
          <a:xfrm>
            <a:off x="1285852" y="3429000"/>
            <a:ext cx="857256" cy="1143008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0" name="Freeform 42"/>
          <p:cNvSpPr>
            <a:spLocks/>
          </p:cNvSpPr>
          <p:nvPr/>
        </p:nvSpPr>
        <p:spPr bwMode="auto">
          <a:xfrm flipV="1">
            <a:off x="2285984" y="3714752"/>
            <a:ext cx="1143008" cy="1500198"/>
          </a:xfrm>
          <a:custGeom>
            <a:avLst/>
            <a:gdLst>
              <a:gd name="T0" fmla="*/ 2147483647 w 365"/>
              <a:gd name="T1" fmla="*/ 0 h 855"/>
              <a:gd name="T2" fmla="*/ 0 w 365"/>
              <a:gd name="T3" fmla="*/ 2147483647 h 855"/>
              <a:gd name="T4" fmla="*/ 0 60000 65536"/>
              <a:gd name="T5" fmla="*/ 0 60000 65536"/>
              <a:gd name="T6" fmla="*/ 0 w 365"/>
              <a:gd name="T7" fmla="*/ 0 h 855"/>
              <a:gd name="T8" fmla="*/ 365 w 365"/>
              <a:gd name="T9" fmla="*/ 855 h 8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" h="855">
                <a:moveTo>
                  <a:pt x="365" y="0"/>
                </a:moveTo>
                <a:lnTo>
                  <a:pt x="0" y="855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96011" name="Freeform 43"/>
          <p:cNvSpPr>
            <a:spLocks/>
          </p:cNvSpPr>
          <p:nvPr/>
        </p:nvSpPr>
        <p:spPr bwMode="auto">
          <a:xfrm>
            <a:off x="2911475" y="4511675"/>
            <a:ext cx="1203325" cy="1508125"/>
          </a:xfrm>
          <a:custGeom>
            <a:avLst/>
            <a:gdLst>
              <a:gd name="T0" fmla="*/ 0 w 758"/>
              <a:gd name="T1" fmla="*/ 2147483647 h 950"/>
              <a:gd name="T2" fmla="*/ 2147483647 w 758"/>
              <a:gd name="T3" fmla="*/ 0 h 950"/>
              <a:gd name="T4" fmla="*/ 0 60000 65536"/>
              <a:gd name="T5" fmla="*/ 0 60000 65536"/>
              <a:gd name="T6" fmla="*/ 0 w 758"/>
              <a:gd name="T7" fmla="*/ 0 h 950"/>
              <a:gd name="T8" fmla="*/ 758 w 758"/>
              <a:gd name="T9" fmla="*/ 950 h 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58" h="950">
                <a:moveTo>
                  <a:pt x="0" y="950"/>
                </a:moveTo>
                <a:lnTo>
                  <a:pt x="758" y="0"/>
                </a:lnTo>
              </a:path>
            </a:pathLst>
          </a:custGeom>
          <a:noFill/>
          <a:ln w="444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5" name="Freeform 38"/>
          <p:cNvSpPr>
            <a:spLocks/>
          </p:cNvSpPr>
          <p:nvPr/>
        </p:nvSpPr>
        <p:spPr bwMode="auto">
          <a:xfrm flipH="1" flipV="1">
            <a:off x="2295508" y="4724408"/>
            <a:ext cx="1204922" cy="561980"/>
          </a:xfrm>
          <a:custGeom>
            <a:avLst/>
            <a:gdLst>
              <a:gd name="T0" fmla="*/ 0 w 1114"/>
              <a:gd name="T1" fmla="*/ 0 h 10"/>
              <a:gd name="T2" fmla="*/ 2147483647 w 1114"/>
              <a:gd name="T3" fmla="*/ 2147483647 h 10"/>
              <a:gd name="T4" fmla="*/ 0 60000 65536"/>
              <a:gd name="T5" fmla="*/ 0 60000 65536"/>
              <a:gd name="T6" fmla="*/ 0 w 1114"/>
              <a:gd name="T7" fmla="*/ 0 h 10"/>
              <a:gd name="T8" fmla="*/ 1114 w 1114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4" h="10">
                <a:moveTo>
                  <a:pt x="0" y="0"/>
                </a:moveTo>
                <a:lnTo>
                  <a:pt x="1114" y="10"/>
                </a:lnTo>
              </a:path>
            </a:pathLst>
          </a:custGeom>
          <a:noFill/>
          <a:ln w="41275">
            <a:solidFill>
              <a:srgbClr val="8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428604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00FF"/>
                </a:solidFill>
              </a:rPr>
              <a:t>№ 5.</a:t>
            </a:r>
            <a:r>
              <a:rPr lang="en-US" sz="2400" b="1" dirty="0" smtClean="0">
                <a:solidFill>
                  <a:srgbClr val="0000FF"/>
                </a:solidFill>
              </a:rPr>
              <a:t>14</a:t>
            </a:r>
            <a:r>
              <a:rPr lang="uk-UA" sz="2400" b="1" dirty="0" smtClean="0">
                <a:solidFill>
                  <a:srgbClr val="0000FF"/>
                </a:solidFill>
              </a:rPr>
              <a:t>, С. 219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9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9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59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59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03" grpId="0" animBg="1"/>
      <p:bldP spid="596005" grpId="0" animBg="1"/>
      <p:bldP spid="596010" grpId="0" animBg="1"/>
      <p:bldP spid="596011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669</Words>
  <Application>Microsoft Office PowerPoint</Application>
  <PresentationFormat>Экран (4:3)</PresentationFormat>
  <Paragraphs>163</Paragraphs>
  <Slides>29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denis</cp:lastModifiedBy>
  <cp:revision>130</cp:revision>
  <dcterms:modified xsi:type="dcterms:W3CDTF">2020-11-03T06:43:15Z</dcterms:modified>
</cp:coreProperties>
</file>