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359" r:id="rId2"/>
    <p:sldId id="360" r:id="rId3"/>
    <p:sldId id="361" r:id="rId4"/>
    <p:sldId id="362" r:id="rId5"/>
    <p:sldId id="363" r:id="rId6"/>
    <p:sldId id="365" r:id="rId7"/>
    <p:sldId id="366" r:id="rId8"/>
    <p:sldId id="367" r:id="rId9"/>
    <p:sldId id="368" r:id="rId10"/>
    <p:sldId id="369" r:id="rId11"/>
    <p:sldId id="370" r:id="rId12"/>
    <p:sldId id="371" r:id="rId13"/>
    <p:sldId id="372" r:id="rId14"/>
    <p:sldId id="373" r:id="rId15"/>
    <p:sldId id="374" r:id="rId16"/>
    <p:sldId id="376" r:id="rId17"/>
    <p:sldId id="377" r:id="rId18"/>
    <p:sldId id="378" r:id="rId19"/>
    <p:sldId id="379" r:id="rId20"/>
    <p:sldId id="380" r:id="rId21"/>
    <p:sldId id="381" r:id="rId22"/>
    <p:sldId id="384" r:id="rId23"/>
    <p:sldId id="386" r:id="rId24"/>
    <p:sldId id="387" r:id="rId25"/>
    <p:sldId id="382" r:id="rId26"/>
    <p:sldId id="383" r:id="rId27"/>
    <p:sldId id="388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009900"/>
    <a:srgbClr val="FFFF00"/>
    <a:srgbClr val="0000FF"/>
    <a:srgbClr val="66FFFF"/>
    <a:srgbClr val="996600"/>
    <a:srgbClr val="00FF00"/>
    <a:srgbClr val="FF0000"/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760" autoAdjust="0"/>
    <p:restoredTop sz="99150" autoAdjust="0"/>
  </p:normalViewPr>
  <p:slideViewPr>
    <p:cSldViewPr>
      <p:cViewPr>
        <p:scale>
          <a:sx n="90" d="100"/>
          <a:sy n="90" d="100"/>
        </p:scale>
        <p:origin x="-474" y="-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9A23E6-D053-48A4-B0F3-4B0C1F8A09C2}" type="doc">
      <dgm:prSet loTypeId="urn:microsoft.com/office/officeart/2005/8/layout/chevron2" loCatId="process" qsTypeId="urn:microsoft.com/office/officeart/2005/8/quickstyle/3d3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9F0FDCC8-211C-4690-87C5-3D5AE398C941}">
      <dgm:prSet phldrT="[Текст]" phldr="1"/>
      <dgm:spPr>
        <a:solidFill>
          <a:srgbClr val="990000"/>
        </a:solidFill>
      </dgm:spPr>
      <dgm:t>
        <a:bodyPr/>
        <a:lstStyle/>
        <a:p>
          <a:endParaRPr lang="ru-RU" dirty="0"/>
        </a:p>
      </dgm:t>
    </dgm:pt>
    <dgm:pt modelId="{E015DCAB-578E-4FB9-BCDD-DB3ABABF978D}" type="parTrans" cxnId="{4483B21C-3439-4A53-8EE3-98B2696C7543}">
      <dgm:prSet/>
      <dgm:spPr/>
      <dgm:t>
        <a:bodyPr/>
        <a:lstStyle/>
        <a:p>
          <a:endParaRPr lang="ru-RU"/>
        </a:p>
      </dgm:t>
    </dgm:pt>
    <dgm:pt modelId="{5C7A86B9-08B7-417D-B229-EA1A890E6C8B}" type="sibTrans" cxnId="{4483B21C-3439-4A53-8EE3-98B2696C7543}">
      <dgm:prSet/>
      <dgm:spPr/>
      <dgm:t>
        <a:bodyPr/>
        <a:lstStyle/>
        <a:p>
          <a:endParaRPr lang="ru-RU"/>
        </a:p>
      </dgm:t>
    </dgm:pt>
    <dgm:pt modelId="{78E83641-2A01-4F3A-B06C-634B396490CE}">
      <dgm:prSet phldrT="[Текст]" custT="1"/>
      <dgm:spPr/>
      <dgm:t>
        <a:bodyPr/>
        <a:lstStyle/>
        <a:p>
          <a:r>
            <a:rPr lang="uk-UA" sz="2000" b="1" i="1" dirty="0" smtClean="0">
              <a:latin typeface="+mn-lt"/>
            </a:rPr>
            <a:t>паралельність</a:t>
          </a:r>
          <a:endParaRPr lang="ru-RU" sz="2000" b="1" i="1" dirty="0">
            <a:latin typeface="+mn-lt"/>
          </a:endParaRPr>
        </a:p>
      </dgm:t>
    </dgm:pt>
    <dgm:pt modelId="{6C2A1952-05B6-42B3-993F-7D5B8818BD71}" type="parTrans" cxnId="{E0645F37-B9F0-42EE-A0B6-B73F23789DA2}">
      <dgm:prSet/>
      <dgm:spPr/>
      <dgm:t>
        <a:bodyPr/>
        <a:lstStyle/>
        <a:p>
          <a:endParaRPr lang="ru-RU"/>
        </a:p>
      </dgm:t>
    </dgm:pt>
    <dgm:pt modelId="{3A0928EA-815F-4F9D-879F-12D247B115D7}" type="sibTrans" cxnId="{E0645F37-B9F0-42EE-A0B6-B73F23789DA2}">
      <dgm:prSet/>
      <dgm:spPr/>
      <dgm:t>
        <a:bodyPr/>
        <a:lstStyle/>
        <a:p>
          <a:endParaRPr lang="ru-RU"/>
        </a:p>
      </dgm:t>
    </dgm:pt>
    <dgm:pt modelId="{1465D4B4-B010-46EB-A66D-13F021251201}">
      <dgm:prSet phldrT="[Текст]" phldr="1"/>
      <dgm:spPr>
        <a:solidFill>
          <a:schemeClr val="accent3">
            <a:lumMod val="50000"/>
          </a:schemeClr>
        </a:solidFill>
      </dgm:spPr>
      <dgm:t>
        <a:bodyPr/>
        <a:lstStyle/>
        <a:p>
          <a:endParaRPr lang="ru-RU" dirty="0"/>
        </a:p>
      </dgm:t>
    </dgm:pt>
    <dgm:pt modelId="{9E706DBE-08B0-4FB7-AA4A-1F7B899B3799}" type="parTrans" cxnId="{C44DC5B6-F435-47C7-9FB4-F1E623AE37A5}">
      <dgm:prSet/>
      <dgm:spPr/>
      <dgm:t>
        <a:bodyPr/>
        <a:lstStyle/>
        <a:p>
          <a:endParaRPr lang="ru-RU"/>
        </a:p>
      </dgm:t>
    </dgm:pt>
    <dgm:pt modelId="{E6BE95E6-E98B-4A9B-82F1-915B00730AE2}" type="sibTrans" cxnId="{C44DC5B6-F435-47C7-9FB4-F1E623AE37A5}">
      <dgm:prSet/>
      <dgm:spPr/>
      <dgm:t>
        <a:bodyPr/>
        <a:lstStyle/>
        <a:p>
          <a:endParaRPr lang="ru-RU"/>
        </a:p>
      </dgm:t>
    </dgm:pt>
    <dgm:pt modelId="{EC27EA8B-8D88-48AE-BAD6-B5C31049E5B9}">
      <dgm:prSet phldrT="[Текст]" custT="1"/>
      <dgm:spPr/>
      <dgm:t>
        <a:bodyPr/>
        <a:lstStyle/>
        <a:p>
          <a:r>
            <a:rPr lang="uk-UA" sz="2000" b="1" i="1" dirty="0" smtClean="0"/>
            <a:t>відношення довжин відрізків паралельних прямих та відрізків однієї прямої</a:t>
          </a:r>
          <a:endParaRPr lang="ru-RU" sz="2000" b="1" i="1" dirty="0"/>
        </a:p>
      </dgm:t>
    </dgm:pt>
    <dgm:pt modelId="{929C2EF5-83F8-4485-BFE7-84BBE7B49C9A}" type="parTrans" cxnId="{DC791157-E1C4-4ABE-9BC7-918B56C82564}">
      <dgm:prSet/>
      <dgm:spPr/>
      <dgm:t>
        <a:bodyPr/>
        <a:lstStyle/>
        <a:p>
          <a:endParaRPr lang="ru-RU"/>
        </a:p>
      </dgm:t>
    </dgm:pt>
    <dgm:pt modelId="{00F2FFBC-A725-43B4-8CF7-C127BF73ED85}" type="sibTrans" cxnId="{DC791157-E1C4-4ABE-9BC7-918B56C82564}">
      <dgm:prSet/>
      <dgm:spPr/>
      <dgm:t>
        <a:bodyPr/>
        <a:lstStyle/>
        <a:p>
          <a:endParaRPr lang="ru-RU"/>
        </a:p>
      </dgm:t>
    </dgm:pt>
    <dgm:pt modelId="{35249CDC-22D6-4F6F-81CA-4ACD779445EE}" type="pres">
      <dgm:prSet presAssocID="{969A23E6-D053-48A4-B0F3-4B0C1F8A09C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FA78210-0C2D-4BD8-B1E7-3F4125016C8E}" type="pres">
      <dgm:prSet presAssocID="{9F0FDCC8-211C-4690-87C5-3D5AE398C941}" presName="composite" presStyleCnt="0"/>
      <dgm:spPr/>
    </dgm:pt>
    <dgm:pt modelId="{8FB32787-5675-4BD7-8E34-BEF46451004F}" type="pres">
      <dgm:prSet presAssocID="{9F0FDCC8-211C-4690-87C5-3D5AE398C941}" presName="parentText" presStyleLbl="alignNode1" presStyleIdx="0" presStyleCnt="2" custLinFactNeighborY="-740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897E30-22CA-4B82-BFF0-6EFC6B747C07}" type="pres">
      <dgm:prSet presAssocID="{9F0FDCC8-211C-4690-87C5-3D5AE398C941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99F5A8-8957-4568-8C7C-894DE93A69A6}" type="pres">
      <dgm:prSet presAssocID="{5C7A86B9-08B7-417D-B229-EA1A890E6C8B}" presName="sp" presStyleCnt="0"/>
      <dgm:spPr/>
    </dgm:pt>
    <dgm:pt modelId="{1C96BD84-4E36-413B-B951-EE4A451BB3A0}" type="pres">
      <dgm:prSet presAssocID="{1465D4B4-B010-46EB-A66D-13F021251201}" presName="composite" presStyleCnt="0"/>
      <dgm:spPr/>
    </dgm:pt>
    <dgm:pt modelId="{3AA8957D-91F2-4663-BC11-5A5510419DAF}" type="pres">
      <dgm:prSet presAssocID="{1465D4B4-B010-46EB-A66D-13F021251201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06C01E-0B9A-4E3F-99BE-17C7CF59BA1C}" type="pres">
      <dgm:prSet presAssocID="{1465D4B4-B010-46EB-A66D-13F021251201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AEF587F-0622-49CC-93DB-5C35824DC02F}" type="presOf" srcId="{EC27EA8B-8D88-48AE-BAD6-B5C31049E5B9}" destId="{9C06C01E-0B9A-4E3F-99BE-17C7CF59BA1C}" srcOrd="0" destOrd="0" presId="urn:microsoft.com/office/officeart/2005/8/layout/chevron2"/>
    <dgm:cxn modelId="{176C05D9-FD29-49B6-821A-28B9BFB68991}" type="presOf" srcId="{78E83641-2A01-4F3A-B06C-634B396490CE}" destId="{CC897E30-22CA-4B82-BFF0-6EFC6B747C07}" srcOrd="0" destOrd="0" presId="urn:microsoft.com/office/officeart/2005/8/layout/chevron2"/>
    <dgm:cxn modelId="{57AAD79B-CFFD-4537-86A8-A748B172DB84}" type="presOf" srcId="{9F0FDCC8-211C-4690-87C5-3D5AE398C941}" destId="{8FB32787-5675-4BD7-8E34-BEF46451004F}" srcOrd="0" destOrd="0" presId="urn:microsoft.com/office/officeart/2005/8/layout/chevron2"/>
    <dgm:cxn modelId="{4483B21C-3439-4A53-8EE3-98B2696C7543}" srcId="{969A23E6-D053-48A4-B0F3-4B0C1F8A09C2}" destId="{9F0FDCC8-211C-4690-87C5-3D5AE398C941}" srcOrd="0" destOrd="0" parTransId="{E015DCAB-578E-4FB9-BCDD-DB3ABABF978D}" sibTransId="{5C7A86B9-08B7-417D-B229-EA1A890E6C8B}"/>
    <dgm:cxn modelId="{DC791157-E1C4-4ABE-9BC7-918B56C82564}" srcId="{1465D4B4-B010-46EB-A66D-13F021251201}" destId="{EC27EA8B-8D88-48AE-BAD6-B5C31049E5B9}" srcOrd="0" destOrd="0" parTransId="{929C2EF5-83F8-4485-BFE7-84BBE7B49C9A}" sibTransId="{00F2FFBC-A725-43B4-8CF7-C127BF73ED85}"/>
    <dgm:cxn modelId="{C44DC5B6-F435-47C7-9FB4-F1E623AE37A5}" srcId="{969A23E6-D053-48A4-B0F3-4B0C1F8A09C2}" destId="{1465D4B4-B010-46EB-A66D-13F021251201}" srcOrd="1" destOrd="0" parTransId="{9E706DBE-08B0-4FB7-AA4A-1F7B899B3799}" sibTransId="{E6BE95E6-E98B-4A9B-82F1-915B00730AE2}"/>
    <dgm:cxn modelId="{E0645F37-B9F0-42EE-A0B6-B73F23789DA2}" srcId="{9F0FDCC8-211C-4690-87C5-3D5AE398C941}" destId="{78E83641-2A01-4F3A-B06C-634B396490CE}" srcOrd="0" destOrd="0" parTransId="{6C2A1952-05B6-42B3-993F-7D5B8818BD71}" sibTransId="{3A0928EA-815F-4F9D-879F-12D247B115D7}"/>
    <dgm:cxn modelId="{3816E8A7-EAD6-47C5-A5CB-5378601C474C}" type="presOf" srcId="{969A23E6-D053-48A4-B0F3-4B0C1F8A09C2}" destId="{35249CDC-22D6-4F6F-81CA-4ACD779445EE}" srcOrd="0" destOrd="0" presId="urn:microsoft.com/office/officeart/2005/8/layout/chevron2"/>
    <dgm:cxn modelId="{F1E95836-F338-402A-A41B-00D1F8B169EF}" type="presOf" srcId="{1465D4B4-B010-46EB-A66D-13F021251201}" destId="{3AA8957D-91F2-4663-BC11-5A5510419DAF}" srcOrd="0" destOrd="0" presId="urn:microsoft.com/office/officeart/2005/8/layout/chevron2"/>
    <dgm:cxn modelId="{D97E90FF-B611-4C4D-8756-A1C2056AB446}" type="presParOf" srcId="{35249CDC-22D6-4F6F-81CA-4ACD779445EE}" destId="{BFA78210-0C2D-4BD8-B1E7-3F4125016C8E}" srcOrd="0" destOrd="0" presId="urn:microsoft.com/office/officeart/2005/8/layout/chevron2"/>
    <dgm:cxn modelId="{481A98A5-2448-4D93-AEEE-4BFC97A9D690}" type="presParOf" srcId="{BFA78210-0C2D-4BD8-B1E7-3F4125016C8E}" destId="{8FB32787-5675-4BD7-8E34-BEF46451004F}" srcOrd="0" destOrd="0" presId="urn:microsoft.com/office/officeart/2005/8/layout/chevron2"/>
    <dgm:cxn modelId="{7F669CE7-D300-4090-913C-E5FB58E22224}" type="presParOf" srcId="{BFA78210-0C2D-4BD8-B1E7-3F4125016C8E}" destId="{CC897E30-22CA-4B82-BFF0-6EFC6B747C07}" srcOrd="1" destOrd="0" presId="urn:microsoft.com/office/officeart/2005/8/layout/chevron2"/>
    <dgm:cxn modelId="{6FEA6FDC-3523-4FD4-9C43-05FC3E0AC27E}" type="presParOf" srcId="{35249CDC-22D6-4F6F-81CA-4ACD779445EE}" destId="{A599F5A8-8957-4568-8C7C-894DE93A69A6}" srcOrd="1" destOrd="0" presId="urn:microsoft.com/office/officeart/2005/8/layout/chevron2"/>
    <dgm:cxn modelId="{7518FA10-2DBF-45F6-91E9-373A318B33C7}" type="presParOf" srcId="{35249CDC-22D6-4F6F-81CA-4ACD779445EE}" destId="{1C96BD84-4E36-413B-B951-EE4A451BB3A0}" srcOrd="2" destOrd="0" presId="urn:microsoft.com/office/officeart/2005/8/layout/chevron2"/>
    <dgm:cxn modelId="{EFE4BF3E-F336-4917-A06F-38BC1936F988}" type="presParOf" srcId="{1C96BD84-4E36-413B-B951-EE4A451BB3A0}" destId="{3AA8957D-91F2-4663-BC11-5A5510419DAF}" srcOrd="0" destOrd="0" presId="urn:microsoft.com/office/officeart/2005/8/layout/chevron2"/>
    <dgm:cxn modelId="{94FA0ACA-1E08-4247-B4B1-234C677E54EC}" type="presParOf" srcId="{1C96BD84-4E36-413B-B951-EE4A451BB3A0}" destId="{9C06C01E-0B9A-4E3F-99BE-17C7CF59BA1C}" srcOrd="1" destOrd="0" presId="urn:microsoft.com/office/officeart/2005/8/layout/chevron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69A23E6-D053-48A4-B0F3-4B0C1F8A09C2}" type="doc">
      <dgm:prSet loTypeId="urn:microsoft.com/office/officeart/2005/8/layout/chevron2" loCatId="process" qsTypeId="urn:microsoft.com/office/officeart/2005/8/quickstyle/3d3" qsCatId="3D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9F0FDCC8-211C-4690-87C5-3D5AE398C941}">
      <dgm:prSet phldrT="[Текст]" phldr="1"/>
      <dgm:spPr>
        <a:solidFill>
          <a:srgbClr val="990000"/>
        </a:solidFill>
      </dgm:spPr>
      <dgm:t>
        <a:bodyPr/>
        <a:lstStyle/>
        <a:p>
          <a:endParaRPr lang="ru-RU" dirty="0"/>
        </a:p>
      </dgm:t>
    </dgm:pt>
    <dgm:pt modelId="{E015DCAB-578E-4FB9-BCDD-DB3ABABF978D}" type="parTrans" cxnId="{4483B21C-3439-4A53-8EE3-98B2696C7543}">
      <dgm:prSet/>
      <dgm:spPr/>
      <dgm:t>
        <a:bodyPr/>
        <a:lstStyle/>
        <a:p>
          <a:endParaRPr lang="ru-RU"/>
        </a:p>
      </dgm:t>
    </dgm:pt>
    <dgm:pt modelId="{5C7A86B9-08B7-417D-B229-EA1A890E6C8B}" type="sibTrans" cxnId="{4483B21C-3439-4A53-8EE3-98B2696C7543}">
      <dgm:prSet/>
      <dgm:spPr/>
      <dgm:t>
        <a:bodyPr/>
        <a:lstStyle/>
        <a:p>
          <a:endParaRPr lang="ru-RU"/>
        </a:p>
      </dgm:t>
    </dgm:pt>
    <dgm:pt modelId="{78E83641-2A01-4F3A-B06C-634B396490CE}">
      <dgm:prSet phldrT="[Текст]" custT="1"/>
      <dgm:spPr/>
      <dgm:t>
        <a:bodyPr/>
        <a:lstStyle/>
        <a:p>
          <a:r>
            <a:rPr lang="uk-UA" sz="2000" b="1" i="1" dirty="0" smtClean="0">
              <a:latin typeface="+mn-lt"/>
            </a:rPr>
            <a:t>величини кутів</a:t>
          </a:r>
          <a:endParaRPr lang="ru-RU" sz="2000" b="1" i="1" dirty="0">
            <a:latin typeface="+mn-lt"/>
          </a:endParaRPr>
        </a:p>
      </dgm:t>
    </dgm:pt>
    <dgm:pt modelId="{6C2A1952-05B6-42B3-993F-7D5B8818BD71}" type="parTrans" cxnId="{E0645F37-B9F0-42EE-A0B6-B73F23789DA2}">
      <dgm:prSet/>
      <dgm:spPr/>
      <dgm:t>
        <a:bodyPr/>
        <a:lstStyle/>
        <a:p>
          <a:endParaRPr lang="ru-RU"/>
        </a:p>
      </dgm:t>
    </dgm:pt>
    <dgm:pt modelId="{3A0928EA-815F-4F9D-879F-12D247B115D7}" type="sibTrans" cxnId="{E0645F37-B9F0-42EE-A0B6-B73F23789DA2}">
      <dgm:prSet/>
      <dgm:spPr/>
      <dgm:t>
        <a:bodyPr/>
        <a:lstStyle/>
        <a:p>
          <a:endParaRPr lang="ru-RU"/>
        </a:p>
      </dgm:t>
    </dgm:pt>
    <dgm:pt modelId="{1465D4B4-B010-46EB-A66D-13F021251201}">
      <dgm:prSet phldrT="[Текст]" phldr="1"/>
      <dgm:spPr>
        <a:solidFill>
          <a:schemeClr val="accent3">
            <a:lumMod val="50000"/>
          </a:schemeClr>
        </a:solidFill>
      </dgm:spPr>
      <dgm:t>
        <a:bodyPr/>
        <a:lstStyle/>
        <a:p>
          <a:endParaRPr lang="ru-RU" dirty="0"/>
        </a:p>
      </dgm:t>
    </dgm:pt>
    <dgm:pt modelId="{9E706DBE-08B0-4FB7-AA4A-1F7B899B3799}" type="parTrans" cxnId="{C44DC5B6-F435-47C7-9FB4-F1E623AE37A5}">
      <dgm:prSet/>
      <dgm:spPr/>
      <dgm:t>
        <a:bodyPr/>
        <a:lstStyle/>
        <a:p>
          <a:endParaRPr lang="ru-RU"/>
        </a:p>
      </dgm:t>
    </dgm:pt>
    <dgm:pt modelId="{E6BE95E6-E98B-4A9B-82F1-915B00730AE2}" type="sibTrans" cxnId="{C44DC5B6-F435-47C7-9FB4-F1E623AE37A5}">
      <dgm:prSet/>
      <dgm:spPr/>
      <dgm:t>
        <a:bodyPr/>
        <a:lstStyle/>
        <a:p>
          <a:endParaRPr lang="ru-RU"/>
        </a:p>
      </dgm:t>
    </dgm:pt>
    <dgm:pt modelId="{EC27EA8B-8D88-48AE-BAD6-B5C31049E5B9}">
      <dgm:prSet phldrT="[Текст]" custT="1"/>
      <dgm:spPr/>
      <dgm:t>
        <a:bodyPr/>
        <a:lstStyle/>
        <a:p>
          <a:r>
            <a:rPr lang="uk-UA" sz="2000" b="1" i="1" dirty="0" smtClean="0"/>
            <a:t>відстані</a:t>
          </a:r>
          <a:endParaRPr lang="ru-RU" sz="2000" b="1" i="1" dirty="0"/>
        </a:p>
      </dgm:t>
    </dgm:pt>
    <dgm:pt modelId="{929C2EF5-83F8-4485-BFE7-84BBE7B49C9A}" type="parTrans" cxnId="{DC791157-E1C4-4ABE-9BC7-918B56C82564}">
      <dgm:prSet/>
      <dgm:spPr/>
      <dgm:t>
        <a:bodyPr/>
        <a:lstStyle/>
        <a:p>
          <a:endParaRPr lang="ru-RU"/>
        </a:p>
      </dgm:t>
    </dgm:pt>
    <dgm:pt modelId="{00F2FFBC-A725-43B4-8CF7-C127BF73ED85}" type="sibTrans" cxnId="{DC791157-E1C4-4ABE-9BC7-918B56C82564}">
      <dgm:prSet/>
      <dgm:spPr/>
      <dgm:t>
        <a:bodyPr/>
        <a:lstStyle/>
        <a:p>
          <a:endParaRPr lang="ru-RU"/>
        </a:p>
      </dgm:t>
    </dgm:pt>
    <dgm:pt modelId="{35249CDC-22D6-4F6F-81CA-4ACD779445EE}" type="pres">
      <dgm:prSet presAssocID="{969A23E6-D053-48A4-B0F3-4B0C1F8A09C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FA78210-0C2D-4BD8-B1E7-3F4125016C8E}" type="pres">
      <dgm:prSet presAssocID="{9F0FDCC8-211C-4690-87C5-3D5AE398C941}" presName="composite" presStyleCnt="0"/>
      <dgm:spPr/>
    </dgm:pt>
    <dgm:pt modelId="{8FB32787-5675-4BD7-8E34-BEF46451004F}" type="pres">
      <dgm:prSet presAssocID="{9F0FDCC8-211C-4690-87C5-3D5AE398C941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897E30-22CA-4B82-BFF0-6EFC6B747C07}" type="pres">
      <dgm:prSet presAssocID="{9F0FDCC8-211C-4690-87C5-3D5AE398C941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99F5A8-8957-4568-8C7C-894DE93A69A6}" type="pres">
      <dgm:prSet presAssocID="{5C7A86B9-08B7-417D-B229-EA1A890E6C8B}" presName="sp" presStyleCnt="0"/>
      <dgm:spPr/>
    </dgm:pt>
    <dgm:pt modelId="{1C96BD84-4E36-413B-B951-EE4A451BB3A0}" type="pres">
      <dgm:prSet presAssocID="{1465D4B4-B010-46EB-A66D-13F021251201}" presName="composite" presStyleCnt="0"/>
      <dgm:spPr/>
    </dgm:pt>
    <dgm:pt modelId="{3AA8957D-91F2-4663-BC11-5A5510419DAF}" type="pres">
      <dgm:prSet presAssocID="{1465D4B4-B010-46EB-A66D-13F021251201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06C01E-0B9A-4E3F-99BE-17C7CF59BA1C}" type="pres">
      <dgm:prSet presAssocID="{1465D4B4-B010-46EB-A66D-13F021251201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6EA867C-0D8E-4815-B4C0-72B01898227D}" type="presOf" srcId="{78E83641-2A01-4F3A-B06C-634B396490CE}" destId="{CC897E30-22CA-4B82-BFF0-6EFC6B747C07}" srcOrd="0" destOrd="0" presId="urn:microsoft.com/office/officeart/2005/8/layout/chevron2"/>
    <dgm:cxn modelId="{C3250C64-A81D-4250-9C15-561EDC8FE3D3}" type="presOf" srcId="{9F0FDCC8-211C-4690-87C5-3D5AE398C941}" destId="{8FB32787-5675-4BD7-8E34-BEF46451004F}" srcOrd="0" destOrd="0" presId="urn:microsoft.com/office/officeart/2005/8/layout/chevron2"/>
    <dgm:cxn modelId="{3B0D0634-0BE0-44D6-8256-49B21D4170A0}" type="presOf" srcId="{1465D4B4-B010-46EB-A66D-13F021251201}" destId="{3AA8957D-91F2-4663-BC11-5A5510419DAF}" srcOrd="0" destOrd="0" presId="urn:microsoft.com/office/officeart/2005/8/layout/chevron2"/>
    <dgm:cxn modelId="{925B3003-90E6-4C15-9E98-18E4F0699F14}" type="presOf" srcId="{EC27EA8B-8D88-48AE-BAD6-B5C31049E5B9}" destId="{9C06C01E-0B9A-4E3F-99BE-17C7CF59BA1C}" srcOrd="0" destOrd="0" presId="urn:microsoft.com/office/officeart/2005/8/layout/chevron2"/>
    <dgm:cxn modelId="{3B1128AA-2E5A-4687-B008-569880A8A3EE}" type="presOf" srcId="{969A23E6-D053-48A4-B0F3-4B0C1F8A09C2}" destId="{35249CDC-22D6-4F6F-81CA-4ACD779445EE}" srcOrd="0" destOrd="0" presId="urn:microsoft.com/office/officeart/2005/8/layout/chevron2"/>
    <dgm:cxn modelId="{4483B21C-3439-4A53-8EE3-98B2696C7543}" srcId="{969A23E6-D053-48A4-B0F3-4B0C1F8A09C2}" destId="{9F0FDCC8-211C-4690-87C5-3D5AE398C941}" srcOrd="0" destOrd="0" parTransId="{E015DCAB-578E-4FB9-BCDD-DB3ABABF978D}" sibTransId="{5C7A86B9-08B7-417D-B229-EA1A890E6C8B}"/>
    <dgm:cxn modelId="{DC791157-E1C4-4ABE-9BC7-918B56C82564}" srcId="{1465D4B4-B010-46EB-A66D-13F021251201}" destId="{EC27EA8B-8D88-48AE-BAD6-B5C31049E5B9}" srcOrd="0" destOrd="0" parTransId="{929C2EF5-83F8-4485-BFE7-84BBE7B49C9A}" sibTransId="{00F2FFBC-A725-43B4-8CF7-C127BF73ED85}"/>
    <dgm:cxn modelId="{C44DC5B6-F435-47C7-9FB4-F1E623AE37A5}" srcId="{969A23E6-D053-48A4-B0F3-4B0C1F8A09C2}" destId="{1465D4B4-B010-46EB-A66D-13F021251201}" srcOrd="1" destOrd="0" parTransId="{9E706DBE-08B0-4FB7-AA4A-1F7B899B3799}" sibTransId="{E6BE95E6-E98B-4A9B-82F1-915B00730AE2}"/>
    <dgm:cxn modelId="{E0645F37-B9F0-42EE-A0B6-B73F23789DA2}" srcId="{9F0FDCC8-211C-4690-87C5-3D5AE398C941}" destId="{78E83641-2A01-4F3A-B06C-634B396490CE}" srcOrd="0" destOrd="0" parTransId="{6C2A1952-05B6-42B3-993F-7D5B8818BD71}" sibTransId="{3A0928EA-815F-4F9D-879F-12D247B115D7}"/>
    <dgm:cxn modelId="{E9734C9C-F5CA-4F47-8441-808EB3F58B43}" type="presParOf" srcId="{35249CDC-22D6-4F6F-81CA-4ACD779445EE}" destId="{BFA78210-0C2D-4BD8-B1E7-3F4125016C8E}" srcOrd="0" destOrd="0" presId="urn:microsoft.com/office/officeart/2005/8/layout/chevron2"/>
    <dgm:cxn modelId="{4C5EA788-666B-4955-BA77-3078EC371D91}" type="presParOf" srcId="{BFA78210-0C2D-4BD8-B1E7-3F4125016C8E}" destId="{8FB32787-5675-4BD7-8E34-BEF46451004F}" srcOrd="0" destOrd="0" presId="urn:microsoft.com/office/officeart/2005/8/layout/chevron2"/>
    <dgm:cxn modelId="{72CEAD5B-640D-47A3-BF49-A76A83A98506}" type="presParOf" srcId="{BFA78210-0C2D-4BD8-B1E7-3F4125016C8E}" destId="{CC897E30-22CA-4B82-BFF0-6EFC6B747C07}" srcOrd="1" destOrd="0" presId="urn:microsoft.com/office/officeart/2005/8/layout/chevron2"/>
    <dgm:cxn modelId="{72CAFE32-7D36-48E2-816C-ACC6E2ECE0C5}" type="presParOf" srcId="{35249CDC-22D6-4F6F-81CA-4ACD779445EE}" destId="{A599F5A8-8957-4568-8C7C-894DE93A69A6}" srcOrd="1" destOrd="0" presId="urn:microsoft.com/office/officeart/2005/8/layout/chevron2"/>
    <dgm:cxn modelId="{FA9FA2CD-BC75-4D46-B94B-91939B6A46F5}" type="presParOf" srcId="{35249CDC-22D6-4F6F-81CA-4ACD779445EE}" destId="{1C96BD84-4E36-413B-B951-EE4A451BB3A0}" srcOrd="2" destOrd="0" presId="urn:microsoft.com/office/officeart/2005/8/layout/chevron2"/>
    <dgm:cxn modelId="{25ECA9BF-BF2A-42DB-B4F0-B5F7905AAF7C}" type="presParOf" srcId="{1C96BD84-4E36-413B-B951-EE4A451BB3A0}" destId="{3AA8957D-91F2-4663-BC11-5A5510419DAF}" srcOrd="0" destOrd="0" presId="urn:microsoft.com/office/officeart/2005/8/layout/chevron2"/>
    <dgm:cxn modelId="{58F32C7B-429A-4AF8-8D93-352D377457CB}" type="presParOf" srcId="{1C96BD84-4E36-413B-B951-EE4A451BB3A0}" destId="{9C06C01E-0B9A-4E3F-99BE-17C7CF59BA1C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5118FB-71B0-4844-BC16-84B71E0AE04D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48A4CE-E6C8-48C1-8A80-13C9AE9F6C6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083" name="Місце для нотаток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uk-UA" smtClean="0"/>
          </a:p>
        </p:txBody>
      </p:sp>
      <p:sp>
        <p:nvSpPr>
          <p:cNvPr id="174084" name="Місце для номера слайда 3"/>
          <p:cNvSpPr txBox="1">
            <a:spLocks noGrp="1"/>
          </p:cNvSpPr>
          <p:nvPr/>
        </p:nvSpPr>
        <p:spPr bwMode="auto">
          <a:xfrm>
            <a:off x="3884613" y="8685706"/>
            <a:ext cx="2971800" cy="456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3718742-526B-4CFF-A9A0-AF5EDD04EC6A}" type="slidenum">
              <a:rPr lang="ru-RU" sz="1200">
                <a:latin typeface="Verdana" pitchFamily="34" charset="0"/>
              </a:rPr>
              <a:pPr algn="r"/>
              <a:t>16</a:t>
            </a:fld>
            <a:endParaRPr lang="ru-RU" sz="1200">
              <a:latin typeface="Verdana" pitchFamily="34" charset="0"/>
            </a:endParaRPr>
          </a:p>
        </p:txBody>
      </p:sp>
      <p:sp>
        <p:nvSpPr>
          <p:cNvPr id="174085" name="Місце для дати 4"/>
          <p:cNvSpPr txBox="1">
            <a:spLocks noGrp="1"/>
          </p:cNvSpPr>
          <p:nvPr/>
        </p:nvSpPr>
        <p:spPr bwMode="auto">
          <a:xfrm>
            <a:off x="3884613" y="0"/>
            <a:ext cx="2971800" cy="456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uk-UA" sz="1200">
              <a:latin typeface="Verdana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AD40A-73FF-4CBF-B495-3880C817C7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8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Oval 2"/>
          <p:cNvSpPr>
            <a:spLocks noChangeArrowheads="1"/>
          </p:cNvSpPr>
          <p:nvPr/>
        </p:nvSpPr>
        <p:spPr bwMode="auto">
          <a:xfrm>
            <a:off x="3059113" y="3357563"/>
            <a:ext cx="107950" cy="10795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126979" name="Text Box 3"/>
          <p:cNvSpPr txBox="1">
            <a:spLocks noChangeArrowheads="1"/>
          </p:cNvSpPr>
          <p:nvPr/>
        </p:nvSpPr>
        <p:spPr bwMode="auto">
          <a:xfrm>
            <a:off x="3059113" y="2844800"/>
            <a:ext cx="43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chemeClr val="accent2"/>
                </a:solidFill>
              </a:rPr>
              <a:t>А</a:t>
            </a:r>
          </a:p>
        </p:txBody>
      </p:sp>
      <p:sp>
        <p:nvSpPr>
          <p:cNvPr id="126980" name="Text Box 4"/>
          <p:cNvSpPr txBox="1">
            <a:spLocks noChangeArrowheads="1"/>
          </p:cNvSpPr>
          <p:nvPr/>
        </p:nvSpPr>
        <p:spPr bwMode="auto">
          <a:xfrm>
            <a:off x="0" y="266700"/>
            <a:ext cx="9144000" cy="117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5000"/>
              </a:lnSpc>
              <a:spcBef>
                <a:spcPct val="50000"/>
              </a:spcBef>
            </a:pPr>
            <a:r>
              <a:rPr lang="ru-RU" sz="2800" b="1" i="1" dirty="0" err="1"/>
              <a:t>Виберемо</a:t>
            </a:r>
            <a:r>
              <a:rPr lang="ru-RU" sz="2800" b="1" i="1" dirty="0"/>
              <a:t> в </a:t>
            </a:r>
            <a:r>
              <a:rPr lang="ru-RU" sz="2800" b="1" i="1" dirty="0" err="1"/>
              <a:t>просторі</a:t>
            </a:r>
            <a:r>
              <a:rPr lang="ru-RU" sz="2800" b="1" i="1" dirty="0"/>
              <a:t> </a:t>
            </a:r>
            <a:r>
              <a:rPr lang="ru-RU" sz="2800" b="1" i="1" dirty="0" err="1"/>
              <a:t>довільну</a:t>
            </a:r>
            <a:r>
              <a:rPr lang="ru-RU" sz="2800" b="1" i="1" dirty="0"/>
              <a:t> </a:t>
            </a:r>
            <a:r>
              <a:rPr lang="ru-RU" sz="2800" b="1" i="1" dirty="0" err="1"/>
              <a:t>площину</a:t>
            </a:r>
            <a:r>
              <a:rPr lang="ru-RU" sz="2800" b="1" i="1" dirty="0"/>
              <a:t> </a:t>
            </a:r>
            <a:r>
              <a:rPr lang="ru-RU" sz="3200" b="1" i="1" dirty="0">
                <a:sym typeface="Symbol" pitchFamily="18" charset="2"/>
              </a:rPr>
              <a:t></a:t>
            </a:r>
          </a:p>
          <a:p>
            <a:pPr algn="ctr">
              <a:lnSpc>
                <a:spcPct val="95000"/>
              </a:lnSpc>
              <a:spcBef>
                <a:spcPct val="50000"/>
              </a:spcBef>
            </a:pPr>
            <a:r>
              <a:rPr lang="ru-RU" sz="2800" b="1" i="1" dirty="0"/>
              <a:t> (</a:t>
            </a:r>
            <a:r>
              <a:rPr lang="ru-RU" sz="2800" b="1" i="1" dirty="0" err="1"/>
              <a:t>її</a:t>
            </a:r>
            <a:r>
              <a:rPr lang="ru-RU" sz="2800" b="1" i="1" dirty="0"/>
              <a:t>  </a:t>
            </a:r>
            <a:r>
              <a:rPr lang="ru-RU" sz="2800" b="1" i="1" dirty="0" err="1"/>
              <a:t>називають</a:t>
            </a:r>
            <a:r>
              <a:rPr lang="ru-RU" sz="2800" b="1" i="1" dirty="0"/>
              <a:t> </a:t>
            </a:r>
            <a:r>
              <a:rPr lang="ru-RU" sz="2800" b="1" i="1" dirty="0" err="1">
                <a:solidFill>
                  <a:srgbClr val="FF0066"/>
                </a:solidFill>
              </a:rPr>
              <a:t>площиною</a:t>
            </a:r>
            <a:r>
              <a:rPr lang="ru-RU" sz="2800" b="1" i="1" dirty="0">
                <a:solidFill>
                  <a:srgbClr val="FF0066"/>
                </a:solidFill>
              </a:rPr>
              <a:t> </a:t>
            </a:r>
            <a:r>
              <a:rPr lang="ru-RU" sz="2800" b="1" i="1" dirty="0" err="1">
                <a:solidFill>
                  <a:srgbClr val="FF0066"/>
                </a:solidFill>
              </a:rPr>
              <a:t>проекцій</a:t>
            </a:r>
            <a:r>
              <a:rPr lang="ru-RU" sz="2800" b="1" i="1" dirty="0"/>
              <a:t>)</a:t>
            </a:r>
          </a:p>
        </p:txBody>
      </p:sp>
      <p:sp>
        <p:nvSpPr>
          <p:cNvPr id="699397" name="AutoShape 5"/>
          <p:cNvSpPr>
            <a:spLocks noChangeArrowheads="1"/>
          </p:cNvSpPr>
          <p:nvPr/>
        </p:nvSpPr>
        <p:spPr bwMode="auto">
          <a:xfrm>
            <a:off x="2627313" y="4292600"/>
            <a:ext cx="5689600" cy="1728788"/>
          </a:xfrm>
          <a:prstGeom prst="parallelogram">
            <a:avLst>
              <a:gd name="adj" fmla="val 82277"/>
            </a:avLst>
          </a:prstGeom>
          <a:solidFill>
            <a:schemeClr val="hlink">
              <a:alpha val="30196"/>
            </a:schemeClr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699398" name="Text Box 6"/>
          <p:cNvSpPr txBox="1">
            <a:spLocks noChangeArrowheads="1"/>
          </p:cNvSpPr>
          <p:nvPr/>
        </p:nvSpPr>
        <p:spPr bwMode="auto">
          <a:xfrm rot="830980">
            <a:off x="6516688" y="5589588"/>
            <a:ext cx="374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57263">
              <a:spcBef>
                <a:spcPct val="50000"/>
              </a:spcBef>
            </a:pPr>
            <a:r>
              <a:rPr lang="ru-RU" sz="2000" b="1" i="1">
                <a:sym typeface="Symbol" pitchFamily="18" charset="2"/>
              </a:rPr>
              <a:t></a:t>
            </a:r>
          </a:p>
        </p:txBody>
      </p:sp>
      <p:sp>
        <p:nvSpPr>
          <p:cNvPr id="699399" name="Text Box 7"/>
          <p:cNvSpPr txBox="1">
            <a:spLocks noChangeArrowheads="1"/>
          </p:cNvSpPr>
          <p:nvPr/>
        </p:nvSpPr>
        <p:spPr bwMode="auto">
          <a:xfrm>
            <a:off x="319088" y="1482725"/>
            <a:ext cx="83105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i="1" dirty="0" err="1"/>
              <a:t>і</a:t>
            </a:r>
            <a:r>
              <a:rPr lang="ru-RU" sz="2800" b="1" i="1" dirty="0"/>
              <a:t> </a:t>
            </a:r>
            <a:r>
              <a:rPr lang="ru-RU" sz="2800" b="1" i="1" dirty="0" err="1"/>
              <a:t>будь-яку</a:t>
            </a:r>
            <a:r>
              <a:rPr lang="ru-RU" sz="2800" b="1" i="1" dirty="0"/>
              <a:t> </a:t>
            </a:r>
            <a:r>
              <a:rPr lang="ru-RU" sz="2800" b="1" i="1" dirty="0" err="1"/>
              <a:t>пряму</a:t>
            </a:r>
            <a:r>
              <a:rPr lang="ru-RU" sz="2800" b="1" i="1" dirty="0"/>
              <a:t> </a:t>
            </a:r>
            <a:r>
              <a:rPr lang="en-US" sz="3200" b="1" i="1" dirty="0">
                <a:latin typeface="Times New Roman" pitchFamily="18" charset="0"/>
              </a:rPr>
              <a:t>a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∩</a:t>
            </a:r>
            <a:r>
              <a:rPr lang="ru-RU" sz="3200" b="1" i="1" dirty="0">
                <a:solidFill>
                  <a:schemeClr val="tx2"/>
                </a:solidFill>
                <a:sym typeface="Symbol" pitchFamily="18" charset="2"/>
              </a:rPr>
              <a:t> (в</a:t>
            </a:r>
            <a:r>
              <a:rPr lang="ru-RU" sz="2800" b="1" i="1" dirty="0">
                <a:solidFill>
                  <a:schemeClr val="tx2"/>
                </a:solidFill>
                <a:sym typeface="Symbol" pitchFamily="18" charset="2"/>
              </a:rPr>
              <a:t>она </a:t>
            </a:r>
            <a:r>
              <a:rPr lang="ru-RU" sz="2800" b="1" i="1" dirty="0" err="1">
                <a:solidFill>
                  <a:schemeClr val="tx2"/>
                </a:solidFill>
                <a:sym typeface="Symbol" pitchFamily="18" charset="2"/>
              </a:rPr>
              <a:t>задає</a:t>
            </a:r>
            <a:r>
              <a:rPr lang="ru-RU" sz="2800" b="1" i="1" dirty="0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ru-RU" sz="2800" b="1" i="1" dirty="0" err="1">
                <a:solidFill>
                  <a:srgbClr val="FF0066"/>
                </a:solidFill>
                <a:sym typeface="Symbol" pitchFamily="18" charset="2"/>
              </a:rPr>
              <a:t>напрямок</a:t>
            </a:r>
            <a:r>
              <a:rPr lang="ru-RU" sz="2800" b="1" i="1" dirty="0">
                <a:solidFill>
                  <a:srgbClr val="FF0066"/>
                </a:solidFill>
                <a:sym typeface="Symbol" pitchFamily="18" charset="2"/>
              </a:rPr>
              <a:t> </a:t>
            </a:r>
            <a:r>
              <a:rPr lang="ru-RU" sz="2800" b="1" i="1" dirty="0" err="1">
                <a:solidFill>
                  <a:srgbClr val="FF0066"/>
                </a:solidFill>
                <a:sym typeface="Symbol" pitchFamily="18" charset="2"/>
              </a:rPr>
              <a:t>паралельного</a:t>
            </a:r>
            <a:r>
              <a:rPr lang="ru-RU" sz="2800" b="1" i="1" dirty="0">
                <a:solidFill>
                  <a:srgbClr val="FF0066"/>
                </a:solidFill>
                <a:sym typeface="Symbol" pitchFamily="18" charset="2"/>
              </a:rPr>
              <a:t> </a:t>
            </a:r>
            <a:r>
              <a:rPr lang="ru-RU" sz="2800" b="1" i="1" dirty="0" err="1">
                <a:solidFill>
                  <a:srgbClr val="FF0066"/>
                </a:solidFill>
                <a:sym typeface="Symbol" pitchFamily="18" charset="2"/>
              </a:rPr>
              <a:t>проектування</a:t>
            </a:r>
            <a:endParaRPr lang="ru-RU" sz="3200" b="1" i="1" dirty="0">
              <a:solidFill>
                <a:schemeClr val="tx2"/>
              </a:solidFill>
              <a:sym typeface="Symbol" pitchFamily="18" charset="2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289425" y="2189163"/>
            <a:ext cx="2962275" cy="4083050"/>
            <a:chOff x="2426" y="935"/>
            <a:chExt cx="2142" cy="3016"/>
          </a:xfrm>
        </p:grpSpPr>
        <p:sp>
          <p:nvSpPr>
            <p:cNvPr id="126986" name="Line 10"/>
            <p:cNvSpPr>
              <a:spLocks noChangeShapeType="1"/>
            </p:cNvSpPr>
            <p:nvPr/>
          </p:nvSpPr>
          <p:spPr bwMode="auto">
            <a:xfrm>
              <a:off x="2426" y="935"/>
              <a:ext cx="1452" cy="20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26987" name="Line 11"/>
            <p:cNvSpPr>
              <a:spLocks noChangeShapeType="1"/>
            </p:cNvSpPr>
            <p:nvPr/>
          </p:nvSpPr>
          <p:spPr bwMode="auto">
            <a:xfrm>
              <a:off x="3883" y="2981"/>
              <a:ext cx="513" cy="7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26988" name="Line 12"/>
            <p:cNvSpPr>
              <a:spLocks noChangeShapeType="1"/>
            </p:cNvSpPr>
            <p:nvPr/>
          </p:nvSpPr>
          <p:spPr bwMode="auto">
            <a:xfrm>
              <a:off x="4406" y="3724"/>
              <a:ext cx="162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699405" name="Text Box 13"/>
          <p:cNvSpPr txBox="1">
            <a:spLocks noChangeArrowheads="1"/>
          </p:cNvSpPr>
          <p:nvPr/>
        </p:nvSpPr>
        <p:spPr bwMode="auto">
          <a:xfrm>
            <a:off x="5048250" y="2506663"/>
            <a:ext cx="6127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i="1">
                <a:solidFill>
                  <a:schemeClr val="accent2"/>
                </a:solidFill>
                <a:latin typeface="Times New Roman" pitchFamily="18" charset="0"/>
              </a:rPr>
              <a:t>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9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9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699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9397" grpId="0" animBg="1"/>
      <p:bldP spid="699398" grpId="0"/>
      <p:bldP spid="699399" grpId="0"/>
      <p:bldP spid="69940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AutoShape 2"/>
          <p:cNvSpPr>
            <a:spLocks noChangeArrowheads="1"/>
          </p:cNvSpPr>
          <p:nvPr/>
        </p:nvSpPr>
        <p:spPr bwMode="auto">
          <a:xfrm>
            <a:off x="3179763" y="4864100"/>
            <a:ext cx="5689600" cy="1728788"/>
          </a:xfrm>
          <a:prstGeom prst="parallelogram">
            <a:avLst>
              <a:gd name="adj" fmla="val 82277"/>
            </a:avLst>
          </a:prstGeom>
          <a:solidFill>
            <a:schemeClr val="hlink">
              <a:alpha val="30196"/>
            </a:schemeClr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705539" name="Line 3"/>
          <p:cNvSpPr>
            <a:spLocks noChangeShapeType="1"/>
          </p:cNvSpPr>
          <p:nvPr/>
        </p:nvSpPr>
        <p:spPr bwMode="auto">
          <a:xfrm>
            <a:off x="4692650" y="2055813"/>
            <a:ext cx="2141538" cy="3016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136196" name="Freeform 4"/>
          <p:cNvSpPr>
            <a:spLocks/>
          </p:cNvSpPr>
          <p:nvPr/>
        </p:nvSpPr>
        <p:spPr bwMode="auto">
          <a:xfrm>
            <a:off x="3130550" y="2416175"/>
            <a:ext cx="1849438" cy="974725"/>
          </a:xfrm>
          <a:custGeom>
            <a:avLst/>
            <a:gdLst>
              <a:gd name="T0" fmla="*/ 0 w 1165"/>
              <a:gd name="T1" fmla="*/ 2147483647 h 614"/>
              <a:gd name="T2" fmla="*/ 2147483647 w 1165"/>
              <a:gd name="T3" fmla="*/ 0 h 614"/>
              <a:gd name="T4" fmla="*/ 2147483647 w 1165"/>
              <a:gd name="T5" fmla="*/ 2147483647 h 614"/>
              <a:gd name="T6" fmla="*/ 0 w 1165"/>
              <a:gd name="T7" fmla="*/ 2147483647 h 614"/>
              <a:gd name="T8" fmla="*/ 0 60000 65536"/>
              <a:gd name="T9" fmla="*/ 0 60000 65536"/>
              <a:gd name="T10" fmla="*/ 0 60000 65536"/>
              <a:gd name="T11" fmla="*/ 0 60000 65536"/>
              <a:gd name="T12" fmla="*/ 0 w 1165"/>
              <a:gd name="T13" fmla="*/ 0 h 614"/>
              <a:gd name="T14" fmla="*/ 1165 w 1165"/>
              <a:gd name="T15" fmla="*/ 614 h 61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65" h="614">
                <a:moveTo>
                  <a:pt x="0" y="518"/>
                </a:moveTo>
                <a:lnTo>
                  <a:pt x="1165" y="0"/>
                </a:lnTo>
                <a:lnTo>
                  <a:pt x="1120" y="614"/>
                </a:lnTo>
                <a:lnTo>
                  <a:pt x="0" y="518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05541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186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i="1">
                <a:solidFill>
                  <a:srgbClr val="FF0066"/>
                </a:solidFill>
              </a:rPr>
              <a:t>Зауваження 4.</a:t>
            </a:r>
            <a:r>
              <a:rPr lang="ru-RU" sz="2800" b="1" i="1"/>
              <a:t> Якщо площина проекції і площина, в якій лежить дана фігура паралельні (</a:t>
            </a:r>
            <a:r>
              <a:rPr lang="ru-RU" sz="3200" b="1" i="1">
                <a:sym typeface="Symbol" pitchFamily="18" charset="2"/>
              </a:rPr>
              <a:t></a:t>
            </a:r>
            <a:r>
              <a:rPr lang="en-US" sz="2800" b="1" i="1">
                <a:cs typeface="Arial" charset="0"/>
              </a:rPr>
              <a:t>||</a:t>
            </a:r>
            <a:r>
              <a:rPr lang="ru-RU" sz="2800" b="1" i="1">
                <a:cs typeface="Arial" charset="0"/>
              </a:rPr>
              <a:t>(АВС))</a:t>
            </a:r>
            <a:r>
              <a:rPr lang="ru-RU" sz="2800" b="1" i="1"/>
              <a:t>, то отримане  при цьому зображення дорівнює праобразу.</a:t>
            </a:r>
          </a:p>
        </p:txBody>
      </p:sp>
      <p:sp>
        <p:nvSpPr>
          <p:cNvPr id="136198" name="Text Box 6"/>
          <p:cNvSpPr txBox="1">
            <a:spLocks noChangeArrowheads="1"/>
          </p:cNvSpPr>
          <p:nvPr/>
        </p:nvSpPr>
        <p:spPr bwMode="auto">
          <a:xfrm>
            <a:off x="2676525" y="3136900"/>
            <a:ext cx="43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chemeClr val="accent2"/>
                </a:solidFill>
              </a:rPr>
              <a:t>А</a:t>
            </a:r>
          </a:p>
        </p:txBody>
      </p:sp>
      <p:sp>
        <p:nvSpPr>
          <p:cNvPr id="136199" name="Text Box 7"/>
          <p:cNvSpPr txBox="1">
            <a:spLocks noChangeArrowheads="1"/>
          </p:cNvSpPr>
          <p:nvPr/>
        </p:nvSpPr>
        <p:spPr bwMode="auto">
          <a:xfrm>
            <a:off x="6405563" y="2511425"/>
            <a:ext cx="2889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chemeClr val="accent2"/>
                </a:solidFill>
                <a:latin typeface="Times New Roman" pitchFamily="18" charset="0"/>
              </a:rPr>
              <a:t>а</a:t>
            </a:r>
          </a:p>
        </p:txBody>
      </p:sp>
      <p:sp>
        <p:nvSpPr>
          <p:cNvPr id="705544" name="Line 8"/>
          <p:cNvSpPr>
            <a:spLocks noChangeShapeType="1"/>
          </p:cNvSpPr>
          <p:nvPr/>
        </p:nvSpPr>
        <p:spPr bwMode="auto">
          <a:xfrm>
            <a:off x="2603500" y="2487613"/>
            <a:ext cx="2425700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136201" name="Text Box 9"/>
          <p:cNvSpPr txBox="1">
            <a:spLocks noChangeArrowheads="1"/>
          </p:cNvSpPr>
          <p:nvPr/>
        </p:nvSpPr>
        <p:spPr bwMode="auto">
          <a:xfrm rot="830980">
            <a:off x="3611563" y="6088063"/>
            <a:ext cx="374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57263">
              <a:spcBef>
                <a:spcPct val="50000"/>
              </a:spcBef>
            </a:pPr>
            <a:r>
              <a:rPr lang="ru-RU" sz="2000" b="1" i="1">
                <a:sym typeface="Symbol" pitchFamily="18" charset="2"/>
              </a:rPr>
              <a:t></a:t>
            </a:r>
          </a:p>
        </p:txBody>
      </p:sp>
      <p:sp>
        <p:nvSpPr>
          <p:cNvPr id="136202" name="Oval 10"/>
          <p:cNvSpPr>
            <a:spLocks noChangeArrowheads="1"/>
          </p:cNvSpPr>
          <p:nvPr/>
        </p:nvSpPr>
        <p:spPr bwMode="auto">
          <a:xfrm>
            <a:off x="3081338" y="3186113"/>
            <a:ext cx="107950" cy="10795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136203" name="Line 11"/>
          <p:cNvSpPr>
            <a:spLocks noChangeShapeType="1"/>
          </p:cNvSpPr>
          <p:nvPr/>
        </p:nvSpPr>
        <p:spPr bwMode="auto">
          <a:xfrm>
            <a:off x="5484813" y="1912938"/>
            <a:ext cx="2305050" cy="3240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136204" name="Line 12"/>
          <p:cNvSpPr>
            <a:spLocks noChangeShapeType="1"/>
          </p:cNvSpPr>
          <p:nvPr/>
        </p:nvSpPr>
        <p:spPr bwMode="auto">
          <a:xfrm>
            <a:off x="7797800" y="5160963"/>
            <a:ext cx="404813" cy="5683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36205" name="Line 13"/>
          <p:cNvSpPr>
            <a:spLocks noChangeShapeType="1"/>
          </p:cNvSpPr>
          <p:nvPr/>
        </p:nvSpPr>
        <p:spPr bwMode="auto">
          <a:xfrm>
            <a:off x="8148638" y="5656263"/>
            <a:ext cx="257175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36206" name="Oval 14"/>
          <p:cNvSpPr>
            <a:spLocks noChangeArrowheads="1"/>
          </p:cNvSpPr>
          <p:nvPr/>
        </p:nvSpPr>
        <p:spPr bwMode="auto">
          <a:xfrm>
            <a:off x="4922838" y="2384425"/>
            <a:ext cx="107950" cy="10795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136207" name="Text Box 15"/>
          <p:cNvSpPr txBox="1">
            <a:spLocks noChangeArrowheads="1"/>
          </p:cNvSpPr>
          <p:nvPr/>
        </p:nvSpPr>
        <p:spPr bwMode="auto">
          <a:xfrm>
            <a:off x="4837113" y="1984375"/>
            <a:ext cx="43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chemeClr val="accent2"/>
                </a:solidFill>
              </a:rPr>
              <a:t>B</a:t>
            </a:r>
            <a:endParaRPr lang="ru-RU" sz="2800" b="1" i="1">
              <a:solidFill>
                <a:schemeClr val="accent2"/>
              </a:solidFill>
            </a:endParaRPr>
          </a:p>
        </p:txBody>
      </p:sp>
      <p:sp>
        <p:nvSpPr>
          <p:cNvPr id="136208" name="Text Box 16"/>
          <p:cNvSpPr txBox="1">
            <a:spLocks noChangeArrowheads="1"/>
          </p:cNvSpPr>
          <p:nvPr/>
        </p:nvSpPr>
        <p:spPr bwMode="auto">
          <a:xfrm>
            <a:off x="4403725" y="3495675"/>
            <a:ext cx="43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chemeClr val="accent2"/>
                </a:solidFill>
              </a:rPr>
              <a:t>C</a:t>
            </a:r>
            <a:endParaRPr lang="ru-RU" sz="2800" b="1" i="1">
              <a:solidFill>
                <a:schemeClr val="accent2"/>
              </a:solidFill>
            </a:endParaRPr>
          </a:p>
        </p:txBody>
      </p:sp>
      <p:sp>
        <p:nvSpPr>
          <p:cNvPr id="705553" name="Text Box 17"/>
          <p:cNvSpPr txBox="1">
            <a:spLocks noChangeArrowheads="1"/>
          </p:cNvSpPr>
          <p:nvPr/>
        </p:nvSpPr>
        <p:spPr bwMode="auto">
          <a:xfrm>
            <a:off x="4603750" y="5838825"/>
            <a:ext cx="736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chemeClr val="accent2"/>
                </a:solidFill>
              </a:rPr>
              <a:t>А</a:t>
            </a:r>
            <a:r>
              <a:rPr lang="en-US" sz="2800" b="1" i="1">
                <a:solidFill>
                  <a:schemeClr val="accent2"/>
                </a:solidFill>
              </a:rPr>
              <a:t>’</a:t>
            </a:r>
            <a:endParaRPr lang="ru-RU" sz="2800" b="1" i="1">
              <a:solidFill>
                <a:schemeClr val="accent2"/>
              </a:solidFill>
            </a:endParaRPr>
          </a:p>
        </p:txBody>
      </p:sp>
      <p:sp>
        <p:nvSpPr>
          <p:cNvPr id="705554" name="Text Box 18"/>
          <p:cNvSpPr txBox="1">
            <a:spLocks noChangeArrowheads="1"/>
          </p:cNvSpPr>
          <p:nvPr/>
        </p:nvSpPr>
        <p:spPr bwMode="auto">
          <a:xfrm>
            <a:off x="6924675" y="4864100"/>
            <a:ext cx="66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chemeClr val="accent2"/>
                </a:solidFill>
              </a:rPr>
              <a:t>B’</a:t>
            </a:r>
            <a:endParaRPr lang="ru-RU" sz="2800" b="1" i="1">
              <a:solidFill>
                <a:schemeClr val="accent2"/>
              </a:solidFill>
            </a:endParaRPr>
          </a:p>
        </p:txBody>
      </p:sp>
      <p:sp>
        <p:nvSpPr>
          <p:cNvPr id="705555" name="Text Box 19"/>
          <p:cNvSpPr txBox="1">
            <a:spLocks noChangeArrowheads="1"/>
          </p:cNvSpPr>
          <p:nvPr/>
        </p:nvSpPr>
        <p:spPr bwMode="auto">
          <a:xfrm>
            <a:off x="6924675" y="5945188"/>
            <a:ext cx="7175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chemeClr val="accent2"/>
                </a:solidFill>
              </a:rPr>
              <a:t>C’</a:t>
            </a:r>
            <a:endParaRPr lang="ru-RU" sz="2800" b="1" i="1">
              <a:solidFill>
                <a:schemeClr val="accent2"/>
              </a:solidFill>
            </a:endParaRPr>
          </a:p>
        </p:txBody>
      </p:sp>
      <p:sp>
        <p:nvSpPr>
          <p:cNvPr id="705556" name="Freeform 20"/>
          <p:cNvSpPr>
            <a:spLocks/>
          </p:cNvSpPr>
          <p:nvPr/>
        </p:nvSpPr>
        <p:spPr bwMode="auto">
          <a:xfrm>
            <a:off x="4995863" y="5067300"/>
            <a:ext cx="1849437" cy="974725"/>
          </a:xfrm>
          <a:custGeom>
            <a:avLst/>
            <a:gdLst>
              <a:gd name="T0" fmla="*/ 0 w 1165"/>
              <a:gd name="T1" fmla="*/ 2147483647 h 614"/>
              <a:gd name="T2" fmla="*/ 2147483647 w 1165"/>
              <a:gd name="T3" fmla="*/ 0 h 614"/>
              <a:gd name="T4" fmla="*/ 2147483647 w 1165"/>
              <a:gd name="T5" fmla="*/ 2147483647 h 614"/>
              <a:gd name="T6" fmla="*/ 0 w 1165"/>
              <a:gd name="T7" fmla="*/ 2147483647 h 614"/>
              <a:gd name="T8" fmla="*/ 0 60000 65536"/>
              <a:gd name="T9" fmla="*/ 0 60000 65536"/>
              <a:gd name="T10" fmla="*/ 0 60000 65536"/>
              <a:gd name="T11" fmla="*/ 0 60000 65536"/>
              <a:gd name="T12" fmla="*/ 0 w 1165"/>
              <a:gd name="T13" fmla="*/ 0 h 614"/>
              <a:gd name="T14" fmla="*/ 1165 w 1165"/>
              <a:gd name="T15" fmla="*/ 614 h 61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65" h="614">
                <a:moveTo>
                  <a:pt x="0" y="518"/>
                </a:moveTo>
                <a:lnTo>
                  <a:pt x="1165" y="0"/>
                </a:lnTo>
                <a:lnTo>
                  <a:pt x="1120" y="614"/>
                </a:lnTo>
                <a:lnTo>
                  <a:pt x="0" y="518"/>
                </a:lnTo>
                <a:close/>
              </a:path>
            </a:pathLst>
          </a:cu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05557" name="Line 21"/>
          <p:cNvSpPr>
            <a:spLocks noChangeShapeType="1"/>
          </p:cNvSpPr>
          <p:nvPr/>
        </p:nvSpPr>
        <p:spPr bwMode="auto">
          <a:xfrm>
            <a:off x="4146550" y="2344738"/>
            <a:ext cx="2628900" cy="3671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136214" name="Oval 22"/>
          <p:cNvSpPr>
            <a:spLocks noChangeArrowheads="1"/>
          </p:cNvSpPr>
          <p:nvPr/>
        </p:nvSpPr>
        <p:spPr bwMode="auto">
          <a:xfrm>
            <a:off x="4846638" y="3357563"/>
            <a:ext cx="107950" cy="10795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705559" name="Oval 23"/>
          <p:cNvSpPr>
            <a:spLocks noChangeArrowheads="1"/>
          </p:cNvSpPr>
          <p:nvPr/>
        </p:nvSpPr>
        <p:spPr bwMode="auto">
          <a:xfrm>
            <a:off x="4846638" y="3352800"/>
            <a:ext cx="107950" cy="10795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705560" name="Oval 24"/>
          <p:cNvSpPr>
            <a:spLocks noChangeArrowheads="1"/>
          </p:cNvSpPr>
          <p:nvPr/>
        </p:nvSpPr>
        <p:spPr bwMode="auto">
          <a:xfrm>
            <a:off x="3076575" y="3184525"/>
            <a:ext cx="107950" cy="10795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705561" name="Oval 25"/>
          <p:cNvSpPr>
            <a:spLocks noChangeArrowheads="1"/>
          </p:cNvSpPr>
          <p:nvPr/>
        </p:nvSpPr>
        <p:spPr bwMode="auto">
          <a:xfrm>
            <a:off x="4922838" y="2384425"/>
            <a:ext cx="107950" cy="10795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05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705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705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705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0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85185E-6 L 0.20642 0.38357 " pathEditMode="relative" rAng="0" ptsTypes="AA">
                                      <p:cBhvr>
                                        <p:cTn id="28" dur="5000" fill="hold"/>
                                        <p:tgtEl>
                                          <p:spTgt spid="7055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" y="192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07407E-6 L 0.20538 0.38078 " pathEditMode="relative" rAng="0" ptsTypes="AA">
                                      <p:cBhvr>
                                        <p:cTn id="30" dur="5000" fill="hold"/>
                                        <p:tgtEl>
                                          <p:spTgt spid="7055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" y="19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22222E-6 L 0.20348 0.38542 " pathEditMode="relative" rAng="0" ptsTypes="AA">
                                      <p:cBhvr>
                                        <p:cTn id="32" dur="5000" fill="hold"/>
                                        <p:tgtEl>
                                          <p:spTgt spid="7055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" y="1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0"/>
                            </p:stCondLst>
                            <p:childTnLst>
                              <p:par>
                                <p:cTn id="3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055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055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05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05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05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05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05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05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05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500"/>
                            </p:stCondLst>
                            <p:childTnLst>
                              <p:par>
                                <p:cTn id="5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05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05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05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5539" grpId="0" animBg="1"/>
      <p:bldP spid="705541" grpId="0"/>
      <p:bldP spid="705544" grpId="0" animBg="1"/>
      <p:bldP spid="705553" grpId="0"/>
      <p:bldP spid="705554" grpId="0"/>
      <p:bldP spid="705555" grpId="0"/>
      <p:bldP spid="705556" grpId="0" animBg="1"/>
      <p:bldP spid="705557" grpId="0" animBg="1"/>
      <p:bldP spid="705559" grpId="0" animBg="1"/>
      <p:bldP spid="705559" grpId="1" animBg="1"/>
      <p:bldP spid="705560" grpId="0" animBg="1"/>
      <p:bldP spid="705560" grpId="1" animBg="1"/>
      <p:bldP spid="705561" grpId="0" animBg="1"/>
      <p:bldP spid="705561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6982" name="Picture 6"/>
          <p:cNvPicPr>
            <a:picLocks noChangeAspect="1" noChangeArrowheads="1"/>
          </p:cNvPicPr>
          <p:nvPr/>
        </p:nvPicPr>
        <p:blipFill>
          <a:blip r:embed="rId2"/>
          <a:srcRect l="31387" t="12257" r="5879" b="46112"/>
          <a:stretch>
            <a:fillRect/>
          </a:stretch>
        </p:blipFill>
        <p:spPr bwMode="auto">
          <a:xfrm>
            <a:off x="4381500" y="3286125"/>
            <a:ext cx="4762500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66981" name="WordArt 5"/>
          <p:cNvSpPr>
            <a:spLocks noChangeArrowheads="1" noChangeShapeType="1" noTextEdit="1"/>
          </p:cNvSpPr>
          <p:nvPr/>
        </p:nvSpPr>
        <p:spPr bwMode="auto">
          <a:xfrm>
            <a:off x="-323850" y="342900"/>
            <a:ext cx="7477125" cy="529272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58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uk-UA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Властивості </a:t>
            </a:r>
          </a:p>
          <a:p>
            <a:pPr algn="ctr"/>
            <a:r>
              <a:rPr lang="uk-UA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паралельного</a:t>
            </a:r>
          </a:p>
          <a:p>
            <a:pPr algn="ctr"/>
            <a:r>
              <a:rPr lang="uk-UA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 проектування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66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669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669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766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66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698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6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i="1"/>
              <a:t>1) паралельність прямих (відрізків, променів) </a:t>
            </a:r>
            <a:r>
              <a:rPr lang="ru-RU" sz="3600" b="1" i="1">
                <a:solidFill>
                  <a:srgbClr val="FF0066"/>
                </a:solidFill>
              </a:rPr>
              <a:t>зберігається</a:t>
            </a:r>
            <a:r>
              <a:rPr lang="ru-RU" sz="3600" b="1" i="1"/>
              <a:t>;</a:t>
            </a:r>
          </a:p>
        </p:txBody>
      </p:sp>
      <p:sp>
        <p:nvSpPr>
          <p:cNvPr id="25604" name="AutoShape 3"/>
          <p:cNvSpPr>
            <a:spLocks noChangeArrowheads="1"/>
          </p:cNvSpPr>
          <p:nvPr/>
        </p:nvSpPr>
        <p:spPr bwMode="auto">
          <a:xfrm>
            <a:off x="2627313" y="4292600"/>
            <a:ext cx="5689600" cy="1728788"/>
          </a:xfrm>
          <a:prstGeom prst="parallelogram">
            <a:avLst>
              <a:gd name="adj" fmla="val 82277"/>
            </a:avLst>
          </a:prstGeom>
          <a:solidFill>
            <a:schemeClr val="hlink">
              <a:alpha val="30196"/>
            </a:schemeClr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25605" name="Text Box 4"/>
          <p:cNvSpPr txBox="1">
            <a:spLocks noChangeArrowheads="1"/>
          </p:cNvSpPr>
          <p:nvPr/>
        </p:nvSpPr>
        <p:spPr bwMode="auto">
          <a:xfrm rot="830980">
            <a:off x="6516688" y="5589588"/>
            <a:ext cx="374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57263">
              <a:spcBef>
                <a:spcPct val="50000"/>
              </a:spcBef>
            </a:pPr>
            <a:r>
              <a:rPr lang="ru-RU" sz="2000" b="1" i="1">
                <a:sym typeface="Symbol" pitchFamily="18" charset="2"/>
              </a:rPr>
              <a:t></a:t>
            </a:r>
          </a:p>
        </p:txBody>
      </p:sp>
      <p:sp>
        <p:nvSpPr>
          <p:cNvPr id="25606" name="Line 5"/>
          <p:cNvSpPr>
            <a:spLocks noChangeShapeType="1"/>
          </p:cNvSpPr>
          <p:nvPr/>
        </p:nvSpPr>
        <p:spPr bwMode="auto">
          <a:xfrm flipV="1">
            <a:off x="2251075" y="1484313"/>
            <a:ext cx="2016125" cy="1800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25607" name="Line 6"/>
          <p:cNvSpPr>
            <a:spLocks noChangeShapeType="1"/>
          </p:cNvSpPr>
          <p:nvPr/>
        </p:nvSpPr>
        <p:spPr bwMode="auto">
          <a:xfrm flipV="1">
            <a:off x="3708400" y="2781300"/>
            <a:ext cx="1008063" cy="9001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25608" name="Line 7"/>
          <p:cNvSpPr>
            <a:spLocks noChangeShapeType="1"/>
          </p:cNvSpPr>
          <p:nvPr/>
        </p:nvSpPr>
        <p:spPr bwMode="auto">
          <a:xfrm>
            <a:off x="5219700" y="1557338"/>
            <a:ext cx="2216150" cy="3024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25609" name="Line 8"/>
          <p:cNvSpPr>
            <a:spLocks noChangeShapeType="1"/>
          </p:cNvSpPr>
          <p:nvPr/>
        </p:nvSpPr>
        <p:spPr bwMode="auto">
          <a:xfrm>
            <a:off x="1978025" y="2936875"/>
            <a:ext cx="1627188" cy="2220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5610" name="Line 9"/>
          <p:cNvSpPr>
            <a:spLocks noChangeShapeType="1"/>
          </p:cNvSpPr>
          <p:nvPr/>
        </p:nvSpPr>
        <p:spPr bwMode="auto">
          <a:xfrm>
            <a:off x="2701925" y="2352675"/>
            <a:ext cx="2160588" cy="2947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5611" name="Line 10"/>
          <p:cNvSpPr>
            <a:spLocks noChangeShapeType="1"/>
          </p:cNvSpPr>
          <p:nvPr/>
        </p:nvSpPr>
        <p:spPr bwMode="auto">
          <a:xfrm>
            <a:off x="4113213" y="1268413"/>
            <a:ext cx="2374900" cy="3240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5612" name="Line 11"/>
          <p:cNvSpPr>
            <a:spLocks noChangeShapeType="1"/>
          </p:cNvSpPr>
          <p:nvPr/>
        </p:nvSpPr>
        <p:spPr bwMode="auto">
          <a:xfrm>
            <a:off x="4173538" y="2060575"/>
            <a:ext cx="2163762" cy="2952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5613" name="Line 12"/>
          <p:cNvSpPr>
            <a:spLocks noChangeShapeType="1"/>
          </p:cNvSpPr>
          <p:nvPr/>
        </p:nvSpPr>
        <p:spPr bwMode="auto">
          <a:xfrm flipV="1">
            <a:off x="3589338" y="4543425"/>
            <a:ext cx="2927350" cy="576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25614" name="Line 13"/>
          <p:cNvSpPr>
            <a:spLocks noChangeShapeType="1"/>
          </p:cNvSpPr>
          <p:nvPr/>
        </p:nvSpPr>
        <p:spPr bwMode="auto">
          <a:xfrm flipV="1">
            <a:off x="4859338" y="5013325"/>
            <a:ext cx="1474787" cy="2905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25615" name="Line 14"/>
          <p:cNvSpPr>
            <a:spLocks noChangeShapeType="1"/>
          </p:cNvSpPr>
          <p:nvPr/>
        </p:nvSpPr>
        <p:spPr bwMode="auto">
          <a:xfrm>
            <a:off x="3606800" y="5167313"/>
            <a:ext cx="422275" cy="5762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5616" name="Line 15"/>
          <p:cNvSpPr>
            <a:spLocks noChangeShapeType="1"/>
          </p:cNvSpPr>
          <p:nvPr/>
        </p:nvSpPr>
        <p:spPr bwMode="auto">
          <a:xfrm>
            <a:off x="4876800" y="5332413"/>
            <a:ext cx="422275" cy="5762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5617" name="Line 16"/>
          <p:cNvSpPr>
            <a:spLocks noChangeShapeType="1"/>
          </p:cNvSpPr>
          <p:nvPr/>
        </p:nvSpPr>
        <p:spPr bwMode="auto">
          <a:xfrm>
            <a:off x="6337300" y="5040313"/>
            <a:ext cx="422275" cy="5762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5618" name="Line 17"/>
          <p:cNvSpPr>
            <a:spLocks noChangeShapeType="1"/>
          </p:cNvSpPr>
          <p:nvPr/>
        </p:nvSpPr>
        <p:spPr bwMode="auto">
          <a:xfrm>
            <a:off x="6527800" y="4570413"/>
            <a:ext cx="422275" cy="5762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5619" name="Text Box 18"/>
          <p:cNvSpPr txBox="1">
            <a:spLocks noChangeArrowheads="1"/>
          </p:cNvSpPr>
          <p:nvPr/>
        </p:nvSpPr>
        <p:spPr bwMode="auto">
          <a:xfrm>
            <a:off x="5435600" y="1341438"/>
            <a:ext cx="2889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solidFill>
                  <a:schemeClr val="accent2"/>
                </a:solidFill>
                <a:latin typeface="Times New Roman" pitchFamily="18" charset="0"/>
              </a:rPr>
              <a:t>а</a:t>
            </a:r>
          </a:p>
        </p:txBody>
      </p:sp>
      <p:sp>
        <p:nvSpPr>
          <p:cNvPr id="25620" name="Text Box 19"/>
          <p:cNvSpPr txBox="1">
            <a:spLocks noChangeArrowheads="1"/>
          </p:cNvSpPr>
          <p:nvPr/>
        </p:nvSpPr>
        <p:spPr bwMode="auto">
          <a:xfrm>
            <a:off x="1835150" y="3141663"/>
            <a:ext cx="3603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chemeClr val="accent2"/>
                </a:solidFill>
              </a:rPr>
              <a:t>A</a:t>
            </a:r>
            <a:endParaRPr lang="ru-RU" sz="2800" b="1" i="1">
              <a:solidFill>
                <a:schemeClr val="accent2"/>
              </a:solidFill>
            </a:endParaRPr>
          </a:p>
        </p:txBody>
      </p:sp>
      <p:sp>
        <p:nvSpPr>
          <p:cNvPr id="25621" name="Text Box 20"/>
          <p:cNvSpPr txBox="1">
            <a:spLocks noChangeArrowheads="1"/>
          </p:cNvSpPr>
          <p:nvPr/>
        </p:nvSpPr>
        <p:spPr bwMode="auto">
          <a:xfrm>
            <a:off x="4572000" y="2349500"/>
            <a:ext cx="3603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chemeClr val="accent2"/>
                </a:solidFill>
              </a:rPr>
              <a:t>D</a:t>
            </a:r>
            <a:endParaRPr lang="ru-RU" sz="2800" b="1" i="1">
              <a:solidFill>
                <a:schemeClr val="accent2"/>
              </a:solidFill>
            </a:endParaRPr>
          </a:p>
        </p:txBody>
      </p:sp>
      <p:sp>
        <p:nvSpPr>
          <p:cNvPr id="25622" name="Text Box 21"/>
          <p:cNvSpPr txBox="1">
            <a:spLocks noChangeArrowheads="1"/>
          </p:cNvSpPr>
          <p:nvPr/>
        </p:nvSpPr>
        <p:spPr bwMode="auto">
          <a:xfrm>
            <a:off x="3276600" y="3500438"/>
            <a:ext cx="3603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chemeClr val="accent2"/>
                </a:solidFill>
              </a:rPr>
              <a:t>C</a:t>
            </a:r>
            <a:endParaRPr lang="ru-RU" sz="2800" b="1" i="1">
              <a:solidFill>
                <a:schemeClr val="accent2"/>
              </a:solidFill>
            </a:endParaRPr>
          </a:p>
        </p:txBody>
      </p:sp>
      <p:sp>
        <p:nvSpPr>
          <p:cNvPr id="25623" name="Text Box 22"/>
          <p:cNvSpPr txBox="1">
            <a:spLocks noChangeArrowheads="1"/>
          </p:cNvSpPr>
          <p:nvPr/>
        </p:nvSpPr>
        <p:spPr bwMode="auto">
          <a:xfrm>
            <a:off x="4418013" y="1204913"/>
            <a:ext cx="3603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chemeClr val="accent2"/>
                </a:solidFill>
              </a:rPr>
              <a:t>B</a:t>
            </a:r>
            <a:endParaRPr lang="ru-RU" sz="2800" b="1" i="1">
              <a:solidFill>
                <a:schemeClr val="accent2"/>
              </a:solidFill>
            </a:endParaRPr>
          </a:p>
        </p:txBody>
      </p:sp>
      <p:sp>
        <p:nvSpPr>
          <p:cNvPr id="25624" name="Text Box 23"/>
          <p:cNvSpPr txBox="1">
            <a:spLocks noChangeArrowheads="1"/>
          </p:cNvSpPr>
          <p:nvPr/>
        </p:nvSpPr>
        <p:spPr bwMode="auto">
          <a:xfrm>
            <a:off x="3057525" y="5132388"/>
            <a:ext cx="7143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chemeClr val="accent2"/>
                </a:solidFill>
              </a:rPr>
              <a:t>A</a:t>
            </a:r>
            <a:r>
              <a:rPr lang="uk-UA" sz="2800" b="1" i="1" baseline="-25000">
                <a:solidFill>
                  <a:schemeClr val="accent2"/>
                </a:solidFill>
              </a:rPr>
              <a:t>1</a:t>
            </a:r>
            <a:endParaRPr lang="ru-RU" sz="2800" b="1" i="1">
              <a:solidFill>
                <a:schemeClr val="accent2"/>
              </a:solidFill>
            </a:endParaRPr>
          </a:p>
        </p:txBody>
      </p:sp>
      <p:sp>
        <p:nvSpPr>
          <p:cNvPr id="25625" name="Text Box 24"/>
          <p:cNvSpPr txBox="1">
            <a:spLocks noChangeArrowheads="1"/>
          </p:cNvSpPr>
          <p:nvPr/>
        </p:nvSpPr>
        <p:spPr bwMode="auto">
          <a:xfrm>
            <a:off x="6402388" y="4856163"/>
            <a:ext cx="7635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chemeClr val="accent2"/>
                </a:solidFill>
              </a:rPr>
              <a:t>D</a:t>
            </a:r>
            <a:r>
              <a:rPr lang="uk-UA" sz="2800" b="1" i="1" baseline="-25000">
                <a:solidFill>
                  <a:schemeClr val="accent2"/>
                </a:solidFill>
              </a:rPr>
              <a:t>1</a:t>
            </a:r>
            <a:endParaRPr lang="ru-RU" sz="2800" b="1" i="1">
              <a:solidFill>
                <a:schemeClr val="accent2"/>
              </a:solidFill>
            </a:endParaRPr>
          </a:p>
        </p:txBody>
      </p:sp>
      <p:sp>
        <p:nvSpPr>
          <p:cNvPr id="25626" name="Text Box 25"/>
          <p:cNvSpPr txBox="1">
            <a:spLocks noChangeArrowheads="1"/>
          </p:cNvSpPr>
          <p:nvPr/>
        </p:nvSpPr>
        <p:spPr bwMode="auto">
          <a:xfrm>
            <a:off x="4384675" y="5284788"/>
            <a:ext cx="5826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chemeClr val="accent2"/>
                </a:solidFill>
              </a:rPr>
              <a:t>C</a:t>
            </a:r>
            <a:r>
              <a:rPr lang="uk-UA" sz="2800" b="1" i="1" baseline="-25000">
                <a:solidFill>
                  <a:schemeClr val="accent2"/>
                </a:solidFill>
              </a:rPr>
              <a:t>1</a:t>
            </a:r>
            <a:endParaRPr lang="ru-RU" sz="2800" b="1" i="1">
              <a:solidFill>
                <a:schemeClr val="accent2"/>
              </a:solidFill>
            </a:endParaRPr>
          </a:p>
        </p:txBody>
      </p:sp>
      <p:sp>
        <p:nvSpPr>
          <p:cNvPr id="25627" name="Text Box 26"/>
          <p:cNvSpPr txBox="1">
            <a:spLocks noChangeArrowheads="1"/>
          </p:cNvSpPr>
          <p:nvPr/>
        </p:nvSpPr>
        <p:spPr bwMode="auto">
          <a:xfrm>
            <a:off x="6516688" y="4292600"/>
            <a:ext cx="8080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chemeClr val="accent2"/>
                </a:solidFill>
              </a:rPr>
              <a:t>B</a:t>
            </a:r>
            <a:r>
              <a:rPr lang="uk-UA" sz="2800" b="1" i="1" baseline="-25000">
                <a:solidFill>
                  <a:schemeClr val="accent2"/>
                </a:solidFill>
              </a:rPr>
              <a:t>1</a:t>
            </a:r>
            <a:endParaRPr lang="ru-RU" sz="2800" b="1" i="1">
              <a:solidFill>
                <a:schemeClr val="accent2"/>
              </a:solidFill>
            </a:endParaRPr>
          </a:p>
        </p:txBody>
      </p:sp>
      <p:sp>
        <p:nvSpPr>
          <p:cNvPr id="25628" name="Line 28"/>
          <p:cNvSpPr>
            <a:spLocks noChangeShapeType="1"/>
          </p:cNvSpPr>
          <p:nvPr/>
        </p:nvSpPr>
        <p:spPr bwMode="auto">
          <a:xfrm>
            <a:off x="7454900" y="4621213"/>
            <a:ext cx="234950" cy="3206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graphicFrame>
        <p:nvGraphicFramePr>
          <p:cNvPr id="706589" name="Object 29"/>
          <p:cNvGraphicFramePr>
            <a:graphicFrameLocks noChangeAspect="1"/>
          </p:cNvGraphicFramePr>
          <p:nvPr>
            <p:ph/>
          </p:nvPr>
        </p:nvGraphicFramePr>
        <p:xfrm>
          <a:off x="495300" y="5973763"/>
          <a:ext cx="5854700" cy="884237"/>
        </p:xfrm>
        <a:graphic>
          <a:graphicData uri="http://schemas.openxmlformats.org/presentationml/2006/ole">
            <p:oleObj spid="_x0000_s301058" name="Формула" r:id="rId3" imgW="144756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06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06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6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586" name="Text Box 2"/>
          <p:cNvSpPr txBox="1">
            <a:spLocks noChangeArrowheads="1"/>
          </p:cNvSpPr>
          <p:nvPr/>
        </p:nvSpPr>
        <p:spPr bwMode="auto">
          <a:xfrm>
            <a:off x="-73025" y="0"/>
            <a:ext cx="9217025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ru-RU" sz="3200" b="1" i="1"/>
              <a:t> 2) відношення довжин відрізків, що лежать на паралельних або на одній прямій </a:t>
            </a:r>
            <a:r>
              <a:rPr lang="ru-RU" sz="3200" b="1" i="1">
                <a:solidFill>
                  <a:srgbClr val="FF0066"/>
                </a:solidFill>
              </a:rPr>
              <a:t>зберігаються</a:t>
            </a:r>
            <a:r>
              <a:rPr lang="ru-RU" sz="3200" b="1" i="1"/>
              <a:t>;</a:t>
            </a:r>
          </a:p>
        </p:txBody>
      </p:sp>
      <p:sp>
        <p:nvSpPr>
          <p:cNvPr id="26628" name="AutoShape 4"/>
          <p:cNvSpPr>
            <a:spLocks noChangeArrowheads="1"/>
          </p:cNvSpPr>
          <p:nvPr/>
        </p:nvSpPr>
        <p:spPr bwMode="auto">
          <a:xfrm>
            <a:off x="2627313" y="4292600"/>
            <a:ext cx="5689600" cy="1728788"/>
          </a:xfrm>
          <a:prstGeom prst="parallelogram">
            <a:avLst>
              <a:gd name="adj" fmla="val 82277"/>
            </a:avLst>
          </a:prstGeom>
          <a:solidFill>
            <a:schemeClr val="hlink">
              <a:alpha val="30196"/>
            </a:schemeClr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 rot="830980">
            <a:off x="6516688" y="5589588"/>
            <a:ext cx="374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57263">
              <a:spcBef>
                <a:spcPct val="50000"/>
              </a:spcBef>
            </a:pPr>
            <a:r>
              <a:rPr lang="ru-RU" sz="2000" b="1" i="1">
                <a:sym typeface="Symbol" pitchFamily="18" charset="2"/>
              </a:rPr>
              <a:t></a:t>
            </a:r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 flipV="1">
            <a:off x="2251075" y="1484313"/>
            <a:ext cx="2016125" cy="1800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 flipV="1">
            <a:off x="3708400" y="2781300"/>
            <a:ext cx="1008063" cy="9001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5219700" y="1557338"/>
            <a:ext cx="2216150" cy="3024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1978025" y="2936875"/>
            <a:ext cx="1627188" cy="2220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2701925" y="2352675"/>
            <a:ext cx="2160588" cy="2947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4113213" y="1268413"/>
            <a:ext cx="2374900" cy="3240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4173538" y="2060575"/>
            <a:ext cx="2163762" cy="2952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 flipV="1">
            <a:off x="3589338" y="4543425"/>
            <a:ext cx="2927350" cy="576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 flipV="1">
            <a:off x="4859338" y="5013325"/>
            <a:ext cx="1474787" cy="2905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>
            <a:off x="3606800" y="5167313"/>
            <a:ext cx="422275" cy="5762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6640" name="Line 16"/>
          <p:cNvSpPr>
            <a:spLocks noChangeShapeType="1"/>
          </p:cNvSpPr>
          <p:nvPr/>
        </p:nvSpPr>
        <p:spPr bwMode="auto">
          <a:xfrm>
            <a:off x="4876800" y="5332413"/>
            <a:ext cx="422275" cy="5762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>
            <a:off x="6337300" y="5040313"/>
            <a:ext cx="422275" cy="5762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>
            <a:off x="6527800" y="4570413"/>
            <a:ext cx="422275" cy="5762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6643" name="Text Box 19"/>
          <p:cNvSpPr txBox="1">
            <a:spLocks noChangeArrowheads="1"/>
          </p:cNvSpPr>
          <p:nvPr/>
        </p:nvSpPr>
        <p:spPr bwMode="auto">
          <a:xfrm>
            <a:off x="5969000" y="2027238"/>
            <a:ext cx="288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chemeClr val="accent2"/>
                </a:solidFill>
                <a:latin typeface="Times New Roman" pitchFamily="18" charset="0"/>
              </a:rPr>
              <a:t>а</a:t>
            </a:r>
          </a:p>
        </p:txBody>
      </p:sp>
      <p:sp>
        <p:nvSpPr>
          <p:cNvPr id="26644" name="Text Box 20"/>
          <p:cNvSpPr txBox="1">
            <a:spLocks noChangeArrowheads="1"/>
          </p:cNvSpPr>
          <p:nvPr/>
        </p:nvSpPr>
        <p:spPr bwMode="auto">
          <a:xfrm>
            <a:off x="1835150" y="3141663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A</a:t>
            </a:r>
            <a:endParaRPr lang="ru-RU" b="1">
              <a:solidFill>
                <a:schemeClr val="accent2"/>
              </a:solidFill>
            </a:endParaRPr>
          </a:p>
        </p:txBody>
      </p:sp>
      <p:sp>
        <p:nvSpPr>
          <p:cNvPr id="26645" name="Text Box 21"/>
          <p:cNvSpPr txBox="1">
            <a:spLocks noChangeArrowheads="1"/>
          </p:cNvSpPr>
          <p:nvPr/>
        </p:nvSpPr>
        <p:spPr bwMode="auto">
          <a:xfrm>
            <a:off x="4572000" y="2349500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D</a:t>
            </a:r>
            <a:endParaRPr lang="ru-RU" b="1">
              <a:solidFill>
                <a:schemeClr val="accent2"/>
              </a:solidFill>
            </a:endParaRPr>
          </a:p>
        </p:txBody>
      </p:sp>
      <p:sp>
        <p:nvSpPr>
          <p:cNvPr id="26646" name="Text Box 22"/>
          <p:cNvSpPr txBox="1">
            <a:spLocks noChangeArrowheads="1"/>
          </p:cNvSpPr>
          <p:nvPr/>
        </p:nvSpPr>
        <p:spPr bwMode="auto">
          <a:xfrm>
            <a:off x="3276600" y="3500438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C</a:t>
            </a:r>
            <a:endParaRPr lang="ru-RU" b="1">
              <a:solidFill>
                <a:schemeClr val="accent2"/>
              </a:solidFill>
            </a:endParaRPr>
          </a:p>
        </p:txBody>
      </p:sp>
      <p:sp>
        <p:nvSpPr>
          <p:cNvPr id="26647" name="Text Box 23"/>
          <p:cNvSpPr txBox="1">
            <a:spLocks noChangeArrowheads="1"/>
          </p:cNvSpPr>
          <p:nvPr/>
        </p:nvSpPr>
        <p:spPr bwMode="auto">
          <a:xfrm>
            <a:off x="4489450" y="1458913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B</a:t>
            </a:r>
            <a:endParaRPr lang="ru-RU" b="1">
              <a:solidFill>
                <a:schemeClr val="accent2"/>
              </a:solidFill>
            </a:endParaRPr>
          </a:p>
        </p:txBody>
      </p:sp>
      <p:sp>
        <p:nvSpPr>
          <p:cNvPr id="26648" name="Text Box 24"/>
          <p:cNvSpPr txBox="1">
            <a:spLocks noChangeArrowheads="1"/>
          </p:cNvSpPr>
          <p:nvPr/>
        </p:nvSpPr>
        <p:spPr bwMode="auto">
          <a:xfrm>
            <a:off x="3267075" y="5132388"/>
            <a:ext cx="600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A</a:t>
            </a:r>
            <a:r>
              <a:rPr lang="uk-UA" b="1" baseline="-25000">
                <a:solidFill>
                  <a:schemeClr val="accent2"/>
                </a:solidFill>
              </a:rPr>
              <a:t>1</a:t>
            </a:r>
            <a:endParaRPr lang="ru-RU" b="1">
              <a:solidFill>
                <a:schemeClr val="accent2"/>
              </a:solidFill>
            </a:endParaRPr>
          </a:p>
        </p:txBody>
      </p:sp>
      <p:sp>
        <p:nvSpPr>
          <p:cNvPr id="26649" name="Text Box 25"/>
          <p:cNvSpPr txBox="1">
            <a:spLocks noChangeArrowheads="1"/>
          </p:cNvSpPr>
          <p:nvPr/>
        </p:nvSpPr>
        <p:spPr bwMode="auto">
          <a:xfrm>
            <a:off x="6402388" y="4856163"/>
            <a:ext cx="725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D</a:t>
            </a:r>
            <a:r>
              <a:rPr lang="uk-UA" b="1" baseline="-25000">
                <a:solidFill>
                  <a:schemeClr val="accent2"/>
                </a:solidFill>
              </a:rPr>
              <a:t>1</a:t>
            </a:r>
            <a:endParaRPr lang="ru-RU" b="1">
              <a:solidFill>
                <a:schemeClr val="accent2"/>
              </a:solidFill>
            </a:endParaRPr>
          </a:p>
        </p:txBody>
      </p:sp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4518025" y="5284788"/>
            <a:ext cx="601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C</a:t>
            </a:r>
            <a:r>
              <a:rPr lang="uk-UA" b="1" baseline="-25000">
                <a:solidFill>
                  <a:schemeClr val="accent2"/>
                </a:solidFill>
              </a:rPr>
              <a:t>1</a:t>
            </a:r>
            <a:endParaRPr lang="ru-RU" b="1">
              <a:solidFill>
                <a:schemeClr val="accent2"/>
              </a:solidFill>
            </a:endParaRPr>
          </a:p>
        </p:txBody>
      </p:sp>
      <p:sp>
        <p:nvSpPr>
          <p:cNvPr id="26651" name="Text Box 27"/>
          <p:cNvSpPr txBox="1">
            <a:spLocks noChangeArrowheads="1"/>
          </p:cNvSpPr>
          <p:nvPr/>
        </p:nvSpPr>
        <p:spPr bwMode="auto">
          <a:xfrm>
            <a:off x="6516688" y="4292600"/>
            <a:ext cx="6556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B</a:t>
            </a:r>
            <a:r>
              <a:rPr lang="uk-UA" b="1" baseline="-25000">
                <a:solidFill>
                  <a:schemeClr val="accent2"/>
                </a:solidFill>
              </a:rPr>
              <a:t>1</a:t>
            </a:r>
            <a:endParaRPr lang="ru-RU" b="1">
              <a:solidFill>
                <a:schemeClr val="accent2"/>
              </a:solidFill>
            </a:endParaRPr>
          </a:p>
        </p:txBody>
      </p:sp>
      <p:sp>
        <p:nvSpPr>
          <p:cNvPr id="26652" name="Line 28"/>
          <p:cNvSpPr>
            <a:spLocks noChangeShapeType="1"/>
          </p:cNvSpPr>
          <p:nvPr/>
        </p:nvSpPr>
        <p:spPr bwMode="auto">
          <a:xfrm>
            <a:off x="7454900" y="4621213"/>
            <a:ext cx="234950" cy="3206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07613" name="Text Box 29"/>
          <p:cNvSpPr txBox="1">
            <a:spLocks noChangeArrowheads="1"/>
          </p:cNvSpPr>
          <p:nvPr/>
        </p:nvSpPr>
        <p:spPr bwMode="auto">
          <a:xfrm>
            <a:off x="0" y="6092825"/>
            <a:ext cx="66389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/>
              <a:t>Якщо  АВ=2</a:t>
            </a:r>
            <a:r>
              <a:rPr lang="en-US" sz="2800" b="1" i="1"/>
              <a:t>CD</a:t>
            </a:r>
            <a:r>
              <a:rPr lang="ru-RU" sz="2800" b="1" i="1"/>
              <a:t>, то А</a:t>
            </a:r>
            <a:r>
              <a:rPr lang="ru-RU" sz="2800" b="1" i="1" baseline="-25000"/>
              <a:t>1</a:t>
            </a:r>
            <a:r>
              <a:rPr lang="ru-RU" sz="2800" b="1" i="1"/>
              <a:t>В</a:t>
            </a:r>
            <a:r>
              <a:rPr lang="ru-RU" sz="2800" b="1" i="1" baseline="-25000"/>
              <a:t>1</a:t>
            </a:r>
            <a:r>
              <a:rPr lang="ru-RU" sz="2800" b="1" i="1"/>
              <a:t>=2</a:t>
            </a:r>
            <a:r>
              <a:rPr lang="en-US" sz="2800" b="1" i="1"/>
              <a:t>C</a:t>
            </a:r>
            <a:r>
              <a:rPr lang="uk-UA" sz="2800" b="1" i="1" baseline="-25000"/>
              <a:t>1</a:t>
            </a:r>
            <a:r>
              <a:rPr lang="en-US" sz="2800" b="1" i="1"/>
              <a:t>D</a:t>
            </a:r>
            <a:r>
              <a:rPr lang="uk-UA" sz="2800" b="1" i="1" baseline="-25000"/>
              <a:t>1</a:t>
            </a:r>
            <a:r>
              <a:rPr lang="uk-UA" sz="2800" b="1" i="1"/>
              <a:t> </a:t>
            </a:r>
            <a:r>
              <a:rPr lang="ru-RU" sz="2800" b="1" i="1"/>
              <a:t> або</a:t>
            </a:r>
          </a:p>
        </p:txBody>
      </p:sp>
      <p:sp>
        <p:nvSpPr>
          <p:cNvPr id="26654" name="Text Box 30"/>
          <p:cNvSpPr txBox="1">
            <a:spLocks noChangeArrowheads="1"/>
          </p:cNvSpPr>
          <p:nvPr/>
        </p:nvSpPr>
        <p:spPr bwMode="auto">
          <a:xfrm>
            <a:off x="2771775" y="2060575"/>
            <a:ext cx="503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chemeClr val="accent2"/>
                </a:solidFill>
              </a:rPr>
              <a:t>М</a:t>
            </a:r>
          </a:p>
        </p:txBody>
      </p:sp>
      <p:sp>
        <p:nvSpPr>
          <p:cNvPr id="26655" name="Line 31"/>
          <p:cNvSpPr>
            <a:spLocks noChangeShapeType="1"/>
          </p:cNvSpPr>
          <p:nvPr/>
        </p:nvSpPr>
        <p:spPr bwMode="auto">
          <a:xfrm>
            <a:off x="3070225" y="1989138"/>
            <a:ext cx="2049463" cy="2797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6656" name="Line 32"/>
          <p:cNvSpPr>
            <a:spLocks noChangeShapeType="1"/>
          </p:cNvSpPr>
          <p:nvPr/>
        </p:nvSpPr>
        <p:spPr bwMode="auto">
          <a:xfrm>
            <a:off x="5121275" y="4795838"/>
            <a:ext cx="422275" cy="5762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6657" name="Oval 33"/>
          <p:cNvSpPr>
            <a:spLocks noChangeArrowheads="1"/>
          </p:cNvSpPr>
          <p:nvPr/>
        </p:nvSpPr>
        <p:spPr bwMode="auto">
          <a:xfrm>
            <a:off x="3276600" y="2276475"/>
            <a:ext cx="107950" cy="10795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26658" name="Oval 34"/>
          <p:cNvSpPr>
            <a:spLocks noChangeArrowheads="1"/>
          </p:cNvSpPr>
          <p:nvPr/>
        </p:nvSpPr>
        <p:spPr bwMode="auto">
          <a:xfrm>
            <a:off x="5076825" y="4752975"/>
            <a:ext cx="107950" cy="10795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26659" name="Text Box 35"/>
          <p:cNvSpPr txBox="1">
            <a:spLocks noChangeArrowheads="1"/>
          </p:cNvSpPr>
          <p:nvPr/>
        </p:nvSpPr>
        <p:spPr bwMode="auto">
          <a:xfrm>
            <a:off x="5076825" y="4365625"/>
            <a:ext cx="674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chemeClr val="accent2"/>
                </a:solidFill>
              </a:rPr>
              <a:t>М</a:t>
            </a:r>
            <a:r>
              <a:rPr lang="ru-RU" b="1" baseline="-25000">
                <a:solidFill>
                  <a:schemeClr val="accent2"/>
                </a:solidFill>
              </a:rPr>
              <a:t>1</a:t>
            </a:r>
            <a:endParaRPr lang="ru-RU" b="1">
              <a:solidFill>
                <a:schemeClr val="accent2"/>
              </a:solidFill>
            </a:endParaRPr>
          </a:p>
        </p:txBody>
      </p:sp>
      <p:graphicFrame>
        <p:nvGraphicFramePr>
          <p:cNvPr id="707621" name="Object 37"/>
          <p:cNvGraphicFramePr>
            <a:graphicFrameLocks noChangeAspect="1"/>
          </p:cNvGraphicFramePr>
          <p:nvPr>
            <p:ph/>
          </p:nvPr>
        </p:nvGraphicFramePr>
        <p:xfrm>
          <a:off x="6858000" y="5667375"/>
          <a:ext cx="2286000" cy="1190625"/>
        </p:xfrm>
        <a:graphic>
          <a:graphicData uri="http://schemas.openxmlformats.org/presentationml/2006/ole">
            <p:oleObj spid="_x0000_s302082" name="Формула" r:id="rId3" imgW="82548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07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7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0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07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07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7586" grpId="0"/>
      <p:bldP spid="7076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AutoShape 3"/>
          <p:cNvSpPr>
            <a:spLocks noChangeArrowheads="1"/>
          </p:cNvSpPr>
          <p:nvPr/>
        </p:nvSpPr>
        <p:spPr bwMode="auto">
          <a:xfrm>
            <a:off x="2627313" y="4652963"/>
            <a:ext cx="5689600" cy="1728787"/>
          </a:xfrm>
          <a:prstGeom prst="parallelogram">
            <a:avLst>
              <a:gd name="adj" fmla="val 82277"/>
            </a:avLst>
          </a:prstGeom>
          <a:solidFill>
            <a:schemeClr val="hlink">
              <a:alpha val="30196"/>
            </a:schemeClr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138243" name="Text Box 4"/>
          <p:cNvSpPr txBox="1">
            <a:spLocks noChangeArrowheads="1"/>
          </p:cNvSpPr>
          <p:nvPr/>
        </p:nvSpPr>
        <p:spPr bwMode="auto">
          <a:xfrm rot="830980">
            <a:off x="6516688" y="5949950"/>
            <a:ext cx="374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57263">
              <a:spcBef>
                <a:spcPct val="50000"/>
              </a:spcBef>
            </a:pPr>
            <a:r>
              <a:rPr lang="ru-RU" sz="2000" b="1" i="1">
                <a:sym typeface="Symbol" pitchFamily="18" charset="2"/>
              </a:rPr>
              <a:t></a:t>
            </a:r>
          </a:p>
        </p:txBody>
      </p:sp>
      <p:sp>
        <p:nvSpPr>
          <p:cNvPr id="138244" name="Line 5"/>
          <p:cNvSpPr>
            <a:spLocks noChangeShapeType="1"/>
          </p:cNvSpPr>
          <p:nvPr/>
        </p:nvSpPr>
        <p:spPr bwMode="auto">
          <a:xfrm flipV="1">
            <a:off x="2251075" y="2276475"/>
            <a:ext cx="1312863" cy="1368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138245" name="Line 6"/>
          <p:cNvSpPr>
            <a:spLocks noChangeShapeType="1"/>
          </p:cNvSpPr>
          <p:nvPr/>
        </p:nvSpPr>
        <p:spPr bwMode="auto">
          <a:xfrm>
            <a:off x="3459163" y="2133600"/>
            <a:ext cx="2690812" cy="3671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138246" name="Line 7"/>
          <p:cNvSpPr>
            <a:spLocks noChangeShapeType="1"/>
          </p:cNvSpPr>
          <p:nvPr/>
        </p:nvSpPr>
        <p:spPr bwMode="auto">
          <a:xfrm>
            <a:off x="1978025" y="3297238"/>
            <a:ext cx="1627188" cy="2220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38247" name="Line 8"/>
          <p:cNvSpPr>
            <a:spLocks noChangeShapeType="1"/>
          </p:cNvSpPr>
          <p:nvPr/>
        </p:nvSpPr>
        <p:spPr bwMode="auto">
          <a:xfrm>
            <a:off x="5435600" y="2420938"/>
            <a:ext cx="1689100" cy="2303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138248" name="Line 9"/>
          <p:cNvSpPr>
            <a:spLocks noChangeShapeType="1"/>
          </p:cNvSpPr>
          <p:nvPr/>
        </p:nvSpPr>
        <p:spPr bwMode="auto">
          <a:xfrm>
            <a:off x="3589338" y="5480050"/>
            <a:ext cx="2566987" cy="325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138249" name="Line 10"/>
          <p:cNvSpPr>
            <a:spLocks noChangeShapeType="1"/>
          </p:cNvSpPr>
          <p:nvPr/>
        </p:nvSpPr>
        <p:spPr bwMode="auto">
          <a:xfrm>
            <a:off x="7164388" y="4786313"/>
            <a:ext cx="422275" cy="5762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38250" name="Text Box 11"/>
          <p:cNvSpPr txBox="1">
            <a:spLocks noChangeArrowheads="1"/>
          </p:cNvSpPr>
          <p:nvPr/>
        </p:nvSpPr>
        <p:spPr bwMode="auto">
          <a:xfrm>
            <a:off x="5784850" y="2205038"/>
            <a:ext cx="288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i="1">
                <a:latin typeface="Times New Roman" pitchFamily="18" charset="0"/>
              </a:rPr>
              <a:t>а</a:t>
            </a:r>
          </a:p>
        </p:txBody>
      </p:sp>
      <p:sp>
        <p:nvSpPr>
          <p:cNvPr id="138251" name="Text Box 12"/>
          <p:cNvSpPr txBox="1">
            <a:spLocks noChangeArrowheads="1"/>
          </p:cNvSpPr>
          <p:nvPr/>
        </p:nvSpPr>
        <p:spPr bwMode="auto">
          <a:xfrm>
            <a:off x="1835150" y="3502025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A</a:t>
            </a:r>
            <a:endParaRPr lang="ru-RU" sz="1800"/>
          </a:p>
        </p:txBody>
      </p:sp>
      <p:sp>
        <p:nvSpPr>
          <p:cNvPr id="138252" name="Text Box 13"/>
          <p:cNvSpPr txBox="1">
            <a:spLocks noChangeArrowheads="1"/>
          </p:cNvSpPr>
          <p:nvPr/>
        </p:nvSpPr>
        <p:spPr bwMode="auto">
          <a:xfrm>
            <a:off x="3708400" y="2205038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B</a:t>
            </a:r>
            <a:endParaRPr lang="ru-RU" sz="1800"/>
          </a:p>
        </p:txBody>
      </p:sp>
      <p:sp>
        <p:nvSpPr>
          <p:cNvPr id="138253" name="Text Box 14"/>
          <p:cNvSpPr txBox="1">
            <a:spLocks noChangeArrowheads="1"/>
          </p:cNvSpPr>
          <p:nvPr/>
        </p:nvSpPr>
        <p:spPr bwMode="auto">
          <a:xfrm>
            <a:off x="3348038" y="5518150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A’</a:t>
            </a:r>
            <a:endParaRPr lang="ru-RU" sz="1800"/>
          </a:p>
        </p:txBody>
      </p:sp>
      <p:sp>
        <p:nvSpPr>
          <p:cNvPr id="138254" name="Text Box 15"/>
          <p:cNvSpPr txBox="1">
            <a:spLocks noChangeArrowheads="1"/>
          </p:cNvSpPr>
          <p:nvPr/>
        </p:nvSpPr>
        <p:spPr bwMode="auto">
          <a:xfrm>
            <a:off x="6084888" y="5805488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B’</a:t>
            </a:r>
            <a:endParaRPr lang="ru-RU" sz="1800"/>
          </a:p>
        </p:txBody>
      </p:sp>
      <p:sp>
        <p:nvSpPr>
          <p:cNvPr id="708624" name="Text Box 16"/>
          <p:cNvSpPr txBox="1">
            <a:spLocks noChangeArrowheads="1"/>
          </p:cNvSpPr>
          <p:nvPr/>
        </p:nvSpPr>
        <p:spPr bwMode="auto">
          <a:xfrm>
            <a:off x="0" y="247650"/>
            <a:ext cx="91440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ru-RU" sz="3600" b="1" i="1"/>
              <a:t>3) Лінійні розміри плоских фігур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ru-RU" sz="3600" b="1" i="1"/>
              <a:t> (довжини відрізків, величини кутів)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ru-RU" sz="3600" b="1" i="1"/>
              <a:t> </a:t>
            </a:r>
            <a:r>
              <a:rPr lang="ru-RU" sz="3600" b="1" i="1" u="sng">
                <a:solidFill>
                  <a:srgbClr val="FF0066"/>
                </a:solidFill>
              </a:rPr>
              <a:t>не</a:t>
            </a:r>
            <a:r>
              <a:rPr lang="ru-RU" sz="3600" b="1" i="1">
                <a:solidFill>
                  <a:srgbClr val="FF0066"/>
                </a:solidFill>
              </a:rPr>
              <a:t>   зберігаються</a:t>
            </a:r>
            <a:r>
              <a:rPr lang="ru-RU" sz="3600" b="1" i="1"/>
              <a:t> .</a:t>
            </a:r>
            <a:endParaRPr lang="ru-RU" sz="3600" b="1" i="1">
              <a:solidFill>
                <a:srgbClr val="FF0066"/>
              </a:solidFill>
            </a:endParaRPr>
          </a:p>
        </p:txBody>
      </p:sp>
      <p:sp>
        <p:nvSpPr>
          <p:cNvPr id="138256" name="Line 18"/>
          <p:cNvSpPr>
            <a:spLocks noChangeShapeType="1"/>
          </p:cNvSpPr>
          <p:nvPr/>
        </p:nvSpPr>
        <p:spPr bwMode="auto">
          <a:xfrm flipV="1">
            <a:off x="2268538" y="2997200"/>
            <a:ext cx="2519362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138257" name="Line 19"/>
          <p:cNvSpPr>
            <a:spLocks noChangeShapeType="1"/>
          </p:cNvSpPr>
          <p:nvPr/>
        </p:nvSpPr>
        <p:spPr bwMode="auto">
          <a:xfrm>
            <a:off x="4787900" y="2997200"/>
            <a:ext cx="1795463" cy="2447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138258" name="Line 20"/>
          <p:cNvSpPr>
            <a:spLocks noChangeShapeType="1"/>
          </p:cNvSpPr>
          <p:nvPr/>
        </p:nvSpPr>
        <p:spPr bwMode="auto">
          <a:xfrm flipV="1">
            <a:off x="3576638" y="5445125"/>
            <a:ext cx="3011487" cy="38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138259" name="Freeform 21"/>
          <p:cNvSpPr>
            <a:spLocks/>
          </p:cNvSpPr>
          <p:nvPr/>
        </p:nvSpPr>
        <p:spPr bwMode="auto">
          <a:xfrm>
            <a:off x="2700338" y="3189288"/>
            <a:ext cx="263525" cy="265112"/>
          </a:xfrm>
          <a:custGeom>
            <a:avLst/>
            <a:gdLst>
              <a:gd name="T0" fmla="*/ 0 w 166"/>
              <a:gd name="T1" fmla="*/ 0 h 167"/>
              <a:gd name="T2" fmla="*/ 2147483647 w 166"/>
              <a:gd name="T3" fmla="*/ 2147483647 h 167"/>
              <a:gd name="T4" fmla="*/ 2147483647 w 166"/>
              <a:gd name="T5" fmla="*/ 2147483647 h 167"/>
              <a:gd name="T6" fmla="*/ 2147483647 w 166"/>
              <a:gd name="T7" fmla="*/ 2147483647 h 167"/>
              <a:gd name="T8" fmla="*/ 0 60000 65536"/>
              <a:gd name="T9" fmla="*/ 0 60000 65536"/>
              <a:gd name="T10" fmla="*/ 0 60000 65536"/>
              <a:gd name="T11" fmla="*/ 0 60000 65536"/>
              <a:gd name="T12" fmla="*/ 0 w 166"/>
              <a:gd name="T13" fmla="*/ 0 h 167"/>
              <a:gd name="T14" fmla="*/ 166 w 166"/>
              <a:gd name="T15" fmla="*/ 167 h 16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6" h="167">
                <a:moveTo>
                  <a:pt x="0" y="0"/>
                </a:moveTo>
                <a:cubicBezTo>
                  <a:pt x="16" y="2"/>
                  <a:pt x="73" y="2"/>
                  <a:pt x="99" y="15"/>
                </a:cubicBezTo>
                <a:cubicBezTo>
                  <a:pt x="125" y="28"/>
                  <a:pt x="144" y="54"/>
                  <a:pt x="155" y="79"/>
                </a:cubicBezTo>
                <a:cubicBezTo>
                  <a:pt x="166" y="104"/>
                  <a:pt x="163" y="149"/>
                  <a:pt x="165" y="167"/>
                </a:cubicBezTo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38260" name="Text Box 22"/>
          <p:cNvSpPr txBox="1">
            <a:spLocks noChangeArrowheads="1"/>
          </p:cNvSpPr>
          <p:nvPr/>
        </p:nvSpPr>
        <p:spPr bwMode="auto">
          <a:xfrm rot="-1526510">
            <a:off x="2903538" y="2981325"/>
            <a:ext cx="360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β</a:t>
            </a:r>
          </a:p>
        </p:txBody>
      </p:sp>
      <p:sp>
        <p:nvSpPr>
          <p:cNvPr id="138261" name="Text Box 23"/>
          <p:cNvSpPr txBox="1">
            <a:spLocks noChangeArrowheads="1"/>
          </p:cNvSpPr>
          <p:nvPr/>
        </p:nvSpPr>
        <p:spPr bwMode="auto">
          <a:xfrm rot="848287">
            <a:off x="5448300" y="5407025"/>
            <a:ext cx="5826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0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endParaRPr lang="el-GR" sz="2000" b="1" i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8262" name="Freeform 24"/>
          <p:cNvSpPr>
            <a:spLocks/>
          </p:cNvSpPr>
          <p:nvPr/>
        </p:nvSpPr>
        <p:spPr bwMode="auto">
          <a:xfrm>
            <a:off x="5003800" y="5445125"/>
            <a:ext cx="188913" cy="206375"/>
          </a:xfrm>
          <a:custGeom>
            <a:avLst/>
            <a:gdLst>
              <a:gd name="T0" fmla="*/ 2147483647 w 119"/>
              <a:gd name="T1" fmla="*/ 0 h 130"/>
              <a:gd name="T2" fmla="*/ 2147483647 w 119"/>
              <a:gd name="T3" fmla="*/ 2147483647 h 130"/>
              <a:gd name="T4" fmla="*/ 0 w 119"/>
              <a:gd name="T5" fmla="*/ 2147483647 h 130"/>
              <a:gd name="T6" fmla="*/ 0 60000 65536"/>
              <a:gd name="T7" fmla="*/ 0 60000 65536"/>
              <a:gd name="T8" fmla="*/ 0 60000 65536"/>
              <a:gd name="T9" fmla="*/ 0 w 119"/>
              <a:gd name="T10" fmla="*/ 0 h 130"/>
              <a:gd name="T11" fmla="*/ 119 w 119"/>
              <a:gd name="T12" fmla="*/ 130 h 13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9" h="130">
                <a:moveTo>
                  <a:pt x="91" y="0"/>
                </a:moveTo>
                <a:cubicBezTo>
                  <a:pt x="105" y="22"/>
                  <a:pt x="119" y="44"/>
                  <a:pt x="104" y="66"/>
                </a:cubicBezTo>
                <a:cubicBezTo>
                  <a:pt x="89" y="88"/>
                  <a:pt x="44" y="109"/>
                  <a:pt x="0" y="130"/>
                </a:cubicBezTo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38263" name="Text Box 25"/>
          <p:cNvSpPr txBox="1">
            <a:spLocks noChangeArrowheads="1"/>
          </p:cNvSpPr>
          <p:nvPr/>
        </p:nvSpPr>
        <p:spPr bwMode="auto">
          <a:xfrm>
            <a:off x="4787900" y="2636838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C</a:t>
            </a:r>
            <a:endParaRPr lang="ru-RU" sz="1800"/>
          </a:p>
        </p:txBody>
      </p:sp>
      <p:sp>
        <p:nvSpPr>
          <p:cNvPr id="138264" name="Text Box 26"/>
          <p:cNvSpPr txBox="1">
            <a:spLocks noChangeArrowheads="1"/>
          </p:cNvSpPr>
          <p:nvPr/>
        </p:nvSpPr>
        <p:spPr bwMode="auto">
          <a:xfrm>
            <a:off x="6659563" y="5229225"/>
            <a:ext cx="449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C’</a:t>
            </a:r>
            <a:endParaRPr lang="ru-RU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086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86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08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86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Номер слайда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63C5AFBE-2A06-430F-BCE0-6A3E4C08AD0C}" type="slidenum">
              <a:rPr lang="ru-RU" sz="1200">
                <a:solidFill>
                  <a:srgbClr val="898989"/>
                </a:solidFill>
              </a:rPr>
              <a:pPr algn="r"/>
              <a:t>15</a:t>
            </a:fld>
            <a:endParaRPr lang="ru-RU" sz="1200">
              <a:solidFill>
                <a:srgbClr val="898989"/>
              </a:solidFill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562355" y="2305114"/>
          <a:ext cx="7908140" cy="17994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12738" y="1550988"/>
            <a:ext cx="36718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3200" b="1" i="1">
                <a:solidFill>
                  <a:srgbClr val="632523"/>
                </a:solidFill>
                <a:latin typeface="Calibri" pitchFamily="34" charset="0"/>
              </a:rPr>
              <a:t>Зберігаються:</a:t>
            </a:r>
            <a:endParaRPr lang="ru-RU" sz="3200" b="1" i="1">
              <a:solidFill>
                <a:srgbClr val="632523"/>
              </a:solidFill>
              <a:latin typeface="Calibri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52438" y="4206875"/>
            <a:ext cx="36718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3200" b="1" i="1">
                <a:solidFill>
                  <a:srgbClr val="632523"/>
                </a:solidFill>
                <a:latin typeface="Calibri" pitchFamily="34" charset="0"/>
              </a:rPr>
              <a:t>Не зберігаються:</a:t>
            </a:r>
            <a:endParaRPr lang="ru-RU" sz="3200" b="1" i="1">
              <a:solidFill>
                <a:srgbClr val="632523"/>
              </a:solidFill>
              <a:latin typeface="Calibri" pitchFamily="34" charset="0"/>
            </a:endParaRPr>
          </a:p>
        </p:txBody>
      </p:sp>
      <p:graphicFrame>
        <p:nvGraphicFramePr>
          <p:cNvPr id="11" name="Схема 10"/>
          <p:cNvGraphicFramePr/>
          <p:nvPr/>
        </p:nvGraphicFramePr>
        <p:xfrm>
          <a:off x="471893" y="4756770"/>
          <a:ext cx="8077202" cy="1656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722952" name="WordArt 8"/>
          <p:cNvSpPr>
            <a:spLocks noChangeArrowheads="1" noChangeShapeType="1" noTextEdit="1"/>
          </p:cNvSpPr>
          <p:nvPr/>
        </p:nvSpPr>
        <p:spPr bwMode="auto">
          <a:xfrm>
            <a:off x="271463" y="0"/>
            <a:ext cx="8467725" cy="1428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uk-UA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Властивості </a:t>
            </a:r>
          </a:p>
          <a:p>
            <a:pPr algn="ctr"/>
            <a:r>
              <a:rPr lang="uk-UA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паралельного проектування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22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9" grpId="0"/>
      <p:bldP spid="10" grpId="0"/>
      <p:bldGraphic spid="11" grpId="0">
        <p:bldAsOne/>
      </p:bldGraphic>
      <p:bldP spid="72295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:\Documents and Settings\Aida\Рабочий стол\МОИ шаблоны ЭКСПЕРИМЕНТы\matematik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29" y="26045"/>
            <a:ext cx="9108410" cy="6816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304800" y="609600"/>
            <a:ext cx="8551863" cy="565785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7574"/>
              </a:avLst>
            </a:prstTxWarp>
          </a:bodyPr>
          <a:lstStyle/>
          <a:p>
            <a:pPr algn="ctr">
              <a:defRPr/>
            </a:pPr>
            <a:r>
              <a:rPr lang="ru-RU" sz="3600" kern="10">
                <a:ln w="19050">
                  <a:solidFill>
                    <a:srgbClr val="00008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FF">
                        <a:alpha val="59000"/>
                      </a:srgbClr>
                    </a:gs>
                    <a:gs pos="50000">
                      <a:srgbClr val="0000FF"/>
                    </a:gs>
                    <a:gs pos="100000">
                      <a:srgbClr val="FFFFFF">
                        <a:alpha val="59000"/>
                      </a:srgbClr>
                    </a:gs>
                  </a:gsLst>
                  <a:lin ang="5400000" scaled="1"/>
                </a:gradFill>
                <a:latin typeface="Impact"/>
              </a:rPr>
              <a:t>Зображення </a:t>
            </a:r>
          </a:p>
          <a:p>
            <a:pPr algn="ctr">
              <a:defRPr/>
            </a:pPr>
            <a:r>
              <a:rPr lang="ru-RU" sz="3600" kern="10">
                <a:ln w="19050">
                  <a:solidFill>
                    <a:srgbClr val="00008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FF">
                        <a:alpha val="59000"/>
                      </a:srgbClr>
                    </a:gs>
                    <a:gs pos="50000">
                      <a:srgbClr val="0000FF"/>
                    </a:gs>
                    <a:gs pos="100000">
                      <a:srgbClr val="FFFFFF">
                        <a:alpha val="59000"/>
                      </a:srgbClr>
                    </a:gs>
                  </a:gsLst>
                  <a:lin ang="5400000" scaled="1"/>
                </a:gradFill>
                <a:latin typeface="Impact"/>
              </a:rPr>
              <a:t>плоских та просторових </a:t>
            </a:r>
          </a:p>
          <a:p>
            <a:pPr algn="ctr">
              <a:defRPr/>
            </a:pPr>
            <a:r>
              <a:rPr lang="ru-RU" sz="3600" kern="10">
                <a:ln w="19050">
                  <a:solidFill>
                    <a:srgbClr val="00008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FF">
                        <a:alpha val="59000"/>
                      </a:srgbClr>
                    </a:gs>
                    <a:gs pos="50000">
                      <a:srgbClr val="0000FF"/>
                    </a:gs>
                    <a:gs pos="100000">
                      <a:srgbClr val="FFFFFF">
                        <a:alpha val="59000"/>
                      </a:srgbClr>
                    </a:gs>
                  </a:gsLst>
                  <a:lin ang="5400000" scaled="1"/>
                </a:gradFill>
                <a:latin typeface="Impact"/>
              </a:rPr>
              <a:t>фігур</a:t>
            </a:r>
          </a:p>
          <a:p>
            <a:pPr algn="ctr">
              <a:defRPr/>
            </a:pPr>
            <a:r>
              <a:rPr lang="ru-RU" sz="3600" kern="10">
                <a:ln w="19050">
                  <a:solidFill>
                    <a:srgbClr val="00008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FF">
                        <a:alpha val="59000"/>
                      </a:srgbClr>
                    </a:gs>
                    <a:gs pos="50000">
                      <a:srgbClr val="0000FF"/>
                    </a:gs>
                    <a:gs pos="100000">
                      <a:srgbClr val="FFFFFF">
                        <a:alpha val="59000"/>
                      </a:srgbClr>
                    </a:gs>
                  </a:gsLst>
                  <a:lin ang="5400000" scaled="1"/>
                </a:gradFill>
                <a:latin typeface="Impact"/>
              </a:rPr>
              <a:t> у стереометрії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1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60350" y="323850"/>
            <a:ext cx="8883650" cy="1439863"/>
          </a:xfrm>
        </p:spPr>
        <p:txBody>
          <a:bodyPr>
            <a:normAutofit fontScale="92500" lnSpcReduction="20000"/>
          </a:bodyPr>
          <a:lstStyle/>
          <a:p>
            <a:pPr algn="ctr">
              <a:buFontTx/>
              <a:buNone/>
            </a:pPr>
            <a:r>
              <a:rPr lang="uk-UA" sz="3600" b="1" i="1" smtClean="0">
                <a:latin typeface="Times New Roman" pitchFamily="18" charset="0"/>
              </a:rPr>
              <a:t>Розглянуті властивості паралельного проектування дають змогу наочно зображати просторові фігури на площині</a:t>
            </a:r>
            <a:r>
              <a:rPr lang="uk-UA" sz="3200" b="1" i="1" smtClean="0">
                <a:latin typeface="Times New Roman" pitchFamily="18" charset="0"/>
              </a:rPr>
              <a:t>                                                 </a:t>
            </a:r>
            <a:endParaRPr lang="ru-RU" sz="3200" b="1" i="1" smtClean="0">
              <a:latin typeface="Times New Roman" pitchFamily="18" charset="0"/>
            </a:endParaRPr>
          </a:p>
        </p:txBody>
      </p:sp>
      <p:sp>
        <p:nvSpPr>
          <p:cNvPr id="7331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681413" y="3060700"/>
            <a:ext cx="5202237" cy="2952750"/>
          </a:xfrm>
        </p:spPr>
        <p:txBody>
          <a:bodyPr>
            <a:normAutofit lnSpcReduction="10000"/>
          </a:bodyPr>
          <a:lstStyle/>
          <a:p>
            <a:pPr algn="ctr">
              <a:buFontTx/>
              <a:buNone/>
            </a:pPr>
            <a:r>
              <a:rPr lang="uk-UA" sz="3200" b="1" i="1" smtClean="0">
                <a:solidFill>
                  <a:srgbClr val="FF0000"/>
                </a:solidFill>
                <a:latin typeface="Times New Roman" pitchFamily="18" charset="0"/>
              </a:rPr>
              <a:t>        Зображенням фігури</a:t>
            </a:r>
            <a:r>
              <a:rPr lang="uk-UA" sz="3200" b="1" i="1" smtClean="0">
                <a:latin typeface="Times New Roman" pitchFamily="18" charset="0"/>
              </a:rPr>
              <a:t>                             називається будь-яка фігура, подібна до паралельної проекції даної фігури на деяку площину.</a:t>
            </a:r>
            <a:endParaRPr lang="ru-RU" sz="3200" b="1" i="1" smtClean="0">
              <a:latin typeface="Times New Roman" pitchFamily="18" charset="0"/>
            </a:endParaRPr>
          </a:p>
          <a:p>
            <a:pPr algn="ctr"/>
            <a:endParaRPr lang="ru-RU" sz="3200" b="1" i="1" smtClean="0"/>
          </a:p>
        </p:txBody>
      </p:sp>
      <p:pic>
        <p:nvPicPr>
          <p:cNvPr id="733189" name="Picture 5" descr="image005"/>
          <p:cNvPicPr>
            <a:picLocks noChangeAspect="1" noChangeArrowheads="1"/>
          </p:cNvPicPr>
          <p:nvPr/>
        </p:nvPicPr>
        <p:blipFill>
          <a:blip r:embed="rId2"/>
          <a:srcRect l="51227" t="11456" r="1746" b="16483"/>
          <a:stretch>
            <a:fillRect/>
          </a:stretch>
        </p:blipFill>
        <p:spPr bwMode="auto">
          <a:xfrm>
            <a:off x="342900" y="3252788"/>
            <a:ext cx="3097213" cy="295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3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331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33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733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33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733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3187" grpId="0" build="p"/>
      <p:bldP spid="733188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Line 2"/>
          <p:cNvSpPr>
            <a:spLocks noChangeShapeType="1"/>
          </p:cNvSpPr>
          <p:nvPr/>
        </p:nvSpPr>
        <p:spPr bwMode="auto">
          <a:xfrm>
            <a:off x="4572000" y="404813"/>
            <a:ext cx="0" cy="5903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43363" name="Text Box 3"/>
          <p:cNvSpPr txBox="1">
            <a:spLocks noChangeArrowheads="1"/>
          </p:cNvSpPr>
          <p:nvPr/>
        </p:nvSpPr>
        <p:spPr bwMode="auto">
          <a:xfrm>
            <a:off x="0" y="0"/>
            <a:ext cx="4319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i="1"/>
              <a:t>Фігура в просторі</a:t>
            </a:r>
          </a:p>
        </p:txBody>
      </p:sp>
      <p:sp>
        <p:nvSpPr>
          <p:cNvPr id="143364" name="Text Box 4"/>
          <p:cNvSpPr txBox="1">
            <a:spLocks noChangeArrowheads="1"/>
          </p:cNvSpPr>
          <p:nvPr/>
        </p:nvSpPr>
        <p:spPr bwMode="auto">
          <a:xfrm>
            <a:off x="4945063" y="0"/>
            <a:ext cx="419893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i="1"/>
              <a:t>Її зображення на площині</a:t>
            </a:r>
          </a:p>
        </p:txBody>
      </p:sp>
      <p:sp>
        <p:nvSpPr>
          <p:cNvPr id="143365" name="Freeform 5"/>
          <p:cNvSpPr>
            <a:spLocks/>
          </p:cNvSpPr>
          <p:nvPr/>
        </p:nvSpPr>
        <p:spPr bwMode="auto">
          <a:xfrm>
            <a:off x="698500" y="692150"/>
            <a:ext cx="2360613" cy="1301750"/>
          </a:xfrm>
          <a:custGeom>
            <a:avLst/>
            <a:gdLst>
              <a:gd name="T0" fmla="*/ 0 w 1487"/>
              <a:gd name="T1" fmla="*/ 2147483647 h 820"/>
              <a:gd name="T2" fmla="*/ 2147483647 w 1487"/>
              <a:gd name="T3" fmla="*/ 0 h 820"/>
              <a:gd name="T4" fmla="*/ 2147483647 w 1487"/>
              <a:gd name="T5" fmla="*/ 2147483647 h 820"/>
              <a:gd name="T6" fmla="*/ 0 w 1487"/>
              <a:gd name="T7" fmla="*/ 2147483647 h 820"/>
              <a:gd name="T8" fmla="*/ 0 60000 65536"/>
              <a:gd name="T9" fmla="*/ 0 60000 65536"/>
              <a:gd name="T10" fmla="*/ 0 60000 65536"/>
              <a:gd name="T11" fmla="*/ 0 60000 65536"/>
              <a:gd name="T12" fmla="*/ 0 w 1487"/>
              <a:gd name="T13" fmla="*/ 0 h 820"/>
              <a:gd name="T14" fmla="*/ 1487 w 1487"/>
              <a:gd name="T15" fmla="*/ 820 h 8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87" h="820">
                <a:moveTo>
                  <a:pt x="0" y="820"/>
                </a:moveTo>
                <a:lnTo>
                  <a:pt x="1306" y="0"/>
                </a:lnTo>
                <a:lnTo>
                  <a:pt x="1487" y="817"/>
                </a:lnTo>
                <a:lnTo>
                  <a:pt x="0" y="820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10662" name="Freeform 6"/>
          <p:cNvSpPr>
            <a:spLocks/>
          </p:cNvSpPr>
          <p:nvPr/>
        </p:nvSpPr>
        <p:spPr bwMode="auto">
          <a:xfrm>
            <a:off x="5148263" y="981075"/>
            <a:ext cx="3095625" cy="1079500"/>
          </a:xfrm>
          <a:custGeom>
            <a:avLst/>
            <a:gdLst>
              <a:gd name="T0" fmla="*/ 0 w 1950"/>
              <a:gd name="T1" fmla="*/ 2147483647 h 680"/>
              <a:gd name="T2" fmla="*/ 2147483647 w 1950"/>
              <a:gd name="T3" fmla="*/ 0 h 680"/>
              <a:gd name="T4" fmla="*/ 2147483647 w 1950"/>
              <a:gd name="T5" fmla="*/ 2147483647 h 680"/>
              <a:gd name="T6" fmla="*/ 0 w 1950"/>
              <a:gd name="T7" fmla="*/ 2147483647 h 680"/>
              <a:gd name="T8" fmla="*/ 0 60000 65536"/>
              <a:gd name="T9" fmla="*/ 0 60000 65536"/>
              <a:gd name="T10" fmla="*/ 0 60000 65536"/>
              <a:gd name="T11" fmla="*/ 0 60000 65536"/>
              <a:gd name="T12" fmla="*/ 0 w 1950"/>
              <a:gd name="T13" fmla="*/ 0 h 680"/>
              <a:gd name="T14" fmla="*/ 1950 w 1950"/>
              <a:gd name="T15" fmla="*/ 680 h 6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50" h="680">
                <a:moveTo>
                  <a:pt x="0" y="680"/>
                </a:moveTo>
                <a:lnTo>
                  <a:pt x="680" y="0"/>
                </a:lnTo>
                <a:lnTo>
                  <a:pt x="1950" y="408"/>
                </a:lnTo>
                <a:lnTo>
                  <a:pt x="0" y="680"/>
                </a:lnTo>
                <a:close/>
              </a:path>
            </a:pathLst>
          </a:cu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43367" name="AutoShape 7"/>
          <p:cNvSpPr>
            <a:spLocks noChangeArrowheads="1"/>
          </p:cNvSpPr>
          <p:nvPr/>
        </p:nvSpPr>
        <p:spPr bwMode="auto">
          <a:xfrm>
            <a:off x="971550" y="2708275"/>
            <a:ext cx="2663825" cy="1441450"/>
          </a:xfrm>
          <a:prstGeom prst="rtTriangle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710664" name="Freeform 8"/>
          <p:cNvSpPr>
            <a:spLocks/>
          </p:cNvSpPr>
          <p:nvPr/>
        </p:nvSpPr>
        <p:spPr bwMode="auto">
          <a:xfrm>
            <a:off x="5364163" y="2852738"/>
            <a:ext cx="2879725" cy="1296987"/>
          </a:xfrm>
          <a:custGeom>
            <a:avLst/>
            <a:gdLst>
              <a:gd name="T0" fmla="*/ 0 w 1814"/>
              <a:gd name="T1" fmla="*/ 2147483647 h 817"/>
              <a:gd name="T2" fmla="*/ 2147483647 w 1814"/>
              <a:gd name="T3" fmla="*/ 0 h 817"/>
              <a:gd name="T4" fmla="*/ 2147483647 w 1814"/>
              <a:gd name="T5" fmla="*/ 2147483647 h 817"/>
              <a:gd name="T6" fmla="*/ 0 w 1814"/>
              <a:gd name="T7" fmla="*/ 2147483647 h 817"/>
              <a:gd name="T8" fmla="*/ 0 60000 65536"/>
              <a:gd name="T9" fmla="*/ 0 60000 65536"/>
              <a:gd name="T10" fmla="*/ 0 60000 65536"/>
              <a:gd name="T11" fmla="*/ 0 60000 65536"/>
              <a:gd name="T12" fmla="*/ 0 w 1814"/>
              <a:gd name="T13" fmla="*/ 0 h 817"/>
              <a:gd name="T14" fmla="*/ 1814 w 1814"/>
              <a:gd name="T15" fmla="*/ 817 h 81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14" h="817">
                <a:moveTo>
                  <a:pt x="0" y="817"/>
                </a:moveTo>
                <a:lnTo>
                  <a:pt x="272" y="0"/>
                </a:lnTo>
                <a:lnTo>
                  <a:pt x="1814" y="590"/>
                </a:lnTo>
                <a:lnTo>
                  <a:pt x="0" y="817"/>
                </a:lnTo>
                <a:close/>
              </a:path>
            </a:pathLst>
          </a:cu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10665" name="Line 9"/>
          <p:cNvSpPr>
            <a:spLocks noChangeShapeType="1"/>
          </p:cNvSpPr>
          <p:nvPr/>
        </p:nvSpPr>
        <p:spPr bwMode="auto">
          <a:xfrm flipV="1">
            <a:off x="5467350" y="3833813"/>
            <a:ext cx="280988" cy="34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10666" name="Line 10"/>
          <p:cNvSpPr>
            <a:spLocks noChangeShapeType="1"/>
          </p:cNvSpPr>
          <p:nvPr/>
        </p:nvSpPr>
        <p:spPr bwMode="auto">
          <a:xfrm flipH="1">
            <a:off x="5661025" y="3833813"/>
            <a:ext cx="85725" cy="266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43371" name="Text Box 11"/>
          <p:cNvSpPr txBox="1">
            <a:spLocks noChangeArrowheads="1"/>
          </p:cNvSpPr>
          <p:nvPr/>
        </p:nvSpPr>
        <p:spPr bwMode="auto">
          <a:xfrm>
            <a:off x="0" y="2152650"/>
            <a:ext cx="3924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>
                <a:solidFill>
                  <a:srgbClr val="008000"/>
                </a:solidFill>
              </a:rPr>
              <a:t>Довільний трикутник</a:t>
            </a:r>
          </a:p>
        </p:txBody>
      </p:sp>
      <p:sp>
        <p:nvSpPr>
          <p:cNvPr id="710668" name="Text Box 12"/>
          <p:cNvSpPr txBox="1">
            <a:spLocks noChangeArrowheads="1"/>
          </p:cNvSpPr>
          <p:nvPr/>
        </p:nvSpPr>
        <p:spPr bwMode="auto">
          <a:xfrm>
            <a:off x="5003800" y="2133600"/>
            <a:ext cx="3879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>
                <a:solidFill>
                  <a:schemeClr val="accent2"/>
                </a:solidFill>
              </a:rPr>
              <a:t>Довільний трикутник</a:t>
            </a:r>
          </a:p>
        </p:txBody>
      </p:sp>
      <p:sp>
        <p:nvSpPr>
          <p:cNvPr id="143373" name="Text Box 13"/>
          <p:cNvSpPr txBox="1">
            <a:spLocks noChangeArrowheads="1"/>
          </p:cNvSpPr>
          <p:nvPr/>
        </p:nvSpPr>
        <p:spPr bwMode="auto">
          <a:xfrm>
            <a:off x="0" y="4292600"/>
            <a:ext cx="431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i="1">
                <a:solidFill>
                  <a:srgbClr val="008000"/>
                </a:solidFill>
              </a:rPr>
              <a:t>Прямокутний трикутник</a:t>
            </a:r>
          </a:p>
        </p:txBody>
      </p:sp>
      <p:sp>
        <p:nvSpPr>
          <p:cNvPr id="710670" name="Text Box 14"/>
          <p:cNvSpPr txBox="1">
            <a:spLocks noChangeArrowheads="1"/>
          </p:cNvSpPr>
          <p:nvPr/>
        </p:nvSpPr>
        <p:spPr bwMode="auto">
          <a:xfrm>
            <a:off x="5076825" y="4292600"/>
            <a:ext cx="3803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>
                <a:solidFill>
                  <a:schemeClr val="accent2"/>
                </a:solidFill>
              </a:rPr>
              <a:t>Довільний трикутник</a:t>
            </a:r>
            <a:endParaRPr lang="ru-RU" sz="1800"/>
          </a:p>
        </p:txBody>
      </p:sp>
      <p:sp>
        <p:nvSpPr>
          <p:cNvPr id="710671" name="Freeform 15"/>
          <p:cNvSpPr>
            <a:spLocks/>
          </p:cNvSpPr>
          <p:nvPr/>
        </p:nvSpPr>
        <p:spPr bwMode="auto">
          <a:xfrm>
            <a:off x="5143500" y="5016500"/>
            <a:ext cx="3200400" cy="1041400"/>
          </a:xfrm>
          <a:custGeom>
            <a:avLst/>
            <a:gdLst>
              <a:gd name="T0" fmla="*/ 0 w 2016"/>
              <a:gd name="T1" fmla="*/ 2147483647 h 656"/>
              <a:gd name="T2" fmla="*/ 2147483647 w 2016"/>
              <a:gd name="T3" fmla="*/ 0 h 656"/>
              <a:gd name="T4" fmla="*/ 2147483647 w 2016"/>
              <a:gd name="T5" fmla="*/ 2147483647 h 656"/>
              <a:gd name="T6" fmla="*/ 0 w 2016"/>
              <a:gd name="T7" fmla="*/ 2147483647 h 656"/>
              <a:gd name="T8" fmla="*/ 0 60000 65536"/>
              <a:gd name="T9" fmla="*/ 0 60000 65536"/>
              <a:gd name="T10" fmla="*/ 0 60000 65536"/>
              <a:gd name="T11" fmla="*/ 0 60000 65536"/>
              <a:gd name="T12" fmla="*/ 0 w 2016"/>
              <a:gd name="T13" fmla="*/ 0 h 656"/>
              <a:gd name="T14" fmla="*/ 2016 w 2016"/>
              <a:gd name="T15" fmla="*/ 656 h 6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16" h="656">
                <a:moveTo>
                  <a:pt x="0" y="560"/>
                </a:moveTo>
                <a:lnTo>
                  <a:pt x="1480" y="0"/>
                </a:lnTo>
                <a:lnTo>
                  <a:pt x="2016" y="656"/>
                </a:lnTo>
                <a:lnTo>
                  <a:pt x="0" y="560"/>
                </a:lnTo>
                <a:close/>
              </a:path>
            </a:pathLst>
          </a:cu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43376" name="AutoShape 16"/>
          <p:cNvSpPr>
            <a:spLocks noChangeArrowheads="1"/>
          </p:cNvSpPr>
          <p:nvPr/>
        </p:nvSpPr>
        <p:spPr bwMode="auto">
          <a:xfrm>
            <a:off x="236538" y="4951413"/>
            <a:ext cx="4176712" cy="936625"/>
          </a:xfrm>
          <a:prstGeom prst="triangle">
            <a:avLst>
              <a:gd name="adj" fmla="val 500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143377" name="Line 17"/>
          <p:cNvSpPr>
            <a:spLocks noChangeShapeType="1"/>
          </p:cNvSpPr>
          <p:nvPr/>
        </p:nvSpPr>
        <p:spPr bwMode="auto">
          <a:xfrm>
            <a:off x="1238250" y="5354638"/>
            <a:ext cx="144463" cy="1444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43378" name="Line 18"/>
          <p:cNvSpPr>
            <a:spLocks noChangeShapeType="1"/>
          </p:cNvSpPr>
          <p:nvPr/>
        </p:nvSpPr>
        <p:spPr bwMode="auto">
          <a:xfrm flipV="1">
            <a:off x="3205163" y="5291138"/>
            <a:ext cx="144462" cy="1444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43379" name="Text Box 19"/>
          <p:cNvSpPr txBox="1">
            <a:spLocks noChangeArrowheads="1"/>
          </p:cNvSpPr>
          <p:nvPr/>
        </p:nvSpPr>
        <p:spPr bwMode="auto">
          <a:xfrm>
            <a:off x="0" y="6169025"/>
            <a:ext cx="462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i="1">
                <a:solidFill>
                  <a:srgbClr val="008000"/>
                </a:solidFill>
              </a:rPr>
              <a:t>Рівнобедрений трикутник</a:t>
            </a:r>
          </a:p>
        </p:txBody>
      </p:sp>
      <p:sp>
        <p:nvSpPr>
          <p:cNvPr id="710676" name="Text Box 20"/>
          <p:cNvSpPr txBox="1">
            <a:spLocks noChangeArrowheads="1"/>
          </p:cNvSpPr>
          <p:nvPr/>
        </p:nvSpPr>
        <p:spPr bwMode="auto">
          <a:xfrm>
            <a:off x="5076825" y="6165850"/>
            <a:ext cx="4067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>
                <a:solidFill>
                  <a:schemeClr val="accent2"/>
                </a:solidFill>
              </a:rPr>
              <a:t>Довільний трикутник</a:t>
            </a:r>
            <a:r>
              <a:rPr lang="ru-RU"/>
              <a:t> </a:t>
            </a:r>
            <a:endParaRPr lang="ru-RU" sz="1800"/>
          </a:p>
        </p:txBody>
      </p:sp>
      <p:sp>
        <p:nvSpPr>
          <p:cNvPr id="710677" name="Line 21"/>
          <p:cNvSpPr>
            <a:spLocks noChangeShapeType="1"/>
          </p:cNvSpPr>
          <p:nvPr/>
        </p:nvSpPr>
        <p:spPr bwMode="auto">
          <a:xfrm>
            <a:off x="6537325" y="5254625"/>
            <a:ext cx="142875" cy="142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10678" name="Line 22"/>
          <p:cNvSpPr>
            <a:spLocks noChangeShapeType="1"/>
          </p:cNvSpPr>
          <p:nvPr/>
        </p:nvSpPr>
        <p:spPr bwMode="auto">
          <a:xfrm flipH="1">
            <a:off x="7743825" y="5360988"/>
            <a:ext cx="152400" cy="1222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43383" name="Line 23"/>
          <p:cNvSpPr>
            <a:spLocks noChangeShapeType="1"/>
          </p:cNvSpPr>
          <p:nvPr/>
        </p:nvSpPr>
        <p:spPr bwMode="auto">
          <a:xfrm>
            <a:off x="971550" y="3860800"/>
            <a:ext cx="28733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43384" name="Line 24"/>
          <p:cNvSpPr>
            <a:spLocks noChangeShapeType="1"/>
          </p:cNvSpPr>
          <p:nvPr/>
        </p:nvSpPr>
        <p:spPr bwMode="auto">
          <a:xfrm>
            <a:off x="1258888" y="3860800"/>
            <a:ext cx="0" cy="2889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0662" grpId="0" animBg="1"/>
      <p:bldP spid="710664" grpId="0" animBg="1"/>
      <p:bldP spid="710665" grpId="0" animBg="1"/>
      <p:bldP spid="710666" grpId="0" animBg="1"/>
      <p:bldP spid="710668" grpId="0"/>
      <p:bldP spid="710670" grpId="0"/>
      <p:bldP spid="710671" grpId="0" animBg="1"/>
      <p:bldP spid="710676" grpId="0"/>
      <p:bldP spid="710677" grpId="0" animBg="1"/>
      <p:bldP spid="71067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Line 2"/>
          <p:cNvSpPr>
            <a:spLocks noChangeShapeType="1"/>
          </p:cNvSpPr>
          <p:nvPr/>
        </p:nvSpPr>
        <p:spPr bwMode="auto">
          <a:xfrm>
            <a:off x="4572000" y="404813"/>
            <a:ext cx="0" cy="5903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44387" name="AutoShape 5"/>
          <p:cNvSpPr>
            <a:spLocks noChangeArrowheads="1"/>
          </p:cNvSpPr>
          <p:nvPr/>
        </p:nvSpPr>
        <p:spPr bwMode="auto">
          <a:xfrm>
            <a:off x="1331913" y="492125"/>
            <a:ext cx="1800225" cy="1439863"/>
          </a:xfrm>
          <a:prstGeom prst="triangle">
            <a:avLst>
              <a:gd name="adj" fmla="val 500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144388" name="Line 6"/>
          <p:cNvSpPr>
            <a:spLocks noChangeShapeType="1"/>
          </p:cNvSpPr>
          <p:nvPr/>
        </p:nvSpPr>
        <p:spPr bwMode="auto">
          <a:xfrm>
            <a:off x="1743075" y="1068388"/>
            <a:ext cx="142875" cy="1428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44389" name="Line 7"/>
          <p:cNvSpPr>
            <a:spLocks noChangeShapeType="1"/>
          </p:cNvSpPr>
          <p:nvPr/>
        </p:nvSpPr>
        <p:spPr bwMode="auto">
          <a:xfrm flipV="1">
            <a:off x="2555875" y="1068388"/>
            <a:ext cx="144463" cy="1428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44390" name="Line 8"/>
          <p:cNvSpPr>
            <a:spLocks noChangeShapeType="1"/>
          </p:cNvSpPr>
          <p:nvPr/>
        </p:nvSpPr>
        <p:spPr bwMode="auto">
          <a:xfrm>
            <a:off x="2217738" y="1808163"/>
            <a:ext cx="0" cy="2079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44391" name="Text Box 9"/>
          <p:cNvSpPr txBox="1">
            <a:spLocks noChangeArrowheads="1"/>
          </p:cNvSpPr>
          <p:nvPr/>
        </p:nvSpPr>
        <p:spPr bwMode="auto">
          <a:xfrm>
            <a:off x="0" y="2117725"/>
            <a:ext cx="44894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i="1">
                <a:solidFill>
                  <a:srgbClr val="008000"/>
                </a:solidFill>
              </a:rPr>
              <a:t>Рівносторонній трикутник</a:t>
            </a:r>
          </a:p>
        </p:txBody>
      </p:sp>
      <p:sp>
        <p:nvSpPr>
          <p:cNvPr id="711690" name="Text Box 10"/>
          <p:cNvSpPr txBox="1">
            <a:spLocks noChangeArrowheads="1"/>
          </p:cNvSpPr>
          <p:nvPr/>
        </p:nvSpPr>
        <p:spPr bwMode="auto">
          <a:xfrm>
            <a:off x="4957763" y="2289175"/>
            <a:ext cx="3651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>
                <a:solidFill>
                  <a:schemeClr val="accent2"/>
                </a:solidFill>
              </a:rPr>
              <a:t>Довільний трикутник</a:t>
            </a:r>
            <a:r>
              <a:rPr lang="ru-RU"/>
              <a:t> </a:t>
            </a:r>
            <a:endParaRPr lang="ru-RU" sz="1800"/>
          </a:p>
        </p:txBody>
      </p:sp>
      <p:sp>
        <p:nvSpPr>
          <p:cNvPr id="711691" name="Freeform 11"/>
          <p:cNvSpPr>
            <a:spLocks/>
          </p:cNvSpPr>
          <p:nvPr/>
        </p:nvSpPr>
        <p:spPr bwMode="auto">
          <a:xfrm>
            <a:off x="5229225" y="930275"/>
            <a:ext cx="3089275" cy="1266825"/>
          </a:xfrm>
          <a:custGeom>
            <a:avLst/>
            <a:gdLst>
              <a:gd name="T0" fmla="*/ 0 w 1946"/>
              <a:gd name="T1" fmla="*/ 2147483647 h 798"/>
              <a:gd name="T2" fmla="*/ 2147483647 w 1946"/>
              <a:gd name="T3" fmla="*/ 0 h 798"/>
              <a:gd name="T4" fmla="*/ 2147483647 w 1946"/>
              <a:gd name="T5" fmla="*/ 2147483647 h 798"/>
              <a:gd name="T6" fmla="*/ 0 w 1946"/>
              <a:gd name="T7" fmla="*/ 2147483647 h 798"/>
              <a:gd name="T8" fmla="*/ 0 60000 65536"/>
              <a:gd name="T9" fmla="*/ 0 60000 65536"/>
              <a:gd name="T10" fmla="*/ 0 60000 65536"/>
              <a:gd name="T11" fmla="*/ 0 60000 65536"/>
              <a:gd name="T12" fmla="*/ 0 w 1946"/>
              <a:gd name="T13" fmla="*/ 0 h 798"/>
              <a:gd name="T14" fmla="*/ 1946 w 1946"/>
              <a:gd name="T15" fmla="*/ 798 h 79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46" h="798">
                <a:moveTo>
                  <a:pt x="0" y="560"/>
                </a:moveTo>
                <a:lnTo>
                  <a:pt x="1480" y="0"/>
                </a:lnTo>
                <a:lnTo>
                  <a:pt x="1946" y="798"/>
                </a:lnTo>
                <a:lnTo>
                  <a:pt x="0" y="560"/>
                </a:lnTo>
                <a:close/>
              </a:path>
            </a:pathLst>
          </a:cu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11692" name="Line 12"/>
          <p:cNvSpPr>
            <a:spLocks noChangeShapeType="1"/>
          </p:cNvSpPr>
          <p:nvPr/>
        </p:nvSpPr>
        <p:spPr bwMode="auto">
          <a:xfrm>
            <a:off x="6596063" y="1211263"/>
            <a:ext cx="73025" cy="190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11693" name="Line 13"/>
          <p:cNvSpPr>
            <a:spLocks noChangeShapeType="1"/>
          </p:cNvSpPr>
          <p:nvPr/>
        </p:nvSpPr>
        <p:spPr bwMode="auto">
          <a:xfrm flipV="1">
            <a:off x="7686675" y="1335088"/>
            <a:ext cx="217488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11694" name="Line 14"/>
          <p:cNvSpPr>
            <a:spLocks noChangeShapeType="1"/>
          </p:cNvSpPr>
          <p:nvPr/>
        </p:nvSpPr>
        <p:spPr bwMode="auto">
          <a:xfrm flipH="1">
            <a:off x="6640513" y="1900238"/>
            <a:ext cx="144462" cy="142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44397" name="AutoShape 15"/>
          <p:cNvSpPr>
            <a:spLocks noChangeArrowheads="1"/>
          </p:cNvSpPr>
          <p:nvPr/>
        </p:nvSpPr>
        <p:spPr bwMode="auto">
          <a:xfrm>
            <a:off x="895350" y="3067050"/>
            <a:ext cx="2736850" cy="1079500"/>
          </a:xfrm>
          <a:prstGeom prst="parallelogram">
            <a:avLst>
              <a:gd name="adj" fmla="val 63382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711696" name="AutoShape 16"/>
          <p:cNvSpPr>
            <a:spLocks noChangeArrowheads="1"/>
          </p:cNvSpPr>
          <p:nvPr/>
        </p:nvSpPr>
        <p:spPr bwMode="auto">
          <a:xfrm>
            <a:off x="5292725" y="2852738"/>
            <a:ext cx="3095625" cy="720725"/>
          </a:xfrm>
          <a:prstGeom prst="parallelogram">
            <a:avLst>
              <a:gd name="adj" fmla="val 107379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144399" name="Rectangle 17"/>
          <p:cNvSpPr>
            <a:spLocks noChangeArrowheads="1"/>
          </p:cNvSpPr>
          <p:nvPr/>
        </p:nvSpPr>
        <p:spPr bwMode="auto">
          <a:xfrm>
            <a:off x="900113" y="4797425"/>
            <a:ext cx="2808287" cy="936625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711698" name="AutoShape 18"/>
          <p:cNvSpPr>
            <a:spLocks noChangeArrowheads="1"/>
          </p:cNvSpPr>
          <p:nvPr/>
        </p:nvSpPr>
        <p:spPr bwMode="auto">
          <a:xfrm>
            <a:off x="4787900" y="4868863"/>
            <a:ext cx="3744913" cy="720725"/>
          </a:xfrm>
          <a:prstGeom prst="parallelogram">
            <a:avLst>
              <a:gd name="adj" fmla="val 129901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144401" name="Line 19"/>
          <p:cNvSpPr>
            <a:spLocks noChangeShapeType="1"/>
          </p:cNvSpPr>
          <p:nvPr/>
        </p:nvSpPr>
        <p:spPr bwMode="auto">
          <a:xfrm>
            <a:off x="900113" y="5516563"/>
            <a:ext cx="2159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44402" name="Line 20"/>
          <p:cNvSpPr>
            <a:spLocks noChangeShapeType="1"/>
          </p:cNvSpPr>
          <p:nvPr/>
        </p:nvSpPr>
        <p:spPr bwMode="auto">
          <a:xfrm>
            <a:off x="1116013" y="5516563"/>
            <a:ext cx="0" cy="21748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11701" name="Line 21"/>
          <p:cNvSpPr>
            <a:spLocks noChangeShapeType="1"/>
          </p:cNvSpPr>
          <p:nvPr/>
        </p:nvSpPr>
        <p:spPr bwMode="auto">
          <a:xfrm>
            <a:off x="5076825" y="5373688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11702" name="Line 22"/>
          <p:cNvSpPr>
            <a:spLocks noChangeShapeType="1"/>
          </p:cNvSpPr>
          <p:nvPr/>
        </p:nvSpPr>
        <p:spPr bwMode="auto">
          <a:xfrm flipH="1">
            <a:off x="5148263" y="5373688"/>
            <a:ext cx="28733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44405" name="Text Box 23"/>
          <p:cNvSpPr txBox="1">
            <a:spLocks noChangeArrowheads="1"/>
          </p:cNvSpPr>
          <p:nvPr/>
        </p:nvSpPr>
        <p:spPr bwMode="auto">
          <a:xfrm>
            <a:off x="503238" y="4130675"/>
            <a:ext cx="3106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i="1">
                <a:solidFill>
                  <a:srgbClr val="008000"/>
                </a:solidFill>
              </a:rPr>
              <a:t>Паралелограм</a:t>
            </a:r>
          </a:p>
        </p:txBody>
      </p:sp>
      <p:sp>
        <p:nvSpPr>
          <p:cNvPr id="711704" name="Text Box 24"/>
          <p:cNvSpPr txBox="1">
            <a:spLocks noChangeArrowheads="1"/>
          </p:cNvSpPr>
          <p:nvPr/>
        </p:nvSpPr>
        <p:spPr bwMode="auto">
          <a:xfrm>
            <a:off x="4932363" y="3978275"/>
            <a:ext cx="42116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>
                <a:solidFill>
                  <a:schemeClr val="accent2"/>
                </a:solidFill>
              </a:rPr>
              <a:t>Довільний </a:t>
            </a:r>
            <a:r>
              <a:rPr lang="ru-RU" sz="1800"/>
              <a:t> </a:t>
            </a:r>
            <a:r>
              <a:rPr lang="ru-RU" b="1" i="1">
                <a:solidFill>
                  <a:schemeClr val="accent2"/>
                </a:solidFill>
              </a:rPr>
              <a:t>паралелограм</a:t>
            </a:r>
          </a:p>
        </p:txBody>
      </p:sp>
      <p:sp>
        <p:nvSpPr>
          <p:cNvPr id="144407" name="Text Box 25"/>
          <p:cNvSpPr txBox="1">
            <a:spLocks noChangeArrowheads="1"/>
          </p:cNvSpPr>
          <p:nvPr/>
        </p:nvSpPr>
        <p:spPr bwMode="auto">
          <a:xfrm>
            <a:off x="827088" y="5949950"/>
            <a:ext cx="295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i="1">
                <a:solidFill>
                  <a:srgbClr val="008000"/>
                </a:solidFill>
              </a:rPr>
              <a:t>Прямоугольник</a:t>
            </a:r>
          </a:p>
        </p:txBody>
      </p:sp>
      <p:sp>
        <p:nvSpPr>
          <p:cNvPr id="711706" name="Text Box 26"/>
          <p:cNvSpPr txBox="1">
            <a:spLocks noChangeArrowheads="1"/>
          </p:cNvSpPr>
          <p:nvPr/>
        </p:nvSpPr>
        <p:spPr bwMode="auto">
          <a:xfrm>
            <a:off x="4962525" y="5892800"/>
            <a:ext cx="418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>
                <a:solidFill>
                  <a:schemeClr val="accent2"/>
                </a:solidFill>
              </a:rPr>
              <a:t>Довільний </a:t>
            </a:r>
            <a:r>
              <a:rPr lang="ru-RU"/>
              <a:t> </a:t>
            </a:r>
            <a:r>
              <a:rPr lang="ru-RU" b="1" i="1">
                <a:solidFill>
                  <a:schemeClr val="accent2"/>
                </a:solidFill>
              </a:rPr>
              <a:t>паралелограм</a:t>
            </a:r>
            <a:endParaRPr lang="ru-RU" sz="1800"/>
          </a:p>
        </p:txBody>
      </p:sp>
      <p:sp>
        <p:nvSpPr>
          <p:cNvPr id="144409" name="Text Box 27"/>
          <p:cNvSpPr txBox="1">
            <a:spLocks noChangeArrowheads="1"/>
          </p:cNvSpPr>
          <p:nvPr/>
        </p:nvSpPr>
        <p:spPr bwMode="auto">
          <a:xfrm>
            <a:off x="0" y="0"/>
            <a:ext cx="4319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i="1"/>
              <a:t>Фігура в просторі</a:t>
            </a:r>
          </a:p>
        </p:txBody>
      </p:sp>
      <p:sp>
        <p:nvSpPr>
          <p:cNvPr id="144410" name="Text Box 28"/>
          <p:cNvSpPr txBox="1">
            <a:spLocks noChangeArrowheads="1"/>
          </p:cNvSpPr>
          <p:nvPr/>
        </p:nvSpPr>
        <p:spPr bwMode="auto">
          <a:xfrm>
            <a:off x="4945063" y="0"/>
            <a:ext cx="419893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i="1"/>
              <a:t>Її зображення на площині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1690" grpId="0"/>
      <p:bldP spid="711691" grpId="0" animBg="1"/>
      <p:bldP spid="711692" grpId="0" animBg="1"/>
      <p:bldP spid="711693" grpId="0" animBg="1"/>
      <p:bldP spid="711694" grpId="0" animBg="1"/>
      <p:bldP spid="711696" grpId="0" animBg="1"/>
      <p:bldP spid="711698" grpId="0" animBg="1"/>
      <p:bldP spid="711701" grpId="0" animBg="1"/>
      <p:bldP spid="711702" grpId="0" animBg="1"/>
      <p:bldP spid="711704" grpId="0"/>
      <p:bldP spid="71170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3078163" y="2901950"/>
            <a:ext cx="43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chemeClr val="accent2"/>
                </a:solidFill>
              </a:rPr>
              <a:t>А</a:t>
            </a:r>
          </a:p>
        </p:txBody>
      </p:sp>
      <p:sp>
        <p:nvSpPr>
          <p:cNvPr id="128003" name="AutoShape 3"/>
          <p:cNvSpPr>
            <a:spLocks noChangeArrowheads="1"/>
          </p:cNvSpPr>
          <p:nvPr/>
        </p:nvSpPr>
        <p:spPr bwMode="auto">
          <a:xfrm>
            <a:off x="2627313" y="4292600"/>
            <a:ext cx="5689600" cy="1728788"/>
          </a:xfrm>
          <a:prstGeom prst="parallelogram">
            <a:avLst>
              <a:gd name="adj" fmla="val 82277"/>
            </a:avLst>
          </a:prstGeom>
          <a:solidFill>
            <a:schemeClr val="hlink">
              <a:alpha val="30196"/>
            </a:schemeClr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128004" name="Text Box 4"/>
          <p:cNvSpPr txBox="1">
            <a:spLocks noChangeArrowheads="1"/>
          </p:cNvSpPr>
          <p:nvPr/>
        </p:nvSpPr>
        <p:spPr bwMode="auto">
          <a:xfrm rot="830980">
            <a:off x="6516688" y="5589588"/>
            <a:ext cx="374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57263">
              <a:spcBef>
                <a:spcPct val="50000"/>
              </a:spcBef>
            </a:pPr>
            <a:r>
              <a:rPr lang="ru-RU" sz="2000" b="1" i="1">
                <a:sym typeface="Symbol" pitchFamily="18" charset="2"/>
              </a:rPr>
              <a:t>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175125" y="2017713"/>
            <a:ext cx="3076575" cy="4254500"/>
            <a:chOff x="2426" y="935"/>
            <a:chExt cx="2142" cy="3016"/>
          </a:xfrm>
        </p:grpSpPr>
        <p:sp>
          <p:nvSpPr>
            <p:cNvPr id="128017" name="Line 6"/>
            <p:cNvSpPr>
              <a:spLocks noChangeShapeType="1"/>
            </p:cNvSpPr>
            <p:nvPr/>
          </p:nvSpPr>
          <p:spPr bwMode="auto">
            <a:xfrm>
              <a:off x="2426" y="935"/>
              <a:ext cx="1452" cy="20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28018" name="Line 7"/>
            <p:cNvSpPr>
              <a:spLocks noChangeShapeType="1"/>
            </p:cNvSpPr>
            <p:nvPr/>
          </p:nvSpPr>
          <p:spPr bwMode="auto">
            <a:xfrm>
              <a:off x="3883" y="2981"/>
              <a:ext cx="513" cy="7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28019" name="Line 8"/>
            <p:cNvSpPr>
              <a:spLocks noChangeShapeType="1"/>
            </p:cNvSpPr>
            <p:nvPr/>
          </p:nvSpPr>
          <p:spPr bwMode="auto">
            <a:xfrm>
              <a:off x="4406" y="3724"/>
              <a:ext cx="162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128006" name="Text Box 9"/>
          <p:cNvSpPr txBox="1">
            <a:spLocks noChangeArrowheads="1"/>
          </p:cNvSpPr>
          <p:nvPr/>
        </p:nvSpPr>
        <p:spPr bwMode="auto">
          <a:xfrm>
            <a:off x="5429250" y="3116263"/>
            <a:ext cx="288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chemeClr val="accent2"/>
                </a:solidFill>
                <a:latin typeface="Times New Roman" pitchFamily="18" charset="0"/>
              </a:rPr>
              <a:t>а</a:t>
            </a:r>
          </a:p>
        </p:txBody>
      </p:sp>
      <p:sp>
        <p:nvSpPr>
          <p:cNvPr id="128007" name="Text Box 10"/>
          <p:cNvSpPr txBox="1">
            <a:spLocks noChangeArrowheads="1"/>
          </p:cNvSpPr>
          <p:nvPr/>
        </p:nvSpPr>
        <p:spPr bwMode="auto">
          <a:xfrm>
            <a:off x="0" y="228600"/>
            <a:ext cx="9144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i="1"/>
              <a:t>Проведемо через точку А пряму, паралельну прямій </a:t>
            </a:r>
            <a:r>
              <a:rPr lang="ru-RU" sz="3200" b="1" i="1">
                <a:latin typeface="Times New Roman" pitchFamily="18" charset="0"/>
              </a:rPr>
              <a:t>а</a:t>
            </a:r>
            <a:r>
              <a:rPr lang="ru-RU" sz="2800" b="1" i="1"/>
              <a:t>.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2763838" y="2916238"/>
            <a:ext cx="2459037" cy="3462337"/>
            <a:chOff x="1736" y="1839"/>
            <a:chExt cx="1549" cy="2181"/>
          </a:xfrm>
        </p:grpSpPr>
        <p:sp>
          <p:nvSpPr>
            <p:cNvPr id="128014" name="Line 12"/>
            <p:cNvSpPr>
              <a:spLocks noChangeShapeType="1"/>
            </p:cNvSpPr>
            <p:nvPr/>
          </p:nvSpPr>
          <p:spPr bwMode="auto">
            <a:xfrm>
              <a:off x="1736" y="1839"/>
              <a:ext cx="1035" cy="14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28015" name="Line 13"/>
            <p:cNvSpPr>
              <a:spLocks noChangeShapeType="1"/>
            </p:cNvSpPr>
            <p:nvPr/>
          </p:nvSpPr>
          <p:spPr bwMode="auto">
            <a:xfrm>
              <a:off x="2782" y="3322"/>
              <a:ext cx="302" cy="4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28016" name="Line 14"/>
            <p:cNvSpPr>
              <a:spLocks noChangeShapeType="1"/>
            </p:cNvSpPr>
            <p:nvPr/>
          </p:nvSpPr>
          <p:spPr bwMode="auto">
            <a:xfrm>
              <a:off x="3115" y="3780"/>
              <a:ext cx="17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128009" name="Oval 15"/>
          <p:cNvSpPr>
            <a:spLocks noChangeArrowheads="1"/>
          </p:cNvSpPr>
          <p:nvPr/>
        </p:nvSpPr>
        <p:spPr bwMode="auto">
          <a:xfrm>
            <a:off x="3059113" y="3357563"/>
            <a:ext cx="107950" cy="10795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700432" name="Oval 16"/>
          <p:cNvSpPr>
            <a:spLocks noChangeArrowheads="1"/>
          </p:cNvSpPr>
          <p:nvPr/>
        </p:nvSpPr>
        <p:spPr bwMode="auto">
          <a:xfrm>
            <a:off x="4332288" y="5172075"/>
            <a:ext cx="107950" cy="10795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700433" name="Text Box 17"/>
          <p:cNvSpPr txBox="1">
            <a:spLocks noChangeArrowheads="1"/>
          </p:cNvSpPr>
          <p:nvPr/>
        </p:nvSpPr>
        <p:spPr bwMode="auto">
          <a:xfrm>
            <a:off x="4433888" y="4772025"/>
            <a:ext cx="6238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/>
              <a:t>А</a:t>
            </a:r>
            <a:r>
              <a:rPr lang="ru-RU" sz="2800" b="1" i="1" baseline="-25000"/>
              <a:t>1</a:t>
            </a:r>
            <a:endParaRPr lang="ru-RU" sz="2800" b="1" i="1"/>
          </a:p>
        </p:txBody>
      </p:sp>
      <p:sp>
        <p:nvSpPr>
          <p:cNvPr id="128012" name="Text Box 18"/>
          <p:cNvSpPr txBox="1">
            <a:spLocks noChangeArrowheads="1"/>
          </p:cNvSpPr>
          <p:nvPr/>
        </p:nvSpPr>
        <p:spPr bwMode="auto">
          <a:xfrm>
            <a:off x="0" y="252413"/>
            <a:ext cx="9144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uk-UA" sz="1800"/>
          </a:p>
        </p:txBody>
      </p:sp>
      <p:sp>
        <p:nvSpPr>
          <p:cNvPr id="700435" name="Text Box 19"/>
          <p:cNvSpPr txBox="1">
            <a:spLocks noChangeArrowheads="1"/>
          </p:cNvSpPr>
          <p:nvPr/>
        </p:nvSpPr>
        <p:spPr bwMode="auto">
          <a:xfrm>
            <a:off x="0" y="1047750"/>
            <a:ext cx="91440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800" b="1" i="1" dirty="0"/>
              <a:t>Точка А</a:t>
            </a:r>
            <a:r>
              <a:rPr lang="ru-RU" sz="2800" b="1" i="1" baseline="-25000" dirty="0"/>
              <a:t>1</a:t>
            </a:r>
            <a:r>
              <a:rPr lang="en-US" sz="2800" b="1" i="1" dirty="0"/>
              <a:t> </a:t>
            </a:r>
            <a:r>
              <a:rPr lang="ru-RU" sz="2800" b="1" i="1" dirty="0" err="1"/>
              <a:t>перетину</a:t>
            </a:r>
            <a:r>
              <a:rPr lang="ru-RU" sz="2800" b="1" i="1" dirty="0"/>
              <a:t> </a:t>
            </a:r>
            <a:r>
              <a:rPr lang="ru-RU" sz="2800" b="1" i="1" dirty="0" err="1"/>
              <a:t>цієї</a:t>
            </a:r>
            <a:r>
              <a:rPr lang="ru-RU" sz="2800" b="1" i="1" dirty="0"/>
              <a:t> </a:t>
            </a:r>
            <a:r>
              <a:rPr lang="ru-RU" sz="2800" b="1" i="1" dirty="0" err="1"/>
              <a:t>прямої</a:t>
            </a:r>
            <a:r>
              <a:rPr lang="ru-RU" sz="2800" b="1" i="1" dirty="0"/>
              <a:t> </a:t>
            </a:r>
            <a:r>
              <a:rPr lang="ru-RU" sz="2800" b="1" i="1" dirty="0" err="1"/>
              <a:t>з</a:t>
            </a:r>
            <a:r>
              <a:rPr lang="ru-RU" sz="2800" b="1" i="1" dirty="0"/>
              <a:t> </a:t>
            </a:r>
            <a:r>
              <a:rPr lang="ru-RU" sz="2800" b="1" i="1" dirty="0" err="1"/>
              <a:t>площиною</a:t>
            </a:r>
            <a:r>
              <a:rPr lang="ru-RU" sz="2800" b="1" i="1" dirty="0"/>
              <a:t> </a:t>
            </a:r>
            <a:r>
              <a:rPr lang="ru-RU" sz="2800" b="1" i="1" dirty="0" err="1"/>
              <a:t>і</a:t>
            </a:r>
            <a:r>
              <a:rPr lang="ru-RU" sz="2800" b="1" i="1" dirty="0"/>
              <a:t> </a:t>
            </a:r>
            <a:r>
              <a:rPr lang="ru-RU" sz="2800" b="1" i="1" dirty="0" err="1"/>
              <a:t>є</a:t>
            </a:r>
            <a:r>
              <a:rPr lang="ru-RU" sz="2800" b="1" i="1" dirty="0"/>
              <a:t> </a:t>
            </a:r>
            <a:r>
              <a:rPr lang="ru-RU" sz="2800" b="1" i="1" dirty="0" err="1">
                <a:solidFill>
                  <a:srgbClr val="FF0066"/>
                </a:solidFill>
              </a:rPr>
              <a:t>проекція</a:t>
            </a:r>
            <a:r>
              <a:rPr lang="ru-RU" sz="2800" b="1" i="1" dirty="0"/>
              <a:t> точки А на </a:t>
            </a:r>
            <a:r>
              <a:rPr lang="ru-RU" sz="2800" b="1" i="1" dirty="0" err="1"/>
              <a:t>площину</a:t>
            </a:r>
            <a:r>
              <a:rPr lang="ru-RU" sz="2800" b="1" i="1" dirty="0"/>
              <a:t> </a:t>
            </a:r>
            <a:r>
              <a:rPr lang="ru-RU" sz="3200" b="1" i="1" dirty="0">
                <a:sym typeface="Symbol" pitchFamily="18" charset="2"/>
              </a:rPr>
              <a:t></a:t>
            </a:r>
            <a:r>
              <a:rPr lang="ru-RU" sz="2800" b="1" i="1" dirty="0"/>
              <a:t>. Точку А </a:t>
            </a:r>
            <a:r>
              <a:rPr lang="ru-RU" sz="2800" b="1" i="1" dirty="0" err="1"/>
              <a:t>ще</a:t>
            </a:r>
            <a:r>
              <a:rPr lang="ru-RU" sz="2800" b="1" i="1" dirty="0"/>
              <a:t> </a:t>
            </a:r>
            <a:r>
              <a:rPr lang="ru-RU" sz="2800" b="1" i="1" dirty="0" err="1"/>
              <a:t>називають</a:t>
            </a:r>
            <a:r>
              <a:rPr lang="ru-RU" sz="2800" b="1" i="1" dirty="0"/>
              <a:t> </a:t>
            </a:r>
            <a:r>
              <a:rPr lang="ru-RU" sz="2800" b="1" i="1" dirty="0" smtClean="0">
                <a:solidFill>
                  <a:srgbClr val="FF0066"/>
                </a:solidFill>
              </a:rPr>
              <a:t>прообразом</a:t>
            </a:r>
            <a:r>
              <a:rPr lang="ru-RU" sz="2800" b="1" i="1" dirty="0"/>
              <a:t>, а точку А</a:t>
            </a:r>
            <a:r>
              <a:rPr lang="ru-RU" sz="2800" b="1" i="1" baseline="-25000" dirty="0"/>
              <a:t>1</a:t>
            </a:r>
            <a:r>
              <a:rPr lang="ru-RU" sz="2800" b="1" i="1" dirty="0"/>
              <a:t> – </a:t>
            </a:r>
            <a:r>
              <a:rPr lang="ru-RU" sz="2800" b="1" i="1" dirty="0">
                <a:solidFill>
                  <a:srgbClr val="FF0066"/>
                </a:solidFill>
              </a:rPr>
              <a:t>образом</a:t>
            </a:r>
            <a:r>
              <a:rPr lang="ru-RU" sz="2800" b="1" i="1" dirty="0"/>
              <a:t>. </a:t>
            </a:r>
            <a:r>
              <a:rPr lang="ru-RU" sz="2800" b="1" i="1" dirty="0" err="1"/>
              <a:t>Якщо</a:t>
            </a:r>
            <a:r>
              <a:rPr lang="ru-RU" sz="2800" b="1" i="1" dirty="0"/>
              <a:t> А</a:t>
            </a:r>
            <a:r>
              <a:rPr lang="ru-RU" sz="3200" b="1" i="1" dirty="0">
                <a:sym typeface="Symbol" pitchFamily="18" charset="2"/>
              </a:rPr>
              <a:t></a:t>
            </a:r>
            <a:r>
              <a:rPr lang="ru-RU" sz="2800" b="1" i="1" dirty="0">
                <a:sym typeface="Symbol" pitchFamily="18" charset="2"/>
              </a:rPr>
              <a:t>, то А</a:t>
            </a:r>
            <a:r>
              <a:rPr lang="ru-RU" sz="2800" b="1" i="1" baseline="-25000" dirty="0">
                <a:sym typeface="Symbol" pitchFamily="18" charset="2"/>
              </a:rPr>
              <a:t>1</a:t>
            </a:r>
            <a:r>
              <a:rPr lang="ru-RU" sz="2800" b="1" i="1" dirty="0">
                <a:sym typeface="Symbol" pitchFamily="18" charset="2"/>
              </a:rPr>
              <a:t> </a:t>
            </a:r>
            <a:r>
              <a:rPr lang="ru-RU" sz="2800" b="1" i="1" dirty="0" err="1">
                <a:sym typeface="Symbol" pitchFamily="18" charset="2"/>
              </a:rPr>
              <a:t>співпадає</a:t>
            </a:r>
            <a:r>
              <a:rPr lang="ru-RU" sz="2800" b="1" i="1" dirty="0">
                <a:sym typeface="Symbol" pitchFamily="18" charset="2"/>
              </a:rPr>
              <a:t> </a:t>
            </a:r>
            <a:r>
              <a:rPr lang="ru-RU" sz="2800" b="1" i="1" dirty="0" err="1">
                <a:sym typeface="Symbol" pitchFamily="18" charset="2"/>
              </a:rPr>
              <a:t>з</a:t>
            </a:r>
            <a:r>
              <a:rPr lang="ru-RU" sz="2800" b="1" i="1" dirty="0">
                <a:sym typeface="Symbol" pitchFamily="18" charset="2"/>
              </a:rPr>
              <a:t> А.</a:t>
            </a:r>
            <a:endParaRPr lang="ru-RU" sz="3200" b="1" i="1" dirty="0">
              <a:sym typeface="Symbol" pitchFamily="18" charset="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7158" y="4357694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/>
              <a:t>А     А</a:t>
            </a:r>
            <a:r>
              <a:rPr lang="uk-UA" sz="2000" b="1" dirty="0" smtClean="0"/>
              <a:t>1</a:t>
            </a:r>
            <a:endParaRPr lang="uk-UA" sz="2800" b="1" dirty="0"/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642910" y="4643446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00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00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00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0432" grpId="0" animBg="1"/>
      <p:bldP spid="700433" grpId="0"/>
      <p:bldP spid="70043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Line 2"/>
          <p:cNvSpPr>
            <a:spLocks noChangeShapeType="1"/>
          </p:cNvSpPr>
          <p:nvPr/>
        </p:nvSpPr>
        <p:spPr bwMode="auto">
          <a:xfrm>
            <a:off x="4572000" y="404813"/>
            <a:ext cx="0" cy="5903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45411" name="Rectangle 5"/>
          <p:cNvSpPr>
            <a:spLocks noChangeArrowheads="1"/>
          </p:cNvSpPr>
          <p:nvPr/>
        </p:nvSpPr>
        <p:spPr bwMode="auto">
          <a:xfrm>
            <a:off x="1885950" y="873125"/>
            <a:ext cx="1439863" cy="1439863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712710" name="AutoShape 6"/>
          <p:cNvSpPr>
            <a:spLocks noChangeArrowheads="1"/>
          </p:cNvSpPr>
          <p:nvPr/>
        </p:nvSpPr>
        <p:spPr bwMode="auto">
          <a:xfrm>
            <a:off x="5924550" y="987425"/>
            <a:ext cx="2089150" cy="1295400"/>
          </a:xfrm>
          <a:prstGeom prst="parallelogram">
            <a:avLst>
              <a:gd name="adj" fmla="val 40319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145413" name="Line 7"/>
          <p:cNvSpPr>
            <a:spLocks noChangeShapeType="1"/>
          </p:cNvSpPr>
          <p:nvPr/>
        </p:nvSpPr>
        <p:spPr bwMode="auto">
          <a:xfrm>
            <a:off x="1885950" y="2097088"/>
            <a:ext cx="2159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45414" name="Line 8"/>
          <p:cNvSpPr>
            <a:spLocks noChangeShapeType="1"/>
          </p:cNvSpPr>
          <p:nvPr/>
        </p:nvSpPr>
        <p:spPr bwMode="auto">
          <a:xfrm>
            <a:off x="2101850" y="2097088"/>
            <a:ext cx="0" cy="215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45415" name="Line 9"/>
          <p:cNvSpPr>
            <a:spLocks noChangeShapeType="1"/>
          </p:cNvSpPr>
          <p:nvPr/>
        </p:nvSpPr>
        <p:spPr bwMode="auto">
          <a:xfrm>
            <a:off x="1763713" y="1571625"/>
            <a:ext cx="255587" cy="428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45416" name="Line 10"/>
          <p:cNvSpPr>
            <a:spLocks noChangeShapeType="1"/>
          </p:cNvSpPr>
          <p:nvPr/>
        </p:nvSpPr>
        <p:spPr bwMode="auto">
          <a:xfrm flipH="1">
            <a:off x="2597150" y="2201863"/>
            <a:ext cx="9525" cy="1952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12715" name="Line 11"/>
          <p:cNvSpPr>
            <a:spLocks noChangeShapeType="1"/>
          </p:cNvSpPr>
          <p:nvPr/>
        </p:nvSpPr>
        <p:spPr bwMode="auto">
          <a:xfrm>
            <a:off x="6003925" y="206692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12716" name="Line 12"/>
          <p:cNvSpPr>
            <a:spLocks noChangeShapeType="1"/>
          </p:cNvSpPr>
          <p:nvPr/>
        </p:nvSpPr>
        <p:spPr bwMode="auto">
          <a:xfrm flipH="1">
            <a:off x="6142038" y="2066925"/>
            <a:ext cx="9048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12717" name="Line 13"/>
          <p:cNvSpPr>
            <a:spLocks noChangeShapeType="1"/>
          </p:cNvSpPr>
          <p:nvPr/>
        </p:nvSpPr>
        <p:spPr bwMode="auto">
          <a:xfrm>
            <a:off x="6142038" y="1490663"/>
            <a:ext cx="142875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12718" name="Line 14"/>
          <p:cNvSpPr>
            <a:spLocks noChangeShapeType="1"/>
          </p:cNvSpPr>
          <p:nvPr/>
        </p:nvSpPr>
        <p:spPr bwMode="auto">
          <a:xfrm flipH="1">
            <a:off x="6665913" y="2176463"/>
            <a:ext cx="73025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45421" name="Freeform 15"/>
          <p:cNvSpPr>
            <a:spLocks/>
          </p:cNvSpPr>
          <p:nvPr/>
        </p:nvSpPr>
        <p:spPr bwMode="auto">
          <a:xfrm>
            <a:off x="468313" y="4868863"/>
            <a:ext cx="3600450" cy="1441450"/>
          </a:xfrm>
          <a:custGeom>
            <a:avLst/>
            <a:gdLst>
              <a:gd name="T0" fmla="*/ 0 w 2268"/>
              <a:gd name="T1" fmla="*/ 2147483647 h 908"/>
              <a:gd name="T2" fmla="*/ 2147483647 w 2268"/>
              <a:gd name="T3" fmla="*/ 0 h 908"/>
              <a:gd name="T4" fmla="*/ 2147483647 w 2268"/>
              <a:gd name="T5" fmla="*/ 0 h 908"/>
              <a:gd name="T6" fmla="*/ 2147483647 w 2268"/>
              <a:gd name="T7" fmla="*/ 2147483647 h 908"/>
              <a:gd name="T8" fmla="*/ 0 w 2268"/>
              <a:gd name="T9" fmla="*/ 2147483647 h 9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68"/>
              <a:gd name="T16" fmla="*/ 0 h 908"/>
              <a:gd name="T17" fmla="*/ 2268 w 2268"/>
              <a:gd name="T18" fmla="*/ 908 h 90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68" h="908">
                <a:moveTo>
                  <a:pt x="0" y="908"/>
                </a:moveTo>
                <a:lnTo>
                  <a:pt x="454" y="0"/>
                </a:lnTo>
                <a:lnTo>
                  <a:pt x="1316" y="0"/>
                </a:lnTo>
                <a:lnTo>
                  <a:pt x="2268" y="908"/>
                </a:lnTo>
                <a:lnTo>
                  <a:pt x="0" y="908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12720" name="Freeform 16"/>
          <p:cNvSpPr>
            <a:spLocks/>
          </p:cNvSpPr>
          <p:nvPr/>
        </p:nvSpPr>
        <p:spPr bwMode="auto">
          <a:xfrm>
            <a:off x="5148263" y="4868863"/>
            <a:ext cx="2663825" cy="1441450"/>
          </a:xfrm>
          <a:custGeom>
            <a:avLst/>
            <a:gdLst>
              <a:gd name="T0" fmla="*/ 0 w 1678"/>
              <a:gd name="T1" fmla="*/ 2147483647 h 908"/>
              <a:gd name="T2" fmla="*/ 2147483647 w 1678"/>
              <a:gd name="T3" fmla="*/ 0 h 908"/>
              <a:gd name="T4" fmla="*/ 2147483647 w 1678"/>
              <a:gd name="T5" fmla="*/ 0 h 908"/>
              <a:gd name="T6" fmla="*/ 2147483647 w 1678"/>
              <a:gd name="T7" fmla="*/ 2147483647 h 908"/>
              <a:gd name="T8" fmla="*/ 0 w 1678"/>
              <a:gd name="T9" fmla="*/ 2147483647 h 9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78"/>
              <a:gd name="T16" fmla="*/ 0 h 908"/>
              <a:gd name="T17" fmla="*/ 1678 w 1678"/>
              <a:gd name="T18" fmla="*/ 908 h 90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78" h="908">
                <a:moveTo>
                  <a:pt x="0" y="908"/>
                </a:moveTo>
                <a:lnTo>
                  <a:pt x="454" y="0"/>
                </a:lnTo>
                <a:lnTo>
                  <a:pt x="1542" y="0"/>
                </a:lnTo>
                <a:lnTo>
                  <a:pt x="1678" y="908"/>
                </a:lnTo>
                <a:lnTo>
                  <a:pt x="0" y="908"/>
                </a:lnTo>
                <a:close/>
              </a:path>
            </a:pathLst>
          </a:cu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45423" name="Freeform 17"/>
          <p:cNvSpPr>
            <a:spLocks/>
          </p:cNvSpPr>
          <p:nvPr/>
        </p:nvSpPr>
        <p:spPr bwMode="auto">
          <a:xfrm>
            <a:off x="971550" y="2708275"/>
            <a:ext cx="2881313" cy="1439863"/>
          </a:xfrm>
          <a:custGeom>
            <a:avLst/>
            <a:gdLst>
              <a:gd name="T0" fmla="*/ 0 w 1815"/>
              <a:gd name="T1" fmla="*/ 2147483647 h 907"/>
              <a:gd name="T2" fmla="*/ 2147483647 w 1815"/>
              <a:gd name="T3" fmla="*/ 0 h 907"/>
              <a:gd name="T4" fmla="*/ 2147483647 w 1815"/>
              <a:gd name="T5" fmla="*/ 2147483647 h 907"/>
              <a:gd name="T6" fmla="*/ 2147483647 w 1815"/>
              <a:gd name="T7" fmla="*/ 2147483647 h 907"/>
              <a:gd name="T8" fmla="*/ 0 w 1815"/>
              <a:gd name="T9" fmla="*/ 2147483647 h 90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15"/>
              <a:gd name="T16" fmla="*/ 0 h 907"/>
              <a:gd name="T17" fmla="*/ 1815 w 1815"/>
              <a:gd name="T18" fmla="*/ 907 h 90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15" h="907">
                <a:moveTo>
                  <a:pt x="0" y="454"/>
                </a:moveTo>
                <a:lnTo>
                  <a:pt x="908" y="0"/>
                </a:lnTo>
                <a:lnTo>
                  <a:pt x="1815" y="454"/>
                </a:lnTo>
                <a:lnTo>
                  <a:pt x="908" y="907"/>
                </a:lnTo>
                <a:lnTo>
                  <a:pt x="0" y="454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45424" name="Line 18"/>
          <p:cNvSpPr>
            <a:spLocks noChangeShapeType="1"/>
          </p:cNvSpPr>
          <p:nvPr/>
        </p:nvSpPr>
        <p:spPr bwMode="auto">
          <a:xfrm flipH="1">
            <a:off x="1547813" y="3716338"/>
            <a:ext cx="215900" cy="1444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45425" name="Line 19"/>
          <p:cNvSpPr>
            <a:spLocks noChangeShapeType="1"/>
          </p:cNvSpPr>
          <p:nvPr/>
        </p:nvSpPr>
        <p:spPr bwMode="auto">
          <a:xfrm>
            <a:off x="1692275" y="2924175"/>
            <a:ext cx="144463" cy="2159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12724" name="Freeform 20"/>
          <p:cNvSpPr>
            <a:spLocks/>
          </p:cNvSpPr>
          <p:nvPr/>
        </p:nvSpPr>
        <p:spPr bwMode="auto">
          <a:xfrm>
            <a:off x="5292725" y="2852738"/>
            <a:ext cx="2879725" cy="1150937"/>
          </a:xfrm>
          <a:custGeom>
            <a:avLst/>
            <a:gdLst>
              <a:gd name="T0" fmla="*/ 0 w 1814"/>
              <a:gd name="T1" fmla="*/ 2147483647 h 725"/>
              <a:gd name="T2" fmla="*/ 2147483647 w 1814"/>
              <a:gd name="T3" fmla="*/ 0 h 725"/>
              <a:gd name="T4" fmla="*/ 2147483647 w 1814"/>
              <a:gd name="T5" fmla="*/ 0 h 725"/>
              <a:gd name="T6" fmla="*/ 2147483647 w 1814"/>
              <a:gd name="T7" fmla="*/ 2147483647 h 725"/>
              <a:gd name="T8" fmla="*/ 0 w 1814"/>
              <a:gd name="T9" fmla="*/ 2147483647 h 7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14"/>
              <a:gd name="T16" fmla="*/ 0 h 725"/>
              <a:gd name="T17" fmla="*/ 1814 w 1814"/>
              <a:gd name="T18" fmla="*/ 725 h 72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14" h="725">
                <a:moveTo>
                  <a:pt x="0" y="725"/>
                </a:moveTo>
                <a:lnTo>
                  <a:pt x="453" y="0"/>
                </a:lnTo>
                <a:lnTo>
                  <a:pt x="1814" y="0"/>
                </a:lnTo>
                <a:lnTo>
                  <a:pt x="1360" y="725"/>
                </a:lnTo>
                <a:lnTo>
                  <a:pt x="0" y="725"/>
                </a:lnTo>
                <a:close/>
              </a:path>
            </a:pathLst>
          </a:cu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12725" name="Line 21"/>
          <p:cNvSpPr>
            <a:spLocks noChangeShapeType="1"/>
          </p:cNvSpPr>
          <p:nvPr/>
        </p:nvSpPr>
        <p:spPr bwMode="auto">
          <a:xfrm>
            <a:off x="5567363" y="3348038"/>
            <a:ext cx="215900" cy="73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12726" name="Line 22"/>
          <p:cNvSpPr>
            <a:spLocks noChangeShapeType="1"/>
          </p:cNvSpPr>
          <p:nvPr/>
        </p:nvSpPr>
        <p:spPr bwMode="auto">
          <a:xfrm>
            <a:off x="6373813" y="3879850"/>
            <a:ext cx="0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45429" name="Text Box 23"/>
          <p:cNvSpPr txBox="1">
            <a:spLocks noChangeArrowheads="1"/>
          </p:cNvSpPr>
          <p:nvPr/>
        </p:nvSpPr>
        <p:spPr bwMode="auto">
          <a:xfrm>
            <a:off x="0" y="2247900"/>
            <a:ext cx="2160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i="1">
                <a:solidFill>
                  <a:srgbClr val="008000"/>
                </a:solidFill>
              </a:rPr>
              <a:t>Квадрат</a:t>
            </a:r>
          </a:p>
        </p:txBody>
      </p:sp>
      <p:sp>
        <p:nvSpPr>
          <p:cNvPr id="712728" name="Text Box 24"/>
          <p:cNvSpPr txBox="1">
            <a:spLocks noChangeArrowheads="1"/>
          </p:cNvSpPr>
          <p:nvPr/>
        </p:nvSpPr>
        <p:spPr bwMode="auto">
          <a:xfrm>
            <a:off x="4684713" y="2332038"/>
            <a:ext cx="4173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>
                <a:solidFill>
                  <a:schemeClr val="accent2"/>
                </a:solidFill>
              </a:rPr>
              <a:t>Довільний </a:t>
            </a:r>
            <a:r>
              <a:rPr lang="ru-RU"/>
              <a:t> </a:t>
            </a:r>
            <a:r>
              <a:rPr lang="ru-RU" b="1" i="1">
                <a:solidFill>
                  <a:schemeClr val="accent2"/>
                </a:solidFill>
              </a:rPr>
              <a:t>паралелограм</a:t>
            </a:r>
            <a:endParaRPr lang="ru-RU" sz="1800"/>
          </a:p>
        </p:txBody>
      </p:sp>
      <p:sp>
        <p:nvSpPr>
          <p:cNvPr id="145431" name="Text Box 25"/>
          <p:cNvSpPr txBox="1">
            <a:spLocks noChangeArrowheads="1"/>
          </p:cNvSpPr>
          <p:nvPr/>
        </p:nvSpPr>
        <p:spPr bwMode="auto">
          <a:xfrm>
            <a:off x="1042988" y="6308725"/>
            <a:ext cx="2376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i="1">
                <a:solidFill>
                  <a:srgbClr val="008000"/>
                </a:solidFill>
              </a:rPr>
              <a:t>Трапеція</a:t>
            </a:r>
          </a:p>
        </p:txBody>
      </p:sp>
      <p:sp>
        <p:nvSpPr>
          <p:cNvPr id="712730" name="Text Box 26"/>
          <p:cNvSpPr txBox="1">
            <a:spLocks noChangeArrowheads="1"/>
          </p:cNvSpPr>
          <p:nvPr/>
        </p:nvSpPr>
        <p:spPr bwMode="auto">
          <a:xfrm>
            <a:off x="5219700" y="6308725"/>
            <a:ext cx="3382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>
                <a:solidFill>
                  <a:schemeClr val="accent2"/>
                </a:solidFill>
              </a:rPr>
              <a:t>Довільна</a:t>
            </a:r>
            <a:r>
              <a:rPr lang="ru-RU" sz="1800"/>
              <a:t> </a:t>
            </a:r>
            <a:r>
              <a:rPr lang="ru-RU" b="1" i="1">
                <a:solidFill>
                  <a:schemeClr val="accent2"/>
                </a:solidFill>
              </a:rPr>
              <a:t>трапеція</a:t>
            </a:r>
          </a:p>
        </p:txBody>
      </p:sp>
      <p:sp>
        <p:nvSpPr>
          <p:cNvPr id="712731" name="Text Box 27"/>
          <p:cNvSpPr txBox="1">
            <a:spLocks noChangeArrowheads="1"/>
          </p:cNvSpPr>
          <p:nvPr/>
        </p:nvSpPr>
        <p:spPr bwMode="auto">
          <a:xfrm>
            <a:off x="4859338" y="4244975"/>
            <a:ext cx="4284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>
                <a:solidFill>
                  <a:schemeClr val="accent2"/>
                </a:solidFill>
              </a:rPr>
              <a:t>Довільний </a:t>
            </a:r>
            <a:r>
              <a:rPr lang="ru-RU"/>
              <a:t> </a:t>
            </a:r>
            <a:r>
              <a:rPr lang="ru-RU" b="1" i="1">
                <a:solidFill>
                  <a:schemeClr val="accent2"/>
                </a:solidFill>
              </a:rPr>
              <a:t>паралелограм</a:t>
            </a:r>
            <a:r>
              <a:rPr lang="ru-RU"/>
              <a:t> </a:t>
            </a:r>
            <a:endParaRPr lang="ru-RU" sz="1800"/>
          </a:p>
        </p:txBody>
      </p:sp>
      <p:sp>
        <p:nvSpPr>
          <p:cNvPr id="145434" name="Text Box 28"/>
          <p:cNvSpPr txBox="1">
            <a:spLocks noChangeArrowheads="1"/>
          </p:cNvSpPr>
          <p:nvPr/>
        </p:nvSpPr>
        <p:spPr bwMode="auto">
          <a:xfrm>
            <a:off x="1403350" y="4292600"/>
            <a:ext cx="1800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i="1">
                <a:solidFill>
                  <a:srgbClr val="008000"/>
                </a:solidFill>
              </a:rPr>
              <a:t>Ромб</a:t>
            </a:r>
          </a:p>
        </p:txBody>
      </p:sp>
      <p:sp>
        <p:nvSpPr>
          <p:cNvPr id="145435" name="Text Box 30"/>
          <p:cNvSpPr txBox="1">
            <a:spLocks noChangeArrowheads="1"/>
          </p:cNvSpPr>
          <p:nvPr/>
        </p:nvSpPr>
        <p:spPr bwMode="auto">
          <a:xfrm>
            <a:off x="0" y="0"/>
            <a:ext cx="4319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i="1"/>
              <a:t>Фігура в просторі</a:t>
            </a:r>
          </a:p>
        </p:txBody>
      </p:sp>
      <p:sp>
        <p:nvSpPr>
          <p:cNvPr id="145436" name="Text Box 31"/>
          <p:cNvSpPr txBox="1">
            <a:spLocks noChangeArrowheads="1"/>
          </p:cNvSpPr>
          <p:nvPr/>
        </p:nvSpPr>
        <p:spPr bwMode="auto">
          <a:xfrm>
            <a:off x="4945063" y="0"/>
            <a:ext cx="419893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i="1"/>
              <a:t>Її зображення на площині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2710" grpId="0" animBg="1"/>
      <p:bldP spid="712715" grpId="0" animBg="1"/>
      <p:bldP spid="712716" grpId="0" animBg="1"/>
      <p:bldP spid="712717" grpId="0" animBg="1"/>
      <p:bldP spid="712718" grpId="0" animBg="1"/>
      <p:bldP spid="712720" grpId="0" animBg="1"/>
      <p:bldP spid="712724" grpId="0" animBg="1"/>
      <p:bldP spid="712725" grpId="0" animBg="1"/>
      <p:bldP spid="712726" grpId="0" animBg="1"/>
      <p:bldP spid="712728" grpId="0"/>
      <p:bldP spid="712730" grpId="0"/>
      <p:bldP spid="71273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Line 2"/>
          <p:cNvSpPr>
            <a:spLocks noChangeShapeType="1"/>
          </p:cNvSpPr>
          <p:nvPr/>
        </p:nvSpPr>
        <p:spPr bwMode="auto">
          <a:xfrm>
            <a:off x="4572000" y="404813"/>
            <a:ext cx="0" cy="5903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46435" name="Freeform 5"/>
          <p:cNvSpPr>
            <a:spLocks/>
          </p:cNvSpPr>
          <p:nvPr/>
        </p:nvSpPr>
        <p:spPr bwMode="auto">
          <a:xfrm>
            <a:off x="468313" y="549275"/>
            <a:ext cx="2881312" cy="1439863"/>
          </a:xfrm>
          <a:custGeom>
            <a:avLst/>
            <a:gdLst>
              <a:gd name="T0" fmla="*/ 0 w 1815"/>
              <a:gd name="T1" fmla="*/ 2147483647 h 907"/>
              <a:gd name="T2" fmla="*/ 2147483647 w 1815"/>
              <a:gd name="T3" fmla="*/ 0 h 907"/>
              <a:gd name="T4" fmla="*/ 2147483647 w 1815"/>
              <a:gd name="T5" fmla="*/ 0 h 907"/>
              <a:gd name="T6" fmla="*/ 2147483647 w 1815"/>
              <a:gd name="T7" fmla="*/ 2147483647 h 907"/>
              <a:gd name="T8" fmla="*/ 0 w 1815"/>
              <a:gd name="T9" fmla="*/ 2147483647 h 90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15"/>
              <a:gd name="T16" fmla="*/ 0 h 907"/>
              <a:gd name="T17" fmla="*/ 1815 w 1815"/>
              <a:gd name="T18" fmla="*/ 907 h 90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15" h="907">
                <a:moveTo>
                  <a:pt x="0" y="907"/>
                </a:moveTo>
                <a:lnTo>
                  <a:pt x="454" y="0"/>
                </a:lnTo>
                <a:lnTo>
                  <a:pt x="1361" y="0"/>
                </a:lnTo>
                <a:lnTo>
                  <a:pt x="1815" y="907"/>
                </a:lnTo>
                <a:lnTo>
                  <a:pt x="0" y="907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13734" name="Freeform 6"/>
          <p:cNvSpPr>
            <a:spLocks/>
          </p:cNvSpPr>
          <p:nvPr/>
        </p:nvSpPr>
        <p:spPr bwMode="auto">
          <a:xfrm>
            <a:off x="5138738" y="949325"/>
            <a:ext cx="3054350" cy="1439863"/>
          </a:xfrm>
          <a:custGeom>
            <a:avLst/>
            <a:gdLst>
              <a:gd name="T0" fmla="*/ 0 w 1924"/>
              <a:gd name="T1" fmla="*/ 2147483647 h 907"/>
              <a:gd name="T2" fmla="*/ 2147483647 w 1924"/>
              <a:gd name="T3" fmla="*/ 2147483647 h 907"/>
              <a:gd name="T4" fmla="*/ 2147483647 w 1924"/>
              <a:gd name="T5" fmla="*/ 2147483647 h 907"/>
              <a:gd name="T6" fmla="*/ 2147483647 w 1924"/>
              <a:gd name="T7" fmla="*/ 0 h 907"/>
              <a:gd name="T8" fmla="*/ 2147483647 w 1924"/>
              <a:gd name="T9" fmla="*/ 0 h 907"/>
              <a:gd name="T10" fmla="*/ 2147483647 w 1924"/>
              <a:gd name="T11" fmla="*/ 2147483647 h 907"/>
              <a:gd name="T12" fmla="*/ 0 w 1924"/>
              <a:gd name="T13" fmla="*/ 2147483647 h 90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924"/>
              <a:gd name="T22" fmla="*/ 0 h 907"/>
              <a:gd name="T23" fmla="*/ 1924 w 1924"/>
              <a:gd name="T24" fmla="*/ 907 h 90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924" h="907">
                <a:moveTo>
                  <a:pt x="0" y="901"/>
                </a:moveTo>
                <a:cubicBezTo>
                  <a:pt x="11" y="890"/>
                  <a:pt x="21" y="879"/>
                  <a:pt x="32" y="869"/>
                </a:cubicBezTo>
                <a:cubicBezTo>
                  <a:pt x="39" y="863"/>
                  <a:pt x="56" y="853"/>
                  <a:pt x="56" y="853"/>
                </a:cubicBezTo>
                <a:lnTo>
                  <a:pt x="835" y="0"/>
                </a:lnTo>
                <a:lnTo>
                  <a:pt x="1470" y="0"/>
                </a:lnTo>
                <a:lnTo>
                  <a:pt x="1924" y="907"/>
                </a:lnTo>
                <a:lnTo>
                  <a:pt x="0" y="901"/>
                </a:lnTo>
                <a:close/>
              </a:path>
            </a:pathLst>
          </a:cu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46437" name="Line 7"/>
          <p:cNvSpPr>
            <a:spLocks noChangeShapeType="1"/>
          </p:cNvSpPr>
          <p:nvPr/>
        </p:nvSpPr>
        <p:spPr bwMode="auto">
          <a:xfrm>
            <a:off x="755650" y="1125538"/>
            <a:ext cx="215900" cy="1444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46438" name="Line 8"/>
          <p:cNvSpPr>
            <a:spLocks noChangeShapeType="1"/>
          </p:cNvSpPr>
          <p:nvPr/>
        </p:nvSpPr>
        <p:spPr bwMode="auto">
          <a:xfrm flipV="1">
            <a:off x="2843213" y="1125538"/>
            <a:ext cx="215900" cy="1444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13737" name="Line 9"/>
          <p:cNvSpPr>
            <a:spLocks noChangeShapeType="1"/>
          </p:cNvSpPr>
          <p:nvPr/>
        </p:nvSpPr>
        <p:spPr bwMode="auto">
          <a:xfrm>
            <a:off x="5815013" y="1525588"/>
            <a:ext cx="144462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13738" name="Line 10"/>
          <p:cNvSpPr>
            <a:spLocks noChangeShapeType="1"/>
          </p:cNvSpPr>
          <p:nvPr/>
        </p:nvSpPr>
        <p:spPr bwMode="auto">
          <a:xfrm flipV="1">
            <a:off x="7686675" y="1525588"/>
            <a:ext cx="215900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46441" name="Freeform 11"/>
          <p:cNvSpPr>
            <a:spLocks/>
          </p:cNvSpPr>
          <p:nvPr/>
        </p:nvSpPr>
        <p:spPr bwMode="auto">
          <a:xfrm>
            <a:off x="539750" y="2708275"/>
            <a:ext cx="2592388" cy="1441450"/>
          </a:xfrm>
          <a:custGeom>
            <a:avLst/>
            <a:gdLst>
              <a:gd name="T0" fmla="*/ 0 w 1633"/>
              <a:gd name="T1" fmla="*/ 0 h 908"/>
              <a:gd name="T2" fmla="*/ 0 w 1633"/>
              <a:gd name="T3" fmla="*/ 2147483647 h 908"/>
              <a:gd name="T4" fmla="*/ 2147483647 w 1633"/>
              <a:gd name="T5" fmla="*/ 2147483647 h 908"/>
              <a:gd name="T6" fmla="*/ 2147483647 w 1633"/>
              <a:gd name="T7" fmla="*/ 0 h 908"/>
              <a:gd name="T8" fmla="*/ 0 w 1633"/>
              <a:gd name="T9" fmla="*/ 0 h 9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33"/>
              <a:gd name="T16" fmla="*/ 0 h 908"/>
              <a:gd name="T17" fmla="*/ 1633 w 1633"/>
              <a:gd name="T18" fmla="*/ 908 h 90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33" h="908">
                <a:moveTo>
                  <a:pt x="0" y="0"/>
                </a:moveTo>
                <a:lnTo>
                  <a:pt x="0" y="908"/>
                </a:lnTo>
                <a:lnTo>
                  <a:pt x="1633" y="908"/>
                </a:lnTo>
                <a:lnTo>
                  <a:pt x="90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13740" name="Freeform 12"/>
          <p:cNvSpPr>
            <a:spLocks/>
          </p:cNvSpPr>
          <p:nvPr/>
        </p:nvSpPr>
        <p:spPr bwMode="auto">
          <a:xfrm>
            <a:off x="5292725" y="2708275"/>
            <a:ext cx="2879725" cy="1441450"/>
          </a:xfrm>
          <a:custGeom>
            <a:avLst/>
            <a:gdLst>
              <a:gd name="T0" fmla="*/ 2147483647 w 1814"/>
              <a:gd name="T1" fmla="*/ 0 h 908"/>
              <a:gd name="T2" fmla="*/ 0 w 1814"/>
              <a:gd name="T3" fmla="*/ 2147483647 h 908"/>
              <a:gd name="T4" fmla="*/ 2147483647 w 1814"/>
              <a:gd name="T5" fmla="*/ 2147483647 h 908"/>
              <a:gd name="T6" fmla="*/ 2147483647 w 1814"/>
              <a:gd name="T7" fmla="*/ 0 h 908"/>
              <a:gd name="T8" fmla="*/ 2147483647 w 1814"/>
              <a:gd name="T9" fmla="*/ 0 h 9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14"/>
              <a:gd name="T16" fmla="*/ 0 h 908"/>
              <a:gd name="T17" fmla="*/ 1814 w 1814"/>
              <a:gd name="T18" fmla="*/ 908 h 90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14" h="908">
                <a:moveTo>
                  <a:pt x="453" y="0"/>
                </a:moveTo>
                <a:lnTo>
                  <a:pt x="0" y="908"/>
                </a:lnTo>
                <a:lnTo>
                  <a:pt x="1814" y="908"/>
                </a:lnTo>
                <a:lnTo>
                  <a:pt x="952" y="0"/>
                </a:lnTo>
                <a:lnTo>
                  <a:pt x="453" y="0"/>
                </a:lnTo>
                <a:close/>
              </a:path>
            </a:pathLst>
          </a:cu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46443" name="Line 13"/>
          <p:cNvSpPr>
            <a:spLocks noChangeShapeType="1"/>
          </p:cNvSpPr>
          <p:nvPr/>
        </p:nvSpPr>
        <p:spPr bwMode="auto">
          <a:xfrm>
            <a:off x="539750" y="3860800"/>
            <a:ext cx="28733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46444" name="Line 14"/>
          <p:cNvSpPr>
            <a:spLocks noChangeShapeType="1"/>
          </p:cNvSpPr>
          <p:nvPr/>
        </p:nvSpPr>
        <p:spPr bwMode="auto">
          <a:xfrm>
            <a:off x="827088" y="3860800"/>
            <a:ext cx="0" cy="2889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13743" name="Line 15"/>
          <p:cNvSpPr>
            <a:spLocks noChangeShapeType="1"/>
          </p:cNvSpPr>
          <p:nvPr/>
        </p:nvSpPr>
        <p:spPr bwMode="auto">
          <a:xfrm>
            <a:off x="5435600" y="3860800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13744" name="Line 16"/>
          <p:cNvSpPr>
            <a:spLocks noChangeShapeType="1"/>
          </p:cNvSpPr>
          <p:nvPr/>
        </p:nvSpPr>
        <p:spPr bwMode="auto">
          <a:xfrm flipH="1">
            <a:off x="5651500" y="3860800"/>
            <a:ext cx="144463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46447" name="Oval 17"/>
          <p:cNvSpPr>
            <a:spLocks noChangeArrowheads="1"/>
          </p:cNvSpPr>
          <p:nvPr/>
        </p:nvSpPr>
        <p:spPr bwMode="auto">
          <a:xfrm>
            <a:off x="250825" y="4868863"/>
            <a:ext cx="1439863" cy="1439862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713746" name="Oval 18"/>
          <p:cNvSpPr>
            <a:spLocks noChangeArrowheads="1"/>
          </p:cNvSpPr>
          <p:nvPr/>
        </p:nvSpPr>
        <p:spPr bwMode="auto">
          <a:xfrm>
            <a:off x="5651500" y="5229225"/>
            <a:ext cx="2160588" cy="719138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146449" name="Text Box 19"/>
          <p:cNvSpPr txBox="1">
            <a:spLocks noChangeArrowheads="1"/>
          </p:cNvSpPr>
          <p:nvPr/>
        </p:nvSpPr>
        <p:spPr bwMode="auto">
          <a:xfrm>
            <a:off x="0" y="2060575"/>
            <a:ext cx="3851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i="1">
                <a:solidFill>
                  <a:srgbClr val="008000"/>
                </a:solidFill>
              </a:rPr>
              <a:t>Рівнобічна трапеція</a:t>
            </a:r>
          </a:p>
        </p:txBody>
      </p:sp>
      <p:sp>
        <p:nvSpPr>
          <p:cNvPr id="713748" name="Text Box 20"/>
          <p:cNvSpPr txBox="1">
            <a:spLocks noChangeArrowheads="1"/>
          </p:cNvSpPr>
          <p:nvPr/>
        </p:nvSpPr>
        <p:spPr bwMode="auto">
          <a:xfrm>
            <a:off x="5003800" y="2308225"/>
            <a:ext cx="3382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>
                <a:solidFill>
                  <a:schemeClr val="accent2"/>
                </a:solidFill>
              </a:rPr>
              <a:t>Довільна</a:t>
            </a:r>
            <a:r>
              <a:rPr lang="ru-RU"/>
              <a:t> </a:t>
            </a:r>
            <a:r>
              <a:rPr lang="ru-RU" b="1" i="1">
                <a:solidFill>
                  <a:schemeClr val="accent2"/>
                </a:solidFill>
              </a:rPr>
              <a:t>трапеція</a:t>
            </a:r>
            <a:endParaRPr lang="ru-RU" sz="1800"/>
          </a:p>
        </p:txBody>
      </p:sp>
      <p:sp>
        <p:nvSpPr>
          <p:cNvPr id="146451" name="Text Box 21"/>
          <p:cNvSpPr txBox="1">
            <a:spLocks noChangeArrowheads="1"/>
          </p:cNvSpPr>
          <p:nvPr/>
        </p:nvSpPr>
        <p:spPr bwMode="auto">
          <a:xfrm>
            <a:off x="0" y="4240213"/>
            <a:ext cx="3935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i="1">
                <a:solidFill>
                  <a:srgbClr val="008000"/>
                </a:solidFill>
              </a:rPr>
              <a:t>Прямокутна трапеція</a:t>
            </a:r>
          </a:p>
        </p:txBody>
      </p:sp>
      <p:sp>
        <p:nvSpPr>
          <p:cNvPr id="713750" name="Text Box 22"/>
          <p:cNvSpPr txBox="1">
            <a:spLocks noChangeArrowheads="1"/>
          </p:cNvSpPr>
          <p:nvPr/>
        </p:nvSpPr>
        <p:spPr bwMode="auto">
          <a:xfrm>
            <a:off x="5076825" y="4292600"/>
            <a:ext cx="3382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>
                <a:solidFill>
                  <a:schemeClr val="accent2"/>
                </a:solidFill>
              </a:rPr>
              <a:t>Довільна</a:t>
            </a:r>
            <a:r>
              <a:rPr lang="ru-RU"/>
              <a:t> </a:t>
            </a:r>
            <a:r>
              <a:rPr lang="ru-RU" b="1" i="1">
                <a:solidFill>
                  <a:schemeClr val="accent2"/>
                </a:solidFill>
              </a:rPr>
              <a:t>трапеція</a:t>
            </a:r>
            <a:endParaRPr lang="ru-RU" sz="1800"/>
          </a:p>
        </p:txBody>
      </p:sp>
      <p:sp>
        <p:nvSpPr>
          <p:cNvPr id="146453" name="Text Box 23"/>
          <p:cNvSpPr txBox="1">
            <a:spLocks noChangeArrowheads="1"/>
          </p:cNvSpPr>
          <p:nvPr/>
        </p:nvSpPr>
        <p:spPr bwMode="auto">
          <a:xfrm>
            <a:off x="1908175" y="5445125"/>
            <a:ext cx="2592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i="1">
                <a:solidFill>
                  <a:srgbClr val="008000"/>
                </a:solidFill>
              </a:rPr>
              <a:t>Круг (коло)</a:t>
            </a:r>
          </a:p>
        </p:txBody>
      </p:sp>
      <p:sp>
        <p:nvSpPr>
          <p:cNvPr id="713752" name="Text Box 24"/>
          <p:cNvSpPr txBox="1">
            <a:spLocks noChangeArrowheads="1"/>
          </p:cNvSpPr>
          <p:nvPr/>
        </p:nvSpPr>
        <p:spPr bwMode="auto">
          <a:xfrm>
            <a:off x="5795963" y="6092825"/>
            <a:ext cx="2736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i="1">
                <a:solidFill>
                  <a:schemeClr val="accent2"/>
                </a:solidFill>
              </a:rPr>
              <a:t>Овал (еліпс)</a:t>
            </a:r>
          </a:p>
        </p:txBody>
      </p:sp>
      <p:sp>
        <p:nvSpPr>
          <p:cNvPr id="146455" name="Text Box 25"/>
          <p:cNvSpPr txBox="1">
            <a:spLocks noChangeArrowheads="1"/>
          </p:cNvSpPr>
          <p:nvPr/>
        </p:nvSpPr>
        <p:spPr bwMode="auto">
          <a:xfrm>
            <a:off x="4945063" y="0"/>
            <a:ext cx="419893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i="1"/>
              <a:t>Її зображення на площині</a:t>
            </a:r>
          </a:p>
        </p:txBody>
      </p:sp>
      <p:sp>
        <p:nvSpPr>
          <p:cNvPr id="146456" name="Text Box 26"/>
          <p:cNvSpPr txBox="1">
            <a:spLocks noChangeArrowheads="1"/>
          </p:cNvSpPr>
          <p:nvPr/>
        </p:nvSpPr>
        <p:spPr bwMode="auto">
          <a:xfrm>
            <a:off x="0" y="0"/>
            <a:ext cx="4319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i="1"/>
              <a:t>Фігура в просторі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3734" grpId="0" animBg="1"/>
      <p:bldP spid="713737" grpId="0" animBg="1"/>
      <p:bldP spid="713738" grpId="0" animBg="1"/>
      <p:bldP spid="713740" grpId="0" animBg="1"/>
      <p:bldP spid="713743" grpId="0" animBg="1"/>
      <p:bldP spid="713744" grpId="0" animBg="1"/>
      <p:bldP spid="713746" grpId="0" animBg="1"/>
      <p:bldP spid="713748" grpId="0"/>
      <p:bldP spid="713750" grpId="0"/>
      <p:bldP spid="71375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4146" name="Text Box 2"/>
          <p:cNvSpPr txBox="1">
            <a:spLocks noChangeArrowheads="1"/>
          </p:cNvSpPr>
          <p:nvPr/>
        </p:nvSpPr>
        <p:spPr bwMode="auto">
          <a:xfrm>
            <a:off x="1" y="993775"/>
            <a:ext cx="5500693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sz="3200" b="1" i="1" dirty="0">
                <a:solidFill>
                  <a:srgbClr val="FF0000"/>
                </a:solidFill>
              </a:rPr>
              <a:t>1</a:t>
            </a:r>
            <a:r>
              <a:rPr lang="en-US" sz="2400" b="1" i="1" dirty="0">
                <a:solidFill>
                  <a:srgbClr val="FF0000"/>
                </a:solidFill>
              </a:rPr>
              <a:t>.</a:t>
            </a:r>
            <a:r>
              <a:rPr lang="en-US" sz="2400" b="1" i="1" dirty="0"/>
              <a:t> </a:t>
            </a:r>
            <a:r>
              <a:rPr lang="uk-UA" sz="2400" b="1" i="1" dirty="0"/>
              <a:t>На зображенні рівностороннього </a:t>
            </a:r>
            <a:endParaRPr lang="en-US" sz="2400" b="1" i="1" dirty="0"/>
          </a:p>
          <a:p>
            <a:pPr marL="342900" indent="-342900"/>
            <a:r>
              <a:rPr lang="en-US" sz="2400" b="1" i="1" dirty="0"/>
              <a:t>  </a:t>
            </a:r>
            <a:r>
              <a:rPr lang="uk-UA" sz="2400" b="1" i="1" dirty="0"/>
              <a:t>трикутника </a:t>
            </a:r>
            <a:r>
              <a:rPr lang="uk-UA" sz="2400" b="1" i="1" dirty="0" smtClean="0"/>
              <a:t>побудуйте зображення його </a:t>
            </a:r>
            <a:r>
              <a:rPr lang="uk-UA" sz="2400" b="1" i="1" dirty="0"/>
              <a:t>центра.</a:t>
            </a:r>
          </a:p>
        </p:txBody>
      </p:sp>
      <p:sp>
        <p:nvSpPr>
          <p:cNvPr id="774147" name="Text Box 3"/>
          <p:cNvSpPr txBox="1">
            <a:spLocks noChangeArrowheads="1"/>
          </p:cNvSpPr>
          <p:nvPr/>
        </p:nvSpPr>
        <p:spPr bwMode="auto">
          <a:xfrm>
            <a:off x="4929190" y="2922588"/>
            <a:ext cx="3883023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ctr"/>
            <a:r>
              <a:rPr lang="ru-RU" sz="2800" b="1" i="1" dirty="0">
                <a:solidFill>
                  <a:srgbClr val="FF0000"/>
                </a:solidFill>
                <a:latin typeface="Georgia" pitchFamily="18" charset="0"/>
              </a:rPr>
              <a:t>2.</a:t>
            </a:r>
            <a:r>
              <a:rPr lang="ru-RU" sz="2800" b="1" i="1" dirty="0">
                <a:latin typeface="Georgia" pitchFamily="18" charset="0"/>
              </a:rPr>
              <a:t> </a:t>
            </a:r>
            <a:r>
              <a:rPr lang="uk-UA" sz="2400" b="1" i="1" dirty="0"/>
              <a:t>Побудуйте зображення ромба з кутом </a:t>
            </a:r>
            <a:r>
              <a:rPr lang="uk-UA" sz="2400" b="1" i="1" dirty="0" smtClean="0"/>
              <a:t>120° та </a:t>
            </a:r>
            <a:r>
              <a:rPr lang="uk-UA" sz="2400" b="1" i="1" dirty="0"/>
              <a:t>зображення висоти ромба, яку проведено з вершини цього кута</a:t>
            </a:r>
            <a:r>
              <a:rPr lang="uk-UA" sz="3200" b="1" i="1" dirty="0"/>
              <a:t>.</a:t>
            </a:r>
            <a:endParaRPr lang="en-US" sz="3200" b="1" i="1" dirty="0"/>
          </a:p>
        </p:txBody>
      </p:sp>
      <p:sp>
        <p:nvSpPr>
          <p:cNvPr id="774148" name="WordArt 4"/>
          <p:cNvSpPr>
            <a:spLocks noChangeArrowheads="1" noChangeShapeType="1" noTextEdit="1"/>
          </p:cNvSpPr>
          <p:nvPr/>
        </p:nvSpPr>
        <p:spPr bwMode="auto">
          <a:xfrm>
            <a:off x="1692275" y="231775"/>
            <a:ext cx="4117975" cy="7874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uk-UA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Задачі</a:t>
            </a:r>
          </a:p>
        </p:txBody>
      </p:sp>
      <p:sp>
        <p:nvSpPr>
          <p:cNvPr id="774151" name="Text Box 7"/>
          <p:cNvSpPr txBox="1">
            <a:spLocks noChangeArrowheads="1"/>
          </p:cNvSpPr>
          <p:nvPr/>
        </p:nvSpPr>
        <p:spPr bwMode="auto">
          <a:xfrm>
            <a:off x="1" y="4903788"/>
            <a:ext cx="421481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sz="2800" b="1" i="1" dirty="0">
                <a:solidFill>
                  <a:srgbClr val="FF0000"/>
                </a:solidFill>
                <a:latin typeface="Georgia" pitchFamily="18" charset="0"/>
              </a:rPr>
              <a:t>3</a:t>
            </a:r>
            <a:r>
              <a:rPr lang="ru-RU" sz="2800" b="1" i="1" dirty="0">
                <a:solidFill>
                  <a:srgbClr val="FF0000"/>
                </a:solidFill>
                <a:latin typeface="Georgia" pitchFamily="18" charset="0"/>
              </a:rPr>
              <a:t>.</a:t>
            </a:r>
            <a:r>
              <a:rPr lang="ru-RU" sz="2800" b="1" i="1" dirty="0">
                <a:latin typeface="Georgia" pitchFamily="18" charset="0"/>
              </a:rPr>
              <a:t> </a:t>
            </a:r>
            <a:r>
              <a:rPr lang="uk-UA" sz="2400" b="1" i="1" dirty="0"/>
              <a:t>Побудуйте зображення рівнобічної </a:t>
            </a:r>
            <a:r>
              <a:rPr lang="en-US" sz="2400" b="1" i="1" dirty="0"/>
              <a:t> </a:t>
            </a:r>
            <a:r>
              <a:rPr lang="en-US" sz="2400" b="1" i="1" dirty="0" smtClean="0"/>
              <a:t> </a:t>
            </a:r>
            <a:r>
              <a:rPr lang="uk-UA" sz="2400" b="1" i="1" dirty="0" smtClean="0"/>
              <a:t>трапеції</a:t>
            </a:r>
            <a:r>
              <a:rPr lang="en-US" sz="2400" b="1" i="1" dirty="0" smtClean="0"/>
              <a:t> </a:t>
            </a:r>
            <a:r>
              <a:rPr lang="uk-UA" sz="2400" b="1" i="1" dirty="0"/>
              <a:t>з основами 3 і 9 см та </a:t>
            </a:r>
            <a:r>
              <a:rPr lang="en-US" sz="2400" b="1" i="1" dirty="0"/>
              <a:t> </a:t>
            </a:r>
            <a:r>
              <a:rPr lang="uk-UA" sz="2400" b="1" i="1" dirty="0" smtClean="0"/>
              <a:t>зображення </a:t>
            </a:r>
            <a:r>
              <a:rPr lang="uk-UA" sz="2400" b="1" i="1" dirty="0"/>
              <a:t>її висоти.</a:t>
            </a:r>
            <a:endParaRPr lang="uk-UA" sz="3200" b="1" i="1" dirty="0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5572132" y="1000108"/>
            <a:ext cx="1714512" cy="128588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Ромб 7"/>
          <p:cNvSpPr/>
          <p:nvPr/>
        </p:nvSpPr>
        <p:spPr>
          <a:xfrm>
            <a:off x="428596" y="2285992"/>
            <a:ext cx="1214446" cy="2428892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Трапеция 8"/>
          <p:cNvSpPr/>
          <p:nvPr/>
        </p:nvSpPr>
        <p:spPr>
          <a:xfrm>
            <a:off x="3714744" y="5357826"/>
            <a:ext cx="2286016" cy="1143008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Freeform 6"/>
          <p:cNvSpPr>
            <a:spLocks/>
          </p:cNvSpPr>
          <p:nvPr/>
        </p:nvSpPr>
        <p:spPr bwMode="auto">
          <a:xfrm>
            <a:off x="7505685" y="928670"/>
            <a:ext cx="1638315" cy="1428760"/>
          </a:xfrm>
          <a:custGeom>
            <a:avLst/>
            <a:gdLst>
              <a:gd name="T0" fmla="*/ 0 w 1950"/>
              <a:gd name="T1" fmla="*/ 2147483647 h 680"/>
              <a:gd name="T2" fmla="*/ 2147483647 w 1950"/>
              <a:gd name="T3" fmla="*/ 0 h 680"/>
              <a:gd name="T4" fmla="*/ 2147483647 w 1950"/>
              <a:gd name="T5" fmla="*/ 2147483647 h 680"/>
              <a:gd name="T6" fmla="*/ 0 w 1950"/>
              <a:gd name="T7" fmla="*/ 2147483647 h 680"/>
              <a:gd name="T8" fmla="*/ 0 60000 65536"/>
              <a:gd name="T9" fmla="*/ 0 60000 65536"/>
              <a:gd name="T10" fmla="*/ 0 60000 65536"/>
              <a:gd name="T11" fmla="*/ 0 60000 65536"/>
              <a:gd name="T12" fmla="*/ 0 w 1950"/>
              <a:gd name="T13" fmla="*/ 0 h 680"/>
              <a:gd name="T14" fmla="*/ 1950 w 1950"/>
              <a:gd name="T15" fmla="*/ 680 h 6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50" h="680">
                <a:moveTo>
                  <a:pt x="0" y="680"/>
                </a:moveTo>
                <a:lnTo>
                  <a:pt x="680" y="0"/>
                </a:lnTo>
                <a:lnTo>
                  <a:pt x="1950" y="408"/>
                </a:lnTo>
                <a:lnTo>
                  <a:pt x="0" y="680"/>
                </a:lnTo>
                <a:close/>
              </a:path>
            </a:pathLst>
          </a:cu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1" name="Freeform 20"/>
          <p:cNvSpPr>
            <a:spLocks/>
          </p:cNvSpPr>
          <p:nvPr/>
        </p:nvSpPr>
        <p:spPr bwMode="auto">
          <a:xfrm>
            <a:off x="1643042" y="3071810"/>
            <a:ext cx="2879725" cy="1150937"/>
          </a:xfrm>
          <a:custGeom>
            <a:avLst/>
            <a:gdLst>
              <a:gd name="T0" fmla="*/ 0 w 1814"/>
              <a:gd name="T1" fmla="*/ 2147483647 h 725"/>
              <a:gd name="T2" fmla="*/ 2147483647 w 1814"/>
              <a:gd name="T3" fmla="*/ 0 h 725"/>
              <a:gd name="T4" fmla="*/ 2147483647 w 1814"/>
              <a:gd name="T5" fmla="*/ 0 h 725"/>
              <a:gd name="T6" fmla="*/ 2147483647 w 1814"/>
              <a:gd name="T7" fmla="*/ 2147483647 h 725"/>
              <a:gd name="T8" fmla="*/ 0 w 1814"/>
              <a:gd name="T9" fmla="*/ 2147483647 h 7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14"/>
              <a:gd name="T16" fmla="*/ 0 h 725"/>
              <a:gd name="T17" fmla="*/ 1814 w 1814"/>
              <a:gd name="T18" fmla="*/ 725 h 72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14" h="725">
                <a:moveTo>
                  <a:pt x="0" y="725"/>
                </a:moveTo>
                <a:lnTo>
                  <a:pt x="453" y="0"/>
                </a:lnTo>
                <a:lnTo>
                  <a:pt x="1814" y="0"/>
                </a:lnTo>
                <a:lnTo>
                  <a:pt x="1360" y="725"/>
                </a:lnTo>
                <a:lnTo>
                  <a:pt x="0" y="725"/>
                </a:lnTo>
                <a:close/>
              </a:path>
            </a:pathLst>
          </a:cu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2" name="Freeform 16"/>
          <p:cNvSpPr>
            <a:spLocks/>
          </p:cNvSpPr>
          <p:nvPr/>
        </p:nvSpPr>
        <p:spPr bwMode="auto">
          <a:xfrm>
            <a:off x="6286512" y="5214950"/>
            <a:ext cx="2571768" cy="1428760"/>
          </a:xfrm>
          <a:custGeom>
            <a:avLst/>
            <a:gdLst>
              <a:gd name="T0" fmla="*/ 0 w 1678"/>
              <a:gd name="T1" fmla="*/ 2147483647 h 908"/>
              <a:gd name="T2" fmla="*/ 2147483647 w 1678"/>
              <a:gd name="T3" fmla="*/ 0 h 908"/>
              <a:gd name="T4" fmla="*/ 2147483647 w 1678"/>
              <a:gd name="T5" fmla="*/ 0 h 908"/>
              <a:gd name="T6" fmla="*/ 2147483647 w 1678"/>
              <a:gd name="T7" fmla="*/ 2147483647 h 908"/>
              <a:gd name="T8" fmla="*/ 0 w 1678"/>
              <a:gd name="T9" fmla="*/ 2147483647 h 9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78"/>
              <a:gd name="T16" fmla="*/ 0 h 908"/>
              <a:gd name="T17" fmla="*/ 1678 w 1678"/>
              <a:gd name="T18" fmla="*/ 908 h 90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78" h="908">
                <a:moveTo>
                  <a:pt x="0" y="908"/>
                </a:moveTo>
                <a:lnTo>
                  <a:pt x="454" y="0"/>
                </a:lnTo>
                <a:lnTo>
                  <a:pt x="1542" y="0"/>
                </a:lnTo>
                <a:lnTo>
                  <a:pt x="1678" y="908"/>
                </a:lnTo>
                <a:lnTo>
                  <a:pt x="0" y="908"/>
                </a:lnTo>
                <a:close/>
              </a:path>
            </a:pathLst>
          </a:cu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74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74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74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74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74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774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74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74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74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74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774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74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74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74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74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774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4146" grpId="0"/>
      <p:bldP spid="774147" grpId="0"/>
      <p:bldP spid="774148" grpId="0" animBg="1"/>
      <p:bldP spid="774151" grpId="0"/>
      <p:bldP spid="10" grpId="0" animBg="1"/>
      <p:bldP spid="11" grpId="0" animBg="1"/>
      <p:bldP spid="1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57158" y="285728"/>
            <a:ext cx="835824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uk-UA" sz="3200" b="1" i="1" dirty="0" smtClean="0">
                <a:solidFill>
                  <a:srgbClr val="FF0000"/>
                </a:solidFill>
              </a:rPr>
              <a:t>4</a:t>
            </a:r>
            <a:r>
              <a:rPr lang="en-US" sz="3200" b="1" i="1" dirty="0" smtClean="0">
                <a:solidFill>
                  <a:srgbClr val="FF0000"/>
                </a:solidFill>
              </a:rPr>
              <a:t>.</a:t>
            </a:r>
            <a:r>
              <a:rPr lang="en-US" sz="3200" b="1" i="1" dirty="0" smtClean="0"/>
              <a:t> </a:t>
            </a:r>
            <a:r>
              <a:rPr lang="uk-UA" sz="3200" b="1" i="1" dirty="0"/>
              <a:t>На </a:t>
            </a:r>
            <a:r>
              <a:rPr lang="uk-UA" sz="3200" b="1" i="1" dirty="0" smtClean="0"/>
              <a:t>зображенні </a:t>
            </a:r>
            <a:r>
              <a:rPr lang="en-US" sz="3200" b="1" i="1" dirty="0" smtClean="0"/>
              <a:t>  </a:t>
            </a:r>
            <a:r>
              <a:rPr lang="uk-UA" sz="3200" b="1" i="1" dirty="0"/>
              <a:t>трикутника побудуйте зображення </a:t>
            </a:r>
            <a:r>
              <a:rPr lang="uk-UA" sz="3200" b="1" i="1" dirty="0" smtClean="0"/>
              <a:t>його медіан.</a:t>
            </a:r>
            <a:endParaRPr lang="uk-UA" sz="3200" b="1" i="1" dirty="0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428596" y="2214554"/>
            <a:ext cx="585791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uk-UA" sz="3200" b="1" i="1" dirty="0" smtClean="0">
                <a:solidFill>
                  <a:srgbClr val="FF0000"/>
                </a:solidFill>
              </a:rPr>
              <a:t>5</a:t>
            </a:r>
            <a:r>
              <a:rPr lang="en-US" sz="3200" b="1" i="1" dirty="0" smtClean="0">
                <a:solidFill>
                  <a:srgbClr val="FF0000"/>
                </a:solidFill>
              </a:rPr>
              <a:t>.</a:t>
            </a:r>
            <a:r>
              <a:rPr lang="en-US" sz="3200" b="1" i="1" dirty="0" smtClean="0"/>
              <a:t> </a:t>
            </a:r>
            <a:r>
              <a:rPr lang="uk-UA" sz="3200" b="1" i="1" dirty="0" smtClean="0"/>
              <a:t>Чи може паралельна проекція паралелограма бути трапецією?.</a:t>
            </a:r>
            <a:endParaRPr lang="uk-UA" sz="3200" b="1" i="1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28596" y="4214818"/>
            <a:ext cx="835824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uk-UA" sz="3200" b="1" i="1" dirty="0" smtClean="0">
                <a:solidFill>
                  <a:srgbClr val="FF0000"/>
                </a:solidFill>
              </a:rPr>
              <a:t>6</a:t>
            </a:r>
            <a:r>
              <a:rPr lang="en-US" sz="3200" b="1" i="1" dirty="0" smtClean="0">
                <a:solidFill>
                  <a:srgbClr val="FF0000"/>
                </a:solidFill>
              </a:rPr>
              <a:t>.</a:t>
            </a:r>
            <a:r>
              <a:rPr lang="en-US" sz="3200" b="1" i="1" dirty="0" smtClean="0"/>
              <a:t> </a:t>
            </a:r>
            <a:r>
              <a:rPr lang="uk-UA" sz="3200" b="1" i="1" dirty="0" smtClean="0"/>
              <a:t>Дано паралельну проекцію</a:t>
            </a:r>
            <a:r>
              <a:rPr lang="en-US" sz="3200" b="1" i="1" dirty="0" smtClean="0"/>
              <a:t>  </a:t>
            </a:r>
            <a:r>
              <a:rPr lang="uk-UA" sz="3200" b="1" i="1" dirty="0" smtClean="0"/>
              <a:t>трикутника. Чим є проекція середньої лінії трикутника?</a:t>
            </a:r>
            <a:endParaRPr lang="uk-UA" sz="3200" b="1" i="1" dirty="0"/>
          </a:p>
        </p:txBody>
      </p:sp>
      <p:sp>
        <p:nvSpPr>
          <p:cNvPr id="6" name="Freeform 6"/>
          <p:cNvSpPr>
            <a:spLocks/>
          </p:cNvSpPr>
          <p:nvPr/>
        </p:nvSpPr>
        <p:spPr bwMode="auto">
          <a:xfrm>
            <a:off x="4500562" y="857232"/>
            <a:ext cx="4643438" cy="1428760"/>
          </a:xfrm>
          <a:custGeom>
            <a:avLst/>
            <a:gdLst>
              <a:gd name="T0" fmla="*/ 0 w 1950"/>
              <a:gd name="T1" fmla="*/ 2147483647 h 680"/>
              <a:gd name="T2" fmla="*/ 2147483647 w 1950"/>
              <a:gd name="T3" fmla="*/ 0 h 680"/>
              <a:gd name="T4" fmla="*/ 2147483647 w 1950"/>
              <a:gd name="T5" fmla="*/ 2147483647 h 680"/>
              <a:gd name="T6" fmla="*/ 0 w 1950"/>
              <a:gd name="T7" fmla="*/ 2147483647 h 680"/>
              <a:gd name="T8" fmla="*/ 0 60000 65536"/>
              <a:gd name="T9" fmla="*/ 0 60000 65536"/>
              <a:gd name="T10" fmla="*/ 0 60000 65536"/>
              <a:gd name="T11" fmla="*/ 0 60000 65536"/>
              <a:gd name="T12" fmla="*/ 0 w 1950"/>
              <a:gd name="T13" fmla="*/ 0 h 680"/>
              <a:gd name="T14" fmla="*/ 1950 w 1950"/>
              <a:gd name="T15" fmla="*/ 680 h 6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50" h="680">
                <a:moveTo>
                  <a:pt x="0" y="680"/>
                </a:moveTo>
                <a:lnTo>
                  <a:pt x="680" y="0"/>
                </a:lnTo>
                <a:lnTo>
                  <a:pt x="1950" y="408"/>
                </a:lnTo>
                <a:lnTo>
                  <a:pt x="0" y="680"/>
                </a:lnTo>
                <a:close/>
              </a:path>
            </a:pathLst>
          </a:cu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" name="Freeform 20"/>
          <p:cNvSpPr>
            <a:spLocks/>
          </p:cNvSpPr>
          <p:nvPr/>
        </p:nvSpPr>
        <p:spPr bwMode="auto">
          <a:xfrm>
            <a:off x="5214942" y="2571744"/>
            <a:ext cx="3500430" cy="1150937"/>
          </a:xfrm>
          <a:custGeom>
            <a:avLst/>
            <a:gdLst>
              <a:gd name="T0" fmla="*/ 0 w 1814"/>
              <a:gd name="T1" fmla="*/ 2147483647 h 725"/>
              <a:gd name="T2" fmla="*/ 2147483647 w 1814"/>
              <a:gd name="T3" fmla="*/ 0 h 725"/>
              <a:gd name="T4" fmla="*/ 2147483647 w 1814"/>
              <a:gd name="T5" fmla="*/ 0 h 725"/>
              <a:gd name="T6" fmla="*/ 2147483647 w 1814"/>
              <a:gd name="T7" fmla="*/ 2147483647 h 725"/>
              <a:gd name="T8" fmla="*/ 0 w 1814"/>
              <a:gd name="T9" fmla="*/ 2147483647 h 7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14"/>
              <a:gd name="T16" fmla="*/ 0 h 725"/>
              <a:gd name="T17" fmla="*/ 1814 w 1814"/>
              <a:gd name="T18" fmla="*/ 725 h 72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14" h="725">
                <a:moveTo>
                  <a:pt x="0" y="725"/>
                </a:moveTo>
                <a:lnTo>
                  <a:pt x="453" y="0"/>
                </a:lnTo>
                <a:lnTo>
                  <a:pt x="1814" y="0"/>
                </a:lnTo>
                <a:lnTo>
                  <a:pt x="1360" y="725"/>
                </a:lnTo>
                <a:lnTo>
                  <a:pt x="0" y="725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4357686" y="5214950"/>
            <a:ext cx="4643438" cy="1428760"/>
          </a:xfrm>
          <a:custGeom>
            <a:avLst/>
            <a:gdLst>
              <a:gd name="T0" fmla="*/ 0 w 1950"/>
              <a:gd name="T1" fmla="*/ 2147483647 h 680"/>
              <a:gd name="T2" fmla="*/ 2147483647 w 1950"/>
              <a:gd name="T3" fmla="*/ 0 h 680"/>
              <a:gd name="T4" fmla="*/ 2147483647 w 1950"/>
              <a:gd name="T5" fmla="*/ 2147483647 h 680"/>
              <a:gd name="T6" fmla="*/ 0 w 1950"/>
              <a:gd name="T7" fmla="*/ 2147483647 h 680"/>
              <a:gd name="T8" fmla="*/ 0 60000 65536"/>
              <a:gd name="T9" fmla="*/ 0 60000 65536"/>
              <a:gd name="T10" fmla="*/ 0 60000 65536"/>
              <a:gd name="T11" fmla="*/ 0 60000 65536"/>
              <a:gd name="T12" fmla="*/ 0 w 1950"/>
              <a:gd name="T13" fmla="*/ 0 h 680"/>
              <a:gd name="T14" fmla="*/ 1950 w 1950"/>
              <a:gd name="T15" fmla="*/ 680 h 6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50" h="680">
                <a:moveTo>
                  <a:pt x="0" y="680"/>
                </a:moveTo>
                <a:lnTo>
                  <a:pt x="680" y="0"/>
                </a:lnTo>
                <a:lnTo>
                  <a:pt x="1950" y="408"/>
                </a:lnTo>
                <a:lnTo>
                  <a:pt x="0" y="680"/>
                </a:lnTo>
                <a:close/>
              </a:path>
            </a:pathLst>
          </a:cu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 animBg="1"/>
      <p:bldP spid="7" grpId="0" animBg="1"/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57158" y="357166"/>
            <a:ext cx="821537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uk-UA" sz="3200" b="1" i="1" dirty="0" smtClean="0">
                <a:solidFill>
                  <a:srgbClr val="FF0000"/>
                </a:solidFill>
              </a:rPr>
              <a:t>7</a:t>
            </a:r>
            <a:r>
              <a:rPr lang="en-US" sz="3200" b="1" i="1" dirty="0" smtClean="0">
                <a:solidFill>
                  <a:srgbClr val="FF0000"/>
                </a:solidFill>
              </a:rPr>
              <a:t>.</a:t>
            </a:r>
            <a:r>
              <a:rPr lang="en-US" sz="3200" b="1" i="1" dirty="0" smtClean="0"/>
              <a:t> </a:t>
            </a:r>
            <a:r>
              <a:rPr lang="uk-UA" sz="2400" b="1" i="1" dirty="0" smtClean="0"/>
              <a:t>Точки А</a:t>
            </a:r>
            <a:r>
              <a:rPr lang="uk-UA" sz="1600" b="1" i="1" dirty="0" smtClean="0"/>
              <a:t>1</a:t>
            </a:r>
            <a:r>
              <a:rPr lang="uk-UA" sz="2400" b="1" i="1" dirty="0" smtClean="0"/>
              <a:t> і В</a:t>
            </a:r>
            <a:r>
              <a:rPr lang="uk-UA" sz="1600" b="1" i="1" dirty="0" smtClean="0"/>
              <a:t>1</a:t>
            </a:r>
            <a:r>
              <a:rPr lang="uk-UA" sz="2400" b="1" i="1" dirty="0" smtClean="0"/>
              <a:t> – проекції точок А і В на площину </a:t>
            </a:r>
            <a:r>
              <a:rPr lang="el-GR" sz="2400" b="1" i="1" dirty="0" smtClean="0"/>
              <a:t>α</a:t>
            </a:r>
            <a:r>
              <a:rPr lang="uk-UA" sz="2400" b="1" i="1" dirty="0" smtClean="0"/>
              <a:t>. Пряма АВ перетинає цю площину в точці С (</a:t>
            </a:r>
            <a:r>
              <a:rPr lang="uk-UA" sz="2400" b="1" i="1" dirty="0" err="1" smtClean="0"/>
              <a:t>див.рис</a:t>
            </a:r>
            <a:r>
              <a:rPr lang="uk-UA" sz="2400" b="1" i="1" dirty="0" smtClean="0"/>
              <a:t>.) Знайдіть довжину відрізка АВ, якщо АА</a:t>
            </a:r>
            <a:r>
              <a:rPr lang="uk-UA" b="1" i="1" dirty="0" smtClean="0"/>
              <a:t>1</a:t>
            </a:r>
            <a:r>
              <a:rPr lang="uk-UA" sz="2400" b="1" i="1" dirty="0" smtClean="0"/>
              <a:t>=18см, ВВ</a:t>
            </a:r>
            <a:r>
              <a:rPr lang="uk-UA" sz="1600" b="1" i="1" dirty="0" smtClean="0"/>
              <a:t>1</a:t>
            </a:r>
            <a:r>
              <a:rPr lang="uk-UA" sz="2400" b="1" i="1" dirty="0" smtClean="0"/>
              <a:t>= 12 см, </a:t>
            </a:r>
            <a:r>
              <a:rPr lang="uk-UA" sz="2400" b="1" i="1" dirty="0" err="1" smtClean="0"/>
              <a:t>АС=</a:t>
            </a:r>
            <a:r>
              <a:rPr lang="uk-UA" sz="2400" b="1" i="1" dirty="0" smtClean="0"/>
              <a:t> 12 см</a:t>
            </a:r>
            <a:endParaRPr lang="uk-UA" sz="3200" b="1" i="1" dirty="0"/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428596" y="4286256"/>
            <a:ext cx="6000792" cy="1785950"/>
          </a:xfrm>
          <a:prstGeom prst="parallelogram">
            <a:avLst>
              <a:gd name="adj" fmla="val 87661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 flipV="1">
            <a:off x="2143108" y="3143248"/>
            <a:ext cx="2016125" cy="1800225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 flipV="1">
            <a:off x="3428992" y="3786188"/>
            <a:ext cx="1285885" cy="1143009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4143372" y="3143248"/>
            <a:ext cx="1500198" cy="1714512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 flipV="1">
            <a:off x="2143108" y="4857760"/>
            <a:ext cx="3500462" cy="7143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12" name="Прямоугольник 11"/>
          <p:cNvSpPr/>
          <p:nvPr/>
        </p:nvSpPr>
        <p:spPr>
          <a:xfrm>
            <a:off x="1857356" y="5072074"/>
            <a:ext cx="402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i="1" dirty="0" smtClean="0"/>
              <a:t>А</a:t>
            </a:r>
            <a:r>
              <a:rPr lang="uk-UA" sz="1200" b="1" i="1" dirty="0" smtClean="0"/>
              <a:t>1</a:t>
            </a:r>
            <a:endParaRPr lang="uk-UA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357554" y="5072074"/>
            <a:ext cx="393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i="1" dirty="0" smtClean="0"/>
              <a:t>В</a:t>
            </a:r>
            <a:r>
              <a:rPr lang="uk-UA" sz="1200" b="1" i="1" dirty="0" smtClean="0"/>
              <a:t>1</a:t>
            </a:r>
            <a:endParaRPr lang="uk-UA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214942" y="4929198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i="1" dirty="0" smtClean="0"/>
              <a:t>С</a:t>
            </a:r>
            <a:endParaRPr lang="uk-UA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286248" y="2786058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i="1" dirty="0" smtClean="0"/>
              <a:t>А</a:t>
            </a:r>
            <a:endParaRPr lang="uk-UA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86314" y="3357562"/>
            <a:ext cx="314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i="1" dirty="0" smtClean="0"/>
              <a:t>В</a:t>
            </a:r>
            <a:endParaRPr lang="uk-UA" dirty="0"/>
          </a:p>
        </p:txBody>
      </p:sp>
      <p:graphicFrame>
        <p:nvGraphicFramePr>
          <p:cNvPr id="675848" name="Object 8"/>
          <p:cNvGraphicFramePr>
            <a:graphicFrameLocks noChangeAspect="1"/>
          </p:cNvGraphicFramePr>
          <p:nvPr/>
        </p:nvGraphicFramePr>
        <p:xfrm>
          <a:off x="1071538" y="5572140"/>
          <a:ext cx="511175" cy="396862"/>
        </p:xfrm>
        <a:graphic>
          <a:graphicData uri="http://schemas.openxmlformats.org/presentationml/2006/ole">
            <p:oleObj spid="_x0000_s334850" name="Формула" r:id="rId3" imgW="152280" imgH="139680" progId="Equation.3">
              <p:embed/>
            </p:oleObj>
          </a:graphicData>
        </a:graphic>
      </p:graphicFrame>
      <p:sp>
        <p:nvSpPr>
          <p:cNvPr id="20" name="Line 5"/>
          <p:cNvSpPr>
            <a:spLocks noChangeShapeType="1"/>
          </p:cNvSpPr>
          <p:nvPr/>
        </p:nvSpPr>
        <p:spPr bwMode="auto">
          <a:xfrm>
            <a:off x="5643570" y="2214554"/>
            <a:ext cx="571504" cy="642942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6758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67584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584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675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5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675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5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4754" name="Freeform 2"/>
          <p:cNvSpPr>
            <a:spLocks/>
          </p:cNvSpPr>
          <p:nvPr/>
        </p:nvSpPr>
        <p:spPr bwMode="auto">
          <a:xfrm>
            <a:off x="3851275" y="836613"/>
            <a:ext cx="4321175" cy="1439862"/>
          </a:xfrm>
          <a:custGeom>
            <a:avLst/>
            <a:gdLst>
              <a:gd name="T0" fmla="*/ 0 w 2722"/>
              <a:gd name="T1" fmla="*/ 2147483647 h 907"/>
              <a:gd name="T2" fmla="*/ 2147483647 w 2722"/>
              <a:gd name="T3" fmla="*/ 0 h 907"/>
              <a:gd name="T4" fmla="*/ 2147483647 w 2722"/>
              <a:gd name="T5" fmla="*/ 0 h 907"/>
              <a:gd name="T6" fmla="*/ 2147483647 w 2722"/>
              <a:gd name="T7" fmla="*/ 2147483647 h 907"/>
              <a:gd name="T8" fmla="*/ 2147483647 w 2722"/>
              <a:gd name="T9" fmla="*/ 2147483647 h 907"/>
              <a:gd name="T10" fmla="*/ 2147483647 w 2722"/>
              <a:gd name="T11" fmla="*/ 2147483647 h 907"/>
              <a:gd name="T12" fmla="*/ 0 w 2722"/>
              <a:gd name="T13" fmla="*/ 2147483647 h 90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22"/>
              <a:gd name="T22" fmla="*/ 0 h 907"/>
              <a:gd name="T23" fmla="*/ 2722 w 2722"/>
              <a:gd name="T24" fmla="*/ 907 h 90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22" h="907">
                <a:moveTo>
                  <a:pt x="0" y="454"/>
                </a:moveTo>
                <a:lnTo>
                  <a:pt x="908" y="0"/>
                </a:lnTo>
                <a:lnTo>
                  <a:pt x="2268" y="0"/>
                </a:lnTo>
                <a:lnTo>
                  <a:pt x="2722" y="454"/>
                </a:lnTo>
                <a:lnTo>
                  <a:pt x="1815" y="907"/>
                </a:lnTo>
                <a:lnTo>
                  <a:pt x="454" y="907"/>
                </a:lnTo>
                <a:lnTo>
                  <a:pt x="0" y="454"/>
                </a:lnTo>
                <a:close/>
              </a:path>
            </a:pathLst>
          </a:custGeom>
          <a:solidFill>
            <a:srgbClr val="00FF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47459" name="AutoShape 3"/>
          <p:cNvSpPr>
            <a:spLocks noChangeArrowheads="1"/>
          </p:cNvSpPr>
          <p:nvPr/>
        </p:nvSpPr>
        <p:spPr bwMode="auto">
          <a:xfrm>
            <a:off x="682625" y="622300"/>
            <a:ext cx="2016125" cy="1800225"/>
          </a:xfrm>
          <a:prstGeom prst="hexagon">
            <a:avLst>
              <a:gd name="adj" fmla="val 27998"/>
              <a:gd name="vf" fmla="val 115470"/>
            </a:avLst>
          </a:prstGeom>
          <a:solidFill>
            <a:srgbClr val="0000FF">
              <a:alpha val="50195"/>
            </a:srgb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714756" name="Line 4"/>
          <p:cNvSpPr>
            <a:spLocks noChangeShapeType="1"/>
          </p:cNvSpPr>
          <p:nvPr/>
        </p:nvSpPr>
        <p:spPr bwMode="auto">
          <a:xfrm>
            <a:off x="1187450" y="622300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14757" name="Line 5"/>
          <p:cNvSpPr>
            <a:spLocks noChangeShapeType="1"/>
          </p:cNvSpPr>
          <p:nvPr/>
        </p:nvSpPr>
        <p:spPr bwMode="auto">
          <a:xfrm>
            <a:off x="2195513" y="622300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47462" name="Text Box 6"/>
          <p:cNvSpPr txBox="1">
            <a:spLocks noChangeArrowheads="1"/>
          </p:cNvSpPr>
          <p:nvPr/>
        </p:nvSpPr>
        <p:spPr bwMode="auto">
          <a:xfrm>
            <a:off x="395288" y="1484313"/>
            <a:ext cx="287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A</a:t>
            </a:r>
            <a:endParaRPr lang="ru-RU" sz="1800"/>
          </a:p>
        </p:txBody>
      </p:sp>
      <p:sp>
        <p:nvSpPr>
          <p:cNvPr id="147463" name="Text Box 7"/>
          <p:cNvSpPr txBox="1">
            <a:spLocks noChangeArrowheads="1"/>
          </p:cNvSpPr>
          <p:nvPr/>
        </p:nvSpPr>
        <p:spPr bwMode="auto">
          <a:xfrm>
            <a:off x="682625" y="406400"/>
            <a:ext cx="358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B</a:t>
            </a:r>
            <a:endParaRPr lang="ru-RU" sz="1800"/>
          </a:p>
        </p:txBody>
      </p:sp>
      <p:sp>
        <p:nvSpPr>
          <p:cNvPr id="147464" name="Text Box 8"/>
          <p:cNvSpPr txBox="1">
            <a:spLocks noChangeArrowheads="1"/>
          </p:cNvSpPr>
          <p:nvPr/>
        </p:nvSpPr>
        <p:spPr bwMode="auto">
          <a:xfrm>
            <a:off x="2338388" y="406400"/>
            <a:ext cx="358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C</a:t>
            </a:r>
            <a:endParaRPr lang="ru-RU" sz="1800"/>
          </a:p>
        </p:txBody>
      </p:sp>
      <p:sp>
        <p:nvSpPr>
          <p:cNvPr id="147465" name="Text Box 9"/>
          <p:cNvSpPr txBox="1">
            <a:spLocks noChangeArrowheads="1"/>
          </p:cNvSpPr>
          <p:nvPr/>
        </p:nvSpPr>
        <p:spPr bwMode="auto">
          <a:xfrm>
            <a:off x="2700338" y="1196975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D</a:t>
            </a:r>
            <a:endParaRPr lang="ru-RU" sz="1800"/>
          </a:p>
        </p:txBody>
      </p:sp>
      <p:sp>
        <p:nvSpPr>
          <p:cNvPr id="147466" name="Text Box 10"/>
          <p:cNvSpPr txBox="1">
            <a:spLocks noChangeArrowheads="1"/>
          </p:cNvSpPr>
          <p:nvPr/>
        </p:nvSpPr>
        <p:spPr bwMode="auto">
          <a:xfrm>
            <a:off x="2266950" y="2349500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E</a:t>
            </a:r>
            <a:endParaRPr lang="ru-RU" sz="1800"/>
          </a:p>
        </p:txBody>
      </p:sp>
      <p:sp>
        <p:nvSpPr>
          <p:cNvPr id="147467" name="Text Box 11"/>
          <p:cNvSpPr txBox="1">
            <a:spLocks noChangeArrowheads="1"/>
          </p:cNvSpPr>
          <p:nvPr/>
        </p:nvSpPr>
        <p:spPr bwMode="auto">
          <a:xfrm>
            <a:off x="754063" y="234950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F</a:t>
            </a:r>
            <a:endParaRPr lang="ru-RU" sz="1800"/>
          </a:p>
        </p:txBody>
      </p:sp>
      <p:sp>
        <p:nvSpPr>
          <p:cNvPr id="714764" name="Line 12"/>
          <p:cNvSpPr>
            <a:spLocks noChangeShapeType="1"/>
          </p:cNvSpPr>
          <p:nvPr/>
        </p:nvSpPr>
        <p:spPr bwMode="auto">
          <a:xfrm flipV="1">
            <a:off x="323850" y="1520825"/>
            <a:ext cx="2808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14765" name="Line 13"/>
          <p:cNvSpPr>
            <a:spLocks noChangeShapeType="1"/>
          </p:cNvSpPr>
          <p:nvPr/>
        </p:nvSpPr>
        <p:spPr bwMode="auto">
          <a:xfrm flipH="1">
            <a:off x="1187450" y="622300"/>
            <a:ext cx="1008063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14766" name="Line 14"/>
          <p:cNvSpPr>
            <a:spLocks noChangeShapeType="1"/>
          </p:cNvSpPr>
          <p:nvPr/>
        </p:nvSpPr>
        <p:spPr bwMode="auto">
          <a:xfrm>
            <a:off x="1187450" y="622300"/>
            <a:ext cx="1008063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14767" name="Text Box 15"/>
          <p:cNvSpPr txBox="1">
            <a:spLocks noChangeArrowheads="1"/>
          </p:cNvSpPr>
          <p:nvPr/>
        </p:nvSpPr>
        <p:spPr bwMode="auto">
          <a:xfrm>
            <a:off x="1514475" y="1576388"/>
            <a:ext cx="288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O</a:t>
            </a:r>
            <a:endParaRPr lang="ru-RU" sz="1800"/>
          </a:p>
        </p:txBody>
      </p:sp>
      <p:sp>
        <p:nvSpPr>
          <p:cNvPr id="147472" name="Line 16"/>
          <p:cNvSpPr>
            <a:spLocks noChangeShapeType="1"/>
          </p:cNvSpPr>
          <p:nvPr/>
        </p:nvSpPr>
        <p:spPr bwMode="auto">
          <a:xfrm>
            <a:off x="898525" y="982663"/>
            <a:ext cx="109538" cy="1047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47473" name="Line 17"/>
          <p:cNvSpPr>
            <a:spLocks noChangeShapeType="1"/>
          </p:cNvSpPr>
          <p:nvPr/>
        </p:nvSpPr>
        <p:spPr bwMode="auto">
          <a:xfrm flipH="1">
            <a:off x="827088" y="1917700"/>
            <a:ext cx="142875" cy="730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47474" name="Line 18"/>
          <p:cNvSpPr>
            <a:spLocks noChangeShapeType="1"/>
          </p:cNvSpPr>
          <p:nvPr/>
        </p:nvSpPr>
        <p:spPr bwMode="auto">
          <a:xfrm>
            <a:off x="1690688" y="2349500"/>
            <a:ext cx="0" cy="1444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14771" name="AutoShape 19"/>
          <p:cNvSpPr>
            <a:spLocks noChangeArrowheads="1"/>
          </p:cNvSpPr>
          <p:nvPr/>
        </p:nvSpPr>
        <p:spPr bwMode="auto">
          <a:xfrm>
            <a:off x="4572000" y="836613"/>
            <a:ext cx="2879725" cy="1441450"/>
          </a:xfrm>
          <a:prstGeom prst="parallelogram">
            <a:avLst>
              <a:gd name="adj" fmla="val 49945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714772" name="Line 20"/>
          <p:cNvSpPr>
            <a:spLocks noChangeShapeType="1"/>
          </p:cNvSpPr>
          <p:nvPr/>
        </p:nvSpPr>
        <p:spPr bwMode="auto">
          <a:xfrm>
            <a:off x="5292725" y="836613"/>
            <a:ext cx="1439863" cy="144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14773" name="Line 21"/>
          <p:cNvSpPr>
            <a:spLocks noChangeShapeType="1"/>
          </p:cNvSpPr>
          <p:nvPr/>
        </p:nvSpPr>
        <p:spPr bwMode="auto">
          <a:xfrm flipV="1">
            <a:off x="4572000" y="836613"/>
            <a:ext cx="2879725" cy="144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14774" name="Line 22"/>
          <p:cNvSpPr>
            <a:spLocks noChangeShapeType="1"/>
          </p:cNvSpPr>
          <p:nvPr/>
        </p:nvSpPr>
        <p:spPr bwMode="auto">
          <a:xfrm>
            <a:off x="3348038" y="1557338"/>
            <a:ext cx="54721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47479" name="Text Box 23"/>
          <p:cNvSpPr txBox="1"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i="1">
                <a:solidFill>
                  <a:schemeClr val="accent2"/>
                </a:solidFill>
              </a:rPr>
              <a:t>Побудуємо зображення правильного шестикутника</a:t>
            </a:r>
          </a:p>
        </p:txBody>
      </p:sp>
      <p:sp>
        <p:nvSpPr>
          <p:cNvPr id="714776" name="Text Box 24"/>
          <p:cNvSpPr txBox="1">
            <a:spLocks noChangeArrowheads="1"/>
          </p:cNvSpPr>
          <p:nvPr/>
        </p:nvSpPr>
        <p:spPr bwMode="auto">
          <a:xfrm>
            <a:off x="4356100" y="2276475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F</a:t>
            </a:r>
            <a:endParaRPr lang="ru-RU" sz="1800"/>
          </a:p>
        </p:txBody>
      </p:sp>
      <p:sp>
        <p:nvSpPr>
          <p:cNvPr id="714777" name="Text Box 25"/>
          <p:cNvSpPr txBox="1">
            <a:spLocks noChangeArrowheads="1"/>
          </p:cNvSpPr>
          <p:nvPr/>
        </p:nvSpPr>
        <p:spPr bwMode="auto">
          <a:xfrm>
            <a:off x="3635375" y="119697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A</a:t>
            </a:r>
            <a:endParaRPr lang="ru-RU" sz="1800"/>
          </a:p>
        </p:txBody>
      </p:sp>
      <p:sp>
        <p:nvSpPr>
          <p:cNvPr id="714778" name="Text Box 26"/>
          <p:cNvSpPr txBox="1">
            <a:spLocks noChangeArrowheads="1"/>
          </p:cNvSpPr>
          <p:nvPr/>
        </p:nvSpPr>
        <p:spPr bwMode="auto">
          <a:xfrm>
            <a:off x="5003800" y="476250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B</a:t>
            </a:r>
            <a:endParaRPr lang="ru-RU" sz="1800"/>
          </a:p>
        </p:txBody>
      </p:sp>
      <p:sp>
        <p:nvSpPr>
          <p:cNvPr id="714779" name="Text Box 27"/>
          <p:cNvSpPr txBox="1">
            <a:spLocks noChangeArrowheads="1"/>
          </p:cNvSpPr>
          <p:nvPr/>
        </p:nvSpPr>
        <p:spPr bwMode="auto">
          <a:xfrm>
            <a:off x="7235825" y="476250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C</a:t>
            </a:r>
            <a:endParaRPr lang="ru-RU" sz="1800"/>
          </a:p>
        </p:txBody>
      </p:sp>
      <p:sp>
        <p:nvSpPr>
          <p:cNvPr id="714780" name="Text Box 28"/>
          <p:cNvSpPr txBox="1">
            <a:spLocks noChangeArrowheads="1"/>
          </p:cNvSpPr>
          <p:nvPr/>
        </p:nvSpPr>
        <p:spPr bwMode="auto">
          <a:xfrm>
            <a:off x="8101013" y="1196975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D</a:t>
            </a:r>
            <a:endParaRPr lang="ru-RU" sz="1800"/>
          </a:p>
        </p:txBody>
      </p:sp>
      <p:sp>
        <p:nvSpPr>
          <p:cNvPr id="714781" name="Text Box 29"/>
          <p:cNvSpPr txBox="1">
            <a:spLocks noChangeArrowheads="1"/>
          </p:cNvSpPr>
          <p:nvPr/>
        </p:nvSpPr>
        <p:spPr bwMode="auto">
          <a:xfrm>
            <a:off x="6516688" y="2276475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E</a:t>
            </a:r>
            <a:endParaRPr lang="ru-RU" sz="1800"/>
          </a:p>
        </p:txBody>
      </p:sp>
      <p:sp>
        <p:nvSpPr>
          <p:cNvPr id="714782" name="Text Box 30"/>
          <p:cNvSpPr txBox="1">
            <a:spLocks noChangeArrowheads="1"/>
          </p:cNvSpPr>
          <p:nvPr/>
        </p:nvSpPr>
        <p:spPr bwMode="auto">
          <a:xfrm>
            <a:off x="0" y="2936875"/>
            <a:ext cx="9144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i="1"/>
              <a:t>Розіб</a:t>
            </a:r>
            <a:r>
              <a:rPr lang="en-US" b="1" i="1"/>
              <a:t>’</a:t>
            </a:r>
            <a:r>
              <a:rPr lang="uk-UA" b="1" i="1"/>
              <a:t>ємо </a:t>
            </a:r>
            <a:r>
              <a:rPr lang="ru-RU" b="1" i="1"/>
              <a:t>правильний шестикутник на: прямокутник </a:t>
            </a:r>
            <a:r>
              <a:rPr lang="en-US" b="1" i="1">
                <a:solidFill>
                  <a:schemeClr val="accent2"/>
                </a:solidFill>
              </a:rPr>
              <a:t>FBCE</a:t>
            </a:r>
            <a:r>
              <a:rPr lang="ru-RU" b="1" i="1"/>
              <a:t> і два рівнобедрених </a:t>
            </a:r>
            <a:r>
              <a:rPr lang="el-GR" b="1" i="1">
                <a:solidFill>
                  <a:schemeClr val="accent2"/>
                </a:solidFill>
              </a:rPr>
              <a:t>Δ</a:t>
            </a:r>
            <a:r>
              <a:rPr lang="en-US" b="1" i="1">
                <a:solidFill>
                  <a:schemeClr val="accent2"/>
                </a:solidFill>
              </a:rPr>
              <a:t>FAB</a:t>
            </a:r>
            <a:r>
              <a:rPr lang="ru-RU" b="1" i="1"/>
              <a:t> і </a:t>
            </a:r>
            <a:r>
              <a:rPr lang="el-GR" b="1" i="1">
                <a:solidFill>
                  <a:schemeClr val="accent2"/>
                </a:solidFill>
                <a:cs typeface="Arial" charset="0"/>
              </a:rPr>
              <a:t>Δ</a:t>
            </a:r>
            <a:r>
              <a:rPr lang="en-US" b="1" i="1">
                <a:solidFill>
                  <a:schemeClr val="accent2"/>
                </a:solidFill>
                <a:cs typeface="Arial" charset="0"/>
              </a:rPr>
              <a:t>CDE</a:t>
            </a:r>
            <a:r>
              <a:rPr lang="ru-RU" b="1" i="1">
                <a:cs typeface="Arial" charset="0"/>
              </a:rPr>
              <a:t>. Побудуємо: </a:t>
            </a:r>
          </a:p>
          <a:p>
            <a:pPr algn="ctr"/>
            <a:r>
              <a:rPr lang="ru-RU" b="1" i="1">
                <a:cs typeface="Arial" charset="0"/>
              </a:rPr>
              <a:t>1) зображення прямокутника </a:t>
            </a:r>
            <a:r>
              <a:rPr lang="en-US" b="1" i="1">
                <a:solidFill>
                  <a:schemeClr val="accent2"/>
                </a:solidFill>
                <a:cs typeface="Arial" charset="0"/>
              </a:rPr>
              <a:t>FBCE</a:t>
            </a:r>
            <a:r>
              <a:rPr lang="en-US" b="1" i="1">
                <a:cs typeface="Arial" charset="0"/>
              </a:rPr>
              <a:t> </a:t>
            </a:r>
            <a:r>
              <a:rPr lang="ru-RU" b="1" i="1">
                <a:cs typeface="Arial" charset="0"/>
              </a:rPr>
              <a:t>– довільний паралелограм </a:t>
            </a:r>
            <a:r>
              <a:rPr lang="en-US" b="1" i="1">
                <a:solidFill>
                  <a:schemeClr val="accent2"/>
                </a:solidFill>
                <a:cs typeface="Arial" charset="0"/>
              </a:rPr>
              <a:t>FBCE</a:t>
            </a:r>
            <a:r>
              <a:rPr lang="ru-RU" b="1" i="1">
                <a:cs typeface="Arial" charset="0"/>
              </a:rPr>
              <a:t>.   </a:t>
            </a:r>
            <a:endParaRPr lang="el-GR" b="1" i="1">
              <a:cs typeface="Arial" charset="0"/>
            </a:endParaRPr>
          </a:p>
        </p:txBody>
      </p:sp>
      <p:sp>
        <p:nvSpPr>
          <p:cNvPr id="714783" name="Line 31"/>
          <p:cNvSpPr>
            <a:spLocks noChangeShapeType="1"/>
          </p:cNvSpPr>
          <p:nvPr/>
        </p:nvSpPr>
        <p:spPr bwMode="auto">
          <a:xfrm flipH="1">
            <a:off x="1931988" y="1455738"/>
            <a:ext cx="0" cy="1444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14784" name="Text Box 32"/>
          <p:cNvSpPr txBox="1">
            <a:spLocks noChangeArrowheads="1"/>
          </p:cNvSpPr>
          <p:nvPr/>
        </p:nvSpPr>
        <p:spPr bwMode="auto">
          <a:xfrm>
            <a:off x="0" y="4549775"/>
            <a:ext cx="91440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1"/>
              <a:t>А де ж  точки </a:t>
            </a:r>
            <a:r>
              <a:rPr lang="en-US" b="1" i="1">
                <a:solidFill>
                  <a:schemeClr val="accent2"/>
                </a:solidFill>
              </a:rPr>
              <a:t>A</a:t>
            </a:r>
            <a:r>
              <a:rPr lang="ru-RU" b="1" i="1"/>
              <a:t> і </a:t>
            </a:r>
            <a:r>
              <a:rPr lang="en-US" b="1" i="1">
                <a:solidFill>
                  <a:schemeClr val="accent2"/>
                </a:solidFill>
              </a:rPr>
              <a:t>D</a:t>
            </a:r>
            <a:r>
              <a:rPr lang="uk-UA" b="1" i="1"/>
              <a:t>?</a:t>
            </a:r>
          </a:p>
          <a:p>
            <a:pPr algn="ctr"/>
            <a:r>
              <a:rPr lang="uk-UA" b="1" i="1"/>
              <a:t> </a:t>
            </a:r>
            <a:r>
              <a:rPr lang="ru-RU" b="1" i="1"/>
              <a:t>Пригадаємо властивості правильного шестикутника: </a:t>
            </a:r>
          </a:p>
          <a:p>
            <a:r>
              <a:rPr lang="ru-RU" b="1" i="1"/>
              <a:t>1) вершини лежать на прямій, що проходить через центр прямокутника і паралельній сторонам </a:t>
            </a:r>
            <a:r>
              <a:rPr lang="en-US" b="1" i="1">
                <a:solidFill>
                  <a:schemeClr val="accent2"/>
                </a:solidFill>
              </a:rPr>
              <a:t>BC</a:t>
            </a:r>
            <a:r>
              <a:rPr lang="ru-RU" b="1" i="1"/>
              <a:t> і </a:t>
            </a:r>
            <a:r>
              <a:rPr lang="en-US" b="1" i="1">
                <a:solidFill>
                  <a:schemeClr val="accent2"/>
                </a:solidFill>
              </a:rPr>
              <a:t>FE</a:t>
            </a:r>
            <a:r>
              <a:rPr lang="ru-RU" b="1" i="1"/>
              <a:t>; </a:t>
            </a:r>
          </a:p>
          <a:p>
            <a:r>
              <a:rPr lang="ru-RU" b="1" i="1"/>
              <a:t>2) </a:t>
            </a:r>
            <a:r>
              <a:rPr lang="en-US" b="1" i="1">
                <a:solidFill>
                  <a:schemeClr val="accent2"/>
                </a:solidFill>
              </a:rPr>
              <a:t>OK=KD</a:t>
            </a:r>
            <a:r>
              <a:rPr lang="en-US" b="1" i="1"/>
              <a:t> </a:t>
            </a:r>
            <a:r>
              <a:rPr lang="uk-UA" b="1" i="1"/>
              <a:t>і</a:t>
            </a:r>
            <a:r>
              <a:rPr lang="ru-RU" b="1" i="1"/>
              <a:t> </a:t>
            </a:r>
            <a:r>
              <a:rPr lang="en-US" b="1" i="1">
                <a:solidFill>
                  <a:schemeClr val="accent2"/>
                </a:solidFill>
              </a:rPr>
              <a:t>ON=NA</a:t>
            </a:r>
            <a:r>
              <a:rPr lang="ru-RU" b="1" i="1"/>
              <a:t>.</a:t>
            </a:r>
            <a:endParaRPr lang="en-US" b="1" i="1"/>
          </a:p>
        </p:txBody>
      </p:sp>
      <p:sp>
        <p:nvSpPr>
          <p:cNvPr id="714785" name="Line 33"/>
          <p:cNvSpPr>
            <a:spLocks noChangeShapeType="1"/>
          </p:cNvSpPr>
          <p:nvPr/>
        </p:nvSpPr>
        <p:spPr bwMode="auto">
          <a:xfrm flipH="1">
            <a:off x="2381250" y="1447800"/>
            <a:ext cx="0" cy="1444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14786" name="Line 34"/>
          <p:cNvSpPr>
            <a:spLocks noChangeShapeType="1"/>
          </p:cNvSpPr>
          <p:nvPr/>
        </p:nvSpPr>
        <p:spPr bwMode="auto">
          <a:xfrm flipH="1">
            <a:off x="2449513" y="1444625"/>
            <a:ext cx="0" cy="1444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14787" name="Line 35"/>
          <p:cNvSpPr>
            <a:spLocks noChangeShapeType="1"/>
          </p:cNvSpPr>
          <p:nvPr/>
        </p:nvSpPr>
        <p:spPr bwMode="auto">
          <a:xfrm flipH="1">
            <a:off x="2003425" y="1455738"/>
            <a:ext cx="0" cy="1444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14788" name="Text Box 36"/>
          <p:cNvSpPr txBox="1">
            <a:spLocks noChangeArrowheads="1"/>
          </p:cNvSpPr>
          <p:nvPr/>
        </p:nvSpPr>
        <p:spPr bwMode="auto">
          <a:xfrm>
            <a:off x="2162175" y="1087438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K</a:t>
            </a:r>
            <a:endParaRPr lang="ru-RU" sz="1800"/>
          </a:p>
        </p:txBody>
      </p:sp>
      <p:sp>
        <p:nvSpPr>
          <p:cNvPr id="714789" name="Text Box 37"/>
          <p:cNvSpPr txBox="1">
            <a:spLocks noChangeArrowheads="1"/>
          </p:cNvSpPr>
          <p:nvPr/>
        </p:nvSpPr>
        <p:spPr bwMode="auto">
          <a:xfrm>
            <a:off x="876300" y="1139825"/>
            <a:ext cx="433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N</a:t>
            </a:r>
            <a:endParaRPr lang="ru-RU" sz="1800"/>
          </a:p>
        </p:txBody>
      </p:sp>
      <p:sp>
        <p:nvSpPr>
          <p:cNvPr id="714790" name="Line 38"/>
          <p:cNvSpPr>
            <a:spLocks noChangeShapeType="1"/>
          </p:cNvSpPr>
          <p:nvPr/>
        </p:nvSpPr>
        <p:spPr bwMode="auto">
          <a:xfrm flipH="1">
            <a:off x="890588" y="1457325"/>
            <a:ext cx="0" cy="1444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14791" name="Line 39"/>
          <p:cNvSpPr>
            <a:spLocks noChangeShapeType="1"/>
          </p:cNvSpPr>
          <p:nvPr/>
        </p:nvSpPr>
        <p:spPr bwMode="auto">
          <a:xfrm flipH="1">
            <a:off x="1339850" y="1449388"/>
            <a:ext cx="0" cy="1444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14792" name="Line 40"/>
          <p:cNvSpPr>
            <a:spLocks noChangeShapeType="1"/>
          </p:cNvSpPr>
          <p:nvPr/>
        </p:nvSpPr>
        <p:spPr bwMode="auto">
          <a:xfrm flipH="1">
            <a:off x="1408113" y="1446213"/>
            <a:ext cx="0" cy="1444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14793" name="Line 41"/>
          <p:cNvSpPr>
            <a:spLocks noChangeShapeType="1"/>
          </p:cNvSpPr>
          <p:nvPr/>
        </p:nvSpPr>
        <p:spPr bwMode="auto">
          <a:xfrm flipH="1">
            <a:off x="962025" y="1457325"/>
            <a:ext cx="0" cy="1444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14794" name="Text Box 42"/>
          <p:cNvSpPr txBox="1">
            <a:spLocks noChangeArrowheads="1"/>
          </p:cNvSpPr>
          <p:nvPr/>
        </p:nvSpPr>
        <p:spPr bwMode="auto">
          <a:xfrm>
            <a:off x="0" y="4822825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i="1"/>
              <a:t>2) знаходимо на зображенні точку </a:t>
            </a:r>
            <a:r>
              <a:rPr lang="ru-RU" b="1" i="1">
                <a:solidFill>
                  <a:schemeClr val="accent2"/>
                </a:solidFill>
              </a:rPr>
              <a:t>О</a:t>
            </a:r>
            <a:r>
              <a:rPr lang="ru-RU" b="1" i="1"/>
              <a:t> і проводимо через неї пряму, 	паралельну </a:t>
            </a:r>
            <a:r>
              <a:rPr lang="en-US" b="1" i="1">
                <a:solidFill>
                  <a:schemeClr val="accent2"/>
                </a:solidFill>
              </a:rPr>
              <a:t>BC</a:t>
            </a:r>
            <a:r>
              <a:rPr lang="ru-RU" b="1" i="1"/>
              <a:t> і </a:t>
            </a:r>
            <a:r>
              <a:rPr lang="en-US" b="1" i="1">
                <a:solidFill>
                  <a:schemeClr val="accent2"/>
                </a:solidFill>
              </a:rPr>
              <a:t>FE</a:t>
            </a:r>
            <a:r>
              <a:rPr lang="ru-RU" b="1" i="1"/>
              <a:t>, отримаємо точки </a:t>
            </a:r>
            <a:r>
              <a:rPr lang="en-US" b="1" i="1">
                <a:solidFill>
                  <a:schemeClr val="accent2"/>
                </a:solidFill>
              </a:rPr>
              <a:t>N</a:t>
            </a:r>
            <a:r>
              <a:rPr lang="en-US" b="1" i="1"/>
              <a:t> </a:t>
            </a:r>
            <a:r>
              <a:rPr lang="ru-RU" b="1" i="1"/>
              <a:t> і </a:t>
            </a:r>
            <a:r>
              <a:rPr lang="en-US" b="1" i="1">
                <a:solidFill>
                  <a:schemeClr val="accent2"/>
                </a:solidFill>
              </a:rPr>
              <a:t>K</a:t>
            </a:r>
            <a:r>
              <a:rPr lang="ru-RU" b="1" i="1"/>
              <a:t>; </a:t>
            </a:r>
          </a:p>
        </p:txBody>
      </p:sp>
      <p:sp>
        <p:nvSpPr>
          <p:cNvPr id="714795" name="Text Box 43"/>
          <p:cNvSpPr txBox="1">
            <a:spLocks noChangeArrowheads="1"/>
          </p:cNvSpPr>
          <p:nvPr/>
        </p:nvSpPr>
        <p:spPr bwMode="auto">
          <a:xfrm>
            <a:off x="5822950" y="1585913"/>
            <a:ext cx="288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O</a:t>
            </a:r>
            <a:endParaRPr lang="ru-RU" sz="1800"/>
          </a:p>
        </p:txBody>
      </p:sp>
      <p:sp>
        <p:nvSpPr>
          <p:cNvPr id="714796" name="Text Box 44"/>
          <p:cNvSpPr txBox="1">
            <a:spLocks noChangeArrowheads="1"/>
          </p:cNvSpPr>
          <p:nvPr/>
        </p:nvSpPr>
        <p:spPr bwMode="auto">
          <a:xfrm>
            <a:off x="4643438" y="1196975"/>
            <a:ext cx="358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N</a:t>
            </a:r>
            <a:endParaRPr lang="ru-RU" sz="1800"/>
          </a:p>
        </p:txBody>
      </p:sp>
      <p:sp>
        <p:nvSpPr>
          <p:cNvPr id="714797" name="Text Box 45"/>
          <p:cNvSpPr txBox="1">
            <a:spLocks noChangeArrowheads="1"/>
          </p:cNvSpPr>
          <p:nvPr/>
        </p:nvSpPr>
        <p:spPr bwMode="auto">
          <a:xfrm>
            <a:off x="7164388" y="1196975"/>
            <a:ext cx="358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K</a:t>
            </a:r>
            <a:endParaRPr lang="ru-RU" sz="1800"/>
          </a:p>
        </p:txBody>
      </p:sp>
      <p:sp>
        <p:nvSpPr>
          <p:cNvPr id="714798" name="Text Box 46"/>
          <p:cNvSpPr txBox="1">
            <a:spLocks noChangeArrowheads="1"/>
          </p:cNvSpPr>
          <p:nvPr/>
        </p:nvSpPr>
        <p:spPr bwMode="auto">
          <a:xfrm>
            <a:off x="247650" y="5788025"/>
            <a:ext cx="81724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b="1" i="1"/>
              <a:t>3) відкладаємо </a:t>
            </a:r>
            <a:r>
              <a:rPr lang="en-US" b="1" i="1">
                <a:solidFill>
                  <a:schemeClr val="accent2"/>
                </a:solidFill>
              </a:rPr>
              <a:t>NA=NO</a:t>
            </a:r>
            <a:r>
              <a:rPr lang="en-US" b="1" i="1"/>
              <a:t> </a:t>
            </a:r>
            <a:r>
              <a:rPr lang="uk-UA" b="1" i="1"/>
              <a:t>і</a:t>
            </a:r>
            <a:r>
              <a:rPr lang="ru-RU" b="1" i="1"/>
              <a:t> </a:t>
            </a:r>
            <a:r>
              <a:rPr lang="en-US" b="1" i="1">
                <a:solidFill>
                  <a:schemeClr val="accent2"/>
                </a:solidFill>
              </a:rPr>
              <a:t>KD=KO</a:t>
            </a:r>
            <a:r>
              <a:rPr lang="en-US" b="1" i="1"/>
              <a:t> (</a:t>
            </a:r>
            <a:r>
              <a:rPr lang="en-US" b="1" i="1">
                <a:solidFill>
                  <a:schemeClr val="accent2"/>
                </a:solidFill>
              </a:rPr>
              <a:t>A</a:t>
            </a:r>
            <a:r>
              <a:rPr lang="en-US" b="1" i="1"/>
              <a:t> </a:t>
            </a:r>
            <a:r>
              <a:rPr lang="uk-UA" b="1" i="1"/>
              <a:t>і</a:t>
            </a:r>
            <a:r>
              <a:rPr lang="en-US" b="1" i="1"/>
              <a:t> </a:t>
            </a:r>
            <a:r>
              <a:rPr lang="en-US" b="1" i="1">
                <a:solidFill>
                  <a:schemeClr val="accent2"/>
                </a:solidFill>
              </a:rPr>
              <a:t>D</a:t>
            </a:r>
            <a:r>
              <a:rPr lang="en-US" b="1" i="1"/>
              <a:t> </a:t>
            </a:r>
            <a:r>
              <a:rPr lang="uk-UA" b="1" i="1"/>
              <a:t>- </a:t>
            </a:r>
            <a:r>
              <a:rPr lang="ru-RU" b="1" i="1"/>
              <a:t>вершини правильного шестикутника).</a:t>
            </a:r>
          </a:p>
        </p:txBody>
      </p:sp>
      <p:sp>
        <p:nvSpPr>
          <p:cNvPr id="714799" name="Line 47"/>
          <p:cNvSpPr>
            <a:spLocks noChangeShapeType="1"/>
          </p:cNvSpPr>
          <p:nvPr/>
        </p:nvSpPr>
        <p:spPr bwMode="auto">
          <a:xfrm>
            <a:off x="6011863" y="1557338"/>
            <a:ext cx="1081087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14800" name="Line 48"/>
          <p:cNvSpPr>
            <a:spLocks noChangeShapeType="1"/>
          </p:cNvSpPr>
          <p:nvPr/>
        </p:nvSpPr>
        <p:spPr bwMode="auto">
          <a:xfrm>
            <a:off x="4932363" y="1557338"/>
            <a:ext cx="1081087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14801" name="Line 49"/>
          <p:cNvSpPr>
            <a:spLocks noChangeShapeType="1"/>
          </p:cNvSpPr>
          <p:nvPr/>
        </p:nvSpPr>
        <p:spPr bwMode="auto">
          <a:xfrm>
            <a:off x="7092950" y="1557338"/>
            <a:ext cx="1081088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714802" name="Line 50"/>
          <p:cNvSpPr>
            <a:spLocks noChangeShapeType="1"/>
          </p:cNvSpPr>
          <p:nvPr/>
        </p:nvSpPr>
        <p:spPr bwMode="auto">
          <a:xfrm>
            <a:off x="3851275" y="1557338"/>
            <a:ext cx="1081088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 type="oval" w="med" len="med"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14803" name="Freeform 51"/>
          <p:cNvSpPr>
            <a:spLocks/>
          </p:cNvSpPr>
          <p:nvPr/>
        </p:nvSpPr>
        <p:spPr bwMode="auto">
          <a:xfrm>
            <a:off x="6372225" y="1484313"/>
            <a:ext cx="287338" cy="144462"/>
          </a:xfrm>
          <a:custGeom>
            <a:avLst/>
            <a:gdLst>
              <a:gd name="T0" fmla="*/ 0 w 181"/>
              <a:gd name="T1" fmla="*/ 2147483647 h 91"/>
              <a:gd name="T2" fmla="*/ 2147483647 w 181"/>
              <a:gd name="T3" fmla="*/ 0 h 91"/>
              <a:gd name="T4" fmla="*/ 2147483647 w 181"/>
              <a:gd name="T5" fmla="*/ 2147483647 h 91"/>
              <a:gd name="T6" fmla="*/ 2147483647 w 181"/>
              <a:gd name="T7" fmla="*/ 0 h 91"/>
              <a:gd name="T8" fmla="*/ 0 60000 65536"/>
              <a:gd name="T9" fmla="*/ 0 60000 65536"/>
              <a:gd name="T10" fmla="*/ 0 60000 65536"/>
              <a:gd name="T11" fmla="*/ 0 60000 65536"/>
              <a:gd name="T12" fmla="*/ 0 w 181"/>
              <a:gd name="T13" fmla="*/ 0 h 91"/>
              <a:gd name="T14" fmla="*/ 181 w 181"/>
              <a:gd name="T15" fmla="*/ 91 h 9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1" h="91">
                <a:moveTo>
                  <a:pt x="0" y="91"/>
                </a:moveTo>
                <a:cubicBezTo>
                  <a:pt x="11" y="45"/>
                  <a:pt x="22" y="0"/>
                  <a:pt x="45" y="0"/>
                </a:cubicBezTo>
                <a:cubicBezTo>
                  <a:pt x="68" y="0"/>
                  <a:pt x="113" y="91"/>
                  <a:pt x="136" y="91"/>
                </a:cubicBezTo>
                <a:cubicBezTo>
                  <a:pt x="159" y="91"/>
                  <a:pt x="170" y="45"/>
                  <a:pt x="181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14804" name="Freeform 52"/>
          <p:cNvSpPr>
            <a:spLocks/>
          </p:cNvSpPr>
          <p:nvPr/>
        </p:nvSpPr>
        <p:spPr bwMode="auto">
          <a:xfrm>
            <a:off x="7451725" y="1484313"/>
            <a:ext cx="287338" cy="144462"/>
          </a:xfrm>
          <a:custGeom>
            <a:avLst/>
            <a:gdLst>
              <a:gd name="T0" fmla="*/ 0 w 181"/>
              <a:gd name="T1" fmla="*/ 2147483647 h 91"/>
              <a:gd name="T2" fmla="*/ 2147483647 w 181"/>
              <a:gd name="T3" fmla="*/ 0 h 91"/>
              <a:gd name="T4" fmla="*/ 2147483647 w 181"/>
              <a:gd name="T5" fmla="*/ 2147483647 h 91"/>
              <a:gd name="T6" fmla="*/ 2147483647 w 181"/>
              <a:gd name="T7" fmla="*/ 0 h 91"/>
              <a:gd name="T8" fmla="*/ 0 60000 65536"/>
              <a:gd name="T9" fmla="*/ 0 60000 65536"/>
              <a:gd name="T10" fmla="*/ 0 60000 65536"/>
              <a:gd name="T11" fmla="*/ 0 60000 65536"/>
              <a:gd name="T12" fmla="*/ 0 w 181"/>
              <a:gd name="T13" fmla="*/ 0 h 91"/>
              <a:gd name="T14" fmla="*/ 181 w 181"/>
              <a:gd name="T15" fmla="*/ 91 h 9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1" h="91">
                <a:moveTo>
                  <a:pt x="0" y="91"/>
                </a:moveTo>
                <a:cubicBezTo>
                  <a:pt x="11" y="45"/>
                  <a:pt x="22" y="0"/>
                  <a:pt x="45" y="0"/>
                </a:cubicBezTo>
                <a:cubicBezTo>
                  <a:pt x="68" y="0"/>
                  <a:pt x="113" y="91"/>
                  <a:pt x="136" y="91"/>
                </a:cubicBezTo>
                <a:cubicBezTo>
                  <a:pt x="159" y="91"/>
                  <a:pt x="170" y="45"/>
                  <a:pt x="181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14805" name="Freeform 53"/>
          <p:cNvSpPr>
            <a:spLocks/>
          </p:cNvSpPr>
          <p:nvPr/>
        </p:nvSpPr>
        <p:spPr bwMode="auto">
          <a:xfrm>
            <a:off x="5219700" y="1484313"/>
            <a:ext cx="287338" cy="144462"/>
          </a:xfrm>
          <a:custGeom>
            <a:avLst/>
            <a:gdLst>
              <a:gd name="T0" fmla="*/ 0 w 181"/>
              <a:gd name="T1" fmla="*/ 2147483647 h 91"/>
              <a:gd name="T2" fmla="*/ 2147483647 w 181"/>
              <a:gd name="T3" fmla="*/ 0 h 91"/>
              <a:gd name="T4" fmla="*/ 2147483647 w 181"/>
              <a:gd name="T5" fmla="*/ 2147483647 h 91"/>
              <a:gd name="T6" fmla="*/ 2147483647 w 181"/>
              <a:gd name="T7" fmla="*/ 0 h 91"/>
              <a:gd name="T8" fmla="*/ 0 60000 65536"/>
              <a:gd name="T9" fmla="*/ 0 60000 65536"/>
              <a:gd name="T10" fmla="*/ 0 60000 65536"/>
              <a:gd name="T11" fmla="*/ 0 60000 65536"/>
              <a:gd name="T12" fmla="*/ 0 w 181"/>
              <a:gd name="T13" fmla="*/ 0 h 91"/>
              <a:gd name="T14" fmla="*/ 181 w 181"/>
              <a:gd name="T15" fmla="*/ 91 h 9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1" h="91">
                <a:moveTo>
                  <a:pt x="0" y="91"/>
                </a:moveTo>
                <a:cubicBezTo>
                  <a:pt x="11" y="45"/>
                  <a:pt x="22" y="0"/>
                  <a:pt x="45" y="0"/>
                </a:cubicBezTo>
                <a:cubicBezTo>
                  <a:pt x="68" y="0"/>
                  <a:pt x="113" y="91"/>
                  <a:pt x="136" y="91"/>
                </a:cubicBezTo>
                <a:cubicBezTo>
                  <a:pt x="159" y="91"/>
                  <a:pt x="170" y="45"/>
                  <a:pt x="181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14806" name="Freeform 54"/>
          <p:cNvSpPr>
            <a:spLocks/>
          </p:cNvSpPr>
          <p:nvPr/>
        </p:nvSpPr>
        <p:spPr bwMode="auto">
          <a:xfrm>
            <a:off x="4284663" y="1484313"/>
            <a:ext cx="287337" cy="144462"/>
          </a:xfrm>
          <a:custGeom>
            <a:avLst/>
            <a:gdLst>
              <a:gd name="T0" fmla="*/ 0 w 181"/>
              <a:gd name="T1" fmla="*/ 2147483647 h 91"/>
              <a:gd name="T2" fmla="*/ 2147483647 w 181"/>
              <a:gd name="T3" fmla="*/ 0 h 91"/>
              <a:gd name="T4" fmla="*/ 2147483647 w 181"/>
              <a:gd name="T5" fmla="*/ 2147483647 h 91"/>
              <a:gd name="T6" fmla="*/ 2147483647 w 181"/>
              <a:gd name="T7" fmla="*/ 0 h 91"/>
              <a:gd name="T8" fmla="*/ 0 60000 65536"/>
              <a:gd name="T9" fmla="*/ 0 60000 65536"/>
              <a:gd name="T10" fmla="*/ 0 60000 65536"/>
              <a:gd name="T11" fmla="*/ 0 60000 65536"/>
              <a:gd name="T12" fmla="*/ 0 w 181"/>
              <a:gd name="T13" fmla="*/ 0 h 91"/>
              <a:gd name="T14" fmla="*/ 181 w 181"/>
              <a:gd name="T15" fmla="*/ 91 h 9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1" h="91">
                <a:moveTo>
                  <a:pt x="0" y="91"/>
                </a:moveTo>
                <a:cubicBezTo>
                  <a:pt x="11" y="45"/>
                  <a:pt x="22" y="0"/>
                  <a:pt x="45" y="0"/>
                </a:cubicBezTo>
                <a:cubicBezTo>
                  <a:pt x="68" y="0"/>
                  <a:pt x="113" y="91"/>
                  <a:pt x="136" y="91"/>
                </a:cubicBezTo>
                <a:cubicBezTo>
                  <a:pt x="159" y="91"/>
                  <a:pt x="170" y="45"/>
                  <a:pt x="181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4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4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14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14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14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1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147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147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1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14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4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14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147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147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14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7147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7147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714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7147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7147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714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7147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7147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714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14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500"/>
                            </p:stCondLst>
                            <p:childTnLst>
                              <p:par>
                                <p:cTn id="6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147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147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714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147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147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714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147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147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714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147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147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714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147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7147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714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7147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147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714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7147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7147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714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7147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7147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714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7147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7147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714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7147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7147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714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714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000"/>
                            </p:stCondLst>
                            <p:childTnLst>
                              <p:par>
                                <p:cTn id="1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7147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7147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714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714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714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714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7147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7147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714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3000"/>
                            </p:stCondLst>
                            <p:childTnLst>
                              <p:par>
                                <p:cTn id="1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2000"/>
                                        <p:tgtEl>
                                          <p:spTgt spid="714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5000"/>
                            </p:stCondLst>
                            <p:childTnLst>
                              <p:par>
                                <p:cTn id="1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2000"/>
                                        <p:tgtEl>
                                          <p:spTgt spid="714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000"/>
                            </p:stCondLst>
                            <p:childTnLst>
                              <p:par>
                                <p:cTn id="15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5" dur="2000"/>
                                        <p:tgtEl>
                                          <p:spTgt spid="714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2000"/>
                                        <p:tgtEl>
                                          <p:spTgt spid="714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4000"/>
                            </p:stCondLst>
                            <p:childTnLst>
                              <p:par>
                                <p:cTn id="160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1" dur="1000" fill="hold"/>
                                        <p:tgtEl>
                                          <p:spTgt spid="714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3" dur="1000" fill="hold"/>
                                        <p:tgtEl>
                                          <p:spTgt spid="714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7148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7148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714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7148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7148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714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8" dur="2000"/>
                                        <p:tgtEl>
                                          <p:spTgt spid="714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1" dur="2000"/>
                                        <p:tgtEl>
                                          <p:spTgt spid="714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2000"/>
                            </p:stCondLst>
                            <p:childTnLst>
                              <p:par>
                                <p:cTn id="183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4" dur="1000" fill="hold"/>
                                        <p:tgtEl>
                                          <p:spTgt spid="714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6" dur="1000" fill="hold"/>
                                        <p:tgtEl>
                                          <p:spTgt spid="714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7148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7148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714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7148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7148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714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7147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7147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1000"/>
                                        <p:tgtEl>
                                          <p:spTgt spid="714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7147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7147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1000"/>
                                        <p:tgtEl>
                                          <p:spTgt spid="714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5000"/>
                            </p:stCondLst>
                            <p:childTnLst>
                              <p:par>
                                <p:cTn id="20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714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714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71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4754" grpId="0" animBg="1"/>
      <p:bldP spid="714756" grpId="0" animBg="1"/>
      <p:bldP spid="714757" grpId="0" animBg="1"/>
      <p:bldP spid="714764" grpId="0" animBg="1"/>
      <p:bldP spid="714765" grpId="0" animBg="1"/>
      <p:bldP spid="714766" grpId="0" animBg="1"/>
      <p:bldP spid="714767" grpId="0"/>
      <p:bldP spid="714771" grpId="0" animBg="1"/>
      <p:bldP spid="714772" grpId="0" animBg="1"/>
      <p:bldP spid="714773" grpId="0" animBg="1"/>
      <p:bldP spid="714774" grpId="0" animBg="1"/>
      <p:bldP spid="714776" grpId="0"/>
      <p:bldP spid="714777" grpId="0"/>
      <p:bldP spid="714778" grpId="0"/>
      <p:bldP spid="714779" grpId="0"/>
      <p:bldP spid="714780" grpId="0"/>
      <p:bldP spid="714781" grpId="0"/>
      <p:bldP spid="714782" grpId="0"/>
      <p:bldP spid="714783" grpId="0" animBg="1"/>
      <p:bldP spid="714784" grpId="0"/>
      <p:bldP spid="714784" grpId="1"/>
      <p:bldP spid="714785" grpId="0" animBg="1"/>
      <p:bldP spid="714786" grpId="0" animBg="1"/>
      <p:bldP spid="714787" grpId="0" animBg="1"/>
      <p:bldP spid="714788" grpId="0"/>
      <p:bldP spid="714789" grpId="0"/>
      <p:bldP spid="714790" grpId="0" animBg="1"/>
      <p:bldP spid="714791" grpId="0" animBg="1"/>
      <p:bldP spid="714792" grpId="0" animBg="1"/>
      <p:bldP spid="714793" grpId="0" animBg="1"/>
      <p:bldP spid="714794" grpId="0"/>
      <p:bldP spid="714795" grpId="0"/>
      <p:bldP spid="714796" grpId="0"/>
      <p:bldP spid="714797" grpId="0"/>
      <p:bldP spid="714798" grpId="0"/>
      <p:bldP spid="714799" grpId="0" animBg="1"/>
      <p:bldP spid="714799" grpId="1" animBg="1"/>
      <p:bldP spid="714800" grpId="0" animBg="1"/>
      <p:bldP spid="714800" grpId="1" animBg="1"/>
      <p:bldP spid="714801" grpId="0" animBg="1"/>
      <p:bldP spid="714801" grpId="1" animBg="1"/>
      <p:bldP spid="714802" grpId="0" animBg="1"/>
      <p:bldP spid="714802" grpId="1" animBg="1"/>
      <p:bldP spid="714803" grpId="0" animBg="1"/>
      <p:bldP spid="714804" grpId="0" animBg="1"/>
      <p:bldP spid="714805" grpId="0" animBg="1"/>
      <p:bldP spid="71480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778" name="Freeform 2"/>
          <p:cNvSpPr>
            <a:spLocks/>
          </p:cNvSpPr>
          <p:nvPr/>
        </p:nvSpPr>
        <p:spPr bwMode="auto">
          <a:xfrm>
            <a:off x="5005388" y="836613"/>
            <a:ext cx="2446337" cy="1655762"/>
          </a:xfrm>
          <a:custGeom>
            <a:avLst/>
            <a:gdLst>
              <a:gd name="T0" fmla="*/ 0 w 1541"/>
              <a:gd name="T1" fmla="*/ 2147483647 h 1043"/>
              <a:gd name="T2" fmla="*/ 2147483647 w 1541"/>
              <a:gd name="T3" fmla="*/ 0 h 1043"/>
              <a:gd name="T4" fmla="*/ 2147483647 w 1541"/>
              <a:gd name="T5" fmla="*/ 2147483647 h 1043"/>
              <a:gd name="T6" fmla="*/ 2147483647 w 1541"/>
              <a:gd name="T7" fmla="*/ 2147483647 h 1043"/>
              <a:gd name="T8" fmla="*/ 2147483647 w 1541"/>
              <a:gd name="T9" fmla="*/ 2147483647 h 1043"/>
              <a:gd name="T10" fmla="*/ 0 w 1541"/>
              <a:gd name="T11" fmla="*/ 2147483647 h 104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541"/>
              <a:gd name="T19" fmla="*/ 0 h 1043"/>
              <a:gd name="T20" fmla="*/ 1541 w 1541"/>
              <a:gd name="T21" fmla="*/ 1043 h 104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41" h="1043">
                <a:moveTo>
                  <a:pt x="0" y="400"/>
                </a:moveTo>
                <a:lnTo>
                  <a:pt x="861" y="0"/>
                </a:lnTo>
                <a:lnTo>
                  <a:pt x="1541" y="408"/>
                </a:lnTo>
                <a:lnTo>
                  <a:pt x="1088" y="1043"/>
                </a:lnTo>
                <a:lnTo>
                  <a:pt x="181" y="1043"/>
                </a:lnTo>
                <a:lnTo>
                  <a:pt x="0" y="400"/>
                </a:lnTo>
                <a:close/>
              </a:path>
            </a:pathLst>
          </a:custGeom>
          <a:solidFill>
            <a:srgbClr val="00FF00"/>
          </a:solidFill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48483" name="AutoShape 3"/>
          <p:cNvSpPr>
            <a:spLocks noChangeArrowheads="1"/>
          </p:cNvSpPr>
          <p:nvPr/>
        </p:nvSpPr>
        <p:spPr bwMode="auto">
          <a:xfrm>
            <a:off x="971550" y="549275"/>
            <a:ext cx="2160588" cy="1943100"/>
          </a:xfrm>
          <a:prstGeom prst="pentagon">
            <a:avLst/>
          </a:prstGeom>
          <a:solidFill>
            <a:srgbClr val="0000FF">
              <a:alpha val="59999"/>
            </a:srgb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148484" name="Text Box 4"/>
          <p:cNvSpPr txBox="1">
            <a:spLocks noChangeArrowheads="1"/>
          </p:cNvSpPr>
          <p:nvPr/>
        </p:nvSpPr>
        <p:spPr bwMode="auto">
          <a:xfrm>
            <a:off x="611188" y="1077913"/>
            <a:ext cx="2873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chemeClr val="accent2"/>
                </a:solidFill>
              </a:rPr>
              <a:t>A</a:t>
            </a:r>
            <a:endParaRPr lang="ru-RU" sz="2800" b="1" i="1">
              <a:solidFill>
                <a:schemeClr val="accent2"/>
              </a:solidFill>
            </a:endParaRPr>
          </a:p>
        </p:txBody>
      </p:sp>
      <p:sp>
        <p:nvSpPr>
          <p:cNvPr id="148485" name="Text Box 5"/>
          <p:cNvSpPr txBox="1">
            <a:spLocks noChangeArrowheads="1"/>
          </p:cNvSpPr>
          <p:nvPr/>
        </p:nvSpPr>
        <p:spPr bwMode="auto">
          <a:xfrm>
            <a:off x="1763713" y="188913"/>
            <a:ext cx="3587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chemeClr val="accent2"/>
                </a:solidFill>
              </a:rPr>
              <a:t>B</a:t>
            </a:r>
            <a:endParaRPr lang="ru-RU" sz="2800" b="1" i="1">
              <a:solidFill>
                <a:schemeClr val="accent2"/>
              </a:solidFill>
            </a:endParaRPr>
          </a:p>
        </p:txBody>
      </p:sp>
      <p:sp>
        <p:nvSpPr>
          <p:cNvPr id="148486" name="Text Box 6"/>
          <p:cNvSpPr txBox="1">
            <a:spLocks noChangeArrowheads="1"/>
          </p:cNvSpPr>
          <p:nvPr/>
        </p:nvSpPr>
        <p:spPr bwMode="auto">
          <a:xfrm>
            <a:off x="3203575" y="1052513"/>
            <a:ext cx="3587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chemeClr val="accent2"/>
                </a:solidFill>
              </a:rPr>
              <a:t>C</a:t>
            </a:r>
            <a:endParaRPr lang="ru-RU" sz="2800" b="1" i="1">
              <a:solidFill>
                <a:schemeClr val="accent2"/>
              </a:solidFill>
            </a:endParaRPr>
          </a:p>
        </p:txBody>
      </p:sp>
      <p:sp>
        <p:nvSpPr>
          <p:cNvPr id="148487" name="Text Box 7"/>
          <p:cNvSpPr txBox="1">
            <a:spLocks noChangeArrowheads="1"/>
          </p:cNvSpPr>
          <p:nvPr/>
        </p:nvSpPr>
        <p:spPr bwMode="auto">
          <a:xfrm>
            <a:off x="2700338" y="2420938"/>
            <a:ext cx="3603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chemeClr val="accent2"/>
                </a:solidFill>
              </a:rPr>
              <a:t>D</a:t>
            </a:r>
            <a:endParaRPr lang="ru-RU" sz="2800" b="1" i="1">
              <a:solidFill>
                <a:schemeClr val="accent2"/>
              </a:solidFill>
            </a:endParaRPr>
          </a:p>
        </p:txBody>
      </p:sp>
      <p:sp>
        <p:nvSpPr>
          <p:cNvPr id="148488" name="Text Box 8"/>
          <p:cNvSpPr txBox="1">
            <a:spLocks noChangeArrowheads="1"/>
          </p:cNvSpPr>
          <p:nvPr/>
        </p:nvSpPr>
        <p:spPr bwMode="auto">
          <a:xfrm>
            <a:off x="1042988" y="2420938"/>
            <a:ext cx="3603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chemeClr val="accent2"/>
                </a:solidFill>
              </a:rPr>
              <a:t>E</a:t>
            </a:r>
            <a:endParaRPr lang="ru-RU" sz="2800" b="1" i="1">
              <a:solidFill>
                <a:schemeClr val="accent2"/>
              </a:solidFill>
            </a:endParaRPr>
          </a:p>
        </p:txBody>
      </p:sp>
      <p:sp>
        <p:nvSpPr>
          <p:cNvPr id="148489" name="Line 9"/>
          <p:cNvSpPr>
            <a:spLocks noChangeShapeType="1"/>
          </p:cNvSpPr>
          <p:nvPr/>
        </p:nvSpPr>
        <p:spPr bwMode="auto">
          <a:xfrm>
            <a:off x="1344613" y="850900"/>
            <a:ext cx="168275" cy="1619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48490" name="Line 10"/>
          <p:cNvSpPr>
            <a:spLocks noChangeShapeType="1"/>
          </p:cNvSpPr>
          <p:nvPr/>
        </p:nvSpPr>
        <p:spPr bwMode="auto">
          <a:xfrm flipH="1">
            <a:off x="1058863" y="1846263"/>
            <a:ext cx="200025" cy="101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48491" name="Line 11"/>
          <p:cNvSpPr>
            <a:spLocks noChangeShapeType="1"/>
          </p:cNvSpPr>
          <p:nvPr/>
        </p:nvSpPr>
        <p:spPr bwMode="auto">
          <a:xfrm>
            <a:off x="2195513" y="2349500"/>
            <a:ext cx="0" cy="2159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48492" name="Line 12"/>
          <p:cNvSpPr>
            <a:spLocks noChangeShapeType="1"/>
          </p:cNvSpPr>
          <p:nvPr/>
        </p:nvSpPr>
        <p:spPr bwMode="auto">
          <a:xfrm>
            <a:off x="2836863" y="1814513"/>
            <a:ext cx="196850" cy="1333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48493" name="Line 13"/>
          <p:cNvSpPr>
            <a:spLocks noChangeShapeType="1"/>
          </p:cNvSpPr>
          <p:nvPr/>
        </p:nvSpPr>
        <p:spPr bwMode="auto">
          <a:xfrm flipH="1">
            <a:off x="2527300" y="865188"/>
            <a:ext cx="185738" cy="1825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15790" name="Text Box 14"/>
          <p:cNvSpPr txBox="1">
            <a:spLocks noChangeArrowheads="1"/>
          </p:cNvSpPr>
          <p:nvPr/>
        </p:nvSpPr>
        <p:spPr bwMode="auto">
          <a:xfrm>
            <a:off x="0" y="3328988"/>
            <a:ext cx="9144000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i="1"/>
              <a:t>Побудуємо зображення правильного п</a:t>
            </a:r>
            <a:r>
              <a:rPr lang="en-US" sz="2800" b="1" i="1"/>
              <a:t>’</a:t>
            </a:r>
            <a:r>
              <a:rPr lang="ru-RU" sz="2800" b="1" i="1"/>
              <a:t>яти</a:t>
            </a:r>
            <a:r>
              <a:rPr lang="en-US" sz="2800" b="1" i="1"/>
              <a:t>r</a:t>
            </a:r>
            <a:r>
              <a:rPr lang="ru-RU" sz="2800" b="1" i="1"/>
              <a:t>у</a:t>
            </a:r>
            <a:r>
              <a:rPr lang="en-US" sz="2800" b="1" i="1"/>
              <a:t>n</a:t>
            </a:r>
            <a:r>
              <a:rPr lang="ru-RU" sz="2800" b="1" i="1"/>
              <a:t>ника.</a:t>
            </a:r>
          </a:p>
          <a:p>
            <a:pPr algn="ctr">
              <a:spcBef>
                <a:spcPct val="50000"/>
              </a:spcBef>
            </a:pPr>
            <a:r>
              <a:rPr lang="ru-RU" sz="2800" b="1" i="1">
                <a:solidFill>
                  <a:srgbClr val="008000"/>
                </a:solidFill>
              </a:rPr>
              <a:t>П</a:t>
            </a:r>
            <a:r>
              <a:rPr lang="uk-UA" sz="2800" b="1" i="1">
                <a:solidFill>
                  <a:srgbClr val="008000"/>
                </a:solidFill>
              </a:rPr>
              <a:t>ідказ</a:t>
            </a:r>
            <a:r>
              <a:rPr lang="ru-RU" sz="2800" b="1" i="1">
                <a:solidFill>
                  <a:srgbClr val="008000"/>
                </a:solidFill>
              </a:rPr>
              <a:t>ка:</a:t>
            </a:r>
            <a:r>
              <a:rPr lang="ru-RU" sz="2800" b="1" i="1"/>
              <a:t> розіб</a:t>
            </a:r>
            <a:r>
              <a:rPr lang="en-US" sz="2800" b="1" i="1"/>
              <a:t>’</a:t>
            </a:r>
            <a:r>
              <a:rPr lang="uk-UA" sz="2800" b="1" i="1"/>
              <a:t>ємо</a:t>
            </a:r>
            <a:r>
              <a:rPr lang="ru-RU" sz="2800" b="1" i="1"/>
              <a:t> фігуру на дві частини – рівнобічну трапецію і рівнобедрений трикутник, а потім скористаємося властивостями цих фігур і властивостями паралельного проектування.</a:t>
            </a:r>
          </a:p>
        </p:txBody>
      </p:sp>
      <p:sp>
        <p:nvSpPr>
          <p:cNvPr id="715791" name="Freeform 15"/>
          <p:cNvSpPr>
            <a:spLocks/>
          </p:cNvSpPr>
          <p:nvPr/>
        </p:nvSpPr>
        <p:spPr bwMode="auto">
          <a:xfrm>
            <a:off x="5003800" y="1484313"/>
            <a:ext cx="2447925" cy="1008062"/>
          </a:xfrm>
          <a:custGeom>
            <a:avLst/>
            <a:gdLst>
              <a:gd name="T0" fmla="*/ 2147483647 w 1542"/>
              <a:gd name="T1" fmla="*/ 2147483647 h 635"/>
              <a:gd name="T2" fmla="*/ 2147483647 w 1542"/>
              <a:gd name="T3" fmla="*/ 2147483647 h 635"/>
              <a:gd name="T4" fmla="*/ 2147483647 w 1542"/>
              <a:gd name="T5" fmla="*/ 0 h 635"/>
              <a:gd name="T6" fmla="*/ 0 w 1542"/>
              <a:gd name="T7" fmla="*/ 0 h 635"/>
              <a:gd name="T8" fmla="*/ 2147483647 w 1542"/>
              <a:gd name="T9" fmla="*/ 2147483647 h 6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42"/>
              <a:gd name="T16" fmla="*/ 0 h 635"/>
              <a:gd name="T17" fmla="*/ 1542 w 1542"/>
              <a:gd name="T18" fmla="*/ 635 h 6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42" h="635">
                <a:moveTo>
                  <a:pt x="182" y="635"/>
                </a:moveTo>
                <a:lnTo>
                  <a:pt x="1089" y="635"/>
                </a:lnTo>
                <a:lnTo>
                  <a:pt x="1542" y="0"/>
                </a:lnTo>
                <a:lnTo>
                  <a:pt x="0" y="0"/>
                </a:lnTo>
                <a:lnTo>
                  <a:pt x="182" y="635"/>
                </a:lnTo>
                <a:close/>
              </a:path>
            </a:pathLst>
          </a:custGeom>
          <a:solidFill>
            <a:srgbClr val="00FF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15792" name="Line 16"/>
          <p:cNvSpPr>
            <a:spLocks noChangeShapeType="1"/>
          </p:cNvSpPr>
          <p:nvPr/>
        </p:nvSpPr>
        <p:spPr bwMode="auto">
          <a:xfrm>
            <a:off x="971550" y="1296988"/>
            <a:ext cx="2160588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15793" name="Line 17"/>
          <p:cNvSpPr>
            <a:spLocks noChangeShapeType="1"/>
          </p:cNvSpPr>
          <p:nvPr/>
        </p:nvSpPr>
        <p:spPr bwMode="auto">
          <a:xfrm>
            <a:off x="2051050" y="404813"/>
            <a:ext cx="0" cy="2232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15794" name="Line 18"/>
          <p:cNvSpPr>
            <a:spLocks noChangeShapeType="1"/>
          </p:cNvSpPr>
          <p:nvPr/>
        </p:nvSpPr>
        <p:spPr bwMode="auto">
          <a:xfrm flipV="1">
            <a:off x="1403350" y="1282700"/>
            <a:ext cx="1743075" cy="1209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15795" name="Line 19"/>
          <p:cNvSpPr>
            <a:spLocks noChangeShapeType="1"/>
          </p:cNvSpPr>
          <p:nvPr/>
        </p:nvSpPr>
        <p:spPr bwMode="auto">
          <a:xfrm flipV="1">
            <a:off x="5965825" y="404813"/>
            <a:ext cx="493713" cy="2303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15796" name="Line 20"/>
          <p:cNvSpPr>
            <a:spLocks noChangeShapeType="1"/>
          </p:cNvSpPr>
          <p:nvPr/>
        </p:nvSpPr>
        <p:spPr bwMode="auto">
          <a:xfrm flipV="1">
            <a:off x="5292725" y="1484313"/>
            <a:ext cx="215900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15797" name="Line 21"/>
          <p:cNvSpPr>
            <a:spLocks noChangeShapeType="1"/>
          </p:cNvSpPr>
          <p:nvPr/>
        </p:nvSpPr>
        <p:spPr bwMode="auto">
          <a:xfrm flipV="1">
            <a:off x="5003800" y="461963"/>
            <a:ext cx="215900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15798" name="Freeform 22"/>
          <p:cNvSpPr>
            <a:spLocks/>
          </p:cNvSpPr>
          <p:nvPr/>
        </p:nvSpPr>
        <p:spPr bwMode="auto">
          <a:xfrm>
            <a:off x="1422400" y="1217613"/>
            <a:ext cx="287338" cy="144462"/>
          </a:xfrm>
          <a:custGeom>
            <a:avLst/>
            <a:gdLst>
              <a:gd name="T0" fmla="*/ 0 w 181"/>
              <a:gd name="T1" fmla="*/ 2147483647 h 91"/>
              <a:gd name="T2" fmla="*/ 2147483647 w 181"/>
              <a:gd name="T3" fmla="*/ 0 h 91"/>
              <a:gd name="T4" fmla="*/ 2147483647 w 181"/>
              <a:gd name="T5" fmla="*/ 2147483647 h 91"/>
              <a:gd name="T6" fmla="*/ 2147483647 w 181"/>
              <a:gd name="T7" fmla="*/ 0 h 91"/>
              <a:gd name="T8" fmla="*/ 0 60000 65536"/>
              <a:gd name="T9" fmla="*/ 0 60000 65536"/>
              <a:gd name="T10" fmla="*/ 0 60000 65536"/>
              <a:gd name="T11" fmla="*/ 0 60000 65536"/>
              <a:gd name="T12" fmla="*/ 0 w 181"/>
              <a:gd name="T13" fmla="*/ 0 h 91"/>
              <a:gd name="T14" fmla="*/ 181 w 181"/>
              <a:gd name="T15" fmla="*/ 91 h 9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1" h="91">
                <a:moveTo>
                  <a:pt x="0" y="91"/>
                </a:moveTo>
                <a:cubicBezTo>
                  <a:pt x="11" y="45"/>
                  <a:pt x="22" y="0"/>
                  <a:pt x="45" y="0"/>
                </a:cubicBezTo>
                <a:cubicBezTo>
                  <a:pt x="68" y="0"/>
                  <a:pt x="113" y="91"/>
                  <a:pt x="136" y="91"/>
                </a:cubicBezTo>
                <a:cubicBezTo>
                  <a:pt x="159" y="91"/>
                  <a:pt x="170" y="45"/>
                  <a:pt x="181" y="0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15799" name="Freeform 23"/>
          <p:cNvSpPr>
            <a:spLocks/>
          </p:cNvSpPr>
          <p:nvPr/>
        </p:nvSpPr>
        <p:spPr bwMode="auto">
          <a:xfrm>
            <a:off x="2311400" y="1217613"/>
            <a:ext cx="287338" cy="144462"/>
          </a:xfrm>
          <a:custGeom>
            <a:avLst/>
            <a:gdLst>
              <a:gd name="T0" fmla="*/ 0 w 181"/>
              <a:gd name="T1" fmla="*/ 2147483647 h 91"/>
              <a:gd name="T2" fmla="*/ 2147483647 w 181"/>
              <a:gd name="T3" fmla="*/ 0 h 91"/>
              <a:gd name="T4" fmla="*/ 2147483647 w 181"/>
              <a:gd name="T5" fmla="*/ 2147483647 h 91"/>
              <a:gd name="T6" fmla="*/ 2147483647 w 181"/>
              <a:gd name="T7" fmla="*/ 0 h 91"/>
              <a:gd name="T8" fmla="*/ 0 60000 65536"/>
              <a:gd name="T9" fmla="*/ 0 60000 65536"/>
              <a:gd name="T10" fmla="*/ 0 60000 65536"/>
              <a:gd name="T11" fmla="*/ 0 60000 65536"/>
              <a:gd name="T12" fmla="*/ 0 w 181"/>
              <a:gd name="T13" fmla="*/ 0 h 91"/>
              <a:gd name="T14" fmla="*/ 181 w 181"/>
              <a:gd name="T15" fmla="*/ 91 h 9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1" h="91">
                <a:moveTo>
                  <a:pt x="0" y="91"/>
                </a:moveTo>
                <a:cubicBezTo>
                  <a:pt x="11" y="45"/>
                  <a:pt x="22" y="0"/>
                  <a:pt x="45" y="0"/>
                </a:cubicBezTo>
                <a:cubicBezTo>
                  <a:pt x="68" y="0"/>
                  <a:pt x="113" y="91"/>
                  <a:pt x="136" y="91"/>
                </a:cubicBezTo>
                <a:cubicBezTo>
                  <a:pt x="159" y="91"/>
                  <a:pt x="170" y="45"/>
                  <a:pt x="181" y="0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1657350" y="2395538"/>
            <a:ext cx="287338" cy="215900"/>
            <a:chOff x="1429" y="3022"/>
            <a:chExt cx="181" cy="136"/>
          </a:xfrm>
        </p:grpSpPr>
        <p:sp>
          <p:nvSpPr>
            <p:cNvPr id="148520" name="Line 25"/>
            <p:cNvSpPr>
              <a:spLocks noChangeShapeType="1"/>
            </p:cNvSpPr>
            <p:nvPr/>
          </p:nvSpPr>
          <p:spPr bwMode="auto">
            <a:xfrm>
              <a:off x="1429" y="3022"/>
              <a:ext cx="90" cy="13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48521" name="Line 26"/>
            <p:cNvSpPr>
              <a:spLocks noChangeShapeType="1"/>
            </p:cNvSpPr>
            <p:nvPr/>
          </p:nvSpPr>
          <p:spPr bwMode="auto">
            <a:xfrm flipV="1">
              <a:off x="1519" y="3022"/>
              <a:ext cx="91" cy="13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</p:grp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2293938" y="2382838"/>
            <a:ext cx="287337" cy="215900"/>
            <a:chOff x="1429" y="3022"/>
            <a:chExt cx="181" cy="136"/>
          </a:xfrm>
        </p:grpSpPr>
        <p:sp>
          <p:nvSpPr>
            <p:cNvPr id="148518" name="Line 28"/>
            <p:cNvSpPr>
              <a:spLocks noChangeShapeType="1"/>
            </p:cNvSpPr>
            <p:nvPr/>
          </p:nvSpPr>
          <p:spPr bwMode="auto">
            <a:xfrm>
              <a:off x="1429" y="3022"/>
              <a:ext cx="90" cy="13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48519" name="Line 29"/>
            <p:cNvSpPr>
              <a:spLocks noChangeShapeType="1"/>
            </p:cNvSpPr>
            <p:nvPr/>
          </p:nvSpPr>
          <p:spPr bwMode="auto">
            <a:xfrm flipV="1">
              <a:off x="1519" y="3022"/>
              <a:ext cx="91" cy="13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715806" name="Text Box 30"/>
          <p:cNvSpPr txBox="1">
            <a:spLocks noChangeArrowheads="1"/>
          </p:cNvSpPr>
          <p:nvPr/>
        </p:nvSpPr>
        <p:spPr bwMode="auto">
          <a:xfrm>
            <a:off x="4643438" y="1268413"/>
            <a:ext cx="2873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chemeClr val="accent2"/>
                </a:solidFill>
              </a:rPr>
              <a:t>A</a:t>
            </a:r>
            <a:endParaRPr lang="ru-RU" sz="2800" b="1" i="1">
              <a:solidFill>
                <a:schemeClr val="accent2"/>
              </a:solidFill>
            </a:endParaRPr>
          </a:p>
        </p:txBody>
      </p:sp>
      <p:sp>
        <p:nvSpPr>
          <p:cNvPr id="715807" name="Text Box 31"/>
          <p:cNvSpPr txBox="1">
            <a:spLocks noChangeArrowheads="1"/>
          </p:cNvSpPr>
          <p:nvPr/>
        </p:nvSpPr>
        <p:spPr bwMode="auto">
          <a:xfrm>
            <a:off x="7451725" y="1341438"/>
            <a:ext cx="3587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chemeClr val="accent2"/>
                </a:solidFill>
              </a:rPr>
              <a:t>C</a:t>
            </a:r>
            <a:endParaRPr lang="ru-RU" sz="2800" b="1" i="1">
              <a:solidFill>
                <a:schemeClr val="accent2"/>
              </a:solidFill>
            </a:endParaRPr>
          </a:p>
        </p:txBody>
      </p:sp>
      <p:sp>
        <p:nvSpPr>
          <p:cNvPr id="715808" name="Text Box 32"/>
          <p:cNvSpPr txBox="1">
            <a:spLocks noChangeArrowheads="1"/>
          </p:cNvSpPr>
          <p:nvPr/>
        </p:nvSpPr>
        <p:spPr bwMode="auto">
          <a:xfrm>
            <a:off x="6732588" y="2420938"/>
            <a:ext cx="3603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chemeClr val="accent2"/>
                </a:solidFill>
              </a:rPr>
              <a:t>D</a:t>
            </a:r>
            <a:endParaRPr lang="ru-RU" sz="2800" b="1" i="1">
              <a:solidFill>
                <a:schemeClr val="accent2"/>
              </a:solidFill>
            </a:endParaRPr>
          </a:p>
        </p:txBody>
      </p:sp>
      <p:sp>
        <p:nvSpPr>
          <p:cNvPr id="715809" name="Text Box 33"/>
          <p:cNvSpPr txBox="1">
            <a:spLocks noChangeArrowheads="1"/>
          </p:cNvSpPr>
          <p:nvPr/>
        </p:nvSpPr>
        <p:spPr bwMode="auto">
          <a:xfrm>
            <a:off x="5003800" y="2420938"/>
            <a:ext cx="3603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chemeClr val="accent2"/>
                </a:solidFill>
              </a:rPr>
              <a:t>E</a:t>
            </a:r>
            <a:endParaRPr lang="ru-RU" sz="2800" b="1" i="1">
              <a:solidFill>
                <a:schemeClr val="accent2"/>
              </a:solidFill>
            </a:endParaRPr>
          </a:p>
        </p:txBody>
      </p:sp>
      <p:sp>
        <p:nvSpPr>
          <p:cNvPr id="715811" name="Line 35"/>
          <p:cNvSpPr>
            <a:spLocks noChangeShapeType="1"/>
          </p:cNvSpPr>
          <p:nvPr/>
        </p:nvSpPr>
        <p:spPr bwMode="auto">
          <a:xfrm flipH="1">
            <a:off x="5724525" y="1412875"/>
            <a:ext cx="71438" cy="144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15812" name="Line 36"/>
          <p:cNvSpPr>
            <a:spLocks noChangeShapeType="1"/>
          </p:cNvSpPr>
          <p:nvPr/>
        </p:nvSpPr>
        <p:spPr bwMode="auto">
          <a:xfrm flipH="1">
            <a:off x="6732588" y="1412875"/>
            <a:ext cx="71437" cy="144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15813" name="Line 37"/>
          <p:cNvSpPr>
            <a:spLocks noChangeShapeType="1"/>
          </p:cNvSpPr>
          <p:nvPr/>
        </p:nvSpPr>
        <p:spPr bwMode="auto">
          <a:xfrm flipH="1">
            <a:off x="5580063" y="2420938"/>
            <a:ext cx="71437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15814" name="Line 38"/>
          <p:cNvSpPr>
            <a:spLocks noChangeShapeType="1"/>
          </p:cNvSpPr>
          <p:nvPr/>
        </p:nvSpPr>
        <p:spPr bwMode="auto">
          <a:xfrm flipH="1">
            <a:off x="5651500" y="2420938"/>
            <a:ext cx="71438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15815" name="Line 39"/>
          <p:cNvSpPr>
            <a:spLocks noChangeShapeType="1"/>
          </p:cNvSpPr>
          <p:nvPr/>
        </p:nvSpPr>
        <p:spPr bwMode="auto">
          <a:xfrm flipH="1">
            <a:off x="6229350" y="2420938"/>
            <a:ext cx="71438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15816" name="Line 40"/>
          <p:cNvSpPr>
            <a:spLocks noChangeShapeType="1"/>
          </p:cNvSpPr>
          <p:nvPr/>
        </p:nvSpPr>
        <p:spPr bwMode="auto">
          <a:xfrm flipH="1">
            <a:off x="6300788" y="2420938"/>
            <a:ext cx="71437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15817" name="Text Box 41"/>
          <p:cNvSpPr txBox="1">
            <a:spLocks noChangeArrowheads="1"/>
          </p:cNvSpPr>
          <p:nvPr/>
        </p:nvSpPr>
        <p:spPr bwMode="auto">
          <a:xfrm>
            <a:off x="6011863" y="476250"/>
            <a:ext cx="3603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chemeClr val="accent2"/>
                </a:solidFill>
              </a:rPr>
              <a:t>B</a:t>
            </a:r>
            <a:endParaRPr lang="ru-RU" sz="2800" b="1" i="1">
              <a:solidFill>
                <a:schemeClr val="accent2"/>
              </a:solidFill>
            </a:endParaRPr>
          </a:p>
        </p:txBody>
      </p:sp>
      <p:sp>
        <p:nvSpPr>
          <p:cNvPr id="148517" name="AutoShape 4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6235700"/>
            <a:ext cx="766763" cy="6223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15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157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57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5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15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57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157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15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157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157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15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715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715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715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7157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7157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715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158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158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15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500"/>
                            </p:stCondLst>
                            <p:childTnLst>
                              <p:par>
                                <p:cTn id="6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158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158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15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000"/>
                            </p:stCondLst>
                            <p:childTnLst>
                              <p:par>
                                <p:cTn id="6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158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158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15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500"/>
                            </p:stCondLst>
                            <p:childTnLst>
                              <p:par>
                                <p:cTn id="7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158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158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715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715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715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715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715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715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715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7157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7157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715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2000"/>
                                        <p:tgtEl>
                                          <p:spTgt spid="715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2000"/>
                                        <p:tgtEl>
                                          <p:spTgt spid="715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7158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7158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715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7157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7157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71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5778" grpId="0" animBg="1"/>
      <p:bldP spid="715790" grpId="0"/>
      <p:bldP spid="715791" grpId="0" animBg="1"/>
      <p:bldP spid="715792" grpId="0" animBg="1"/>
      <p:bldP spid="715793" grpId="0" animBg="1"/>
      <p:bldP spid="715794" grpId="0" animBg="1"/>
      <p:bldP spid="715795" grpId="0" animBg="1"/>
      <p:bldP spid="715796" grpId="0" animBg="1"/>
      <p:bldP spid="715797" grpId="0" animBg="1"/>
      <p:bldP spid="715798" grpId="0" animBg="1"/>
      <p:bldP spid="715799" grpId="0" animBg="1"/>
      <p:bldP spid="715806" grpId="0"/>
      <p:bldP spid="715807" grpId="0"/>
      <p:bldP spid="715808" grpId="0"/>
      <p:bldP spid="715809" grpId="0"/>
      <p:bldP spid="715811" grpId="0" animBg="1"/>
      <p:bldP spid="715812" grpId="0" animBg="1"/>
      <p:bldP spid="715813" grpId="0" animBg="1"/>
      <p:bldP spid="715814" grpId="0" animBg="1"/>
      <p:bldP spid="715815" grpId="0" animBg="1"/>
      <p:bldP spid="715816" grpId="0" animBg="1"/>
      <p:bldP spid="71581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22" name="Text Box 2"/>
          <p:cNvSpPr txBox="1">
            <a:spLocks noChangeArrowheads="1"/>
          </p:cNvSpPr>
          <p:nvPr/>
        </p:nvSpPr>
        <p:spPr bwMode="auto">
          <a:xfrm>
            <a:off x="279400" y="890588"/>
            <a:ext cx="8624888" cy="222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uk-UA" sz="2800" b="1" i="1">
                <a:solidFill>
                  <a:srgbClr val="FF0000"/>
                </a:solidFill>
              </a:rPr>
              <a:t>5.</a:t>
            </a:r>
            <a:r>
              <a:rPr lang="uk-UA" sz="2800" b="1" i="1"/>
              <a:t> Дано куб</a:t>
            </a:r>
            <a:r>
              <a:rPr lang="ru-RU" sz="2800" b="1" i="1"/>
              <a:t> </a:t>
            </a:r>
            <a:r>
              <a:rPr lang="en-US" sz="2800" b="1" i="1"/>
              <a:t>ABCDA</a:t>
            </a:r>
            <a:r>
              <a:rPr lang="uk-UA" sz="2800" b="1" i="1" baseline="-25000"/>
              <a:t>1</a:t>
            </a:r>
            <a:r>
              <a:rPr lang="en-US" sz="2800" b="1" i="1"/>
              <a:t>B</a:t>
            </a:r>
            <a:r>
              <a:rPr lang="uk-UA" sz="2800" b="1" i="1" baseline="-25000"/>
              <a:t>1</a:t>
            </a:r>
            <a:r>
              <a:rPr lang="en-US" sz="2800" b="1" i="1"/>
              <a:t>C</a:t>
            </a:r>
            <a:r>
              <a:rPr lang="uk-UA" sz="2800" b="1" i="1" baseline="-25000"/>
              <a:t>1</a:t>
            </a:r>
            <a:r>
              <a:rPr lang="en-US" sz="2800" b="1" i="1"/>
              <a:t>D</a:t>
            </a:r>
            <a:r>
              <a:rPr lang="uk-UA" sz="2800" b="1" i="1" baseline="-25000"/>
              <a:t>1</a:t>
            </a:r>
            <a:r>
              <a:rPr lang="uk-UA" sz="2800" b="1" i="1"/>
              <a:t>. Побудуйте переріз </a:t>
            </a:r>
          </a:p>
          <a:p>
            <a:pPr marL="342900" indent="-342900"/>
            <a:r>
              <a:rPr lang="uk-UA" sz="2800" b="1" i="1"/>
              <a:t>куба площиною, яка проходить через дані </a:t>
            </a:r>
          </a:p>
          <a:p>
            <a:pPr marL="342900" indent="-342900"/>
            <a:r>
              <a:rPr lang="uk-UA" sz="2800" b="1" i="1"/>
              <a:t>точки: а) С</a:t>
            </a:r>
            <a:r>
              <a:rPr lang="uk-UA" sz="2800" b="1" i="1" baseline="-25000"/>
              <a:t>1</a:t>
            </a:r>
            <a:r>
              <a:rPr lang="uk-UA" sz="2800" b="1" i="1"/>
              <a:t>, К,</a:t>
            </a:r>
            <a:r>
              <a:rPr lang="ru-RU" sz="2800" b="1" i="1"/>
              <a:t> </a:t>
            </a:r>
            <a:r>
              <a:rPr lang="en-US" sz="2800" b="1" i="1"/>
              <a:t>D</a:t>
            </a:r>
            <a:r>
              <a:rPr lang="ru-RU" sz="2800" b="1" i="1"/>
              <a:t>;</a:t>
            </a:r>
            <a:r>
              <a:rPr lang="uk-UA" sz="2800" b="1" i="1"/>
              <a:t> де точка К — </a:t>
            </a:r>
          </a:p>
          <a:p>
            <a:pPr marL="342900" indent="-342900"/>
            <a:r>
              <a:rPr lang="uk-UA" sz="2800" b="1" i="1"/>
              <a:t>середина А</a:t>
            </a:r>
            <a:r>
              <a:rPr lang="uk-UA" sz="2800" b="1" i="1" baseline="-25000"/>
              <a:t>1</a:t>
            </a:r>
            <a:r>
              <a:rPr lang="uk-UA" sz="2800" b="1" i="1"/>
              <a:t>В</a:t>
            </a:r>
            <a:r>
              <a:rPr lang="uk-UA" sz="2800" b="1" i="1" baseline="-25000"/>
              <a:t>1</a:t>
            </a:r>
            <a:r>
              <a:rPr lang="uk-UA" sz="2800" b="1" i="1"/>
              <a:t>. З'ясуйте, яка фігура</a:t>
            </a:r>
          </a:p>
          <a:p>
            <a:pPr marL="342900" indent="-342900"/>
            <a:r>
              <a:rPr lang="uk-UA" sz="2800" b="1" i="1"/>
              <a:t> утвориться в перерізі.</a:t>
            </a:r>
            <a:r>
              <a:rPr lang="uk-UA" sz="2800"/>
              <a:t> </a:t>
            </a:r>
            <a:endParaRPr lang="en-US" sz="2800" b="1" i="1"/>
          </a:p>
        </p:txBody>
      </p:sp>
      <p:sp>
        <p:nvSpPr>
          <p:cNvPr id="131075" name="Прямоугольник 5"/>
          <p:cNvSpPr>
            <a:spLocks noChangeArrowheads="1"/>
          </p:cNvSpPr>
          <p:nvPr/>
        </p:nvSpPr>
        <p:spPr bwMode="auto">
          <a:xfrm>
            <a:off x="3219450" y="315913"/>
            <a:ext cx="2111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4000" b="1" i="1">
                <a:solidFill>
                  <a:srgbClr val="FF0000"/>
                </a:solidFill>
              </a:rPr>
              <a:t>Задача </a:t>
            </a:r>
            <a:endParaRPr lang="uk-UA" sz="4000"/>
          </a:p>
        </p:txBody>
      </p:sp>
      <p:pic>
        <p:nvPicPr>
          <p:cNvPr id="145413" name="Picture 5" descr="C:\Users\denis\Desktop\изображение_viber_2020-10-26_15-15-16.jpg"/>
          <p:cNvPicPr>
            <a:picLocks noChangeAspect="1" noChangeArrowheads="1"/>
          </p:cNvPicPr>
          <p:nvPr/>
        </p:nvPicPr>
        <p:blipFill>
          <a:blip r:embed="rId2"/>
          <a:srcRect r="938"/>
          <a:stretch>
            <a:fillRect/>
          </a:stretch>
        </p:blipFill>
        <p:spPr bwMode="auto">
          <a:xfrm>
            <a:off x="317500" y="279400"/>
            <a:ext cx="85979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96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96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96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96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9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5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Блок-схема: данные 7"/>
          <p:cNvSpPr/>
          <p:nvPr/>
        </p:nvSpPr>
        <p:spPr>
          <a:xfrm>
            <a:off x="566738" y="4094163"/>
            <a:ext cx="4391025" cy="1584325"/>
          </a:xfrm>
          <a:prstGeom prst="flowChartInputOutput">
            <a:avLst/>
          </a:prstGeom>
          <a:gradFill flip="none" rotWithShape="1">
            <a:gsLst>
              <a:gs pos="0">
                <a:srgbClr val="9EA2F0">
                  <a:tint val="66000"/>
                  <a:satMod val="160000"/>
                </a:srgbClr>
              </a:gs>
              <a:gs pos="50000">
                <a:srgbClr val="9EA2F0">
                  <a:tint val="44500"/>
                  <a:satMod val="160000"/>
                </a:srgbClr>
              </a:gs>
              <a:gs pos="100000">
                <a:srgbClr val="9EA2F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800"/>
          </a:p>
        </p:txBody>
      </p:sp>
      <p:sp>
        <p:nvSpPr>
          <p:cNvPr id="9" name="TextBox 8"/>
          <p:cNvSpPr txBox="1"/>
          <p:nvPr/>
        </p:nvSpPr>
        <p:spPr>
          <a:xfrm>
            <a:off x="1042988" y="5157788"/>
            <a:ext cx="990600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l-GR" sz="2800" b="1" i="1" dirty="0">
                <a:latin typeface="+mn-lt"/>
              </a:rPr>
              <a:t>α</a:t>
            </a:r>
            <a:endParaRPr lang="ru-RU" sz="2800" b="1" i="1" dirty="0">
              <a:latin typeface="+mn-lt"/>
            </a:endParaRPr>
          </a:p>
        </p:txBody>
      </p:sp>
      <p:sp>
        <p:nvSpPr>
          <p:cNvPr id="129028" name="TextBox 11"/>
          <p:cNvSpPr txBox="1">
            <a:spLocks noChangeArrowheads="1"/>
          </p:cNvSpPr>
          <p:nvPr/>
        </p:nvSpPr>
        <p:spPr bwMode="auto">
          <a:xfrm>
            <a:off x="2814638" y="1914525"/>
            <a:ext cx="9429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i="1">
                <a:solidFill>
                  <a:schemeClr val="accent2"/>
                </a:solidFill>
                <a:latin typeface="Calibri" pitchFamily="34" charset="0"/>
              </a:rPr>
              <a:t>A</a:t>
            </a:r>
            <a:endParaRPr lang="ru-RU" sz="3200" b="1" i="1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129029" name="TextBox 12"/>
          <p:cNvSpPr txBox="1">
            <a:spLocks noChangeArrowheads="1"/>
          </p:cNvSpPr>
          <p:nvPr/>
        </p:nvSpPr>
        <p:spPr bwMode="auto">
          <a:xfrm>
            <a:off x="2189163" y="4370388"/>
            <a:ext cx="9620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i="1">
                <a:solidFill>
                  <a:schemeClr val="accent2"/>
                </a:solidFill>
                <a:latin typeface="Calibri" pitchFamily="34" charset="0"/>
              </a:rPr>
              <a:t>A</a:t>
            </a:r>
            <a:r>
              <a:rPr lang="uk-UA" sz="2000" b="1" i="1">
                <a:solidFill>
                  <a:schemeClr val="accent2"/>
                </a:solidFill>
                <a:latin typeface="Calibri" pitchFamily="34" charset="0"/>
              </a:rPr>
              <a:t>1</a:t>
            </a:r>
            <a:endParaRPr lang="ru-RU" b="1" i="1">
              <a:solidFill>
                <a:schemeClr val="accent2"/>
              </a:solidFill>
              <a:latin typeface="Calibri" pitchFamily="34" charset="0"/>
            </a:endParaRPr>
          </a:p>
        </p:txBody>
      </p:sp>
      <p:cxnSp>
        <p:nvCxnSpPr>
          <p:cNvPr id="129030" name="Прямая соединительная линия 14"/>
          <p:cNvCxnSpPr>
            <a:cxnSpLocks noChangeShapeType="1"/>
          </p:cNvCxnSpPr>
          <p:nvPr/>
        </p:nvCxnSpPr>
        <p:spPr bwMode="auto">
          <a:xfrm flipH="1">
            <a:off x="2786063" y="1957388"/>
            <a:ext cx="849312" cy="2790825"/>
          </a:xfrm>
          <a:prstGeom prst="line">
            <a:avLst/>
          </a:prstGeom>
          <a:noFill/>
          <a:ln w="19050" algn="ctr">
            <a:solidFill>
              <a:srgbClr val="006600"/>
            </a:solidFill>
            <a:round/>
            <a:headEnd/>
            <a:tailEnd/>
          </a:ln>
        </p:spPr>
      </p:cxnSp>
      <p:sp>
        <p:nvSpPr>
          <p:cNvPr id="129031" name="TextBox 18"/>
          <p:cNvSpPr txBox="1">
            <a:spLocks noChangeArrowheads="1"/>
          </p:cNvSpPr>
          <p:nvPr/>
        </p:nvSpPr>
        <p:spPr bwMode="auto">
          <a:xfrm>
            <a:off x="3402013" y="2946400"/>
            <a:ext cx="2889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800" b="1" i="1">
                <a:solidFill>
                  <a:schemeClr val="accent2"/>
                </a:solidFill>
                <a:latin typeface="Calibri" pitchFamily="34" charset="0"/>
              </a:rPr>
              <a:t>а</a:t>
            </a:r>
            <a:endParaRPr lang="ru-RU" sz="2800" b="1" i="1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492500" y="2349500"/>
            <a:ext cx="44450" cy="44450"/>
          </a:xfrm>
          <a:prstGeom prst="ellipse">
            <a:avLst/>
          </a:prstGeom>
          <a:solidFill>
            <a:srgbClr val="990000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800"/>
          </a:p>
        </p:txBody>
      </p:sp>
      <p:sp>
        <p:nvSpPr>
          <p:cNvPr id="11" name="Овал 10"/>
          <p:cNvSpPr/>
          <p:nvPr/>
        </p:nvSpPr>
        <p:spPr>
          <a:xfrm>
            <a:off x="2762250" y="4724400"/>
            <a:ext cx="46038" cy="46038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800"/>
          </a:p>
        </p:txBody>
      </p:sp>
      <p:cxnSp>
        <p:nvCxnSpPr>
          <p:cNvPr id="129034" name="Прямая соединительная линия 15"/>
          <p:cNvCxnSpPr>
            <a:cxnSpLocks noChangeShapeType="1"/>
          </p:cNvCxnSpPr>
          <p:nvPr/>
        </p:nvCxnSpPr>
        <p:spPr bwMode="auto">
          <a:xfrm flipH="1">
            <a:off x="2513013" y="4678363"/>
            <a:ext cx="295275" cy="933450"/>
          </a:xfrm>
          <a:prstGeom prst="line">
            <a:avLst/>
          </a:prstGeom>
          <a:noFill/>
          <a:ln w="19050" algn="ctr">
            <a:solidFill>
              <a:srgbClr val="006600"/>
            </a:solidFill>
            <a:prstDash val="dash"/>
            <a:round/>
            <a:headEnd/>
            <a:tailEnd/>
          </a:ln>
        </p:spPr>
      </p:cxn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975225" y="3087688"/>
            <a:ext cx="4168775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2800" b="1" i="1">
                <a:solidFill>
                  <a:srgbClr val="FF0000"/>
                </a:solidFill>
              </a:rPr>
              <a:t>α</a:t>
            </a:r>
            <a:r>
              <a:rPr lang="uk-UA" sz="2800" b="1" i="1"/>
              <a:t> – площина проекцій</a:t>
            </a:r>
          </a:p>
          <a:p>
            <a:pPr algn="ctr"/>
            <a:r>
              <a:rPr lang="uk-UA" sz="2800" b="1" i="1">
                <a:solidFill>
                  <a:srgbClr val="FF0000"/>
                </a:solidFill>
              </a:rPr>
              <a:t>а </a:t>
            </a:r>
            <a:r>
              <a:rPr lang="uk-UA" sz="2800" b="1" i="1"/>
              <a:t>–  проектуюча пряма</a:t>
            </a:r>
          </a:p>
          <a:p>
            <a:pPr algn="ctr"/>
            <a:r>
              <a:rPr lang="en-US" sz="2800" b="1" i="1">
                <a:solidFill>
                  <a:srgbClr val="FF0000"/>
                </a:solidFill>
              </a:rPr>
              <a:t>A</a:t>
            </a:r>
            <a:r>
              <a:rPr lang="uk-UA" sz="1800" b="1" i="1">
                <a:solidFill>
                  <a:srgbClr val="FF0000"/>
                </a:solidFill>
              </a:rPr>
              <a:t>1</a:t>
            </a:r>
            <a:r>
              <a:rPr lang="uk-UA" sz="1800" b="1" i="1"/>
              <a:t> </a:t>
            </a:r>
            <a:r>
              <a:rPr lang="uk-UA" b="1" i="1"/>
              <a:t>– </a:t>
            </a:r>
            <a:r>
              <a:rPr lang="uk-UA" sz="2800" b="1" i="1"/>
              <a:t>проекція точки </a:t>
            </a:r>
            <a:r>
              <a:rPr lang="en-US" sz="2800" b="1" i="1">
                <a:solidFill>
                  <a:srgbClr val="FF0000"/>
                </a:solidFill>
              </a:rPr>
              <a:t>A</a:t>
            </a:r>
            <a:r>
              <a:rPr lang="uk-UA" sz="2800" b="1" i="1"/>
              <a:t> на </a:t>
            </a:r>
            <a:r>
              <a:rPr lang="en-US" sz="2800" b="1" i="1"/>
              <a:t> </a:t>
            </a:r>
            <a:r>
              <a:rPr lang="uk-UA" sz="2800" b="1" i="1"/>
              <a:t>площину </a:t>
            </a:r>
            <a:r>
              <a:rPr lang="el-GR" sz="2800" b="1" i="1">
                <a:solidFill>
                  <a:srgbClr val="FF0000"/>
                </a:solidFill>
              </a:rPr>
              <a:t>α</a:t>
            </a:r>
            <a:endParaRPr lang="ru-RU" sz="2800" b="1" i="1">
              <a:solidFill>
                <a:srgbClr val="FF0000"/>
              </a:solidFill>
            </a:endParaRPr>
          </a:p>
          <a:p>
            <a:pPr algn="ctr"/>
            <a:endParaRPr lang="el-GR" sz="2800" b="1" i="1">
              <a:solidFill>
                <a:srgbClr val="FF0000"/>
              </a:solidFill>
            </a:endParaRPr>
          </a:p>
        </p:txBody>
      </p:sp>
      <p:sp>
        <p:nvSpPr>
          <p:cNvPr id="129036" name="WordArt 14" descr="Гранит"/>
          <p:cNvSpPr>
            <a:spLocks noChangeArrowheads="1" noChangeShapeType="1" noTextEdit="1"/>
          </p:cNvSpPr>
          <p:nvPr/>
        </p:nvSpPr>
        <p:spPr bwMode="auto">
          <a:xfrm>
            <a:off x="671513" y="595313"/>
            <a:ext cx="6981825" cy="1038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uk-UA" sz="3600" kern="1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Проектування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Блок-схема: данные 6"/>
          <p:cNvSpPr/>
          <p:nvPr/>
        </p:nvSpPr>
        <p:spPr>
          <a:xfrm>
            <a:off x="179388" y="4102100"/>
            <a:ext cx="4392612" cy="1584325"/>
          </a:xfrm>
          <a:prstGeom prst="flowChartInputOutput">
            <a:avLst/>
          </a:prstGeom>
          <a:gradFill flip="none" rotWithShape="1">
            <a:gsLst>
              <a:gs pos="0">
                <a:srgbClr val="9EA2F0">
                  <a:tint val="66000"/>
                  <a:satMod val="160000"/>
                </a:srgbClr>
              </a:gs>
              <a:gs pos="50000">
                <a:srgbClr val="9EA2F0">
                  <a:tint val="44500"/>
                  <a:satMod val="160000"/>
                </a:srgbClr>
              </a:gs>
              <a:gs pos="100000">
                <a:srgbClr val="9EA2F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800"/>
          </a:p>
        </p:txBody>
      </p:sp>
      <p:pic>
        <p:nvPicPr>
          <p:cNvPr id="130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02163" y="4076700"/>
            <a:ext cx="4419600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Прямая соединительная линия 11"/>
          <p:cNvCxnSpPr/>
          <p:nvPr/>
        </p:nvCxnSpPr>
        <p:spPr>
          <a:xfrm flipH="1">
            <a:off x="971550" y="1628775"/>
            <a:ext cx="1404938" cy="32527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376488" y="1628775"/>
            <a:ext cx="1403350" cy="32607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376488" y="1628775"/>
            <a:ext cx="755650" cy="28797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Равнобедренный треугольник 16"/>
          <p:cNvSpPr/>
          <p:nvPr/>
        </p:nvSpPr>
        <p:spPr>
          <a:xfrm>
            <a:off x="955675" y="4508500"/>
            <a:ext cx="2808288" cy="373063"/>
          </a:xfrm>
          <a:prstGeom prst="triangle">
            <a:avLst>
              <a:gd name="adj" fmla="val 765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800"/>
          </a:p>
        </p:txBody>
      </p:sp>
      <p:sp>
        <p:nvSpPr>
          <p:cNvPr id="8" name="Равнобедренный треугольник 7"/>
          <p:cNvSpPr/>
          <p:nvPr/>
        </p:nvSpPr>
        <p:spPr>
          <a:xfrm rot="690600">
            <a:off x="1593850" y="3101975"/>
            <a:ext cx="1836738" cy="639763"/>
          </a:xfrm>
          <a:prstGeom prst="triangle">
            <a:avLst>
              <a:gd name="adj" fmla="val 60284"/>
            </a:avLst>
          </a:prstGeom>
          <a:gradFill flip="none" rotWithShape="1">
            <a:gsLst>
              <a:gs pos="0">
                <a:srgbClr val="990000">
                  <a:tint val="66000"/>
                  <a:satMod val="160000"/>
                </a:srgbClr>
              </a:gs>
              <a:gs pos="50000">
                <a:srgbClr val="990000">
                  <a:tint val="44500"/>
                  <a:satMod val="160000"/>
                </a:srgbClr>
              </a:gs>
              <a:gs pos="100000">
                <a:srgbClr val="9900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800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2760663" y="3159125"/>
            <a:ext cx="182562" cy="64293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520" name="Прямая соединительная линия 64519"/>
          <p:cNvCxnSpPr>
            <a:stCxn id="39" idx="4"/>
          </p:cNvCxnSpPr>
          <p:nvPr/>
        </p:nvCxnSpPr>
        <p:spPr>
          <a:xfrm flipH="1">
            <a:off x="7596188" y="3068638"/>
            <a:ext cx="549275" cy="19510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stCxn id="39" idx="2"/>
          </p:cNvCxnSpPr>
          <p:nvPr/>
        </p:nvCxnSpPr>
        <p:spPr>
          <a:xfrm flipH="1">
            <a:off x="5724525" y="2701925"/>
            <a:ext cx="622300" cy="23177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>
            <a:stCxn id="39" idx="0"/>
          </p:cNvCxnSpPr>
          <p:nvPr/>
        </p:nvCxnSpPr>
        <p:spPr>
          <a:xfrm flipH="1">
            <a:off x="6948488" y="2295525"/>
            <a:ext cx="611187" cy="23336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Равнобедренный треугольник 38"/>
          <p:cNvSpPr/>
          <p:nvPr/>
        </p:nvSpPr>
        <p:spPr>
          <a:xfrm rot="690600">
            <a:off x="6392863" y="2251075"/>
            <a:ext cx="1835150" cy="641350"/>
          </a:xfrm>
          <a:prstGeom prst="triangle">
            <a:avLst>
              <a:gd name="adj" fmla="val 60284"/>
            </a:avLst>
          </a:prstGeom>
          <a:gradFill flip="none" rotWithShape="1">
            <a:gsLst>
              <a:gs pos="0">
                <a:srgbClr val="990000">
                  <a:tint val="66000"/>
                  <a:satMod val="160000"/>
                </a:srgbClr>
              </a:gs>
              <a:gs pos="50000">
                <a:srgbClr val="990000">
                  <a:tint val="44500"/>
                  <a:satMod val="160000"/>
                </a:srgbClr>
              </a:gs>
              <a:gs pos="100000">
                <a:srgbClr val="9900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800"/>
          </a:p>
        </p:txBody>
      </p:sp>
      <p:cxnSp>
        <p:nvCxnSpPr>
          <p:cNvPr id="45" name="Прямая соединительная линия 44"/>
          <p:cNvCxnSpPr>
            <a:stCxn id="39" idx="0"/>
          </p:cNvCxnSpPr>
          <p:nvPr/>
        </p:nvCxnSpPr>
        <p:spPr>
          <a:xfrm flipH="1">
            <a:off x="7392988" y="2295525"/>
            <a:ext cx="166687" cy="62865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Равнобедренный треугольник 46"/>
          <p:cNvSpPr/>
          <p:nvPr/>
        </p:nvSpPr>
        <p:spPr>
          <a:xfrm>
            <a:off x="5724525" y="4635500"/>
            <a:ext cx="1871663" cy="384175"/>
          </a:xfrm>
          <a:prstGeom prst="triangle">
            <a:avLst>
              <a:gd name="adj" fmla="val 631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800"/>
          </a:p>
        </p:txBody>
      </p:sp>
      <p:sp>
        <p:nvSpPr>
          <p:cNvPr id="130064" name="TextBox 64527"/>
          <p:cNvSpPr txBox="1">
            <a:spLocks noChangeArrowheads="1"/>
          </p:cNvSpPr>
          <p:nvPr/>
        </p:nvSpPr>
        <p:spPr bwMode="auto">
          <a:xfrm>
            <a:off x="504825" y="1295400"/>
            <a:ext cx="32400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800" b="1" i="1">
                <a:latin typeface="Calibri" pitchFamily="34" charset="0"/>
              </a:rPr>
              <a:t>центральне</a:t>
            </a:r>
            <a:endParaRPr lang="ru-RU" sz="2800" b="1" i="1">
              <a:latin typeface="Calibri" pitchFamily="34" charset="0"/>
            </a:endParaRPr>
          </a:p>
        </p:txBody>
      </p:sp>
      <p:sp>
        <p:nvSpPr>
          <p:cNvPr id="130065" name="TextBox 53"/>
          <p:cNvSpPr txBox="1">
            <a:spLocks noChangeArrowheads="1"/>
          </p:cNvSpPr>
          <p:nvPr/>
        </p:nvSpPr>
        <p:spPr bwMode="auto">
          <a:xfrm>
            <a:off x="4967288" y="1330325"/>
            <a:ext cx="32416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800" b="1" i="1">
                <a:latin typeface="Calibri" pitchFamily="34" charset="0"/>
              </a:rPr>
              <a:t>паралельне</a:t>
            </a:r>
            <a:endParaRPr lang="ru-RU" sz="2800" b="1" i="1">
              <a:latin typeface="Calibri" pitchFamily="34" charset="0"/>
            </a:endParaRPr>
          </a:p>
        </p:txBody>
      </p:sp>
      <p:sp>
        <p:nvSpPr>
          <p:cNvPr id="64529" name="TextBox 64528"/>
          <p:cNvSpPr txBox="1"/>
          <p:nvPr/>
        </p:nvSpPr>
        <p:spPr>
          <a:xfrm>
            <a:off x="482600" y="5210175"/>
            <a:ext cx="989013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l-GR" sz="2800" b="1" i="1" dirty="0">
                <a:latin typeface="+mn-lt"/>
              </a:rPr>
              <a:t>α</a:t>
            </a:r>
            <a:endParaRPr lang="ru-RU" sz="2800" b="1" i="1" dirty="0">
              <a:latin typeface="+mn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941888" y="5146675"/>
            <a:ext cx="9906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l-GR" sz="2800" b="1" i="1" dirty="0">
                <a:latin typeface="+mn-lt"/>
              </a:rPr>
              <a:t>α</a:t>
            </a:r>
            <a:endParaRPr lang="ru-RU" sz="2800" b="1" i="1" dirty="0">
              <a:latin typeface="+mn-lt"/>
            </a:endParaRPr>
          </a:p>
        </p:txBody>
      </p:sp>
      <p:sp>
        <p:nvSpPr>
          <p:cNvPr id="130068" name="WordArt 22"/>
          <p:cNvSpPr>
            <a:spLocks noChangeArrowheads="1" noChangeShapeType="1" noTextEdit="1"/>
          </p:cNvSpPr>
          <p:nvPr/>
        </p:nvSpPr>
        <p:spPr bwMode="auto">
          <a:xfrm>
            <a:off x="409575" y="0"/>
            <a:ext cx="8324850" cy="1452563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uk-UA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Види проектування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7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750"/>
                                        <p:tgtEl>
                                          <p:spTgt spid="64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7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7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4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4332288"/>
            <a:ext cx="4419600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Группа 32"/>
          <p:cNvGrpSpPr>
            <a:grpSpLocks/>
          </p:cNvGrpSpPr>
          <p:nvPr/>
        </p:nvGrpSpPr>
        <p:grpSpPr bwMode="auto">
          <a:xfrm>
            <a:off x="611188" y="2506663"/>
            <a:ext cx="3409950" cy="3376612"/>
            <a:chOff x="611560" y="2506244"/>
            <a:chExt cx="3409537" cy="3377642"/>
          </a:xfrm>
        </p:grpSpPr>
        <p:cxnSp>
          <p:nvCxnSpPr>
            <p:cNvPr id="64520" name="Прямая соединительная линия 64519"/>
            <p:cNvCxnSpPr>
              <a:stCxn id="39" idx="4"/>
            </p:cNvCxnSpPr>
            <p:nvPr/>
          </p:nvCxnSpPr>
          <p:spPr>
            <a:xfrm flipH="1">
              <a:off x="3389349" y="3324055"/>
              <a:ext cx="549208" cy="19500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>
              <a:stCxn id="39" idx="2"/>
            </p:cNvCxnSpPr>
            <p:nvPr/>
          </p:nvCxnSpPr>
          <p:spPr>
            <a:xfrm flipH="1">
              <a:off x="1516325" y="2957232"/>
              <a:ext cx="623811" cy="231686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Равнобедренный треугольник 46"/>
            <p:cNvSpPr/>
            <p:nvPr/>
          </p:nvSpPr>
          <p:spPr>
            <a:xfrm>
              <a:off x="1516325" y="4889808"/>
              <a:ext cx="1873023" cy="384292"/>
            </a:xfrm>
            <a:prstGeom prst="triangle">
              <a:avLst>
                <a:gd name="adj" fmla="val 6317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80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11560" y="5361440"/>
              <a:ext cx="990480" cy="52244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l-GR" sz="2800" b="1" i="1" dirty="0">
                  <a:latin typeface="+mn-lt"/>
                </a:rPr>
                <a:t>α</a:t>
              </a:r>
              <a:endParaRPr lang="ru-RU" sz="2800" b="1" i="1" dirty="0">
                <a:latin typeface="+mn-lt"/>
              </a:endParaRPr>
            </a:p>
          </p:txBody>
        </p:sp>
        <p:cxnSp>
          <p:nvCxnSpPr>
            <p:cNvPr id="44" name="Прямая соединительная линия 43"/>
            <p:cNvCxnSpPr/>
            <p:nvPr/>
          </p:nvCxnSpPr>
          <p:spPr>
            <a:xfrm flipH="1">
              <a:off x="2694108" y="2996931"/>
              <a:ext cx="509525" cy="18928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Равнобедренный треугольник 38"/>
            <p:cNvSpPr/>
            <p:nvPr/>
          </p:nvSpPr>
          <p:spPr>
            <a:xfrm rot="690600">
              <a:off x="2186169" y="2506244"/>
              <a:ext cx="1834928" cy="641546"/>
            </a:xfrm>
            <a:prstGeom prst="triangle">
              <a:avLst>
                <a:gd name="adj" fmla="val 60284"/>
              </a:avLst>
            </a:prstGeom>
            <a:gradFill flip="none" rotWithShape="1">
              <a:gsLst>
                <a:gs pos="0">
                  <a:srgbClr val="990000">
                    <a:tint val="66000"/>
                    <a:satMod val="160000"/>
                  </a:srgbClr>
                </a:gs>
                <a:gs pos="50000">
                  <a:srgbClr val="990000">
                    <a:tint val="44500"/>
                    <a:satMod val="160000"/>
                  </a:srgbClr>
                </a:gs>
                <a:gs pos="100000">
                  <a:srgbClr val="990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99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800"/>
            </a:p>
          </p:txBody>
        </p:sp>
        <p:cxnSp>
          <p:nvCxnSpPr>
            <p:cNvPr id="45" name="Прямая соединительная линия 44"/>
            <p:cNvCxnSpPr>
              <a:stCxn id="39" idx="0"/>
            </p:cNvCxnSpPr>
            <p:nvPr/>
          </p:nvCxnSpPr>
          <p:spPr>
            <a:xfrm flipH="1">
              <a:off x="3160776" y="2550708"/>
              <a:ext cx="192064" cy="608197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5562600" y="1530350"/>
            <a:ext cx="324008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800" b="1" i="1">
                <a:latin typeface="Calibri" pitchFamily="34" charset="0"/>
              </a:rPr>
              <a:t>ортогональне проектування</a:t>
            </a:r>
            <a:endParaRPr lang="ru-RU" sz="2800" b="1" i="1">
              <a:latin typeface="Calibri" pitchFamily="34" charset="0"/>
            </a:endParaRPr>
          </a:p>
        </p:txBody>
      </p:sp>
      <p:grpSp>
        <p:nvGrpSpPr>
          <p:cNvPr id="3" name="Группа 35"/>
          <p:cNvGrpSpPr>
            <a:grpSpLocks/>
          </p:cNvGrpSpPr>
          <p:nvPr/>
        </p:nvGrpSpPr>
        <p:grpSpPr bwMode="auto">
          <a:xfrm>
            <a:off x="4649788" y="2489200"/>
            <a:ext cx="4419600" cy="3394075"/>
            <a:chOff x="4260602" y="2539927"/>
            <a:chExt cx="4419600" cy="3394844"/>
          </a:xfrm>
        </p:grpSpPr>
        <p:pic>
          <p:nvPicPr>
            <p:cNvPr id="131080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260602" y="4325046"/>
              <a:ext cx="4419600" cy="1609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8" name="Равнобедренный треугольник 27"/>
            <p:cNvSpPr/>
            <p:nvPr/>
          </p:nvSpPr>
          <p:spPr>
            <a:xfrm rot="690600">
              <a:off x="5700464" y="2539927"/>
              <a:ext cx="1889125" cy="641495"/>
            </a:xfrm>
            <a:prstGeom prst="triangle">
              <a:avLst>
                <a:gd name="adj" fmla="val 60284"/>
              </a:avLst>
            </a:prstGeom>
            <a:gradFill flip="none" rotWithShape="1">
              <a:gsLst>
                <a:gs pos="0">
                  <a:srgbClr val="990000">
                    <a:tint val="66000"/>
                    <a:satMod val="160000"/>
                  </a:srgbClr>
                </a:gs>
                <a:gs pos="50000">
                  <a:srgbClr val="990000">
                    <a:tint val="44500"/>
                    <a:satMod val="160000"/>
                  </a:srgbClr>
                </a:gs>
                <a:gs pos="100000">
                  <a:srgbClr val="990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99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800"/>
            </a:p>
          </p:txBody>
        </p:sp>
        <p:cxnSp>
          <p:nvCxnSpPr>
            <p:cNvPr id="29" name="Прямая соединительная линия 28"/>
            <p:cNvCxnSpPr>
              <a:stCxn id="28" idx="0"/>
            </p:cNvCxnSpPr>
            <p:nvPr/>
          </p:nvCxnSpPr>
          <p:spPr>
            <a:xfrm flipH="1">
              <a:off x="6883152" y="2584387"/>
              <a:ext cx="15875" cy="681192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516" name="Прямая соединительная линия 64515"/>
            <p:cNvCxnSpPr>
              <a:stCxn id="28" idx="2"/>
            </p:cNvCxnSpPr>
            <p:nvPr/>
          </p:nvCxnSpPr>
          <p:spPr>
            <a:xfrm>
              <a:off x="5654427" y="2986116"/>
              <a:ext cx="0" cy="234209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>
              <a:stCxn id="28" idx="4"/>
            </p:cNvCxnSpPr>
            <p:nvPr/>
          </p:nvCxnSpPr>
          <p:spPr>
            <a:xfrm>
              <a:off x="7507039" y="3362438"/>
              <a:ext cx="1588" cy="196577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/>
            <p:cNvCxnSpPr/>
            <p:nvPr/>
          </p:nvCxnSpPr>
          <p:spPr>
            <a:xfrm>
              <a:off x="6883152" y="3159192"/>
              <a:ext cx="55562" cy="177205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4571752" y="5369493"/>
              <a:ext cx="990600" cy="52240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l-GR" sz="2800" b="1" i="1" dirty="0">
                  <a:latin typeface="+mn-lt"/>
                </a:rPr>
                <a:t>α</a:t>
              </a:r>
              <a:endParaRPr lang="ru-RU" sz="2800" b="1" i="1" dirty="0">
                <a:latin typeface="+mn-lt"/>
              </a:endParaRPr>
            </a:p>
          </p:txBody>
        </p:sp>
        <p:cxnSp>
          <p:nvCxnSpPr>
            <p:cNvPr id="64526" name="Прямая соединительная линия 64525"/>
            <p:cNvCxnSpPr/>
            <p:nvPr/>
          </p:nvCxnSpPr>
          <p:spPr>
            <a:xfrm flipV="1">
              <a:off x="5654427" y="5082091"/>
              <a:ext cx="141287" cy="539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531" name="Прямая соединительная линия 64530"/>
            <p:cNvCxnSpPr/>
            <p:nvPr/>
          </p:nvCxnSpPr>
          <p:spPr>
            <a:xfrm>
              <a:off x="5795714" y="5082091"/>
              <a:ext cx="0" cy="1921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533" name="Прямая соединительная линия 64532"/>
            <p:cNvCxnSpPr/>
            <p:nvPr/>
          </p:nvCxnSpPr>
          <p:spPr>
            <a:xfrm>
              <a:off x="6803777" y="4797863"/>
              <a:ext cx="0" cy="1762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538" name="Прямая соединительная линия 64537"/>
            <p:cNvCxnSpPr/>
            <p:nvPr/>
          </p:nvCxnSpPr>
          <p:spPr>
            <a:xfrm flipV="1">
              <a:off x="6803777" y="4764519"/>
              <a:ext cx="134937" cy="3334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541" name="Прямая соединительная линия 64540"/>
            <p:cNvCxnSpPr/>
            <p:nvPr/>
          </p:nvCxnSpPr>
          <p:spPr>
            <a:xfrm>
              <a:off x="7383214" y="5063037"/>
              <a:ext cx="0" cy="1556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>
              <a:off x="7383214" y="5061448"/>
              <a:ext cx="127000" cy="952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Равнобедренный треугольник 29"/>
          <p:cNvSpPr/>
          <p:nvPr/>
        </p:nvSpPr>
        <p:spPr>
          <a:xfrm>
            <a:off x="6059488" y="4886325"/>
            <a:ext cx="1836737" cy="398463"/>
          </a:xfrm>
          <a:custGeom>
            <a:avLst/>
            <a:gdLst>
              <a:gd name="connsiteX0" fmla="*/ 0 w 1872208"/>
              <a:gd name="connsiteY0" fmla="*/ 383929 h 383929"/>
              <a:gd name="connsiteX1" fmla="*/ 1182786 w 1872208"/>
              <a:gd name="connsiteY1" fmla="*/ 0 h 383929"/>
              <a:gd name="connsiteX2" fmla="*/ 1872208 w 1872208"/>
              <a:gd name="connsiteY2" fmla="*/ 383929 h 383929"/>
              <a:gd name="connsiteX3" fmla="*/ 0 w 1872208"/>
              <a:gd name="connsiteY3" fmla="*/ 383929 h 383929"/>
              <a:gd name="connsiteX0" fmla="*/ 0 w 1872208"/>
              <a:gd name="connsiteY0" fmla="*/ 397645 h 397645"/>
              <a:gd name="connsiteX1" fmla="*/ 1260510 w 1872208"/>
              <a:gd name="connsiteY1" fmla="*/ 0 h 397645"/>
              <a:gd name="connsiteX2" fmla="*/ 1872208 w 1872208"/>
              <a:gd name="connsiteY2" fmla="*/ 397645 h 397645"/>
              <a:gd name="connsiteX3" fmla="*/ 0 w 1872208"/>
              <a:gd name="connsiteY3" fmla="*/ 397645 h 397645"/>
              <a:gd name="connsiteX0" fmla="*/ 0 w 1836349"/>
              <a:gd name="connsiteY0" fmla="*/ 397645 h 397645"/>
              <a:gd name="connsiteX1" fmla="*/ 1260510 w 1836349"/>
              <a:gd name="connsiteY1" fmla="*/ 0 h 397645"/>
              <a:gd name="connsiteX2" fmla="*/ 1836349 w 1836349"/>
              <a:gd name="connsiteY2" fmla="*/ 388680 h 397645"/>
              <a:gd name="connsiteX3" fmla="*/ 0 w 1836349"/>
              <a:gd name="connsiteY3" fmla="*/ 397645 h 397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36349" h="397645">
                <a:moveTo>
                  <a:pt x="0" y="397645"/>
                </a:moveTo>
                <a:lnTo>
                  <a:pt x="1260510" y="0"/>
                </a:lnTo>
                <a:lnTo>
                  <a:pt x="1836349" y="388680"/>
                </a:lnTo>
                <a:lnTo>
                  <a:pt x="0" y="397645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800"/>
          </a:p>
        </p:txBody>
      </p:sp>
      <p:sp>
        <p:nvSpPr>
          <p:cNvPr id="131079" name="WordArt 29"/>
          <p:cNvSpPr>
            <a:spLocks noChangeArrowheads="1" noChangeShapeType="1" noTextEdit="1"/>
          </p:cNvSpPr>
          <p:nvPr/>
        </p:nvSpPr>
        <p:spPr bwMode="auto">
          <a:xfrm>
            <a:off x="314325" y="280988"/>
            <a:ext cx="8496300" cy="128587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uk-UA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Паралельне проектування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250"/>
                                        <p:tgtEl>
                                          <p:spTgt spid="64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25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Freeform 2"/>
          <p:cNvSpPr>
            <a:spLocks/>
          </p:cNvSpPr>
          <p:nvPr/>
        </p:nvSpPr>
        <p:spPr bwMode="auto">
          <a:xfrm>
            <a:off x="4572000" y="2914650"/>
            <a:ext cx="2016125" cy="361950"/>
          </a:xfrm>
          <a:custGeom>
            <a:avLst/>
            <a:gdLst>
              <a:gd name="T0" fmla="*/ 0 w 1270"/>
              <a:gd name="T1" fmla="*/ 2147483647 h 228"/>
              <a:gd name="T2" fmla="*/ 2147483647 w 1270"/>
              <a:gd name="T3" fmla="*/ 2147483647 h 228"/>
              <a:gd name="T4" fmla="*/ 2147483647 w 1270"/>
              <a:gd name="T5" fmla="*/ 2147483647 h 228"/>
              <a:gd name="T6" fmla="*/ 2147483647 w 1270"/>
              <a:gd name="T7" fmla="*/ 0 h 228"/>
              <a:gd name="T8" fmla="*/ 0 w 1270"/>
              <a:gd name="T9" fmla="*/ 2147483647 h 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70"/>
              <a:gd name="T16" fmla="*/ 0 h 228"/>
              <a:gd name="T17" fmla="*/ 1270 w 1270"/>
              <a:gd name="T18" fmla="*/ 228 h 2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70" h="228">
                <a:moveTo>
                  <a:pt x="0" y="6"/>
                </a:moveTo>
                <a:lnTo>
                  <a:pt x="1270" y="6"/>
                </a:lnTo>
                <a:lnTo>
                  <a:pt x="846" y="228"/>
                </a:lnTo>
                <a:lnTo>
                  <a:pt x="21" y="0"/>
                </a:lnTo>
                <a:lnTo>
                  <a:pt x="0" y="6"/>
                </a:lnTo>
                <a:close/>
              </a:path>
            </a:pathLst>
          </a:custGeom>
          <a:solidFill>
            <a:srgbClr val="00CC66">
              <a:alpha val="79999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32099" name="Freeform 3"/>
          <p:cNvSpPr>
            <a:spLocks/>
          </p:cNvSpPr>
          <p:nvPr/>
        </p:nvSpPr>
        <p:spPr bwMode="auto">
          <a:xfrm>
            <a:off x="2152650" y="1587500"/>
            <a:ext cx="1092200" cy="1257300"/>
          </a:xfrm>
          <a:custGeom>
            <a:avLst/>
            <a:gdLst>
              <a:gd name="T0" fmla="*/ 0 w 688"/>
              <a:gd name="T1" fmla="*/ 2147483647 h 792"/>
              <a:gd name="T2" fmla="*/ 2147483647 w 688"/>
              <a:gd name="T3" fmla="*/ 0 h 792"/>
              <a:gd name="T4" fmla="*/ 2147483647 w 688"/>
              <a:gd name="T5" fmla="*/ 2147483647 h 792"/>
              <a:gd name="T6" fmla="*/ 0 w 688"/>
              <a:gd name="T7" fmla="*/ 2147483647 h 792"/>
              <a:gd name="T8" fmla="*/ 0 60000 65536"/>
              <a:gd name="T9" fmla="*/ 0 60000 65536"/>
              <a:gd name="T10" fmla="*/ 0 60000 65536"/>
              <a:gd name="T11" fmla="*/ 0 60000 65536"/>
              <a:gd name="T12" fmla="*/ 0 w 688"/>
              <a:gd name="T13" fmla="*/ 0 h 792"/>
              <a:gd name="T14" fmla="*/ 688 w 688"/>
              <a:gd name="T15" fmla="*/ 792 h 7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8" h="792">
                <a:moveTo>
                  <a:pt x="0" y="620"/>
                </a:moveTo>
                <a:lnTo>
                  <a:pt x="688" y="0"/>
                </a:lnTo>
                <a:lnTo>
                  <a:pt x="580" y="792"/>
                </a:lnTo>
                <a:lnTo>
                  <a:pt x="0" y="620"/>
                </a:lnTo>
                <a:close/>
              </a:path>
            </a:pathLst>
          </a:custGeom>
          <a:solidFill>
            <a:srgbClr val="0000FF">
              <a:alpha val="5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32100" name="AutoShape 4"/>
          <p:cNvSpPr>
            <a:spLocks noChangeArrowheads="1"/>
          </p:cNvSpPr>
          <p:nvPr/>
        </p:nvSpPr>
        <p:spPr bwMode="auto">
          <a:xfrm>
            <a:off x="2452688" y="3789363"/>
            <a:ext cx="6315075" cy="1304925"/>
          </a:xfrm>
          <a:prstGeom prst="parallelogram">
            <a:avLst>
              <a:gd name="adj" fmla="val 120985"/>
            </a:avLst>
          </a:prstGeom>
          <a:solidFill>
            <a:schemeClr val="hlink">
              <a:alpha val="30196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132101" name="Line 5"/>
          <p:cNvSpPr>
            <a:spLocks noChangeShapeType="1"/>
          </p:cNvSpPr>
          <p:nvPr/>
        </p:nvSpPr>
        <p:spPr bwMode="auto">
          <a:xfrm>
            <a:off x="376238" y="1854200"/>
            <a:ext cx="1285875" cy="3446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32102" name="Text Box 7"/>
          <p:cNvSpPr txBox="1">
            <a:spLocks noChangeArrowheads="1"/>
          </p:cNvSpPr>
          <p:nvPr/>
        </p:nvSpPr>
        <p:spPr bwMode="auto">
          <a:xfrm>
            <a:off x="501650" y="1673225"/>
            <a:ext cx="373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57263">
              <a:spcBef>
                <a:spcPct val="50000"/>
              </a:spcBef>
            </a:pPr>
            <a:r>
              <a:rPr lang="ru-RU" sz="2000" b="1" i="1">
                <a:latin typeface="Times New Roman" pitchFamily="18" charset="0"/>
              </a:rPr>
              <a:t>а</a:t>
            </a:r>
          </a:p>
        </p:txBody>
      </p:sp>
      <p:sp>
        <p:nvSpPr>
          <p:cNvPr id="132103" name="Text Box 8"/>
          <p:cNvSpPr txBox="1">
            <a:spLocks noChangeArrowheads="1"/>
          </p:cNvSpPr>
          <p:nvPr/>
        </p:nvSpPr>
        <p:spPr bwMode="auto">
          <a:xfrm>
            <a:off x="6815138" y="4643438"/>
            <a:ext cx="374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57263">
              <a:spcBef>
                <a:spcPct val="50000"/>
              </a:spcBef>
            </a:pPr>
            <a:r>
              <a:rPr lang="ru-RU" sz="2000" b="1" i="1">
                <a:sym typeface="Symbol" pitchFamily="18" charset="2"/>
              </a:rPr>
              <a:t>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162175" y="1584325"/>
            <a:ext cx="1081088" cy="1258888"/>
            <a:chOff x="1362" y="998"/>
            <a:chExt cx="681" cy="793"/>
          </a:xfrm>
        </p:grpSpPr>
        <p:sp>
          <p:nvSpPr>
            <p:cNvPr id="132160" name="Line 10"/>
            <p:cNvSpPr>
              <a:spLocks noChangeShapeType="1"/>
            </p:cNvSpPr>
            <p:nvPr/>
          </p:nvSpPr>
          <p:spPr bwMode="auto">
            <a:xfrm flipV="1">
              <a:off x="1362" y="998"/>
              <a:ext cx="681" cy="6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32161" name="Line 11"/>
            <p:cNvSpPr>
              <a:spLocks noChangeShapeType="1"/>
            </p:cNvSpPr>
            <p:nvPr/>
          </p:nvSpPr>
          <p:spPr bwMode="auto">
            <a:xfrm flipH="1">
              <a:off x="1938" y="1026"/>
              <a:ext cx="105" cy="7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32162" name="Line 12"/>
            <p:cNvSpPr>
              <a:spLocks noChangeShapeType="1"/>
            </p:cNvSpPr>
            <p:nvPr/>
          </p:nvSpPr>
          <p:spPr bwMode="auto">
            <a:xfrm>
              <a:off x="1362" y="1621"/>
              <a:ext cx="576" cy="1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701453" name="Line 13"/>
          <p:cNvSpPr>
            <a:spLocks noChangeShapeType="1"/>
          </p:cNvSpPr>
          <p:nvPr/>
        </p:nvSpPr>
        <p:spPr bwMode="auto">
          <a:xfrm>
            <a:off x="1789113" y="1628775"/>
            <a:ext cx="1179512" cy="3163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01454" name="Line 14"/>
          <p:cNvSpPr>
            <a:spLocks noChangeShapeType="1"/>
          </p:cNvSpPr>
          <p:nvPr/>
        </p:nvSpPr>
        <p:spPr bwMode="auto">
          <a:xfrm>
            <a:off x="3144838" y="1341438"/>
            <a:ext cx="1128712" cy="3068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01455" name="Line 15"/>
          <p:cNvSpPr>
            <a:spLocks noChangeShapeType="1"/>
          </p:cNvSpPr>
          <p:nvPr/>
        </p:nvSpPr>
        <p:spPr bwMode="auto">
          <a:xfrm>
            <a:off x="4030663" y="1449388"/>
            <a:ext cx="1085850" cy="2947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5113338" y="3968750"/>
            <a:ext cx="2076450" cy="908050"/>
            <a:chOff x="3489" y="2500"/>
            <a:chExt cx="1417" cy="572"/>
          </a:xfrm>
        </p:grpSpPr>
        <p:sp>
          <p:nvSpPr>
            <p:cNvPr id="132154" name="Line 17"/>
            <p:cNvSpPr>
              <a:spLocks noChangeShapeType="1"/>
            </p:cNvSpPr>
            <p:nvPr/>
          </p:nvSpPr>
          <p:spPr bwMode="auto">
            <a:xfrm>
              <a:off x="3489" y="2755"/>
              <a:ext cx="935" cy="3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32155" name="Line 18"/>
            <p:cNvSpPr>
              <a:spLocks noChangeShapeType="1"/>
            </p:cNvSpPr>
            <p:nvPr/>
          </p:nvSpPr>
          <p:spPr bwMode="auto">
            <a:xfrm flipV="1">
              <a:off x="4436" y="2873"/>
              <a:ext cx="454" cy="1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32156" name="Line 19"/>
            <p:cNvSpPr>
              <a:spLocks noChangeShapeType="1"/>
            </p:cNvSpPr>
            <p:nvPr/>
          </p:nvSpPr>
          <p:spPr bwMode="auto">
            <a:xfrm>
              <a:off x="3489" y="2755"/>
              <a:ext cx="1389" cy="11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32157" name="Line 20"/>
            <p:cNvSpPr>
              <a:spLocks noChangeShapeType="1"/>
            </p:cNvSpPr>
            <p:nvPr/>
          </p:nvSpPr>
          <p:spPr bwMode="auto">
            <a:xfrm>
              <a:off x="4416" y="2504"/>
              <a:ext cx="16" cy="5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32158" name="Line 21"/>
            <p:cNvSpPr>
              <a:spLocks noChangeShapeType="1"/>
            </p:cNvSpPr>
            <p:nvPr/>
          </p:nvSpPr>
          <p:spPr bwMode="auto">
            <a:xfrm flipV="1">
              <a:off x="3489" y="2500"/>
              <a:ext cx="935" cy="25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32159" name="Line 22"/>
            <p:cNvSpPr>
              <a:spLocks noChangeShapeType="1"/>
            </p:cNvSpPr>
            <p:nvPr/>
          </p:nvSpPr>
          <p:spPr bwMode="auto">
            <a:xfrm flipH="1" flipV="1">
              <a:off x="4424" y="2500"/>
              <a:ext cx="482" cy="3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</p:grpSp>
      <p:pic>
        <p:nvPicPr>
          <p:cNvPr id="701463" name="Picture 2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59100" y="4406900"/>
            <a:ext cx="13700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1464" name="Line 24"/>
          <p:cNvSpPr>
            <a:spLocks noChangeShapeType="1"/>
          </p:cNvSpPr>
          <p:nvPr/>
        </p:nvSpPr>
        <p:spPr bwMode="auto">
          <a:xfrm>
            <a:off x="2489200" y="1247775"/>
            <a:ext cx="1320800" cy="3544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01465" name="Line 25"/>
          <p:cNvSpPr>
            <a:spLocks noChangeShapeType="1"/>
          </p:cNvSpPr>
          <p:nvPr/>
        </p:nvSpPr>
        <p:spPr bwMode="auto">
          <a:xfrm>
            <a:off x="6494463" y="4005263"/>
            <a:ext cx="406400" cy="10937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01466" name="Line 26"/>
          <p:cNvSpPr>
            <a:spLocks noChangeShapeType="1"/>
          </p:cNvSpPr>
          <p:nvPr/>
        </p:nvSpPr>
        <p:spPr bwMode="auto">
          <a:xfrm>
            <a:off x="2970213" y="4778375"/>
            <a:ext cx="101600" cy="2936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01467" name="Line 27"/>
          <p:cNvSpPr>
            <a:spLocks noChangeShapeType="1"/>
          </p:cNvSpPr>
          <p:nvPr/>
        </p:nvSpPr>
        <p:spPr bwMode="auto">
          <a:xfrm>
            <a:off x="3816350" y="4779963"/>
            <a:ext cx="100013" cy="3063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01468" name="Line 28"/>
          <p:cNvSpPr>
            <a:spLocks noChangeShapeType="1"/>
          </p:cNvSpPr>
          <p:nvPr/>
        </p:nvSpPr>
        <p:spPr bwMode="auto">
          <a:xfrm>
            <a:off x="4286250" y="4425950"/>
            <a:ext cx="254000" cy="6619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01469" name="Line 29"/>
          <p:cNvSpPr>
            <a:spLocks noChangeShapeType="1"/>
          </p:cNvSpPr>
          <p:nvPr/>
        </p:nvSpPr>
        <p:spPr bwMode="auto">
          <a:xfrm>
            <a:off x="4540250" y="5075238"/>
            <a:ext cx="200025" cy="512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01470" name="Line 30"/>
          <p:cNvSpPr>
            <a:spLocks noChangeShapeType="1"/>
          </p:cNvSpPr>
          <p:nvPr/>
        </p:nvSpPr>
        <p:spPr bwMode="auto">
          <a:xfrm>
            <a:off x="3924300" y="5103813"/>
            <a:ext cx="160338" cy="412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01471" name="Line 31"/>
          <p:cNvSpPr>
            <a:spLocks noChangeShapeType="1"/>
          </p:cNvSpPr>
          <p:nvPr/>
        </p:nvSpPr>
        <p:spPr bwMode="auto">
          <a:xfrm>
            <a:off x="3094038" y="5105400"/>
            <a:ext cx="122237" cy="33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01472" name="Line 32"/>
          <p:cNvSpPr>
            <a:spLocks noChangeShapeType="1"/>
          </p:cNvSpPr>
          <p:nvPr/>
        </p:nvSpPr>
        <p:spPr bwMode="auto">
          <a:xfrm>
            <a:off x="5153025" y="1268413"/>
            <a:ext cx="1333500" cy="3608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01473" name="Line 33"/>
          <p:cNvSpPr>
            <a:spLocks noChangeShapeType="1"/>
          </p:cNvSpPr>
          <p:nvPr/>
        </p:nvSpPr>
        <p:spPr bwMode="auto">
          <a:xfrm>
            <a:off x="7202488" y="4587875"/>
            <a:ext cx="123825" cy="3698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01474" name="Line 34"/>
          <p:cNvSpPr>
            <a:spLocks noChangeShapeType="1"/>
          </p:cNvSpPr>
          <p:nvPr/>
        </p:nvSpPr>
        <p:spPr bwMode="auto">
          <a:xfrm>
            <a:off x="5113338" y="4373563"/>
            <a:ext cx="265112" cy="7254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01475" name="Line 35"/>
          <p:cNvSpPr>
            <a:spLocks noChangeShapeType="1"/>
          </p:cNvSpPr>
          <p:nvPr/>
        </p:nvSpPr>
        <p:spPr bwMode="auto">
          <a:xfrm>
            <a:off x="5591175" y="1536700"/>
            <a:ext cx="581025" cy="16017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01476" name="Line 36"/>
          <p:cNvSpPr>
            <a:spLocks noChangeShapeType="1"/>
          </p:cNvSpPr>
          <p:nvPr/>
        </p:nvSpPr>
        <p:spPr bwMode="auto">
          <a:xfrm>
            <a:off x="6496050" y="4883150"/>
            <a:ext cx="66675" cy="1920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01477" name="Line 37"/>
          <p:cNvSpPr>
            <a:spLocks noChangeShapeType="1"/>
          </p:cNvSpPr>
          <p:nvPr/>
        </p:nvSpPr>
        <p:spPr bwMode="auto">
          <a:xfrm>
            <a:off x="7339013" y="4978400"/>
            <a:ext cx="241300" cy="674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01478" name="Line 38"/>
          <p:cNvSpPr>
            <a:spLocks noChangeShapeType="1"/>
          </p:cNvSpPr>
          <p:nvPr/>
        </p:nvSpPr>
        <p:spPr bwMode="auto">
          <a:xfrm>
            <a:off x="6905625" y="5108575"/>
            <a:ext cx="173038" cy="481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01479" name="Line 39"/>
          <p:cNvSpPr>
            <a:spLocks noChangeShapeType="1"/>
          </p:cNvSpPr>
          <p:nvPr/>
        </p:nvSpPr>
        <p:spPr bwMode="auto">
          <a:xfrm>
            <a:off x="6580188" y="5110163"/>
            <a:ext cx="171450" cy="479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01480" name="Line 40"/>
          <p:cNvSpPr>
            <a:spLocks noChangeShapeType="1"/>
          </p:cNvSpPr>
          <p:nvPr/>
        </p:nvSpPr>
        <p:spPr bwMode="auto">
          <a:xfrm>
            <a:off x="5384800" y="5111750"/>
            <a:ext cx="146050" cy="404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01481" name="Line 41"/>
          <p:cNvSpPr>
            <a:spLocks noChangeShapeType="1"/>
          </p:cNvSpPr>
          <p:nvPr/>
        </p:nvSpPr>
        <p:spPr bwMode="auto">
          <a:xfrm>
            <a:off x="5954713" y="1223963"/>
            <a:ext cx="1238250" cy="3341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01482" name="Line 42"/>
          <p:cNvSpPr>
            <a:spLocks noChangeShapeType="1"/>
          </p:cNvSpPr>
          <p:nvPr/>
        </p:nvSpPr>
        <p:spPr bwMode="auto">
          <a:xfrm>
            <a:off x="6181725" y="3165475"/>
            <a:ext cx="288925" cy="790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01483" name="Line 43"/>
          <p:cNvSpPr>
            <a:spLocks noChangeShapeType="1"/>
          </p:cNvSpPr>
          <p:nvPr/>
        </p:nvSpPr>
        <p:spPr bwMode="auto">
          <a:xfrm>
            <a:off x="5408613" y="1050925"/>
            <a:ext cx="138112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32130" name="Oval 44"/>
          <p:cNvSpPr>
            <a:spLocks noChangeArrowheads="1"/>
          </p:cNvSpPr>
          <p:nvPr/>
        </p:nvSpPr>
        <p:spPr bwMode="auto">
          <a:xfrm>
            <a:off x="2120900" y="2528888"/>
            <a:ext cx="90488" cy="904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132131" name="Oval 45"/>
          <p:cNvSpPr>
            <a:spLocks noChangeArrowheads="1"/>
          </p:cNvSpPr>
          <p:nvPr/>
        </p:nvSpPr>
        <p:spPr bwMode="auto">
          <a:xfrm>
            <a:off x="3035300" y="2798763"/>
            <a:ext cx="90488" cy="904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132132" name="Oval 46"/>
          <p:cNvSpPr>
            <a:spLocks noChangeArrowheads="1"/>
          </p:cNvSpPr>
          <p:nvPr/>
        </p:nvSpPr>
        <p:spPr bwMode="auto">
          <a:xfrm>
            <a:off x="3200400" y="1538288"/>
            <a:ext cx="90488" cy="904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132133" name="Line 48"/>
          <p:cNvSpPr>
            <a:spLocks noChangeShapeType="1"/>
          </p:cNvSpPr>
          <p:nvPr/>
        </p:nvSpPr>
        <p:spPr bwMode="auto">
          <a:xfrm>
            <a:off x="5572125" y="1447800"/>
            <a:ext cx="1016000" cy="14763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32134" name="Line 49"/>
          <p:cNvSpPr>
            <a:spLocks noChangeShapeType="1"/>
          </p:cNvSpPr>
          <p:nvPr/>
        </p:nvSpPr>
        <p:spPr bwMode="auto">
          <a:xfrm>
            <a:off x="4572000" y="2924175"/>
            <a:ext cx="2016125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32135" name="Freeform 50"/>
          <p:cNvSpPr>
            <a:spLocks/>
          </p:cNvSpPr>
          <p:nvPr/>
        </p:nvSpPr>
        <p:spPr bwMode="auto">
          <a:xfrm>
            <a:off x="4572000" y="1446213"/>
            <a:ext cx="1338263" cy="1828800"/>
          </a:xfrm>
          <a:custGeom>
            <a:avLst/>
            <a:gdLst>
              <a:gd name="T0" fmla="*/ 0 w 843"/>
              <a:gd name="T1" fmla="*/ 2147483647 h 1152"/>
              <a:gd name="T2" fmla="*/ 2147483647 w 843"/>
              <a:gd name="T3" fmla="*/ 0 h 1152"/>
              <a:gd name="T4" fmla="*/ 2147483647 w 843"/>
              <a:gd name="T5" fmla="*/ 2147483647 h 1152"/>
              <a:gd name="T6" fmla="*/ 0 w 843"/>
              <a:gd name="T7" fmla="*/ 2147483647 h 1152"/>
              <a:gd name="T8" fmla="*/ 0 60000 65536"/>
              <a:gd name="T9" fmla="*/ 0 60000 65536"/>
              <a:gd name="T10" fmla="*/ 0 60000 65536"/>
              <a:gd name="T11" fmla="*/ 0 60000 65536"/>
              <a:gd name="T12" fmla="*/ 0 w 843"/>
              <a:gd name="T13" fmla="*/ 0 h 1152"/>
              <a:gd name="T14" fmla="*/ 843 w 843"/>
              <a:gd name="T15" fmla="*/ 1152 h 11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43" h="1152">
                <a:moveTo>
                  <a:pt x="0" y="933"/>
                </a:moveTo>
                <a:lnTo>
                  <a:pt x="627" y="0"/>
                </a:lnTo>
                <a:lnTo>
                  <a:pt x="843" y="1152"/>
                </a:lnTo>
                <a:lnTo>
                  <a:pt x="0" y="933"/>
                </a:lnTo>
                <a:close/>
              </a:path>
            </a:pathLst>
          </a:custGeom>
          <a:solidFill>
            <a:srgbClr val="FFFF0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32136" name="Line 51"/>
          <p:cNvSpPr>
            <a:spLocks noChangeShapeType="1"/>
          </p:cNvSpPr>
          <p:nvPr/>
        </p:nvSpPr>
        <p:spPr bwMode="auto">
          <a:xfrm flipV="1">
            <a:off x="4572000" y="1450975"/>
            <a:ext cx="989013" cy="1473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32137" name="Line 52"/>
          <p:cNvSpPr>
            <a:spLocks noChangeShapeType="1"/>
          </p:cNvSpPr>
          <p:nvPr/>
        </p:nvSpPr>
        <p:spPr bwMode="auto">
          <a:xfrm flipV="1">
            <a:off x="5905500" y="2924175"/>
            <a:ext cx="671513" cy="3476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32138" name="Line 53"/>
          <p:cNvSpPr>
            <a:spLocks noChangeShapeType="1"/>
          </p:cNvSpPr>
          <p:nvPr/>
        </p:nvSpPr>
        <p:spPr bwMode="auto">
          <a:xfrm flipH="1" flipV="1">
            <a:off x="5567363" y="1447800"/>
            <a:ext cx="338137" cy="18192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32139" name="Line 54"/>
          <p:cNvSpPr>
            <a:spLocks noChangeShapeType="1"/>
          </p:cNvSpPr>
          <p:nvPr/>
        </p:nvSpPr>
        <p:spPr bwMode="auto">
          <a:xfrm>
            <a:off x="4572000" y="2924175"/>
            <a:ext cx="1328738" cy="342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32140" name="Oval 55"/>
          <p:cNvSpPr>
            <a:spLocks noChangeArrowheads="1"/>
          </p:cNvSpPr>
          <p:nvPr/>
        </p:nvSpPr>
        <p:spPr bwMode="auto">
          <a:xfrm>
            <a:off x="4530725" y="2889250"/>
            <a:ext cx="90488" cy="904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701496" name="Oval 56"/>
          <p:cNvSpPr>
            <a:spLocks noChangeArrowheads="1"/>
          </p:cNvSpPr>
          <p:nvPr/>
        </p:nvSpPr>
        <p:spPr bwMode="auto">
          <a:xfrm>
            <a:off x="2098675" y="2527300"/>
            <a:ext cx="107950" cy="10795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701497" name="Oval 57"/>
          <p:cNvSpPr>
            <a:spLocks noChangeArrowheads="1"/>
          </p:cNvSpPr>
          <p:nvPr/>
        </p:nvSpPr>
        <p:spPr bwMode="auto">
          <a:xfrm>
            <a:off x="3189288" y="1531938"/>
            <a:ext cx="107950" cy="10795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701498" name="Oval 58"/>
          <p:cNvSpPr>
            <a:spLocks noChangeArrowheads="1"/>
          </p:cNvSpPr>
          <p:nvPr/>
        </p:nvSpPr>
        <p:spPr bwMode="auto">
          <a:xfrm>
            <a:off x="3033713" y="2800350"/>
            <a:ext cx="107950" cy="10795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701499" name="Oval 59"/>
          <p:cNvSpPr>
            <a:spLocks noChangeArrowheads="1"/>
          </p:cNvSpPr>
          <p:nvPr/>
        </p:nvSpPr>
        <p:spPr bwMode="auto">
          <a:xfrm>
            <a:off x="4524375" y="2878138"/>
            <a:ext cx="107950" cy="10795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132145" name="Freeform 60"/>
          <p:cNvSpPr>
            <a:spLocks/>
          </p:cNvSpPr>
          <p:nvPr/>
        </p:nvSpPr>
        <p:spPr bwMode="auto">
          <a:xfrm>
            <a:off x="5568950" y="1443038"/>
            <a:ext cx="1014413" cy="1824037"/>
          </a:xfrm>
          <a:custGeom>
            <a:avLst/>
            <a:gdLst>
              <a:gd name="T0" fmla="*/ 2147483647 w 639"/>
              <a:gd name="T1" fmla="*/ 2147483647 h 1149"/>
              <a:gd name="T2" fmla="*/ 2147483647 w 639"/>
              <a:gd name="T3" fmla="*/ 2147483647 h 1149"/>
              <a:gd name="T4" fmla="*/ 0 w 639"/>
              <a:gd name="T5" fmla="*/ 0 h 1149"/>
              <a:gd name="T6" fmla="*/ 2147483647 w 639"/>
              <a:gd name="T7" fmla="*/ 2147483647 h 1149"/>
              <a:gd name="T8" fmla="*/ 0 60000 65536"/>
              <a:gd name="T9" fmla="*/ 0 60000 65536"/>
              <a:gd name="T10" fmla="*/ 0 60000 65536"/>
              <a:gd name="T11" fmla="*/ 0 60000 65536"/>
              <a:gd name="T12" fmla="*/ 0 w 639"/>
              <a:gd name="T13" fmla="*/ 0 h 1149"/>
              <a:gd name="T14" fmla="*/ 639 w 639"/>
              <a:gd name="T15" fmla="*/ 1149 h 114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39" h="1149">
                <a:moveTo>
                  <a:pt x="210" y="1149"/>
                </a:moveTo>
                <a:lnTo>
                  <a:pt x="639" y="927"/>
                </a:lnTo>
                <a:lnTo>
                  <a:pt x="0" y="0"/>
                </a:lnTo>
                <a:lnTo>
                  <a:pt x="210" y="1149"/>
                </a:lnTo>
                <a:close/>
              </a:path>
            </a:pathLst>
          </a:custGeom>
          <a:solidFill>
            <a:srgbClr val="3366FF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32146" name="Oval 61"/>
          <p:cNvSpPr>
            <a:spLocks noChangeArrowheads="1"/>
          </p:cNvSpPr>
          <p:nvPr/>
        </p:nvSpPr>
        <p:spPr bwMode="auto">
          <a:xfrm>
            <a:off x="5861050" y="3221038"/>
            <a:ext cx="92075" cy="904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132147" name="Oval 62"/>
          <p:cNvSpPr>
            <a:spLocks noChangeArrowheads="1"/>
          </p:cNvSpPr>
          <p:nvPr/>
        </p:nvSpPr>
        <p:spPr bwMode="auto">
          <a:xfrm>
            <a:off x="6535738" y="2865438"/>
            <a:ext cx="90487" cy="904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132148" name="Oval 63"/>
          <p:cNvSpPr>
            <a:spLocks noChangeArrowheads="1"/>
          </p:cNvSpPr>
          <p:nvPr/>
        </p:nvSpPr>
        <p:spPr bwMode="auto">
          <a:xfrm>
            <a:off x="5527675" y="1403350"/>
            <a:ext cx="90488" cy="904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701504" name="Oval 64"/>
          <p:cNvSpPr>
            <a:spLocks noChangeArrowheads="1"/>
          </p:cNvSpPr>
          <p:nvPr/>
        </p:nvSpPr>
        <p:spPr bwMode="auto">
          <a:xfrm>
            <a:off x="6516688" y="2852738"/>
            <a:ext cx="107950" cy="10795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701505" name="Oval 65"/>
          <p:cNvSpPr>
            <a:spLocks noChangeArrowheads="1"/>
          </p:cNvSpPr>
          <p:nvPr/>
        </p:nvSpPr>
        <p:spPr bwMode="auto">
          <a:xfrm>
            <a:off x="5507038" y="1389063"/>
            <a:ext cx="107950" cy="10795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701506" name="Oval 66"/>
          <p:cNvSpPr>
            <a:spLocks noChangeArrowheads="1"/>
          </p:cNvSpPr>
          <p:nvPr/>
        </p:nvSpPr>
        <p:spPr bwMode="auto">
          <a:xfrm>
            <a:off x="5848350" y="3221038"/>
            <a:ext cx="107950" cy="10795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701507" name="Rectangle 67"/>
          <p:cNvSpPr>
            <a:spLocks noChangeArrowheads="1"/>
          </p:cNvSpPr>
          <p:nvPr/>
        </p:nvSpPr>
        <p:spPr bwMode="auto">
          <a:xfrm>
            <a:off x="781050" y="5303838"/>
            <a:ext cx="7362825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 b="1" i="1">
                <a:solidFill>
                  <a:schemeClr val="tx2"/>
                </a:solidFill>
              </a:rPr>
              <a:t>Таким чином можна отримати</a:t>
            </a:r>
          </a:p>
          <a:p>
            <a:pPr algn="ctr"/>
            <a:r>
              <a:rPr lang="ru-RU" sz="3200" b="1" i="1">
                <a:solidFill>
                  <a:schemeClr val="tx2"/>
                </a:solidFill>
              </a:rPr>
              <a:t> зображення будь-якої плоскої або </a:t>
            </a:r>
          </a:p>
          <a:p>
            <a:pPr algn="ctr"/>
            <a:r>
              <a:rPr lang="ru-RU" sz="3200" b="1" i="1">
                <a:solidFill>
                  <a:schemeClr val="tx2"/>
                </a:solidFill>
              </a:rPr>
              <a:t>просторової фігури</a:t>
            </a:r>
            <a:r>
              <a:rPr lang="en-US" sz="3200" b="1" i="1">
                <a:solidFill>
                  <a:schemeClr val="tx2"/>
                </a:solidFill>
              </a:rPr>
              <a:t> </a:t>
            </a:r>
            <a:r>
              <a:rPr lang="ru-RU" sz="3200" b="1" i="1">
                <a:solidFill>
                  <a:schemeClr val="tx2"/>
                </a:solidFill>
              </a:rPr>
              <a:t>на площині.</a:t>
            </a:r>
            <a:endParaRPr lang="uk-UA" sz="3200" b="1" i="1">
              <a:solidFill>
                <a:schemeClr val="tx2"/>
              </a:solidFill>
            </a:endParaRPr>
          </a:p>
        </p:txBody>
      </p:sp>
      <p:sp>
        <p:nvSpPr>
          <p:cNvPr id="701508" name="Rectangle 68"/>
          <p:cNvSpPr>
            <a:spLocks noChangeArrowheads="1"/>
          </p:cNvSpPr>
          <p:nvPr/>
        </p:nvSpPr>
        <p:spPr bwMode="auto">
          <a:xfrm>
            <a:off x="0" y="0"/>
            <a:ext cx="8969375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 b="1" i="1">
                <a:solidFill>
                  <a:schemeClr val="tx2"/>
                </a:solidFill>
              </a:rPr>
              <a:t>Р</a:t>
            </a:r>
            <a:r>
              <a:rPr lang="uk-UA" sz="3200" b="1" i="1">
                <a:solidFill>
                  <a:schemeClr val="tx2"/>
                </a:solidFill>
              </a:rPr>
              <a:t>озглядаючи будь-яку</a:t>
            </a:r>
            <a:r>
              <a:rPr lang="ru-RU" sz="3200" b="1" i="1">
                <a:solidFill>
                  <a:schemeClr val="tx2"/>
                </a:solidFill>
              </a:rPr>
              <a:t> геометрчну фігуру</a:t>
            </a:r>
          </a:p>
          <a:p>
            <a:pPr algn="ctr"/>
            <a:r>
              <a:rPr lang="ru-RU" sz="3200" b="1" i="1">
                <a:solidFill>
                  <a:schemeClr val="tx2"/>
                </a:solidFill>
              </a:rPr>
              <a:t> як множину точок, можно побудувати</a:t>
            </a:r>
          </a:p>
          <a:p>
            <a:pPr algn="ctr"/>
            <a:r>
              <a:rPr lang="ru-RU" sz="3200" b="1" i="1">
                <a:solidFill>
                  <a:schemeClr val="tx2"/>
                </a:solidFill>
              </a:rPr>
              <a:t> в заданій площині проекцію даної фігури.</a:t>
            </a:r>
            <a:endParaRPr lang="uk-UA" sz="3200" b="1" i="1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0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70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70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701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701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2000"/>
                                        <p:tgtEl>
                                          <p:spTgt spid="701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000"/>
                                        <p:tgtEl>
                                          <p:spTgt spid="701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701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701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2000"/>
                                        <p:tgtEl>
                                          <p:spTgt spid="701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000"/>
                                        <p:tgtEl>
                                          <p:spTgt spid="701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2000"/>
                                        <p:tgtEl>
                                          <p:spTgt spid="701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2000"/>
                                        <p:tgtEl>
                                          <p:spTgt spid="701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2000"/>
                                        <p:tgtEl>
                                          <p:spTgt spid="701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2000"/>
                                        <p:tgtEl>
                                          <p:spTgt spid="701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2000"/>
                                        <p:tgtEl>
                                          <p:spTgt spid="701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2000"/>
                                        <p:tgtEl>
                                          <p:spTgt spid="701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2000"/>
                                        <p:tgtEl>
                                          <p:spTgt spid="701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2000"/>
                                        <p:tgtEl>
                                          <p:spTgt spid="701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2000"/>
                                        <p:tgtEl>
                                          <p:spTgt spid="701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2000"/>
                                        <p:tgtEl>
                                          <p:spTgt spid="701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2000"/>
                                        <p:tgtEl>
                                          <p:spTgt spid="701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2000"/>
                                        <p:tgtEl>
                                          <p:spTgt spid="701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2000"/>
                                        <p:tgtEl>
                                          <p:spTgt spid="701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2000"/>
                                        <p:tgtEl>
                                          <p:spTgt spid="701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111E-6 L 0.08941 0.32106 " pathEditMode="relative" rAng="0" ptsTypes="AA">
                                      <p:cBhvr>
                                        <p:cTn id="92" dur="5000" fill="hold"/>
                                        <p:tgtEl>
                                          <p:spTgt spid="7014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" y="160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 L 0.11371 0.41343 " pathEditMode="relative" rAng="0" ptsTypes="AA">
                                      <p:cBhvr>
                                        <p:cTn id="94" dur="5000" fill="hold"/>
                                        <p:tgtEl>
                                          <p:spTgt spid="7014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" y="207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7037E-6 L 0.07848 0.28287 " pathEditMode="relative" rAng="0" ptsTypes="AA">
                                      <p:cBhvr>
                                        <p:cTn id="98" dur="5000" fill="hold"/>
                                        <p:tgtEl>
                                          <p:spTgt spid="7014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141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11111E-6 L 0.09896 0.36644 " pathEditMode="relative" rAng="0" ptsTypes="AA">
                                      <p:cBhvr>
                                        <p:cTn id="102" dur="5000" fill="hold"/>
                                        <p:tgtEl>
                                          <p:spTgt spid="7015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" y="183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7037E-6 L 0.05678 0.20879 " pathEditMode="relative" rAng="0" ptsTypes="AA">
                                      <p:cBhvr>
                                        <p:cTn id="106" dur="5000" fill="hold"/>
                                        <p:tgtEl>
                                          <p:spTgt spid="7014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" y="104"/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15607E-6 L 0.06354 0.23422 " pathEditMode="relative" rAng="0" ptsTypes="AA">
                                      <p:cBhvr>
                                        <p:cTn id="110" dur="5000" fill="hold"/>
                                        <p:tgtEl>
                                          <p:spTgt spid="7015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" y="117"/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2.60116E-6 L 0.06666 0.24047 " pathEditMode="relative" rAng="0" ptsTypes="AA">
                                      <p:cBhvr>
                                        <p:cTn id="114" dur="5000" fill="hold"/>
                                        <p:tgtEl>
                                          <p:spTgt spid="7015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" y="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701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1453" grpId="0" animBg="1"/>
      <p:bldP spid="701454" grpId="0" animBg="1"/>
      <p:bldP spid="701455" grpId="0" animBg="1"/>
      <p:bldP spid="701464" grpId="0" animBg="1"/>
      <p:bldP spid="701465" grpId="0" animBg="1"/>
      <p:bldP spid="701466" grpId="0" animBg="1"/>
      <p:bldP spid="701467" grpId="0" animBg="1"/>
      <p:bldP spid="701468" grpId="0" animBg="1"/>
      <p:bldP spid="701469" grpId="0" animBg="1"/>
      <p:bldP spid="701470" grpId="0" animBg="1"/>
      <p:bldP spid="701471" grpId="0" animBg="1"/>
      <p:bldP spid="701472" grpId="0" animBg="1"/>
      <p:bldP spid="701473" grpId="0" animBg="1"/>
      <p:bldP spid="701474" grpId="0" animBg="1"/>
      <p:bldP spid="701475" grpId="0" animBg="1"/>
      <p:bldP spid="701476" grpId="0" animBg="1"/>
      <p:bldP spid="701477" grpId="0" animBg="1"/>
      <p:bldP spid="701478" grpId="0" animBg="1"/>
      <p:bldP spid="701479" grpId="0" animBg="1"/>
      <p:bldP spid="701480" grpId="0" animBg="1"/>
      <p:bldP spid="701481" grpId="0" animBg="1"/>
      <p:bldP spid="701482" grpId="0" animBg="1"/>
      <p:bldP spid="701483" grpId="0" animBg="1"/>
      <p:bldP spid="701496" grpId="0" animBg="1"/>
      <p:bldP spid="701496" grpId="1" animBg="1"/>
      <p:bldP spid="701497" grpId="0" animBg="1"/>
      <p:bldP spid="701497" grpId="1" animBg="1"/>
      <p:bldP spid="701498" grpId="0" animBg="1"/>
      <p:bldP spid="701498" grpId="1" animBg="1"/>
      <p:bldP spid="701499" grpId="0" animBg="1"/>
      <p:bldP spid="701499" grpId="1" animBg="1"/>
      <p:bldP spid="701504" grpId="0" animBg="1"/>
      <p:bldP spid="701504" grpId="1" animBg="1"/>
      <p:bldP spid="701505" grpId="0" animBg="1"/>
      <p:bldP spid="701505" grpId="1" animBg="1"/>
      <p:bldP spid="701506" grpId="0" animBg="1"/>
      <p:bldP spid="701506" grpId="1" animBg="1"/>
      <p:bldP spid="701507" grpId="0"/>
      <p:bldP spid="70150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Line 2"/>
          <p:cNvSpPr>
            <a:spLocks noChangeShapeType="1"/>
          </p:cNvSpPr>
          <p:nvPr/>
        </p:nvSpPr>
        <p:spPr bwMode="auto">
          <a:xfrm>
            <a:off x="1601788" y="3424238"/>
            <a:ext cx="6337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02467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FF0066"/>
                </a:solidFill>
              </a:rPr>
              <a:t>Зауваження 1.</a:t>
            </a:r>
            <a:r>
              <a:rPr lang="ru-RU" sz="2800" b="1"/>
              <a:t> При паралельному проективанні </a:t>
            </a:r>
            <a:r>
              <a:rPr lang="ru-RU" sz="2800" b="1" u="sng">
                <a:solidFill>
                  <a:schemeClr val="accent2"/>
                </a:solidFill>
              </a:rPr>
              <a:t>не вибирають</a:t>
            </a:r>
            <a:r>
              <a:rPr lang="ru-RU" sz="2800" b="1"/>
              <a:t> напрамок паралельного проектування паралельно площині проекції.</a:t>
            </a:r>
          </a:p>
        </p:txBody>
      </p:sp>
      <p:sp>
        <p:nvSpPr>
          <p:cNvPr id="133124" name="Text Box 4"/>
          <p:cNvSpPr txBox="1">
            <a:spLocks noChangeArrowheads="1"/>
          </p:cNvSpPr>
          <p:nvPr/>
        </p:nvSpPr>
        <p:spPr bwMode="auto">
          <a:xfrm>
            <a:off x="3135313" y="2730500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solidFill>
                  <a:schemeClr val="accent2"/>
                </a:solidFill>
              </a:rPr>
              <a:t>А</a:t>
            </a:r>
          </a:p>
        </p:txBody>
      </p:sp>
      <p:sp>
        <p:nvSpPr>
          <p:cNvPr id="133125" name="AutoShape 5"/>
          <p:cNvSpPr>
            <a:spLocks noChangeArrowheads="1"/>
          </p:cNvSpPr>
          <p:nvPr/>
        </p:nvSpPr>
        <p:spPr bwMode="auto">
          <a:xfrm>
            <a:off x="2627313" y="4292600"/>
            <a:ext cx="5689600" cy="1728788"/>
          </a:xfrm>
          <a:prstGeom prst="parallelogram">
            <a:avLst>
              <a:gd name="adj" fmla="val 82277"/>
            </a:avLst>
          </a:prstGeom>
          <a:solidFill>
            <a:schemeClr val="hlink">
              <a:alpha val="30196"/>
            </a:schemeClr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133126" name="Line 6"/>
          <p:cNvSpPr>
            <a:spLocks noChangeShapeType="1"/>
          </p:cNvSpPr>
          <p:nvPr/>
        </p:nvSpPr>
        <p:spPr bwMode="auto">
          <a:xfrm>
            <a:off x="1258888" y="2205038"/>
            <a:ext cx="6337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33127" name="Text Box 7"/>
          <p:cNvSpPr txBox="1">
            <a:spLocks noChangeArrowheads="1"/>
          </p:cNvSpPr>
          <p:nvPr/>
        </p:nvSpPr>
        <p:spPr bwMode="auto">
          <a:xfrm>
            <a:off x="2809875" y="1595438"/>
            <a:ext cx="2889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solidFill>
                  <a:schemeClr val="accent2"/>
                </a:solidFill>
                <a:latin typeface="Times New Roman" pitchFamily="18" charset="0"/>
              </a:rPr>
              <a:t>а</a:t>
            </a:r>
          </a:p>
        </p:txBody>
      </p:sp>
      <p:sp>
        <p:nvSpPr>
          <p:cNvPr id="702472" name="Oval 8"/>
          <p:cNvSpPr>
            <a:spLocks noChangeArrowheads="1"/>
          </p:cNvSpPr>
          <p:nvPr/>
        </p:nvSpPr>
        <p:spPr bwMode="auto">
          <a:xfrm>
            <a:off x="3059113" y="3357563"/>
            <a:ext cx="107950" cy="10795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133129" name="Text Box 9"/>
          <p:cNvSpPr txBox="1">
            <a:spLocks noChangeArrowheads="1"/>
          </p:cNvSpPr>
          <p:nvPr/>
        </p:nvSpPr>
        <p:spPr bwMode="auto">
          <a:xfrm rot="830980">
            <a:off x="3168650" y="5359400"/>
            <a:ext cx="3746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57263">
              <a:spcBef>
                <a:spcPct val="50000"/>
              </a:spcBef>
            </a:pPr>
            <a:r>
              <a:rPr lang="ru-RU" sz="3200" b="1" i="1">
                <a:sym typeface="Symbol" pitchFamily="18" charset="2"/>
              </a:rPr>
              <a:t></a:t>
            </a:r>
          </a:p>
        </p:txBody>
      </p:sp>
      <p:sp>
        <p:nvSpPr>
          <p:cNvPr id="133130" name="Oval 10"/>
          <p:cNvSpPr>
            <a:spLocks noChangeArrowheads="1"/>
          </p:cNvSpPr>
          <p:nvPr/>
        </p:nvSpPr>
        <p:spPr bwMode="auto">
          <a:xfrm>
            <a:off x="3059113" y="3357563"/>
            <a:ext cx="107950" cy="10795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02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7037E-6 L 0.72101 0.00093 " pathEditMode="relative" rAng="0" ptsTypes="AA">
                                      <p:cBhvr>
                                        <p:cTn id="14" dur="5000" fill="hold"/>
                                        <p:tgtEl>
                                          <p:spTgt spid="7024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2467" grpId="0"/>
      <p:bldP spid="702472" grpId="0" animBg="1"/>
      <p:bldP spid="702472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AutoShape 2"/>
          <p:cNvSpPr>
            <a:spLocks noChangeArrowheads="1"/>
          </p:cNvSpPr>
          <p:nvPr/>
        </p:nvSpPr>
        <p:spPr bwMode="auto">
          <a:xfrm>
            <a:off x="3179763" y="4806950"/>
            <a:ext cx="5689600" cy="1728788"/>
          </a:xfrm>
          <a:prstGeom prst="parallelogram">
            <a:avLst>
              <a:gd name="adj" fmla="val 82277"/>
            </a:avLst>
          </a:prstGeom>
          <a:solidFill>
            <a:schemeClr val="hlink">
              <a:alpha val="30196"/>
            </a:schemeClr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703491" name="Line 3"/>
          <p:cNvSpPr>
            <a:spLocks noChangeShapeType="1"/>
          </p:cNvSpPr>
          <p:nvPr/>
        </p:nvSpPr>
        <p:spPr bwMode="auto">
          <a:xfrm flipV="1">
            <a:off x="5124450" y="5238750"/>
            <a:ext cx="1871663" cy="720725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03492" name="Line 4"/>
          <p:cNvSpPr>
            <a:spLocks noChangeShapeType="1"/>
          </p:cNvSpPr>
          <p:nvPr/>
        </p:nvSpPr>
        <p:spPr bwMode="auto">
          <a:xfrm>
            <a:off x="4692650" y="1998663"/>
            <a:ext cx="2320925" cy="3240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134149" name="Freeform 5"/>
          <p:cNvSpPr>
            <a:spLocks/>
          </p:cNvSpPr>
          <p:nvPr/>
        </p:nvSpPr>
        <p:spPr bwMode="auto">
          <a:xfrm>
            <a:off x="3684588" y="2359025"/>
            <a:ext cx="1511300" cy="1800225"/>
          </a:xfrm>
          <a:custGeom>
            <a:avLst/>
            <a:gdLst>
              <a:gd name="T0" fmla="*/ 0 w 952"/>
              <a:gd name="T1" fmla="*/ 2147483647 h 1134"/>
              <a:gd name="T2" fmla="*/ 2147483647 w 952"/>
              <a:gd name="T3" fmla="*/ 0 h 1134"/>
              <a:gd name="T4" fmla="*/ 2147483647 w 952"/>
              <a:gd name="T5" fmla="*/ 2147483647 h 1134"/>
              <a:gd name="T6" fmla="*/ 0 w 952"/>
              <a:gd name="T7" fmla="*/ 2147483647 h 1134"/>
              <a:gd name="T8" fmla="*/ 0 60000 65536"/>
              <a:gd name="T9" fmla="*/ 0 60000 65536"/>
              <a:gd name="T10" fmla="*/ 0 60000 65536"/>
              <a:gd name="T11" fmla="*/ 0 60000 65536"/>
              <a:gd name="T12" fmla="*/ 0 w 952"/>
              <a:gd name="T13" fmla="*/ 0 h 1134"/>
              <a:gd name="T14" fmla="*/ 952 w 952"/>
              <a:gd name="T15" fmla="*/ 1134 h 113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52" h="1134">
                <a:moveTo>
                  <a:pt x="0" y="998"/>
                </a:moveTo>
                <a:lnTo>
                  <a:pt x="816" y="0"/>
                </a:lnTo>
                <a:lnTo>
                  <a:pt x="952" y="1134"/>
                </a:lnTo>
                <a:lnTo>
                  <a:pt x="0" y="998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03494" name="Text Box 6"/>
          <p:cNvSpPr txBox="1">
            <a:spLocks noChangeArrowheads="1"/>
          </p:cNvSpPr>
          <p:nvPr/>
        </p:nvSpPr>
        <p:spPr bwMode="auto">
          <a:xfrm>
            <a:off x="0" y="0"/>
            <a:ext cx="91440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FF0066"/>
                </a:solidFill>
              </a:rPr>
              <a:t>Зауваження 2.</a:t>
            </a:r>
            <a:r>
              <a:rPr lang="ru-RU" sz="2800" b="1"/>
              <a:t> При паралельному проектуванні плоских фігур </a:t>
            </a:r>
            <a:r>
              <a:rPr lang="ru-RU" sz="2800" b="1" u="sng">
                <a:solidFill>
                  <a:schemeClr val="accent2"/>
                </a:solidFill>
              </a:rPr>
              <a:t>не вибирають</a:t>
            </a:r>
            <a:r>
              <a:rPr lang="ru-RU" sz="2800" b="1"/>
              <a:t> напрямок паралельного проектування паралельно площині, якій належить ця плоска фігура. </a:t>
            </a:r>
          </a:p>
        </p:txBody>
      </p:sp>
      <p:sp>
        <p:nvSpPr>
          <p:cNvPr id="134151" name="Text Box 7"/>
          <p:cNvSpPr txBox="1">
            <a:spLocks noChangeArrowheads="1"/>
          </p:cNvSpPr>
          <p:nvPr/>
        </p:nvSpPr>
        <p:spPr bwMode="auto">
          <a:xfrm>
            <a:off x="3108325" y="3798888"/>
            <a:ext cx="431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chemeClr val="accent2"/>
                </a:solidFill>
              </a:rPr>
              <a:t>А</a:t>
            </a:r>
          </a:p>
        </p:txBody>
      </p:sp>
      <p:sp>
        <p:nvSpPr>
          <p:cNvPr id="134152" name="Text Box 8"/>
          <p:cNvSpPr txBox="1">
            <a:spLocks noChangeArrowheads="1"/>
          </p:cNvSpPr>
          <p:nvPr/>
        </p:nvSpPr>
        <p:spPr bwMode="auto">
          <a:xfrm>
            <a:off x="5872163" y="2136775"/>
            <a:ext cx="2889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703497" name="Line 9"/>
          <p:cNvSpPr>
            <a:spLocks noChangeShapeType="1"/>
          </p:cNvSpPr>
          <p:nvPr/>
        </p:nvSpPr>
        <p:spPr bwMode="auto">
          <a:xfrm>
            <a:off x="2603500" y="2430463"/>
            <a:ext cx="2528888" cy="3529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703498" name="Oval 10"/>
          <p:cNvSpPr>
            <a:spLocks noChangeArrowheads="1"/>
          </p:cNvSpPr>
          <p:nvPr/>
        </p:nvSpPr>
        <p:spPr bwMode="auto">
          <a:xfrm>
            <a:off x="3611563" y="3871913"/>
            <a:ext cx="107950" cy="10795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134155" name="Text Box 11"/>
          <p:cNvSpPr txBox="1">
            <a:spLocks noChangeArrowheads="1"/>
          </p:cNvSpPr>
          <p:nvPr/>
        </p:nvSpPr>
        <p:spPr bwMode="auto">
          <a:xfrm rot="830980">
            <a:off x="3611563" y="6030913"/>
            <a:ext cx="374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57263">
              <a:spcBef>
                <a:spcPct val="50000"/>
              </a:spcBef>
            </a:pPr>
            <a:r>
              <a:rPr lang="ru-RU" sz="2000" b="1" i="1">
                <a:sym typeface="Symbol" pitchFamily="18" charset="2"/>
              </a:rPr>
              <a:t></a:t>
            </a:r>
          </a:p>
        </p:txBody>
      </p:sp>
      <p:sp>
        <p:nvSpPr>
          <p:cNvPr id="134156" name="Oval 12"/>
          <p:cNvSpPr>
            <a:spLocks noChangeArrowheads="1"/>
          </p:cNvSpPr>
          <p:nvPr/>
        </p:nvSpPr>
        <p:spPr bwMode="auto">
          <a:xfrm>
            <a:off x="3625850" y="3884613"/>
            <a:ext cx="107950" cy="10795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134157" name="Line 13"/>
          <p:cNvSpPr>
            <a:spLocks noChangeShapeType="1"/>
          </p:cNvSpPr>
          <p:nvPr/>
        </p:nvSpPr>
        <p:spPr bwMode="auto">
          <a:xfrm>
            <a:off x="5556250" y="2214563"/>
            <a:ext cx="2305050" cy="3240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134158" name="Line 14"/>
          <p:cNvSpPr>
            <a:spLocks noChangeShapeType="1"/>
          </p:cNvSpPr>
          <p:nvPr/>
        </p:nvSpPr>
        <p:spPr bwMode="auto">
          <a:xfrm>
            <a:off x="7861300" y="5456238"/>
            <a:ext cx="255588" cy="3587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34159" name="Line 15"/>
          <p:cNvSpPr>
            <a:spLocks noChangeShapeType="1"/>
          </p:cNvSpPr>
          <p:nvPr/>
        </p:nvSpPr>
        <p:spPr bwMode="auto">
          <a:xfrm>
            <a:off x="8083550" y="5772150"/>
            <a:ext cx="257175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34160" name="Oval 16"/>
          <p:cNvSpPr>
            <a:spLocks noChangeArrowheads="1"/>
          </p:cNvSpPr>
          <p:nvPr/>
        </p:nvSpPr>
        <p:spPr bwMode="auto">
          <a:xfrm>
            <a:off x="4922838" y="2327275"/>
            <a:ext cx="107950" cy="10795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134161" name="Text Box 17"/>
          <p:cNvSpPr txBox="1">
            <a:spLocks noChangeArrowheads="1"/>
          </p:cNvSpPr>
          <p:nvPr/>
        </p:nvSpPr>
        <p:spPr bwMode="auto">
          <a:xfrm>
            <a:off x="4932363" y="1870075"/>
            <a:ext cx="43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chemeClr val="accent2"/>
                </a:solidFill>
              </a:rPr>
              <a:t>B</a:t>
            </a:r>
            <a:endParaRPr lang="ru-RU" sz="2800" b="1" i="1">
              <a:solidFill>
                <a:schemeClr val="accent2"/>
              </a:solidFill>
            </a:endParaRPr>
          </a:p>
        </p:txBody>
      </p:sp>
      <p:sp>
        <p:nvSpPr>
          <p:cNvPr id="134162" name="Text Box 18"/>
          <p:cNvSpPr txBox="1">
            <a:spLocks noChangeArrowheads="1"/>
          </p:cNvSpPr>
          <p:nvPr/>
        </p:nvSpPr>
        <p:spPr bwMode="auto">
          <a:xfrm>
            <a:off x="4837113" y="4159250"/>
            <a:ext cx="43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chemeClr val="accent2"/>
                </a:solidFill>
              </a:rPr>
              <a:t>C</a:t>
            </a:r>
            <a:endParaRPr lang="ru-RU" sz="2800" b="1" i="1">
              <a:solidFill>
                <a:schemeClr val="accent2"/>
              </a:solidFill>
            </a:endParaRPr>
          </a:p>
        </p:txBody>
      </p:sp>
      <p:sp>
        <p:nvSpPr>
          <p:cNvPr id="703507" name="Line 19"/>
          <p:cNvSpPr>
            <a:spLocks noChangeShapeType="1"/>
          </p:cNvSpPr>
          <p:nvPr/>
        </p:nvSpPr>
        <p:spPr bwMode="auto">
          <a:xfrm>
            <a:off x="3756025" y="2143125"/>
            <a:ext cx="2438400" cy="340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134164" name="Oval 20"/>
          <p:cNvSpPr>
            <a:spLocks noChangeArrowheads="1"/>
          </p:cNvSpPr>
          <p:nvPr/>
        </p:nvSpPr>
        <p:spPr bwMode="auto">
          <a:xfrm>
            <a:off x="5124450" y="4087813"/>
            <a:ext cx="107950" cy="10795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703509" name="Oval 21"/>
          <p:cNvSpPr>
            <a:spLocks noChangeArrowheads="1"/>
          </p:cNvSpPr>
          <p:nvPr/>
        </p:nvSpPr>
        <p:spPr bwMode="auto">
          <a:xfrm>
            <a:off x="5124450" y="4087813"/>
            <a:ext cx="107950" cy="10795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703510" name="Oval 22"/>
          <p:cNvSpPr>
            <a:spLocks noChangeArrowheads="1"/>
          </p:cNvSpPr>
          <p:nvPr/>
        </p:nvSpPr>
        <p:spPr bwMode="auto">
          <a:xfrm>
            <a:off x="4922838" y="2327275"/>
            <a:ext cx="107950" cy="10795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703511" name="Text Box 23"/>
          <p:cNvSpPr txBox="1">
            <a:spLocks noChangeArrowheads="1"/>
          </p:cNvSpPr>
          <p:nvPr/>
        </p:nvSpPr>
        <p:spPr bwMode="auto">
          <a:xfrm>
            <a:off x="4819650" y="5972175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/>
              <a:t>А</a:t>
            </a:r>
            <a:r>
              <a:rPr lang="en-US" sz="2000"/>
              <a:t>’</a:t>
            </a:r>
            <a:endParaRPr lang="ru-RU" sz="2000"/>
          </a:p>
        </p:txBody>
      </p:sp>
      <p:sp>
        <p:nvSpPr>
          <p:cNvPr id="703512" name="Text Box 24"/>
          <p:cNvSpPr txBox="1">
            <a:spLocks noChangeArrowheads="1"/>
          </p:cNvSpPr>
          <p:nvPr/>
        </p:nvSpPr>
        <p:spPr bwMode="auto">
          <a:xfrm>
            <a:off x="7069138" y="5167313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B’</a:t>
            </a:r>
            <a:endParaRPr lang="ru-RU" sz="2000"/>
          </a:p>
        </p:txBody>
      </p:sp>
      <p:sp>
        <p:nvSpPr>
          <p:cNvPr id="703513" name="Text Box 25"/>
          <p:cNvSpPr txBox="1">
            <a:spLocks noChangeArrowheads="1"/>
          </p:cNvSpPr>
          <p:nvPr/>
        </p:nvSpPr>
        <p:spPr bwMode="auto">
          <a:xfrm>
            <a:off x="6132513" y="5527675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C’</a:t>
            </a:r>
            <a:endParaRPr lang="ru-RU" sz="2000"/>
          </a:p>
        </p:txBody>
      </p:sp>
      <p:sp>
        <p:nvSpPr>
          <p:cNvPr id="703514" name="Oval 26"/>
          <p:cNvSpPr>
            <a:spLocks noChangeArrowheads="1"/>
          </p:cNvSpPr>
          <p:nvPr/>
        </p:nvSpPr>
        <p:spPr bwMode="auto">
          <a:xfrm>
            <a:off x="4359275" y="3011488"/>
            <a:ext cx="107950" cy="10795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703515" name="Rectangle 27"/>
          <p:cNvSpPr>
            <a:spLocks noChangeArrowheads="1"/>
          </p:cNvSpPr>
          <p:nvPr/>
        </p:nvSpPr>
        <p:spPr bwMode="auto">
          <a:xfrm>
            <a:off x="0" y="4546600"/>
            <a:ext cx="4314825" cy="202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ru-RU" sz="2800" b="1"/>
              <a:t>Отримана при цьому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ru-RU" sz="2800" b="1"/>
              <a:t> проекція не відтворює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ru-RU" sz="2800" b="1"/>
              <a:t> властивості 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ru-RU" sz="2800" b="1"/>
              <a:t>даної плоскої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ru-RU" sz="2800" b="1"/>
              <a:t> фігури.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03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703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703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70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0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7037E-6 L 0.15955 0.29653 " pathEditMode="relative" rAng="0" ptsTypes="AA">
                                      <p:cBhvr>
                                        <p:cTn id="30" dur="5000" fill="hold"/>
                                        <p:tgtEl>
                                          <p:spTgt spid="7034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" y="148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81481E-6 L 0.11111 0.20578 " pathEditMode="relative" rAng="0" ptsTypes="AA">
                                      <p:cBhvr>
                                        <p:cTn id="32" dur="5000" fill="hold"/>
                                        <p:tgtEl>
                                          <p:spTgt spid="7035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" y="103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22222E-6 L 0.22223 0.41597 " pathEditMode="relative" rAng="0" ptsTypes="AA">
                                      <p:cBhvr>
                                        <p:cTn id="34" dur="5000" fill="hold"/>
                                        <p:tgtEl>
                                          <p:spTgt spid="7035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000"/>
                            </p:stCondLst>
                            <p:childTnLst>
                              <p:par>
                                <p:cTn id="3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03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03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03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03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03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03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03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03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03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500"/>
                            </p:stCondLst>
                            <p:childTnLst>
                              <p:par>
                                <p:cTn id="5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03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03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03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1" dur="2000"/>
                                        <p:tgtEl>
                                          <p:spTgt spid="703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3491" grpId="0" animBg="1"/>
      <p:bldP spid="703492" grpId="0" animBg="1"/>
      <p:bldP spid="703494" grpId="0"/>
      <p:bldP spid="703497" grpId="0" animBg="1"/>
      <p:bldP spid="703498" grpId="0" animBg="1"/>
      <p:bldP spid="703498" grpId="1" animBg="1"/>
      <p:bldP spid="703507" grpId="0" animBg="1"/>
      <p:bldP spid="703509" grpId="0" animBg="1"/>
      <p:bldP spid="703509" grpId="1" animBg="1"/>
      <p:bldP spid="703510" grpId="0" animBg="1"/>
      <p:bldP spid="703510" grpId="1" animBg="1"/>
      <p:bldP spid="703511" grpId="0"/>
      <p:bldP spid="703512" grpId="0"/>
      <p:bldP spid="703513" grpId="0"/>
      <p:bldP spid="703514" grpId="0" animBg="1"/>
      <p:bldP spid="7035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AutoShape 2"/>
          <p:cNvSpPr>
            <a:spLocks noChangeArrowheads="1"/>
          </p:cNvSpPr>
          <p:nvPr/>
        </p:nvSpPr>
        <p:spPr bwMode="auto">
          <a:xfrm>
            <a:off x="2741613" y="4872038"/>
            <a:ext cx="5689600" cy="1728787"/>
          </a:xfrm>
          <a:prstGeom prst="parallelogram">
            <a:avLst>
              <a:gd name="adj" fmla="val 82277"/>
            </a:avLst>
          </a:prstGeom>
          <a:solidFill>
            <a:schemeClr val="hlink">
              <a:alpha val="30196"/>
            </a:schemeClr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135171" name="Freeform 3"/>
          <p:cNvSpPr>
            <a:spLocks/>
          </p:cNvSpPr>
          <p:nvPr/>
        </p:nvSpPr>
        <p:spPr bwMode="auto">
          <a:xfrm>
            <a:off x="4470400" y="2208213"/>
            <a:ext cx="1511300" cy="1800225"/>
          </a:xfrm>
          <a:custGeom>
            <a:avLst/>
            <a:gdLst>
              <a:gd name="T0" fmla="*/ 0 w 952"/>
              <a:gd name="T1" fmla="*/ 2147483647 h 1134"/>
              <a:gd name="T2" fmla="*/ 2147483647 w 952"/>
              <a:gd name="T3" fmla="*/ 0 h 1134"/>
              <a:gd name="T4" fmla="*/ 2147483647 w 952"/>
              <a:gd name="T5" fmla="*/ 2147483647 h 1134"/>
              <a:gd name="T6" fmla="*/ 0 w 952"/>
              <a:gd name="T7" fmla="*/ 2147483647 h 1134"/>
              <a:gd name="T8" fmla="*/ 0 60000 65536"/>
              <a:gd name="T9" fmla="*/ 0 60000 65536"/>
              <a:gd name="T10" fmla="*/ 0 60000 65536"/>
              <a:gd name="T11" fmla="*/ 0 60000 65536"/>
              <a:gd name="T12" fmla="*/ 0 w 952"/>
              <a:gd name="T13" fmla="*/ 0 h 1134"/>
              <a:gd name="T14" fmla="*/ 952 w 952"/>
              <a:gd name="T15" fmla="*/ 1134 h 113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52" h="1134">
                <a:moveTo>
                  <a:pt x="0" y="998"/>
                </a:moveTo>
                <a:lnTo>
                  <a:pt x="816" y="0"/>
                </a:lnTo>
                <a:lnTo>
                  <a:pt x="952" y="1134"/>
                </a:lnTo>
                <a:lnTo>
                  <a:pt x="0" y="998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0451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err="1">
                <a:solidFill>
                  <a:srgbClr val="FF0066"/>
                </a:solidFill>
              </a:rPr>
              <a:t>Зауваження</a:t>
            </a:r>
            <a:r>
              <a:rPr lang="ru-RU" sz="2800" b="1" dirty="0">
                <a:solidFill>
                  <a:srgbClr val="FF0066"/>
                </a:solidFill>
              </a:rPr>
              <a:t> </a:t>
            </a:r>
            <a:r>
              <a:rPr lang="en-US" sz="2800" b="1" dirty="0">
                <a:solidFill>
                  <a:srgbClr val="FF0066"/>
                </a:solidFill>
              </a:rPr>
              <a:t>3</a:t>
            </a:r>
            <a:r>
              <a:rPr lang="ru-RU" sz="2800" b="1" dirty="0">
                <a:solidFill>
                  <a:srgbClr val="FF0066"/>
                </a:solidFill>
              </a:rPr>
              <a:t>.</a:t>
            </a:r>
            <a:r>
              <a:rPr lang="ru-RU" sz="2800" b="1" dirty="0"/>
              <a:t> </a:t>
            </a:r>
            <a:r>
              <a:rPr lang="ru-RU" sz="2800" b="1" dirty="0" err="1"/>
              <a:t>Якщо</a:t>
            </a:r>
            <a:r>
              <a:rPr lang="ru-RU" sz="2800" b="1" dirty="0"/>
              <a:t> </a:t>
            </a:r>
            <a:r>
              <a:rPr lang="ru-RU" sz="2800" b="1" dirty="0" err="1"/>
              <a:t>напрямок</a:t>
            </a:r>
            <a:r>
              <a:rPr lang="ru-RU" sz="2800" b="1" dirty="0"/>
              <a:t> </a:t>
            </a:r>
            <a:r>
              <a:rPr lang="ru-RU" sz="2800" b="1" dirty="0" err="1"/>
              <a:t>паралельного</a:t>
            </a:r>
            <a:r>
              <a:rPr lang="ru-RU" sz="2800" b="1" dirty="0"/>
              <a:t> </a:t>
            </a:r>
            <a:r>
              <a:rPr lang="ru-RU" sz="2800" b="1" dirty="0" err="1"/>
              <a:t>проектування</a:t>
            </a:r>
            <a:r>
              <a:rPr lang="ru-RU" sz="2800" b="1" dirty="0"/>
              <a:t> </a:t>
            </a:r>
            <a:r>
              <a:rPr lang="ru-RU" sz="2800" b="1" dirty="0" err="1"/>
              <a:t>перпендикулярний</a:t>
            </a:r>
            <a:r>
              <a:rPr lang="ru-RU" sz="2800" b="1" dirty="0"/>
              <a:t> </a:t>
            </a:r>
            <a:r>
              <a:rPr lang="ru-RU" sz="2800" b="1" dirty="0" err="1"/>
              <a:t>площині</a:t>
            </a:r>
            <a:r>
              <a:rPr lang="ru-RU" sz="2800" b="1" dirty="0"/>
              <a:t> </a:t>
            </a:r>
            <a:r>
              <a:rPr lang="ru-RU" sz="2800" b="1" dirty="0" err="1"/>
              <a:t>проекцій</a:t>
            </a:r>
            <a:r>
              <a:rPr lang="ru-RU" sz="2800" b="1" dirty="0"/>
              <a:t>, то </a:t>
            </a:r>
            <a:r>
              <a:rPr lang="ru-RU" sz="2800" b="1" dirty="0" err="1"/>
              <a:t>таке</a:t>
            </a:r>
            <a:r>
              <a:rPr lang="ru-RU" sz="2800" b="1" dirty="0"/>
              <a:t> </a:t>
            </a:r>
            <a:r>
              <a:rPr lang="ru-RU" sz="2800" b="1" dirty="0" err="1"/>
              <a:t>паралельне</a:t>
            </a:r>
            <a:r>
              <a:rPr lang="ru-RU" sz="2800" b="1" dirty="0"/>
              <a:t> </a:t>
            </a:r>
            <a:r>
              <a:rPr lang="ru-RU" sz="2800" b="1" dirty="0" err="1"/>
              <a:t>проектування</a:t>
            </a:r>
            <a:r>
              <a:rPr lang="ru-RU" sz="2800" b="1" dirty="0"/>
              <a:t> </a:t>
            </a:r>
            <a:r>
              <a:rPr lang="ru-RU" sz="2800" b="1" dirty="0" err="1"/>
              <a:t>називається</a:t>
            </a:r>
            <a:r>
              <a:rPr lang="ru-RU" sz="2800" b="1" dirty="0"/>
              <a:t> </a:t>
            </a:r>
            <a:r>
              <a:rPr lang="ru-RU" sz="2800" b="1" dirty="0" err="1">
                <a:solidFill>
                  <a:srgbClr val="0000FF"/>
                </a:solidFill>
              </a:rPr>
              <a:t>ортогональним</a:t>
            </a:r>
            <a:r>
              <a:rPr lang="ru-RU" sz="2800" b="1" dirty="0">
                <a:solidFill>
                  <a:srgbClr val="0000FF"/>
                </a:solidFill>
              </a:rPr>
              <a:t> </a:t>
            </a:r>
            <a:r>
              <a:rPr lang="ru-RU" sz="2800" b="1" dirty="0" err="1" smtClean="0">
                <a:solidFill>
                  <a:srgbClr val="0000FF"/>
                </a:solidFill>
              </a:rPr>
              <a:t>проектуванням</a:t>
            </a:r>
            <a:r>
              <a:rPr lang="ru-RU" sz="2800" b="1" dirty="0"/>
              <a:t>.</a:t>
            </a:r>
          </a:p>
        </p:txBody>
      </p:sp>
      <p:sp>
        <p:nvSpPr>
          <p:cNvPr id="135173" name="Text Box 5"/>
          <p:cNvSpPr txBox="1">
            <a:spLocks noChangeArrowheads="1"/>
          </p:cNvSpPr>
          <p:nvPr/>
        </p:nvSpPr>
        <p:spPr bwMode="auto">
          <a:xfrm>
            <a:off x="3894138" y="3576638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>
                <a:solidFill>
                  <a:schemeClr val="accent2"/>
                </a:solidFill>
              </a:rPr>
              <a:t>А</a:t>
            </a:r>
          </a:p>
        </p:txBody>
      </p:sp>
      <p:sp>
        <p:nvSpPr>
          <p:cNvPr id="135174" name="Text Box 6"/>
          <p:cNvSpPr txBox="1">
            <a:spLocks noChangeArrowheads="1"/>
          </p:cNvSpPr>
          <p:nvPr/>
        </p:nvSpPr>
        <p:spPr bwMode="auto">
          <a:xfrm>
            <a:off x="7494588" y="1992313"/>
            <a:ext cx="4603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135175" name="Text Box 7"/>
          <p:cNvSpPr txBox="1">
            <a:spLocks noChangeArrowheads="1"/>
          </p:cNvSpPr>
          <p:nvPr/>
        </p:nvSpPr>
        <p:spPr bwMode="auto">
          <a:xfrm rot="830980">
            <a:off x="3173413" y="6096000"/>
            <a:ext cx="374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57263">
              <a:spcBef>
                <a:spcPct val="50000"/>
              </a:spcBef>
            </a:pPr>
            <a:r>
              <a:rPr lang="ru-RU" sz="2000" b="1" i="1">
                <a:sym typeface="Symbol" pitchFamily="18" charset="2"/>
              </a:rPr>
              <a:t></a:t>
            </a:r>
          </a:p>
        </p:txBody>
      </p:sp>
      <p:sp>
        <p:nvSpPr>
          <p:cNvPr id="135176" name="Line 8"/>
          <p:cNvSpPr>
            <a:spLocks noChangeShapeType="1"/>
          </p:cNvSpPr>
          <p:nvPr/>
        </p:nvSpPr>
        <p:spPr bwMode="auto">
          <a:xfrm>
            <a:off x="7350125" y="2208213"/>
            <a:ext cx="1588" cy="2952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135177" name="Line 9"/>
          <p:cNvSpPr>
            <a:spLocks noChangeShapeType="1"/>
          </p:cNvSpPr>
          <p:nvPr/>
        </p:nvSpPr>
        <p:spPr bwMode="auto">
          <a:xfrm flipH="1">
            <a:off x="7358063" y="5168900"/>
            <a:ext cx="1587" cy="9636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35178" name="Line 10"/>
          <p:cNvSpPr>
            <a:spLocks noChangeShapeType="1"/>
          </p:cNvSpPr>
          <p:nvPr/>
        </p:nvSpPr>
        <p:spPr bwMode="auto">
          <a:xfrm>
            <a:off x="7346950" y="6161088"/>
            <a:ext cx="1588" cy="696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35179" name="Text Box 11"/>
          <p:cNvSpPr txBox="1">
            <a:spLocks noChangeArrowheads="1"/>
          </p:cNvSpPr>
          <p:nvPr/>
        </p:nvSpPr>
        <p:spPr bwMode="auto">
          <a:xfrm>
            <a:off x="5262563" y="1847850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chemeClr val="accent2"/>
                </a:solidFill>
              </a:rPr>
              <a:t>B</a:t>
            </a:r>
            <a:endParaRPr lang="ru-RU" b="1" i="1">
              <a:solidFill>
                <a:schemeClr val="accent2"/>
              </a:solidFill>
            </a:endParaRPr>
          </a:p>
        </p:txBody>
      </p:sp>
      <p:sp>
        <p:nvSpPr>
          <p:cNvPr id="135180" name="Text Box 12"/>
          <p:cNvSpPr txBox="1">
            <a:spLocks noChangeArrowheads="1"/>
          </p:cNvSpPr>
          <p:nvPr/>
        </p:nvSpPr>
        <p:spPr bwMode="auto">
          <a:xfrm>
            <a:off x="6199188" y="3863975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chemeClr val="accent2"/>
                </a:solidFill>
              </a:rPr>
              <a:t>C</a:t>
            </a:r>
            <a:endParaRPr lang="ru-RU" b="1" i="1">
              <a:solidFill>
                <a:schemeClr val="accent2"/>
              </a:solidFill>
            </a:endParaRPr>
          </a:p>
        </p:txBody>
      </p:sp>
      <p:sp>
        <p:nvSpPr>
          <p:cNvPr id="704525" name="Text Box 13"/>
          <p:cNvSpPr txBox="1">
            <a:spLocks noChangeArrowheads="1"/>
          </p:cNvSpPr>
          <p:nvPr/>
        </p:nvSpPr>
        <p:spPr bwMode="auto">
          <a:xfrm>
            <a:off x="3679825" y="5448300"/>
            <a:ext cx="717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>
                <a:solidFill>
                  <a:schemeClr val="accent2"/>
                </a:solidFill>
              </a:rPr>
              <a:t>А</a:t>
            </a:r>
            <a:r>
              <a:rPr lang="en-US" b="1" i="1">
                <a:solidFill>
                  <a:schemeClr val="accent2"/>
                </a:solidFill>
              </a:rPr>
              <a:t>’</a:t>
            </a:r>
            <a:endParaRPr lang="ru-RU" b="1" i="1">
              <a:solidFill>
                <a:schemeClr val="accent2"/>
              </a:solidFill>
            </a:endParaRPr>
          </a:p>
        </p:txBody>
      </p:sp>
      <p:sp>
        <p:nvSpPr>
          <p:cNvPr id="704526" name="Text Box 14"/>
          <p:cNvSpPr txBox="1">
            <a:spLocks noChangeArrowheads="1"/>
          </p:cNvSpPr>
          <p:nvPr/>
        </p:nvSpPr>
        <p:spPr bwMode="auto">
          <a:xfrm>
            <a:off x="5981700" y="6024563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chemeClr val="accent2"/>
                </a:solidFill>
              </a:rPr>
              <a:t>B’</a:t>
            </a:r>
            <a:endParaRPr lang="ru-RU" b="1" i="1">
              <a:solidFill>
                <a:schemeClr val="accent2"/>
              </a:solidFill>
            </a:endParaRPr>
          </a:p>
        </p:txBody>
      </p:sp>
      <p:sp>
        <p:nvSpPr>
          <p:cNvPr id="704527" name="Text Box 15"/>
          <p:cNvSpPr txBox="1">
            <a:spLocks noChangeArrowheads="1"/>
          </p:cNvSpPr>
          <p:nvPr/>
        </p:nvSpPr>
        <p:spPr bwMode="auto">
          <a:xfrm>
            <a:off x="6054725" y="5448300"/>
            <a:ext cx="850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chemeClr val="accent2"/>
                </a:solidFill>
              </a:rPr>
              <a:t>C’</a:t>
            </a:r>
            <a:endParaRPr lang="ru-RU" b="1" i="1">
              <a:solidFill>
                <a:schemeClr val="accent2"/>
              </a:solidFill>
            </a:endParaRPr>
          </a:p>
        </p:txBody>
      </p:sp>
      <p:sp>
        <p:nvSpPr>
          <p:cNvPr id="135184" name="Line 16"/>
          <p:cNvSpPr>
            <a:spLocks noChangeShapeType="1"/>
          </p:cNvSpPr>
          <p:nvPr/>
        </p:nvSpPr>
        <p:spPr bwMode="auto">
          <a:xfrm flipV="1">
            <a:off x="7134225" y="4945063"/>
            <a:ext cx="1008063" cy="274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35185" name="Line 17"/>
          <p:cNvSpPr>
            <a:spLocks noChangeShapeType="1"/>
          </p:cNvSpPr>
          <p:nvPr/>
        </p:nvSpPr>
        <p:spPr bwMode="auto">
          <a:xfrm flipH="1" flipV="1">
            <a:off x="6773863" y="5016500"/>
            <a:ext cx="936625" cy="234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35186" name="Line 18"/>
          <p:cNvSpPr>
            <a:spLocks noChangeShapeType="1"/>
          </p:cNvSpPr>
          <p:nvPr/>
        </p:nvSpPr>
        <p:spPr bwMode="auto">
          <a:xfrm>
            <a:off x="7062788" y="47291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35187" name="Line 19"/>
          <p:cNvSpPr>
            <a:spLocks noChangeShapeType="1"/>
          </p:cNvSpPr>
          <p:nvPr/>
        </p:nvSpPr>
        <p:spPr bwMode="auto">
          <a:xfrm>
            <a:off x="7672388" y="4714875"/>
            <a:ext cx="0" cy="352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35188" name="Line 20"/>
          <p:cNvSpPr>
            <a:spLocks noChangeShapeType="1"/>
          </p:cNvSpPr>
          <p:nvPr/>
        </p:nvSpPr>
        <p:spPr bwMode="auto">
          <a:xfrm flipV="1">
            <a:off x="7350125" y="4711700"/>
            <a:ext cx="317500" cy="88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35189" name="Line 21"/>
          <p:cNvSpPr>
            <a:spLocks noChangeShapeType="1"/>
          </p:cNvSpPr>
          <p:nvPr/>
        </p:nvSpPr>
        <p:spPr bwMode="auto">
          <a:xfrm flipH="1" flipV="1">
            <a:off x="7062788" y="4729163"/>
            <a:ext cx="287337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04534" name="Freeform 22"/>
          <p:cNvSpPr>
            <a:spLocks/>
          </p:cNvSpPr>
          <p:nvPr/>
        </p:nvSpPr>
        <p:spPr bwMode="auto">
          <a:xfrm>
            <a:off x="4470400" y="5664200"/>
            <a:ext cx="1511300" cy="576263"/>
          </a:xfrm>
          <a:custGeom>
            <a:avLst/>
            <a:gdLst>
              <a:gd name="T0" fmla="*/ 0 w 952"/>
              <a:gd name="T1" fmla="*/ 0 h 363"/>
              <a:gd name="T2" fmla="*/ 2147483647 w 952"/>
              <a:gd name="T3" fmla="*/ 0 h 363"/>
              <a:gd name="T4" fmla="*/ 2147483647 w 952"/>
              <a:gd name="T5" fmla="*/ 2147483647 h 363"/>
              <a:gd name="T6" fmla="*/ 0 w 952"/>
              <a:gd name="T7" fmla="*/ 0 h 363"/>
              <a:gd name="T8" fmla="*/ 0 60000 65536"/>
              <a:gd name="T9" fmla="*/ 0 60000 65536"/>
              <a:gd name="T10" fmla="*/ 0 60000 65536"/>
              <a:gd name="T11" fmla="*/ 0 60000 65536"/>
              <a:gd name="T12" fmla="*/ 0 w 952"/>
              <a:gd name="T13" fmla="*/ 0 h 363"/>
              <a:gd name="T14" fmla="*/ 952 w 952"/>
              <a:gd name="T15" fmla="*/ 363 h 36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52" h="363">
                <a:moveTo>
                  <a:pt x="0" y="0"/>
                </a:moveTo>
                <a:lnTo>
                  <a:pt x="952" y="0"/>
                </a:lnTo>
                <a:lnTo>
                  <a:pt x="816" y="363"/>
                </a:lnTo>
                <a:lnTo>
                  <a:pt x="0" y="0"/>
                </a:lnTo>
                <a:close/>
              </a:path>
            </a:pathLst>
          </a:cu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04535" name="Line 23"/>
          <p:cNvSpPr>
            <a:spLocks noChangeShapeType="1"/>
          </p:cNvSpPr>
          <p:nvPr/>
        </p:nvSpPr>
        <p:spPr bwMode="auto">
          <a:xfrm>
            <a:off x="5765800" y="1560513"/>
            <a:ext cx="0" cy="4679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704536" name="Line 24"/>
          <p:cNvSpPr>
            <a:spLocks noChangeShapeType="1"/>
          </p:cNvSpPr>
          <p:nvPr/>
        </p:nvSpPr>
        <p:spPr bwMode="auto">
          <a:xfrm flipH="1">
            <a:off x="5981700" y="2640013"/>
            <a:ext cx="0" cy="3024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704537" name="Line 25"/>
          <p:cNvSpPr>
            <a:spLocks noChangeShapeType="1"/>
          </p:cNvSpPr>
          <p:nvPr/>
        </p:nvSpPr>
        <p:spPr bwMode="auto">
          <a:xfrm>
            <a:off x="4470400" y="1992313"/>
            <a:ext cx="7938" cy="3671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135194" name="Oval 26"/>
          <p:cNvSpPr>
            <a:spLocks noChangeArrowheads="1"/>
          </p:cNvSpPr>
          <p:nvPr/>
        </p:nvSpPr>
        <p:spPr bwMode="auto">
          <a:xfrm>
            <a:off x="4418013" y="3736975"/>
            <a:ext cx="107950" cy="10795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704539" name="Oval 27"/>
          <p:cNvSpPr>
            <a:spLocks noChangeArrowheads="1"/>
          </p:cNvSpPr>
          <p:nvPr/>
        </p:nvSpPr>
        <p:spPr bwMode="auto">
          <a:xfrm>
            <a:off x="4419600" y="3736975"/>
            <a:ext cx="107950" cy="10795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135196" name="Oval 28"/>
          <p:cNvSpPr>
            <a:spLocks noChangeArrowheads="1"/>
          </p:cNvSpPr>
          <p:nvPr/>
        </p:nvSpPr>
        <p:spPr bwMode="auto">
          <a:xfrm>
            <a:off x="5929313" y="3951288"/>
            <a:ext cx="107950" cy="10795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704541" name="Oval 29"/>
          <p:cNvSpPr>
            <a:spLocks noChangeArrowheads="1"/>
          </p:cNvSpPr>
          <p:nvPr/>
        </p:nvSpPr>
        <p:spPr bwMode="auto">
          <a:xfrm>
            <a:off x="5932488" y="3946525"/>
            <a:ext cx="107950" cy="10795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135198" name="Oval 30"/>
          <p:cNvSpPr>
            <a:spLocks noChangeArrowheads="1"/>
          </p:cNvSpPr>
          <p:nvPr/>
        </p:nvSpPr>
        <p:spPr bwMode="auto">
          <a:xfrm>
            <a:off x="5713413" y="2165350"/>
            <a:ext cx="107950" cy="10795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704543" name="Oval 31"/>
          <p:cNvSpPr>
            <a:spLocks noChangeArrowheads="1"/>
          </p:cNvSpPr>
          <p:nvPr/>
        </p:nvSpPr>
        <p:spPr bwMode="auto">
          <a:xfrm>
            <a:off x="5705475" y="2160588"/>
            <a:ext cx="107950" cy="10795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32" name="TextBox 31"/>
          <p:cNvSpPr txBox="1"/>
          <p:nvPr/>
        </p:nvSpPr>
        <p:spPr>
          <a:xfrm>
            <a:off x="357158" y="4357694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/>
              <a:t>А     А</a:t>
            </a:r>
            <a:r>
              <a:rPr lang="uk-UA" sz="2000" b="1" dirty="0" smtClean="0"/>
              <a:t>1</a:t>
            </a:r>
            <a:endParaRPr lang="uk-UA" sz="2800" b="1" dirty="0"/>
          </a:p>
        </p:txBody>
      </p:sp>
      <p:cxnSp>
        <p:nvCxnSpPr>
          <p:cNvPr id="34" name="Прямая со стрелкой 33"/>
          <p:cNvCxnSpPr/>
          <p:nvPr/>
        </p:nvCxnSpPr>
        <p:spPr>
          <a:xfrm>
            <a:off x="714348" y="4643446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57158" y="4929198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/>
              <a:t>В     В</a:t>
            </a:r>
            <a:r>
              <a:rPr lang="uk-UA" sz="2000" b="1" dirty="0" smtClean="0"/>
              <a:t>1</a:t>
            </a:r>
            <a:endParaRPr lang="uk-UA" sz="2800" b="1" dirty="0"/>
          </a:p>
        </p:txBody>
      </p:sp>
      <p:cxnSp>
        <p:nvCxnSpPr>
          <p:cNvPr id="36" name="Прямая со стрелкой 35"/>
          <p:cNvCxnSpPr/>
          <p:nvPr/>
        </p:nvCxnSpPr>
        <p:spPr>
          <a:xfrm>
            <a:off x="714348" y="5214950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714348" y="5643578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57158" y="5357826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/>
              <a:t>С      С</a:t>
            </a:r>
            <a:r>
              <a:rPr lang="uk-UA" sz="2000" b="1" dirty="0" smtClean="0"/>
              <a:t>1</a:t>
            </a:r>
            <a:endParaRPr lang="uk-UA" sz="28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357158" y="3214686"/>
            <a:ext cx="27146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/>
              <a:t>АА</a:t>
            </a:r>
            <a:r>
              <a:rPr lang="uk-UA" b="1" dirty="0" smtClean="0"/>
              <a:t>1</a:t>
            </a:r>
            <a:r>
              <a:rPr lang="en-US" sz="3200" b="1" dirty="0" smtClean="0"/>
              <a:t>II</a:t>
            </a:r>
            <a:r>
              <a:rPr lang="uk-UA" sz="2800" b="1" dirty="0" smtClean="0"/>
              <a:t>ВВ</a:t>
            </a:r>
            <a:r>
              <a:rPr lang="uk-UA" sz="2000" b="1" dirty="0" smtClean="0"/>
              <a:t>1</a:t>
            </a:r>
            <a:r>
              <a:rPr lang="en-US" sz="2800" b="1" dirty="0" smtClean="0"/>
              <a:t> II</a:t>
            </a:r>
            <a:r>
              <a:rPr lang="uk-UA" sz="2800" b="1" dirty="0" smtClean="0"/>
              <a:t>СС</a:t>
            </a:r>
            <a:r>
              <a:rPr lang="uk-UA" b="1" dirty="0" smtClean="0"/>
              <a:t>1</a:t>
            </a:r>
            <a:endParaRPr lang="uk-UA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0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704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704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704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0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33333E-6 L -0.00017 0.27477 " pathEditMode="relative" rAng="0" ptsTypes="AA">
                                      <p:cBhvr>
                                        <p:cTn id="28" dur="5000" fill="hold"/>
                                        <p:tgtEl>
                                          <p:spTgt spid="7045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7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44444E-6 L -0.00034 0.24213 " pathEditMode="relative" rAng="0" ptsTypes="AA">
                                      <p:cBhvr>
                                        <p:cTn id="30" dur="5000" fill="hold"/>
                                        <p:tgtEl>
                                          <p:spTgt spid="7045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1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7037E-6 L 0.00018 0.59051 " pathEditMode="relative" rAng="0" ptsTypes="AA">
                                      <p:cBhvr>
                                        <p:cTn id="32" dur="5000" fill="hold"/>
                                        <p:tgtEl>
                                          <p:spTgt spid="7045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0"/>
                            </p:stCondLst>
                            <p:childTnLst>
                              <p:par>
                                <p:cTn id="3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045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045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04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045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045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04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045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045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04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500"/>
                            </p:stCondLst>
                            <p:childTnLst>
                              <p:par>
                                <p:cTn id="5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04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04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04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4516" grpId="0"/>
      <p:bldP spid="704525" grpId="0"/>
      <p:bldP spid="704526" grpId="0"/>
      <p:bldP spid="704527" grpId="0"/>
      <p:bldP spid="704534" grpId="0" animBg="1"/>
      <p:bldP spid="704535" grpId="0" animBg="1"/>
      <p:bldP spid="704536" grpId="0" animBg="1"/>
      <p:bldP spid="704537" grpId="0" animBg="1"/>
      <p:bldP spid="704539" grpId="0" animBg="1"/>
      <p:bldP spid="704539" grpId="1" animBg="1"/>
      <p:bldP spid="704541" grpId="0" animBg="1"/>
      <p:bldP spid="704541" grpId="1" animBg="1"/>
      <p:bldP spid="704543" grpId="0" animBg="1"/>
      <p:bldP spid="704543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1218</TotalTime>
  <Words>891</Words>
  <Application>Microsoft Office PowerPoint</Application>
  <PresentationFormat>Экран (4:3)</PresentationFormat>
  <Paragraphs>226</Paragraphs>
  <Slides>27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9" baseType="lpstr">
      <vt:lpstr>Тема Office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denis</dc:creator>
  <cp:lastModifiedBy>denis</cp:lastModifiedBy>
  <cp:revision>123</cp:revision>
  <dcterms:modified xsi:type="dcterms:W3CDTF">2020-11-03T08:11:31Z</dcterms:modified>
</cp:coreProperties>
</file>