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1"/>
  </p:notesMasterIdLst>
  <p:sldIdLst>
    <p:sldId id="332" r:id="rId3"/>
    <p:sldId id="331" r:id="rId4"/>
    <p:sldId id="330" r:id="rId5"/>
    <p:sldId id="329" r:id="rId6"/>
    <p:sldId id="328" r:id="rId7"/>
    <p:sldId id="327" r:id="rId8"/>
    <p:sldId id="335" r:id="rId9"/>
    <p:sldId id="326" r:id="rId10"/>
    <p:sldId id="325" r:id="rId11"/>
    <p:sldId id="323" r:id="rId12"/>
    <p:sldId id="324" r:id="rId13"/>
    <p:sldId id="334" r:id="rId14"/>
    <p:sldId id="333" r:id="rId15"/>
    <p:sldId id="284" r:id="rId16"/>
    <p:sldId id="336" r:id="rId17"/>
    <p:sldId id="282" r:id="rId18"/>
    <p:sldId id="301" r:id="rId19"/>
    <p:sldId id="30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  <a:srgbClr val="66FFFF"/>
    <a:srgbClr val="996600"/>
    <a:srgbClr val="00FF00"/>
    <a:srgbClr val="FF0000"/>
    <a:srgbClr val="FFFF00"/>
    <a:srgbClr val="0099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760" autoAdjust="0"/>
    <p:restoredTop sz="99150" autoAdjust="0"/>
  </p:normalViewPr>
  <p:slideViewPr>
    <p:cSldViewPr>
      <p:cViewPr varScale="1">
        <p:scale>
          <a:sx n="103" d="100"/>
          <a:sy n="103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118FB-71B0-4844-BC16-84B71E0AE04D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8A4CE-E6C8-48C1-8A80-13C9AE9F6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AD881-7EB0-487A-813A-E093F7CA82FF}" type="slidenum">
              <a:rPr lang="ru-RU"/>
              <a:pPr/>
              <a:t>14</a:t>
            </a:fld>
            <a:endParaRPr lang="ru-RU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«Математика. Самостоятельные м контрольные работы по геометрии для 11 класса».  Ершова А.П., Голобородько В.В.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19234-55CE-4CC1-B299-8E7CDEB6D6D7}" type="slidenum">
              <a:rPr lang="ru-RU"/>
              <a:pPr/>
              <a:t>16</a:t>
            </a:fld>
            <a:endParaRPr lang="ru-RU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«Математика. Самостоятельные м контрольные работы по геометрии для 11 класса».  Ершова А.П., Голобородько В.В.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slide" Target="slide3.xml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WordArt 2"/>
          <p:cNvSpPr>
            <a:spLocks noChangeArrowheads="1" noChangeShapeType="1" noTextEdit="1"/>
          </p:cNvSpPr>
          <p:nvPr/>
        </p:nvSpPr>
        <p:spPr bwMode="auto">
          <a:xfrm rot="205859">
            <a:off x="317500" y="-179388"/>
            <a:ext cx="8208963" cy="256540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uk-UA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Властивості   паралельних</a:t>
            </a:r>
          </a:p>
          <a:p>
            <a:pPr algn="ctr"/>
            <a:r>
              <a:rPr lang="uk-UA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площин</a:t>
            </a:r>
          </a:p>
        </p:txBody>
      </p:sp>
      <p:sp>
        <p:nvSpPr>
          <p:cNvPr id="675843" name="Rectangle 3"/>
          <p:cNvSpPr>
            <a:spLocks noChangeArrowheads="1"/>
          </p:cNvSpPr>
          <p:nvPr/>
        </p:nvSpPr>
        <p:spPr bwMode="auto">
          <a:xfrm>
            <a:off x="247650" y="2090738"/>
            <a:ext cx="864235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uk-UA" sz="3000" b="1" i="1">
                <a:latin typeface="Georgia" pitchFamily="18" charset="0"/>
              </a:rPr>
              <a:t>Через точку поза заданою площиною можна провести площину, паралельну заданій, причому тільки одну.</a:t>
            </a:r>
            <a:r>
              <a:rPr lang="uk-UA" sz="3200"/>
              <a:t> </a:t>
            </a:r>
          </a:p>
        </p:txBody>
      </p:sp>
      <p:sp>
        <p:nvSpPr>
          <p:cNvPr id="675845" name="AutoShape 5"/>
          <p:cNvSpPr>
            <a:spLocks noChangeArrowheads="1"/>
          </p:cNvSpPr>
          <p:nvPr/>
        </p:nvSpPr>
        <p:spPr bwMode="auto">
          <a:xfrm>
            <a:off x="481013" y="4062413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5846" name="AutoShape 6"/>
          <p:cNvSpPr>
            <a:spLocks noChangeArrowheads="1"/>
          </p:cNvSpPr>
          <p:nvPr/>
        </p:nvSpPr>
        <p:spPr bwMode="auto">
          <a:xfrm>
            <a:off x="625475" y="5426075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675847" name="Object 7"/>
          <p:cNvGraphicFramePr>
            <a:graphicFrameLocks noChangeAspect="1"/>
          </p:cNvGraphicFramePr>
          <p:nvPr/>
        </p:nvGraphicFramePr>
        <p:xfrm>
          <a:off x="1436688" y="6176963"/>
          <a:ext cx="423862" cy="565150"/>
        </p:xfrm>
        <a:graphic>
          <a:graphicData uri="http://schemas.openxmlformats.org/presentationml/2006/ole">
            <p:oleObj spid="_x0000_s258050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675848" name="Object 8"/>
          <p:cNvGraphicFramePr>
            <a:graphicFrameLocks noChangeAspect="1"/>
          </p:cNvGraphicFramePr>
          <p:nvPr/>
        </p:nvGraphicFramePr>
        <p:xfrm>
          <a:off x="1376363" y="4608513"/>
          <a:ext cx="511175" cy="468312"/>
        </p:xfrm>
        <a:graphic>
          <a:graphicData uri="http://schemas.openxmlformats.org/presentationml/2006/ole">
            <p:oleObj spid="_x0000_s258051" name="Формула" r:id="rId4" imgW="152280" imgH="139680" progId="Equation.3">
              <p:embed/>
            </p:oleObj>
          </a:graphicData>
        </a:graphic>
      </p:graphicFrame>
      <p:sp>
        <p:nvSpPr>
          <p:cNvPr id="675849" name="Text Box 9"/>
          <p:cNvSpPr txBox="1">
            <a:spLocks noChangeArrowheads="1"/>
          </p:cNvSpPr>
          <p:nvPr/>
        </p:nvSpPr>
        <p:spPr bwMode="auto">
          <a:xfrm>
            <a:off x="2887663" y="3895725"/>
            <a:ext cx="4016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75850" name="Text Box 10"/>
          <p:cNvSpPr txBox="1">
            <a:spLocks noChangeArrowheads="1"/>
          </p:cNvSpPr>
          <p:nvPr/>
        </p:nvSpPr>
        <p:spPr bwMode="auto">
          <a:xfrm>
            <a:off x="2589213" y="3822700"/>
            <a:ext cx="642937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5400" b="1">
                <a:solidFill>
                  <a:schemeClr val="accent2"/>
                </a:solidFill>
                <a:latin typeface="Constantia" pitchFamily="18" charset="0"/>
              </a:rPr>
              <a:t>А</a:t>
            </a:r>
            <a:endParaRPr lang="ru-RU" sz="5400" b="1">
              <a:solidFill>
                <a:schemeClr val="accent2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7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758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758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6758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6758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7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6758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6758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6758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6758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animBg="1"/>
      <p:bldP spid="675843" grpId="0" build="p"/>
      <p:bldP spid="675845" grpId="0" animBg="1"/>
      <p:bldP spid="675846" grpId="0" animBg="1"/>
      <p:bldP spid="675849" grpId="0"/>
      <p:bldP spid="6758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0010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4811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01" name="Text Box 5"/>
          <p:cNvSpPr txBox="1">
            <a:spLocks noChangeArrowheads="1"/>
          </p:cNvSpPr>
          <p:nvPr/>
        </p:nvSpPr>
        <p:spPr bwMode="auto">
          <a:xfrm>
            <a:off x="395288" y="1174750"/>
            <a:ext cx="87487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7.</a:t>
            </a:r>
            <a:r>
              <a:rPr lang="ru-RU" sz="2800" b="1" i="1">
                <a:latin typeface="Georgia" pitchFamily="18" charset="0"/>
              </a:rPr>
              <a:t> </a:t>
            </a:r>
            <a:r>
              <a:rPr lang="uk-UA" sz="2800" b="1" i="1"/>
              <a:t>Точка А</a:t>
            </a:r>
            <a:r>
              <a:rPr lang="uk-UA" sz="2800" b="1" i="1" baseline="-25000"/>
              <a:t>1</a:t>
            </a:r>
            <a:r>
              <a:rPr lang="uk-UA" sz="2800" b="1" i="1"/>
              <a:t> ділить ребро</a:t>
            </a:r>
            <a:r>
              <a:rPr lang="ru-RU" sz="2800" b="1" i="1"/>
              <a:t> </a:t>
            </a:r>
            <a:r>
              <a:rPr lang="en-US" sz="2800" b="1" i="1"/>
              <a:t>SA</a:t>
            </a:r>
            <a:r>
              <a:rPr lang="uk-UA" sz="2800" b="1" i="1"/>
              <a:t> тетраедра</a:t>
            </a:r>
            <a:r>
              <a:rPr lang="ru-RU" sz="2800" b="1" i="1"/>
              <a:t> </a:t>
            </a:r>
            <a:r>
              <a:rPr lang="en-US" sz="2800" b="1" i="1"/>
              <a:t>SABC</a:t>
            </a:r>
            <a:endParaRPr lang="uk-UA" sz="2800" b="1" i="1"/>
          </a:p>
          <a:p>
            <a:pPr marL="342900" indent="-342900"/>
            <a:r>
              <a:rPr lang="uk-UA" sz="2800" b="1" i="1"/>
              <a:t> у відношенні </a:t>
            </a:r>
            <a:r>
              <a:rPr lang="en-US" sz="2800" b="1" i="1"/>
              <a:t>SA</a:t>
            </a:r>
            <a:r>
              <a:rPr lang="uk-UA" sz="2800" b="1" i="1" baseline="-25000"/>
              <a:t>1</a:t>
            </a:r>
            <a:r>
              <a:rPr lang="ru-RU" sz="2800" b="1" i="1"/>
              <a:t> : </a:t>
            </a:r>
            <a:r>
              <a:rPr lang="en-US" sz="2800" b="1" i="1"/>
              <a:t>A</a:t>
            </a:r>
            <a:r>
              <a:rPr lang="uk-UA" sz="2800" b="1" i="1" baseline="-25000"/>
              <a:t>1</a:t>
            </a:r>
            <a:r>
              <a:rPr lang="en-US" sz="2800" b="1" i="1"/>
              <a:t>A</a:t>
            </a:r>
            <a:r>
              <a:rPr lang="ru-RU" sz="2800" b="1" i="1"/>
              <a:t> = 2 : 3.</a:t>
            </a:r>
            <a:r>
              <a:rPr lang="uk-UA" sz="2800" b="1" i="1"/>
              <a:t> Побудуйте</a:t>
            </a:r>
          </a:p>
          <a:p>
            <a:pPr marL="342900" indent="-342900"/>
            <a:r>
              <a:rPr lang="uk-UA" sz="2800" b="1" i="1"/>
              <a:t> переріз тетраедра площиною, яка проходить</a:t>
            </a:r>
          </a:p>
          <a:p>
            <a:pPr marL="342900" indent="-342900"/>
            <a:r>
              <a:rPr lang="uk-UA" sz="2800" b="1" i="1"/>
              <a:t> через точку А</a:t>
            </a:r>
            <a:r>
              <a:rPr lang="uk-UA" sz="2800" b="1" i="1" baseline="-25000"/>
              <a:t>1</a:t>
            </a:r>
            <a:r>
              <a:rPr lang="uk-UA" sz="2800" b="1" i="1"/>
              <a:t> і паралельна площині АВС.</a:t>
            </a:r>
          </a:p>
          <a:p>
            <a:pPr marL="342900" indent="-342900"/>
            <a:r>
              <a:rPr lang="uk-UA" sz="2800" b="1" i="1"/>
              <a:t>Знайдіть периметр і площу перерізу, якщо </a:t>
            </a:r>
          </a:p>
          <a:p>
            <a:pPr marL="342900" indent="-342900"/>
            <a:r>
              <a:rPr lang="uk-UA" sz="2800" b="1" i="1"/>
              <a:t>АВС — правильний трикутник і АВ = 10 см.</a:t>
            </a:r>
            <a:r>
              <a:rPr lang="uk-UA" sz="2800"/>
              <a:t> </a:t>
            </a:r>
            <a:endParaRPr lang="en-US" sz="2800" b="1" i="1"/>
          </a:p>
        </p:txBody>
      </p:sp>
      <p:sp>
        <p:nvSpPr>
          <p:cNvPr id="132099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48675" y="6164263"/>
            <a:ext cx="695325" cy="69373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2100" name="Прямоугольник 4"/>
          <p:cNvSpPr>
            <a:spLocks noChangeArrowheads="1"/>
          </p:cNvSpPr>
          <p:nvPr/>
        </p:nvSpPr>
        <p:spPr bwMode="auto">
          <a:xfrm>
            <a:off x="2508250" y="341313"/>
            <a:ext cx="31670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5400" b="1" i="1">
                <a:solidFill>
                  <a:srgbClr val="FF0000"/>
                </a:solidFill>
              </a:rPr>
              <a:t>Задача 7</a:t>
            </a:r>
            <a:endParaRPr lang="uk-UA" sz="540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600" y="0"/>
            <a:ext cx="6019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3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Text Box 2"/>
          <p:cNvSpPr txBox="1">
            <a:spLocks noChangeArrowheads="1"/>
          </p:cNvSpPr>
          <p:nvPr/>
        </p:nvSpPr>
        <p:spPr bwMode="auto">
          <a:xfrm>
            <a:off x="279400" y="890588"/>
            <a:ext cx="862488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uk-UA" sz="2800" b="1" i="1">
                <a:solidFill>
                  <a:srgbClr val="FF0000"/>
                </a:solidFill>
              </a:rPr>
              <a:t>5.</a:t>
            </a:r>
            <a:r>
              <a:rPr lang="uk-UA" sz="2800" b="1" i="1"/>
              <a:t> Дано куб</a:t>
            </a:r>
            <a:r>
              <a:rPr lang="ru-RU" sz="2800" b="1" i="1"/>
              <a:t> </a:t>
            </a:r>
            <a:r>
              <a:rPr lang="en-US" sz="2800" b="1" i="1"/>
              <a:t>ABCDA</a:t>
            </a:r>
            <a:r>
              <a:rPr lang="uk-UA" sz="2800" b="1" i="1" baseline="-25000"/>
              <a:t>1</a:t>
            </a:r>
            <a:r>
              <a:rPr lang="en-US" sz="2800" b="1" i="1"/>
              <a:t>B</a:t>
            </a:r>
            <a:r>
              <a:rPr lang="uk-UA" sz="2800" b="1" i="1" baseline="-25000"/>
              <a:t>1</a:t>
            </a:r>
            <a:r>
              <a:rPr lang="en-US" sz="2800" b="1" i="1"/>
              <a:t>C</a:t>
            </a:r>
            <a:r>
              <a:rPr lang="uk-UA" sz="2800" b="1" i="1" baseline="-25000"/>
              <a:t>1</a:t>
            </a:r>
            <a:r>
              <a:rPr lang="en-US" sz="2800" b="1" i="1"/>
              <a:t>D</a:t>
            </a:r>
            <a:r>
              <a:rPr lang="uk-UA" sz="2800" b="1" i="1" baseline="-25000"/>
              <a:t>1</a:t>
            </a:r>
            <a:r>
              <a:rPr lang="uk-UA" sz="2800" b="1" i="1"/>
              <a:t>. Побудуйте переріз </a:t>
            </a:r>
          </a:p>
          <a:p>
            <a:pPr marL="342900" indent="-342900"/>
            <a:r>
              <a:rPr lang="uk-UA" sz="2800" b="1" i="1"/>
              <a:t>куба площиною, яка проходить через дані </a:t>
            </a:r>
          </a:p>
          <a:p>
            <a:pPr marL="342900" indent="-342900"/>
            <a:r>
              <a:rPr lang="uk-UA" sz="2800" b="1" i="1"/>
              <a:t>точки: а) С</a:t>
            </a:r>
            <a:r>
              <a:rPr lang="uk-UA" sz="2800" b="1" i="1" baseline="-25000"/>
              <a:t>1</a:t>
            </a:r>
            <a:r>
              <a:rPr lang="uk-UA" sz="2800" b="1" i="1"/>
              <a:t>, К,</a:t>
            </a:r>
            <a:r>
              <a:rPr lang="ru-RU" sz="2800" b="1" i="1"/>
              <a:t> </a:t>
            </a:r>
            <a:r>
              <a:rPr lang="en-US" sz="2800" b="1" i="1"/>
              <a:t>D</a:t>
            </a:r>
            <a:r>
              <a:rPr lang="ru-RU" sz="2800" b="1" i="1"/>
              <a:t>;</a:t>
            </a:r>
            <a:r>
              <a:rPr lang="uk-UA" sz="2800" b="1" i="1"/>
              <a:t> де точка К — </a:t>
            </a:r>
          </a:p>
          <a:p>
            <a:pPr marL="342900" indent="-342900"/>
            <a:r>
              <a:rPr lang="uk-UA" sz="2800" b="1" i="1"/>
              <a:t>середина А</a:t>
            </a:r>
            <a:r>
              <a:rPr lang="uk-UA" sz="2800" b="1" i="1" baseline="-25000"/>
              <a:t>1</a:t>
            </a:r>
            <a:r>
              <a:rPr lang="uk-UA" sz="2800" b="1" i="1"/>
              <a:t>В</a:t>
            </a:r>
            <a:r>
              <a:rPr lang="uk-UA" sz="2800" b="1" i="1" baseline="-25000"/>
              <a:t>1</a:t>
            </a:r>
            <a:r>
              <a:rPr lang="uk-UA" sz="2800" b="1" i="1"/>
              <a:t>. З'ясуйте, яка фігура</a:t>
            </a:r>
          </a:p>
          <a:p>
            <a:pPr marL="342900" indent="-342900"/>
            <a:r>
              <a:rPr lang="uk-UA" sz="2800" b="1" i="1"/>
              <a:t> утвориться в перерізі.</a:t>
            </a:r>
            <a:r>
              <a:rPr lang="uk-UA" sz="2800"/>
              <a:t> </a:t>
            </a:r>
            <a:endParaRPr lang="en-US" sz="2800" b="1" i="1"/>
          </a:p>
        </p:txBody>
      </p:sp>
      <p:sp>
        <p:nvSpPr>
          <p:cNvPr id="131075" name="Прямоугольник 5"/>
          <p:cNvSpPr>
            <a:spLocks noChangeArrowheads="1"/>
          </p:cNvSpPr>
          <p:nvPr/>
        </p:nvSpPr>
        <p:spPr bwMode="auto">
          <a:xfrm>
            <a:off x="3219450" y="315913"/>
            <a:ext cx="2111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000" b="1" i="1">
                <a:solidFill>
                  <a:srgbClr val="FF0000"/>
                </a:solidFill>
              </a:rPr>
              <a:t>Задача </a:t>
            </a:r>
            <a:endParaRPr lang="uk-UA" sz="4000"/>
          </a:p>
        </p:txBody>
      </p:sp>
      <p:pic>
        <p:nvPicPr>
          <p:cNvPr id="145413" name="Picture 5" descr="C:\Users\denis\Desktop\изображение_viber_2020-10-26_15-15-16.jpg"/>
          <p:cNvPicPr>
            <a:picLocks noChangeAspect="1" noChangeArrowheads="1"/>
          </p:cNvPicPr>
          <p:nvPr/>
        </p:nvPicPr>
        <p:blipFill>
          <a:blip r:embed="rId2"/>
          <a:srcRect r="938"/>
          <a:stretch>
            <a:fillRect/>
          </a:stretch>
        </p:blipFill>
        <p:spPr bwMode="auto">
          <a:xfrm>
            <a:off x="317500" y="279400"/>
            <a:ext cx="85979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9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Freeform 2" descr="Контурные ромбики"/>
          <p:cNvSpPr>
            <a:spLocks/>
          </p:cNvSpPr>
          <p:nvPr/>
        </p:nvSpPr>
        <p:spPr bwMode="auto">
          <a:xfrm>
            <a:off x="381000" y="4419600"/>
            <a:ext cx="5994400" cy="1676400"/>
          </a:xfrm>
          <a:custGeom>
            <a:avLst/>
            <a:gdLst/>
            <a:ahLst/>
            <a:cxnLst>
              <a:cxn ang="0">
                <a:pos x="1704" y="64"/>
              </a:cxn>
              <a:cxn ang="0">
                <a:pos x="792" y="112"/>
              </a:cxn>
              <a:cxn ang="0">
                <a:pos x="168" y="400"/>
              </a:cxn>
              <a:cxn ang="0">
                <a:pos x="168" y="784"/>
              </a:cxn>
              <a:cxn ang="0">
                <a:pos x="1176" y="928"/>
              </a:cxn>
              <a:cxn ang="0">
                <a:pos x="2232" y="928"/>
              </a:cxn>
              <a:cxn ang="0">
                <a:pos x="3288" y="784"/>
              </a:cxn>
              <a:cxn ang="0">
                <a:pos x="3432" y="352"/>
              </a:cxn>
              <a:cxn ang="0">
                <a:pos x="2952" y="160"/>
              </a:cxn>
              <a:cxn ang="0">
                <a:pos x="2040" y="16"/>
              </a:cxn>
              <a:cxn ang="0">
                <a:pos x="1704" y="64"/>
              </a:cxn>
            </a:cxnLst>
            <a:rect l="0" t="0" r="r" b="b"/>
            <a:pathLst>
              <a:path w="3488" h="952">
                <a:moveTo>
                  <a:pt x="1704" y="64"/>
                </a:moveTo>
                <a:cubicBezTo>
                  <a:pt x="1496" y="80"/>
                  <a:pt x="1048" y="56"/>
                  <a:pt x="792" y="112"/>
                </a:cubicBezTo>
                <a:cubicBezTo>
                  <a:pt x="536" y="168"/>
                  <a:pt x="272" y="288"/>
                  <a:pt x="168" y="400"/>
                </a:cubicBezTo>
                <a:cubicBezTo>
                  <a:pt x="64" y="512"/>
                  <a:pt x="0" y="696"/>
                  <a:pt x="168" y="784"/>
                </a:cubicBezTo>
                <a:cubicBezTo>
                  <a:pt x="336" y="872"/>
                  <a:pt x="832" y="904"/>
                  <a:pt x="1176" y="928"/>
                </a:cubicBezTo>
                <a:cubicBezTo>
                  <a:pt x="1520" y="952"/>
                  <a:pt x="1880" y="952"/>
                  <a:pt x="2232" y="928"/>
                </a:cubicBezTo>
                <a:cubicBezTo>
                  <a:pt x="2584" y="904"/>
                  <a:pt x="3088" y="880"/>
                  <a:pt x="3288" y="784"/>
                </a:cubicBezTo>
                <a:cubicBezTo>
                  <a:pt x="3488" y="688"/>
                  <a:pt x="3488" y="456"/>
                  <a:pt x="3432" y="352"/>
                </a:cubicBezTo>
                <a:cubicBezTo>
                  <a:pt x="3376" y="248"/>
                  <a:pt x="3184" y="216"/>
                  <a:pt x="2952" y="160"/>
                </a:cubicBezTo>
                <a:cubicBezTo>
                  <a:pt x="2720" y="104"/>
                  <a:pt x="2248" y="32"/>
                  <a:pt x="2040" y="16"/>
                </a:cubicBezTo>
                <a:cubicBezTo>
                  <a:pt x="1832" y="0"/>
                  <a:pt x="1912" y="48"/>
                  <a:pt x="1704" y="64"/>
                </a:cubicBezTo>
                <a:close/>
              </a:path>
            </a:pathLst>
          </a:custGeom>
          <a:pattFill prst="openDmnd">
            <a:fgClr>
              <a:srgbClr val="00FF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230188" y="200025"/>
            <a:ext cx="86852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   </a:t>
            </a:r>
            <a:r>
              <a:rPr lang="ru-RU" sz="2400" dirty="0" smtClean="0"/>
              <a:t>   </a:t>
            </a:r>
            <a:r>
              <a:rPr lang="uk-UA" sz="2400" dirty="0" smtClean="0"/>
              <a:t>Відрізок</a:t>
            </a:r>
            <a:r>
              <a:rPr lang="ru-RU" sz="2400" dirty="0" smtClean="0"/>
              <a:t> </a:t>
            </a:r>
            <a:r>
              <a:rPr lang="ru-RU" sz="2400" dirty="0"/>
              <a:t>АВ не </a:t>
            </a:r>
            <a:r>
              <a:rPr lang="uk-UA" sz="2400" dirty="0" smtClean="0"/>
              <a:t>перетинається</a:t>
            </a:r>
            <a:r>
              <a:rPr lang="ru-RU" sz="2400" dirty="0" smtClean="0"/>
              <a:t> з площиною </a:t>
            </a:r>
            <a:r>
              <a:rPr lang="el-GR" sz="2400" dirty="0" smtClean="0"/>
              <a:t>α</a:t>
            </a:r>
            <a:r>
              <a:rPr lang="ru-RU" sz="2400" dirty="0" smtClean="0"/>
              <a:t>. Через кінці відрізка  </a:t>
            </a:r>
            <a:r>
              <a:rPr lang="ru-RU" sz="2400" dirty="0"/>
              <a:t>АВ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uk-UA" sz="2400" dirty="0" smtClean="0"/>
              <a:t>його</a:t>
            </a:r>
            <a:r>
              <a:rPr lang="ru-RU" sz="2400" dirty="0" smtClean="0"/>
              <a:t> середину (точку </a:t>
            </a:r>
            <a:r>
              <a:rPr lang="ru-RU" sz="2400" dirty="0"/>
              <a:t>М) </a:t>
            </a:r>
            <a:r>
              <a:rPr lang="ru-RU" sz="2400" dirty="0" err="1" smtClean="0"/>
              <a:t>проведені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паралельні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прямі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перетинають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площину</a:t>
            </a:r>
            <a:r>
              <a:rPr lang="ru-RU" sz="2400" dirty="0" smtClean="0"/>
              <a:t> </a:t>
            </a:r>
            <a:r>
              <a:rPr lang="el-GR" sz="2400" dirty="0" smtClean="0"/>
              <a:t>α</a:t>
            </a:r>
            <a:r>
              <a:rPr lang="uk-UA" sz="2400" dirty="0" smtClean="0"/>
              <a:t> в точках</a:t>
            </a:r>
            <a:r>
              <a:rPr lang="ru-RU" sz="2400" dirty="0" smtClean="0"/>
              <a:t> </a:t>
            </a:r>
            <a:r>
              <a:rPr lang="ru-RU" sz="2400" dirty="0"/>
              <a:t>А</a:t>
            </a:r>
            <a:r>
              <a:rPr lang="ru-RU" sz="2400" baseline="-25000" dirty="0"/>
              <a:t>1</a:t>
            </a:r>
            <a:r>
              <a:rPr lang="ru-RU" sz="2400" dirty="0"/>
              <a:t>, В</a:t>
            </a:r>
            <a:r>
              <a:rPr lang="ru-RU" sz="2400" baseline="-25000" dirty="0"/>
              <a:t>1</a:t>
            </a:r>
            <a:r>
              <a:rPr lang="ru-RU" sz="2400" dirty="0"/>
              <a:t> и М</a:t>
            </a:r>
            <a:r>
              <a:rPr lang="ru-RU" sz="2400" baseline="-25000" dirty="0"/>
              <a:t>1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а</a:t>
            </a:r>
            <a:r>
              <a:rPr lang="ru-RU" sz="2400" dirty="0"/>
              <a:t>) </a:t>
            </a:r>
            <a:r>
              <a:rPr lang="ru-RU" sz="2400" dirty="0" err="1" smtClean="0"/>
              <a:t>Доведіть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/>
              <a:t>точки А</a:t>
            </a:r>
            <a:r>
              <a:rPr lang="ru-RU" sz="2400" baseline="-25000" dirty="0"/>
              <a:t>1</a:t>
            </a:r>
            <a:r>
              <a:rPr lang="ru-RU" sz="2400" dirty="0"/>
              <a:t>, В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/>
              <a:t>М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  <a:r>
              <a:rPr lang="ru-RU" sz="2400" dirty="0" smtClean="0"/>
              <a:t>лежать </a:t>
            </a:r>
            <a:r>
              <a:rPr lang="ru-RU" sz="2400" dirty="0"/>
              <a:t>на </a:t>
            </a:r>
            <a:r>
              <a:rPr lang="ru-RU" sz="2400" dirty="0" err="1" smtClean="0"/>
              <a:t>одній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прямій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б</a:t>
            </a:r>
            <a:r>
              <a:rPr lang="ru-RU" sz="2400" dirty="0"/>
              <a:t>) </a:t>
            </a:r>
            <a:r>
              <a:rPr lang="ru-RU" sz="2400" dirty="0" err="1" smtClean="0"/>
              <a:t>Знайдіть</a:t>
            </a:r>
            <a:r>
              <a:rPr lang="ru-RU" sz="2400" dirty="0" smtClean="0"/>
              <a:t> </a:t>
            </a:r>
            <a:r>
              <a:rPr lang="ru-RU" sz="2400" dirty="0"/>
              <a:t>АА</a:t>
            </a:r>
            <a:r>
              <a:rPr lang="ru-RU" sz="2400" baseline="-25000" dirty="0"/>
              <a:t>1</a:t>
            </a:r>
            <a:r>
              <a:rPr lang="ru-RU" sz="2400" dirty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/>
              <a:t>ВВ</a:t>
            </a:r>
            <a:r>
              <a:rPr lang="ru-RU" sz="2400" baseline="-25000" dirty="0"/>
              <a:t>1</a:t>
            </a:r>
            <a:r>
              <a:rPr lang="ru-RU" sz="2400" dirty="0"/>
              <a:t> = 12см, ММ</a:t>
            </a:r>
            <a:r>
              <a:rPr lang="ru-RU" sz="2400" baseline="-25000" dirty="0"/>
              <a:t>1</a:t>
            </a:r>
            <a:r>
              <a:rPr lang="ru-RU" sz="2400" dirty="0"/>
              <a:t>=8см.   </a:t>
            </a:r>
            <a:endParaRPr lang="ru-RU" sz="2400" baseline="-25000" dirty="0"/>
          </a:p>
        </p:txBody>
      </p:sp>
      <p:sp>
        <p:nvSpPr>
          <p:cNvPr id="249860" name="Freeform 4"/>
          <p:cNvSpPr>
            <a:spLocks/>
          </p:cNvSpPr>
          <p:nvPr/>
        </p:nvSpPr>
        <p:spPr bwMode="auto">
          <a:xfrm>
            <a:off x="4114800" y="2603500"/>
            <a:ext cx="1104900" cy="262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6" y="1656"/>
              </a:cxn>
            </a:cxnLst>
            <a:rect l="0" t="0" r="r" b="b"/>
            <a:pathLst>
              <a:path w="696" h="1656">
                <a:moveTo>
                  <a:pt x="0" y="0"/>
                </a:moveTo>
                <a:lnTo>
                  <a:pt x="696" y="165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 flipV="1">
            <a:off x="1219200" y="2603500"/>
            <a:ext cx="2895600" cy="1219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62" name="Line 6"/>
          <p:cNvSpPr>
            <a:spLocks noChangeShapeType="1"/>
          </p:cNvSpPr>
          <p:nvPr/>
        </p:nvSpPr>
        <p:spPr bwMode="auto">
          <a:xfrm flipV="1">
            <a:off x="838200" y="5194300"/>
            <a:ext cx="5486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685800" y="3365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2209800" y="26797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М</a:t>
            </a:r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4191000" y="23749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24986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019800"/>
            <a:ext cx="16764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 err="1" smtClean="0"/>
              <a:t>Перевірка</a:t>
            </a:r>
            <a:endParaRPr lang="ru-RU" sz="2400" dirty="0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1219200" y="3822700"/>
            <a:ext cx="381000" cy="977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6" y="936"/>
              </a:cxn>
            </a:cxnLst>
            <a:rect l="0" t="0" r="r" b="b"/>
            <a:pathLst>
              <a:path w="376" h="936">
                <a:moveTo>
                  <a:pt x="0" y="0"/>
                </a:moveTo>
                <a:lnTo>
                  <a:pt x="376" y="93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9868" name="Object 12"/>
          <p:cNvGraphicFramePr>
            <a:graphicFrameLocks noChangeAspect="1"/>
          </p:cNvGraphicFramePr>
          <p:nvPr/>
        </p:nvGraphicFramePr>
        <p:xfrm>
          <a:off x="762000" y="5410200"/>
          <a:ext cx="533400" cy="488950"/>
        </p:xfrm>
        <a:graphic>
          <a:graphicData uri="http://schemas.openxmlformats.org/presentationml/2006/ole">
            <p:oleObj spid="_x0000_s1026" name="Формула" r:id="rId4" imgW="152280" imgH="139680" progId="Equation.3">
              <p:embed/>
            </p:oleObj>
          </a:graphicData>
        </a:graphic>
      </p:graphicFrame>
      <p:sp>
        <p:nvSpPr>
          <p:cNvPr id="249871" name="Line 15"/>
          <p:cNvSpPr>
            <a:spLocks noChangeShapeType="1"/>
          </p:cNvSpPr>
          <p:nvPr/>
        </p:nvSpPr>
        <p:spPr bwMode="auto">
          <a:xfrm>
            <a:off x="2667000" y="3213100"/>
            <a:ext cx="838200" cy="2057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72" name="Oval 16"/>
          <p:cNvSpPr>
            <a:spLocks noChangeArrowheads="1"/>
          </p:cNvSpPr>
          <p:nvPr/>
        </p:nvSpPr>
        <p:spPr bwMode="auto">
          <a:xfrm>
            <a:off x="2590800" y="31369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873" name="Oval 17"/>
          <p:cNvSpPr>
            <a:spLocks noChangeArrowheads="1"/>
          </p:cNvSpPr>
          <p:nvPr/>
        </p:nvSpPr>
        <p:spPr bwMode="auto">
          <a:xfrm>
            <a:off x="40386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874" name="Oval 18"/>
          <p:cNvSpPr>
            <a:spLocks noChangeArrowheads="1"/>
          </p:cNvSpPr>
          <p:nvPr/>
        </p:nvSpPr>
        <p:spPr bwMode="auto">
          <a:xfrm>
            <a:off x="11430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875" name="Freeform 19"/>
          <p:cNvSpPr>
            <a:spLocks/>
          </p:cNvSpPr>
          <p:nvPr/>
        </p:nvSpPr>
        <p:spPr bwMode="auto">
          <a:xfrm>
            <a:off x="5219700" y="5224463"/>
            <a:ext cx="190500" cy="47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300"/>
              </a:cxn>
            </a:cxnLst>
            <a:rect l="0" t="0" r="r" b="b"/>
            <a:pathLst>
              <a:path w="120" h="300">
                <a:moveTo>
                  <a:pt x="0" y="0"/>
                </a:moveTo>
                <a:lnTo>
                  <a:pt x="120" y="30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34000" y="5486400"/>
            <a:ext cx="728663" cy="519113"/>
            <a:chOff x="3360" y="3456"/>
            <a:chExt cx="459" cy="327"/>
          </a:xfrm>
        </p:grpSpPr>
        <p:sp>
          <p:nvSpPr>
            <p:cNvPr id="249877" name="Text Box 21"/>
            <p:cNvSpPr txBox="1">
              <a:spLocks noChangeArrowheads="1"/>
            </p:cNvSpPr>
            <p:nvPr/>
          </p:nvSpPr>
          <p:spPr bwMode="auto">
            <a:xfrm>
              <a:off x="3456" y="3456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В</a:t>
              </a:r>
              <a:r>
                <a:rPr lang="ru-RU" sz="2800" b="1" baseline="-25000"/>
                <a:t>1</a:t>
              </a:r>
              <a:endParaRPr lang="ru-RU" sz="2800" b="1"/>
            </a:p>
          </p:txBody>
        </p:sp>
        <p:sp>
          <p:nvSpPr>
            <p:cNvPr id="249878" name="Oval 22"/>
            <p:cNvSpPr>
              <a:spLocks noChangeArrowheads="1"/>
            </p:cNvSpPr>
            <p:nvPr/>
          </p:nvSpPr>
          <p:spPr bwMode="auto">
            <a:xfrm>
              <a:off x="3360" y="355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9879" name="Freeform 23"/>
          <p:cNvSpPr>
            <a:spLocks/>
          </p:cNvSpPr>
          <p:nvPr/>
        </p:nvSpPr>
        <p:spPr bwMode="auto">
          <a:xfrm>
            <a:off x="1595438" y="4791075"/>
            <a:ext cx="200025" cy="504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6" y="318"/>
              </a:cxn>
            </a:cxnLst>
            <a:rect l="0" t="0" r="r" b="b"/>
            <a:pathLst>
              <a:path w="126" h="318">
                <a:moveTo>
                  <a:pt x="0" y="0"/>
                </a:moveTo>
                <a:lnTo>
                  <a:pt x="126" y="318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143000" y="4724400"/>
            <a:ext cx="576263" cy="595313"/>
            <a:chOff x="720" y="2976"/>
            <a:chExt cx="363" cy="375"/>
          </a:xfrm>
        </p:grpSpPr>
        <p:sp>
          <p:nvSpPr>
            <p:cNvPr id="249881" name="Text Box 25"/>
            <p:cNvSpPr txBox="1">
              <a:spLocks noChangeArrowheads="1"/>
            </p:cNvSpPr>
            <p:nvPr/>
          </p:nvSpPr>
          <p:spPr bwMode="auto">
            <a:xfrm>
              <a:off x="720" y="3024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А</a:t>
              </a:r>
              <a:r>
                <a:rPr lang="ru-RU" sz="2800" b="1" baseline="-25000"/>
                <a:t>1</a:t>
              </a:r>
              <a:endParaRPr lang="ru-RU" sz="2800" b="1"/>
            </a:p>
          </p:txBody>
        </p:sp>
        <p:sp>
          <p:nvSpPr>
            <p:cNvPr id="249882" name="Oval 26"/>
            <p:cNvSpPr>
              <a:spLocks noChangeArrowheads="1"/>
            </p:cNvSpPr>
            <p:nvPr/>
          </p:nvSpPr>
          <p:spPr bwMode="auto">
            <a:xfrm>
              <a:off x="960" y="297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9883" name="Freeform 27"/>
          <p:cNvSpPr>
            <a:spLocks/>
          </p:cNvSpPr>
          <p:nvPr/>
        </p:nvSpPr>
        <p:spPr bwMode="auto">
          <a:xfrm>
            <a:off x="3505200" y="5257800"/>
            <a:ext cx="190500" cy="47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300"/>
              </a:cxn>
            </a:cxnLst>
            <a:rect l="0" t="0" r="r" b="b"/>
            <a:pathLst>
              <a:path w="120" h="300">
                <a:moveTo>
                  <a:pt x="0" y="0"/>
                </a:moveTo>
                <a:lnTo>
                  <a:pt x="120" y="30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581400" y="5410200"/>
            <a:ext cx="768350" cy="519113"/>
            <a:chOff x="2256" y="3408"/>
            <a:chExt cx="484" cy="327"/>
          </a:xfrm>
        </p:grpSpPr>
        <p:sp>
          <p:nvSpPr>
            <p:cNvPr id="249885" name="Text Box 29"/>
            <p:cNvSpPr txBox="1">
              <a:spLocks noChangeArrowheads="1"/>
            </p:cNvSpPr>
            <p:nvPr/>
          </p:nvSpPr>
          <p:spPr bwMode="auto">
            <a:xfrm>
              <a:off x="2352" y="3408"/>
              <a:ext cx="3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/>
                <a:t>M</a:t>
              </a:r>
              <a:r>
                <a:rPr lang="ru-RU" sz="2800" b="1" baseline="-25000"/>
                <a:t>1</a:t>
              </a:r>
              <a:endParaRPr lang="ru-RU" sz="2800" b="1"/>
            </a:p>
          </p:txBody>
        </p:sp>
        <p:sp>
          <p:nvSpPr>
            <p:cNvPr id="249886" name="Oval 30"/>
            <p:cNvSpPr>
              <a:spLocks noChangeArrowheads="1"/>
            </p:cNvSpPr>
            <p:nvPr/>
          </p:nvSpPr>
          <p:spPr bwMode="auto">
            <a:xfrm>
              <a:off x="2256" y="355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3" name="Номер слайда 3"/>
          <p:cNvSpPr txBox="1">
            <a:spLocks/>
          </p:cNvSpPr>
          <p:nvPr/>
        </p:nvSpPr>
        <p:spPr>
          <a:xfrm>
            <a:off x="142844" y="214290"/>
            <a:ext cx="704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7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Управляющая кнопка: домой 33">
            <a:hlinkClick r:id="rId5" action="ppaction://hlinksldjump" highlightClick="1"/>
          </p:cNvPr>
          <p:cNvSpPr/>
          <p:nvPr/>
        </p:nvSpPr>
        <p:spPr>
          <a:xfrm>
            <a:off x="142844" y="6215082"/>
            <a:ext cx="428628" cy="42862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Управляющая кнопка: возврат 30">
            <a:hlinkClick r:id="" action="ppaction://noaction" highlightClick="1"/>
          </p:cNvPr>
          <p:cNvSpPr/>
          <p:nvPr/>
        </p:nvSpPr>
        <p:spPr>
          <a:xfrm>
            <a:off x="714348" y="6215082"/>
            <a:ext cx="428628" cy="428628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9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025 -0.077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" dur="2000"/>
                                        <p:tgtEl>
                                          <p:spTgt spid="249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0.025 0.07778 " pathEditMode="relative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2000"/>
                                        <p:tgtEl>
                                          <p:spTgt spid="249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0.01667 -0.06666 " pathEditMode="relative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866"/>
                  </p:tgtEl>
                </p:cond>
              </p:nextCondLst>
            </p:seq>
          </p:childTnLst>
        </p:cTn>
      </p:par>
    </p:tnLst>
    <p:bldLst>
      <p:bldP spid="249862" grpId="0" animBg="1"/>
      <p:bldP spid="249875" grpId="0" animBg="1"/>
      <p:bldP spid="249879" grpId="0" animBg="1"/>
      <p:bldP spid="2498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Text Box 2"/>
          <p:cNvSpPr txBox="1">
            <a:spLocks noChangeArrowheads="1"/>
          </p:cNvSpPr>
          <p:nvPr/>
        </p:nvSpPr>
        <p:spPr bwMode="auto">
          <a:xfrm>
            <a:off x="0" y="865188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uk-UA" sz="2800" b="1" i="1">
                <a:solidFill>
                  <a:srgbClr val="FF0000"/>
                </a:solidFill>
              </a:rPr>
              <a:t>3.</a:t>
            </a:r>
            <a:r>
              <a:rPr lang="uk-UA" sz="2800" b="1" i="1"/>
              <a:t> У трикутній піраміді </a:t>
            </a:r>
            <a:r>
              <a:rPr lang="en-US" sz="2800" b="1" i="1"/>
              <a:t>S</a:t>
            </a:r>
            <a:r>
              <a:rPr lang="uk-UA" sz="2800" b="1" i="1"/>
              <a:t>АВС провести переріз:</a:t>
            </a:r>
          </a:p>
          <a:p>
            <a:pPr marL="342900" indent="-342900" algn="ctr"/>
            <a:r>
              <a:rPr lang="uk-UA" sz="2800" b="1" i="1"/>
              <a:t>а) через середину  АС паралельно грані </a:t>
            </a:r>
            <a:r>
              <a:rPr lang="en-US" sz="2800" b="1" i="1"/>
              <a:t>S</a:t>
            </a:r>
            <a:r>
              <a:rPr lang="uk-UA" sz="2800" b="1" i="1"/>
              <a:t>СВ;</a:t>
            </a:r>
          </a:p>
          <a:p>
            <a:pPr marL="342900" indent="-342900" algn="ctr"/>
            <a:r>
              <a:rPr lang="uk-UA" sz="2800" b="1" i="1"/>
              <a:t>б) через середину  </a:t>
            </a:r>
            <a:r>
              <a:rPr lang="en-US" sz="2800" b="1" i="1"/>
              <a:t>S</a:t>
            </a:r>
            <a:r>
              <a:rPr lang="uk-UA" sz="2800" b="1" i="1"/>
              <a:t>С паралельно грані </a:t>
            </a:r>
            <a:r>
              <a:rPr lang="en-US" sz="2800" b="1" i="1"/>
              <a:t>S</a:t>
            </a:r>
            <a:r>
              <a:rPr lang="uk-UA" sz="2800" b="1" i="1"/>
              <a:t>АВ.</a:t>
            </a:r>
            <a:endParaRPr lang="en-US" sz="2800" b="1" i="1"/>
          </a:p>
        </p:txBody>
      </p:sp>
      <p:sp>
        <p:nvSpPr>
          <p:cNvPr id="146435" name="Прямоугольник 8"/>
          <p:cNvSpPr>
            <a:spLocks noChangeArrowheads="1"/>
          </p:cNvSpPr>
          <p:nvPr/>
        </p:nvSpPr>
        <p:spPr bwMode="auto">
          <a:xfrm>
            <a:off x="2901950" y="0"/>
            <a:ext cx="2409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800" b="1" i="1">
                <a:solidFill>
                  <a:srgbClr val="FF0000"/>
                </a:solidFill>
              </a:rPr>
              <a:t>Задача</a:t>
            </a:r>
            <a:r>
              <a:rPr lang="uk-UA" b="1" i="1">
                <a:solidFill>
                  <a:srgbClr val="FF0000"/>
                </a:solidFill>
              </a:rPr>
              <a:t> </a:t>
            </a:r>
            <a:endParaRPr lang="uk-UA"/>
          </a:p>
        </p:txBody>
      </p:sp>
      <p:sp>
        <p:nvSpPr>
          <p:cNvPr id="10" name="Freeform 4"/>
          <p:cNvSpPr>
            <a:spLocks/>
          </p:cNvSpPr>
          <p:nvPr/>
        </p:nvSpPr>
        <p:spPr bwMode="auto">
          <a:xfrm>
            <a:off x="1168400" y="2578100"/>
            <a:ext cx="4127500" cy="4279900"/>
          </a:xfrm>
          <a:custGeom>
            <a:avLst/>
            <a:gdLst>
              <a:gd name="T0" fmla="*/ 2147483647 w 2600"/>
              <a:gd name="T1" fmla="*/ 2147483647 h 2832"/>
              <a:gd name="T2" fmla="*/ 2147483647 w 2600"/>
              <a:gd name="T3" fmla="*/ 2147483647 h 2832"/>
              <a:gd name="T4" fmla="*/ 2147483647 w 2600"/>
              <a:gd name="T5" fmla="*/ 0 h 2832"/>
              <a:gd name="T6" fmla="*/ 0 w 2600"/>
              <a:gd name="T7" fmla="*/ 2147483647 h 2832"/>
              <a:gd name="T8" fmla="*/ 2147483647 w 2600"/>
              <a:gd name="T9" fmla="*/ 2147483647 h 2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00"/>
              <a:gd name="T16" fmla="*/ 0 h 2832"/>
              <a:gd name="T17" fmla="*/ 2600 w 2600"/>
              <a:gd name="T18" fmla="*/ 2832 h 2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00" h="2832">
                <a:moveTo>
                  <a:pt x="1496" y="2832"/>
                </a:moveTo>
                <a:lnTo>
                  <a:pt x="2600" y="1920"/>
                </a:lnTo>
                <a:lnTo>
                  <a:pt x="1208" y="0"/>
                </a:lnTo>
                <a:lnTo>
                  <a:pt x="0" y="1976"/>
                </a:lnTo>
                <a:lnTo>
                  <a:pt x="1496" y="283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1079500" y="5499100"/>
            <a:ext cx="4178300" cy="50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" name="Straight Connector 18448"/>
          <p:cNvSpPr>
            <a:spLocks noChangeShapeType="1"/>
          </p:cNvSpPr>
          <p:nvPr/>
        </p:nvSpPr>
        <p:spPr bwMode="auto">
          <a:xfrm>
            <a:off x="3086100" y="2527300"/>
            <a:ext cx="469900" cy="4330700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46439" name="TextBox 16"/>
          <p:cNvSpPr txBox="1">
            <a:spLocks noChangeArrowheads="1"/>
          </p:cNvSpPr>
          <p:nvPr/>
        </p:nvSpPr>
        <p:spPr bwMode="auto">
          <a:xfrm>
            <a:off x="3416300" y="2374900"/>
            <a:ext cx="49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endParaRPr lang="uk-UA"/>
          </a:p>
        </p:txBody>
      </p:sp>
      <p:sp>
        <p:nvSpPr>
          <p:cNvPr id="146440" name="TextBox 17"/>
          <p:cNvSpPr txBox="1">
            <a:spLocks noChangeArrowheads="1"/>
          </p:cNvSpPr>
          <p:nvPr/>
        </p:nvSpPr>
        <p:spPr bwMode="auto">
          <a:xfrm>
            <a:off x="736600" y="4927600"/>
            <a:ext cx="49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endParaRPr lang="uk-UA"/>
          </a:p>
        </p:txBody>
      </p:sp>
      <p:sp>
        <p:nvSpPr>
          <p:cNvPr id="146441" name="TextBox 18"/>
          <p:cNvSpPr txBox="1">
            <a:spLocks noChangeArrowheads="1"/>
          </p:cNvSpPr>
          <p:nvPr/>
        </p:nvSpPr>
        <p:spPr bwMode="auto">
          <a:xfrm>
            <a:off x="5511800" y="5105400"/>
            <a:ext cx="49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  <a:endParaRPr lang="uk-UA"/>
          </a:p>
        </p:txBody>
      </p:sp>
      <p:sp>
        <p:nvSpPr>
          <p:cNvPr id="146442" name="TextBox 19"/>
          <p:cNvSpPr txBox="1">
            <a:spLocks noChangeArrowheads="1"/>
          </p:cNvSpPr>
          <p:nvPr/>
        </p:nvSpPr>
        <p:spPr bwMode="auto">
          <a:xfrm>
            <a:off x="4140200" y="6396038"/>
            <a:ext cx="495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  <a:endParaRPr lang="uk-UA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4425950" y="3244850"/>
            <a:ext cx="6350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12"/>
          <p:cNvSpPr>
            <a:spLocks noChangeArrowheads="1"/>
          </p:cNvSpPr>
          <p:nvPr/>
        </p:nvSpPr>
        <p:spPr bwMode="auto">
          <a:xfrm>
            <a:off x="2198688" y="6121400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6445" name="TextBox 25"/>
          <p:cNvSpPr txBox="1">
            <a:spLocks noChangeArrowheads="1"/>
          </p:cNvSpPr>
          <p:nvPr/>
        </p:nvSpPr>
        <p:spPr bwMode="auto">
          <a:xfrm>
            <a:off x="1701800" y="6159500"/>
            <a:ext cx="49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</a:t>
            </a:r>
            <a:endParaRPr lang="uk-UA"/>
          </a:p>
        </p:txBody>
      </p:sp>
      <p:sp>
        <p:nvSpPr>
          <p:cNvPr id="27" name="Straight Connector 18448"/>
          <p:cNvSpPr>
            <a:spLocks noChangeShapeType="1"/>
          </p:cNvSpPr>
          <p:nvPr/>
        </p:nvSpPr>
        <p:spPr bwMode="auto">
          <a:xfrm flipH="1">
            <a:off x="2286000" y="2578100"/>
            <a:ext cx="787400" cy="3733800"/>
          </a:xfrm>
          <a:custGeom>
            <a:avLst/>
            <a:gdLst>
              <a:gd name="T0" fmla="*/ 0 w 1641"/>
              <a:gd name="T1" fmla="*/ 0 h 567"/>
              <a:gd name="T2" fmla="*/ 2147483647 w 1641"/>
              <a:gd name="T3" fmla="*/ 2147483647 h 567"/>
              <a:gd name="T4" fmla="*/ 0 60000 65536"/>
              <a:gd name="T5" fmla="*/ 0 60000 65536"/>
              <a:gd name="T6" fmla="*/ 0 w 1641"/>
              <a:gd name="T7" fmla="*/ 0 h 567"/>
              <a:gd name="T8" fmla="*/ 1641 w 1641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1" h="567">
                <a:moveTo>
                  <a:pt x="0" y="0"/>
                </a:moveTo>
                <a:lnTo>
                  <a:pt x="1641" y="567"/>
                </a:lnTo>
              </a:path>
            </a:pathLst>
          </a:cu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 flipV="1">
            <a:off x="2336800" y="5499100"/>
            <a:ext cx="1397000" cy="6731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3086100" y="2540000"/>
            <a:ext cx="622300" cy="2882900"/>
          </a:xfrm>
          <a:prstGeom prst="line">
            <a:avLst/>
          </a:prstGeom>
          <a:noFill/>
          <a:ln w="38100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6449" name="TextBox 29"/>
          <p:cNvSpPr txBox="1">
            <a:spLocks noChangeArrowheads="1"/>
          </p:cNvSpPr>
          <p:nvPr/>
        </p:nvSpPr>
        <p:spPr bwMode="auto">
          <a:xfrm>
            <a:off x="3771900" y="4953000"/>
            <a:ext cx="49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</a:t>
            </a:r>
            <a:endParaRPr lang="uk-UA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3659188" y="5448300"/>
            <a:ext cx="100012" cy="1555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9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4" grpId="0"/>
      <p:bldP spid="10" grpId="0" animBg="1"/>
      <p:bldP spid="11" grpId="0" animBg="1"/>
      <p:bldP spid="16" grpId="0" animBg="1"/>
      <p:bldP spid="25" grpId="0" animBg="1"/>
      <p:bldP spid="27" grpId="0" animBg="1"/>
      <p:bldP spid="28" grpId="0" animBg="1"/>
      <p:bldP spid="29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Freeform 2"/>
          <p:cNvSpPr>
            <a:spLocks/>
          </p:cNvSpPr>
          <p:nvPr/>
        </p:nvSpPr>
        <p:spPr bwMode="auto">
          <a:xfrm>
            <a:off x="838200" y="4510088"/>
            <a:ext cx="4572000" cy="12192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776" y="0"/>
              </a:cxn>
              <a:cxn ang="0">
                <a:pos x="2880" y="576"/>
              </a:cxn>
              <a:cxn ang="0">
                <a:pos x="1104" y="1008"/>
              </a:cxn>
              <a:cxn ang="0">
                <a:pos x="0" y="480"/>
              </a:cxn>
            </a:cxnLst>
            <a:rect l="0" t="0" r="r" b="b"/>
            <a:pathLst>
              <a:path w="2880" h="1008">
                <a:moveTo>
                  <a:pt x="0" y="480"/>
                </a:moveTo>
                <a:lnTo>
                  <a:pt x="1776" y="0"/>
                </a:lnTo>
                <a:lnTo>
                  <a:pt x="2880" y="576"/>
                </a:lnTo>
                <a:lnTo>
                  <a:pt x="1104" y="1008"/>
                </a:lnTo>
                <a:lnTo>
                  <a:pt x="0" y="48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3" name="Freeform 3"/>
          <p:cNvSpPr>
            <a:spLocks/>
          </p:cNvSpPr>
          <p:nvPr/>
        </p:nvSpPr>
        <p:spPr bwMode="auto">
          <a:xfrm>
            <a:off x="838200" y="2224088"/>
            <a:ext cx="2819400" cy="2895600"/>
          </a:xfrm>
          <a:custGeom>
            <a:avLst/>
            <a:gdLst/>
            <a:ahLst/>
            <a:cxnLst>
              <a:cxn ang="0">
                <a:pos x="0" y="1824"/>
              </a:cxn>
              <a:cxn ang="0">
                <a:pos x="1344" y="0"/>
              </a:cxn>
              <a:cxn ang="0">
                <a:pos x="1776" y="1440"/>
              </a:cxn>
              <a:cxn ang="0">
                <a:pos x="0" y="1816"/>
              </a:cxn>
            </a:cxnLst>
            <a:rect l="0" t="0" r="r" b="b"/>
            <a:pathLst>
              <a:path w="1776" h="1824">
                <a:moveTo>
                  <a:pt x="0" y="1824"/>
                </a:moveTo>
                <a:lnTo>
                  <a:pt x="1344" y="0"/>
                </a:lnTo>
                <a:lnTo>
                  <a:pt x="1776" y="1440"/>
                </a:lnTo>
                <a:lnTo>
                  <a:pt x="0" y="1816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4" name="Freeform 4"/>
          <p:cNvSpPr>
            <a:spLocks/>
          </p:cNvSpPr>
          <p:nvPr/>
        </p:nvSpPr>
        <p:spPr bwMode="auto">
          <a:xfrm>
            <a:off x="1803400" y="3519488"/>
            <a:ext cx="1549400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976" y="0"/>
              </a:cxn>
            </a:cxnLst>
            <a:rect l="0" t="0" r="r" b="b"/>
            <a:pathLst>
              <a:path w="976" h="168">
                <a:moveTo>
                  <a:pt x="0" y="168"/>
                </a:moveTo>
                <a:lnTo>
                  <a:pt x="97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457200" y="4814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2743200" y="1766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3733800" y="39766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2438400" y="57292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Е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5334000" y="51196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F</a:t>
            </a:r>
            <a:endParaRPr lang="ru-RU" sz="2800" b="1"/>
          </a:p>
        </p:txBody>
      </p:sp>
      <p:sp>
        <p:nvSpPr>
          <p:cNvPr id="245770" name="Text Box 10"/>
          <p:cNvSpPr txBox="1">
            <a:spLocks noChangeArrowheads="1"/>
          </p:cNvSpPr>
          <p:nvPr/>
        </p:nvSpPr>
        <p:spPr bwMode="auto">
          <a:xfrm>
            <a:off x="1371600" y="33670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K</a:t>
            </a:r>
            <a:endParaRPr lang="ru-RU" sz="2800" b="1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3352800" y="31384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M</a:t>
            </a:r>
            <a:endParaRPr lang="ru-RU" sz="2800" b="1"/>
          </a:p>
        </p:txBody>
      </p:sp>
      <p:sp>
        <p:nvSpPr>
          <p:cNvPr id="245772" name="Freeform 12"/>
          <p:cNvSpPr>
            <a:spLocks/>
          </p:cNvSpPr>
          <p:nvPr/>
        </p:nvSpPr>
        <p:spPr bwMode="auto">
          <a:xfrm>
            <a:off x="889000" y="4510088"/>
            <a:ext cx="2768600" cy="596900"/>
          </a:xfrm>
          <a:custGeom>
            <a:avLst/>
            <a:gdLst/>
            <a:ahLst/>
            <a:cxnLst>
              <a:cxn ang="0">
                <a:pos x="0" y="376"/>
              </a:cxn>
              <a:cxn ang="0">
                <a:pos x="1744" y="0"/>
              </a:cxn>
            </a:cxnLst>
            <a:rect l="0" t="0" r="r" b="b"/>
            <a:pathLst>
              <a:path w="1744" h="376">
                <a:moveTo>
                  <a:pt x="0" y="376"/>
                </a:moveTo>
                <a:lnTo>
                  <a:pt x="1744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230188" y="200025"/>
            <a:ext cx="86852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       </a:t>
            </a:r>
            <a:r>
              <a:rPr lang="ru-RU" sz="2400" dirty="0" err="1" smtClean="0"/>
              <a:t>Трикутник</a:t>
            </a:r>
            <a:r>
              <a:rPr lang="ru-RU" sz="2400" dirty="0" smtClean="0"/>
              <a:t> </a:t>
            </a:r>
            <a:r>
              <a:rPr lang="ru-RU" sz="2400" dirty="0"/>
              <a:t>АВС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/>
              <a:t>квадрат А</a:t>
            </a:r>
            <a:r>
              <a:rPr lang="en-US" sz="2400" dirty="0"/>
              <a:t>EFC</a:t>
            </a:r>
            <a:r>
              <a:rPr lang="ru-RU" sz="2400" dirty="0"/>
              <a:t> не </a:t>
            </a:r>
            <a:r>
              <a:rPr lang="ru-RU" sz="2400" dirty="0" smtClean="0"/>
              <a:t>лежать </a:t>
            </a:r>
            <a:r>
              <a:rPr lang="ru-RU" sz="2400" dirty="0"/>
              <a:t>в </a:t>
            </a:r>
            <a:r>
              <a:rPr lang="ru-RU" sz="2400" dirty="0" err="1" smtClean="0"/>
              <a:t>одній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err="1" smtClean="0"/>
              <a:t>площині</a:t>
            </a:r>
            <a:r>
              <a:rPr lang="ru-RU" sz="2400" dirty="0" smtClean="0"/>
              <a:t>. </a:t>
            </a:r>
            <a:r>
              <a:rPr lang="ru-RU" sz="2400" dirty="0"/>
              <a:t>Точки 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/>
              <a:t>М – </a:t>
            </a:r>
            <a:r>
              <a:rPr lang="ru-RU" sz="2400" dirty="0" err="1" smtClean="0"/>
              <a:t>середини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відрізків</a:t>
            </a:r>
            <a:r>
              <a:rPr lang="ru-RU" sz="2400" dirty="0" smtClean="0"/>
              <a:t> </a:t>
            </a:r>
            <a:r>
              <a:rPr lang="ru-RU" sz="2400" dirty="0"/>
              <a:t>АВ и ВС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.                           </a:t>
            </a:r>
            <a:r>
              <a:rPr lang="ru-RU" sz="2400" dirty="0" err="1" smtClean="0"/>
              <a:t>Доведіть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/>
              <a:t>КМ</a:t>
            </a:r>
            <a:r>
              <a:rPr lang="en-US" sz="2400" dirty="0"/>
              <a:t> II EF</a:t>
            </a:r>
            <a:r>
              <a:rPr lang="ru-RU" sz="2400" dirty="0"/>
              <a:t>.</a:t>
            </a:r>
          </a:p>
          <a:p>
            <a:r>
              <a:rPr lang="ru-RU" sz="2400" dirty="0"/>
              <a:t>                                                      </a:t>
            </a:r>
            <a:r>
              <a:rPr lang="ru-RU" sz="2400" dirty="0" err="1" smtClean="0"/>
              <a:t>Знайдіть</a:t>
            </a:r>
            <a:r>
              <a:rPr lang="ru-RU" sz="2400" dirty="0" smtClean="0"/>
              <a:t> </a:t>
            </a:r>
            <a:r>
              <a:rPr lang="ru-RU" sz="2400" dirty="0"/>
              <a:t>КМ,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/>
              <a:t>АЕ=8см.</a:t>
            </a:r>
          </a:p>
        </p:txBody>
      </p:sp>
      <p:sp>
        <p:nvSpPr>
          <p:cNvPr id="245774" name="Rectangle 14"/>
          <p:cNvSpPr>
            <a:spLocks noChangeArrowheads="1"/>
          </p:cNvSpPr>
          <p:nvPr/>
        </p:nvSpPr>
        <p:spPr bwMode="auto">
          <a:xfrm>
            <a:off x="1295400" y="54102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8см</a:t>
            </a:r>
          </a:p>
        </p:txBody>
      </p:sp>
      <p:sp>
        <p:nvSpPr>
          <p:cNvPr id="17" name="Номер слайда 3"/>
          <p:cNvSpPr txBox="1">
            <a:spLocks/>
          </p:cNvSpPr>
          <p:nvPr/>
        </p:nvSpPr>
        <p:spPr>
          <a:xfrm>
            <a:off x="142844" y="214290"/>
            <a:ext cx="704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5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Управляющая кнопка: домой 18">
            <a:hlinkClick r:id="rId3" action="ppaction://hlinksldjump" highlightClick="1"/>
          </p:cNvPr>
          <p:cNvSpPr/>
          <p:nvPr/>
        </p:nvSpPr>
        <p:spPr>
          <a:xfrm>
            <a:off x="142844" y="6215082"/>
            <a:ext cx="428628" cy="42862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возврат 17">
            <a:hlinkClick r:id="" action="ppaction://noaction" highlightClick="1"/>
          </p:cNvPr>
          <p:cNvSpPr/>
          <p:nvPr/>
        </p:nvSpPr>
        <p:spPr>
          <a:xfrm>
            <a:off x="785786" y="6215082"/>
            <a:ext cx="428628" cy="428628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95400"/>
            <a:ext cx="339725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33CC33"/>
                </a:solidFill>
              </a:rPr>
              <a:t>В </a:t>
            </a:r>
            <a:r>
              <a:rPr lang="uk-UA" sz="2400" b="1" dirty="0" smtClean="0">
                <a:solidFill>
                  <a:srgbClr val="33CC33"/>
                </a:solidFill>
              </a:rPr>
              <a:t>тетраедрі</a:t>
            </a:r>
            <a:r>
              <a:rPr lang="ru-RU" sz="2400" b="1" dirty="0" smtClean="0">
                <a:solidFill>
                  <a:srgbClr val="33CC33"/>
                </a:solidFill>
              </a:rPr>
              <a:t> </a:t>
            </a:r>
            <a:r>
              <a:rPr lang="en-US" sz="2400" b="1" i="1" dirty="0">
                <a:solidFill>
                  <a:srgbClr val="33CC33"/>
                </a:solidFill>
              </a:rPr>
              <a:t>ABCD</a:t>
            </a:r>
            <a:r>
              <a:rPr lang="ru-RU" sz="2400" b="1" i="1" dirty="0">
                <a:solidFill>
                  <a:srgbClr val="33CC33"/>
                </a:solidFill>
              </a:rPr>
              <a:t> </a:t>
            </a:r>
            <a:r>
              <a:rPr lang="ru-RU" sz="2400" b="1" dirty="0" err="1" smtClean="0">
                <a:solidFill>
                  <a:srgbClr val="33CC33"/>
                </a:solidFill>
              </a:rPr>
              <a:t>назвіть</a:t>
            </a:r>
            <a:r>
              <a:rPr lang="ru-RU" sz="2400" b="1" dirty="0" smtClean="0">
                <a:solidFill>
                  <a:srgbClr val="33CC33"/>
                </a:solidFill>
              </a:rPr>
              <a:t> пари </a:t>
            </a:r>
            <a:r>
              <a:rPr lang="ru-RU" sz="2400" b="1" dirty="0" err="1" smtClean="0">
                <a:solidFill>
                  <a:srgbClr val="33CC33"/>
                </a:solidFill>
              </a:rPr>
              <a:t>мимобіжних</a:t>
            </a:r>
            <a:r>
              <a:rPr lang="ru-RU" sz="2400" b="1" dirty="0" smtClean="0">
                <a:solidFill>
                  <a:srgbClr val="33CC33"/>
                </a:solidFill>
              </a:rPr>
              <a:t> ребер.</a:t>
            </a:r>
            <a:endParaRPr lang="ru-RU" sz="2400" b="1" dirty="0">
              <a:solidFill>
                <a:srgbClr val="33CC33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95400" y="464820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>
                <a:solidFill>
                  <a:srgbClr val="FF3300"/>
                </a:solidFill>
              </a:rPr>
              <a:t>Відповідь</a:t>
            </a:r>
            <a:r>
              <a:rPr lang="ru-RU" dirty="0" smtClean="0">
                <a:solidFill>
                  <a:srgbClr val="FF3300"/>
                </a:solidFill>
              </a:rPr>
              <a:t>:</a:t>
            </a:r>
            <a:r>
              <a:rPr lang="ru-RU" dirty="0" smtClean="0">
                <a:solidFill>
                  <a:srgbClr val="FF7C80"/>
                </a:solidFill>
              </a:rPr>
              <a:t> </a:t>
            </a:r>
            <a:r>
              <a:rPr lang="en-US" i="1" dirty="0">
                <a:solidFill>
                  <a:srgbClr val="33CC33"/>
                </a:solidFill>
              </a:rPr>
              <a:t>AB </a:t>
            </a:r>
            <a:r>
              <a:rPr lang="ru-RU" dirty="0" err="1" smtClean="0">
                <a:solidFill>
                  <a:srgbClr val="33CC33"/>
                </a:solidFill>
              </a:rPr>
              <a:t>і</a:t>
            </a:r>
            <a:r>
              <a:rPr lang="ru-RU" dirty="0" smtClean="0">
                <a:solidFill>
                  <a:srgbClr val="33CC33"/>
                </a:solidFill>
              </a:rPr>
              <a:t> </a:t>
            </a:r>
            <a:r>
              <a:rPr lang="en-US" i="1" dirty="0">
                <a:solidFill>
                  <a:srgbClr val="33CC33"/>
                </a:solidFill>
              </a:rPr>
              <a:t>CD</a:t>
            </a:r>
            <a:r>
              <a:rPr lang="en-US" dirty="0">
                <a:solidFill>
                  <a:srgbClr val="33CC33"/>
                </a:solidFill>
              </a:rPr>
              <a:t>; </a:t>
            </a:r>
            <a:r>
              <a:rPr lang="en-US" i="1" dirty="0">
                <a:solidFill>
                  <a:srgbClr val="33CC33"/>
                </a:solidFill>
              </a:rPr>
              <a:t>BC </a:t>
            </a:r>
            <a:r>
              <a:rPr lang="ru-RU" dirty="0" err="1" smtClean="0">
                <a:solidFill>
                  <a:srgbClr val="33CC33"/>
                </a:solidFill>
              </a:rPr>
              <a:t>і</a:t>
            </a:r>
            <a:r>
              <a:rPr lang="ru-RU" dirty="0" smtClean="0">
                <a:solidFill>
                  <a:srgbClr val="33CC33"/>
                </a:solidFill>
              </a:rPr>
              <a:t> </a:t>
            </a:r>
            <a:r>
              <a:rPr lang="en-US" i="1" dirty="0">
                <a:solidFill>
                  <a:srgbClr val="33CC33"/>
                </a:solidFill>
              </a:rPr>
              <a:t>AD</a:t>
            </a:r>
            <a:r>
              <a:rPr lang="en-US" dirty="0">
                <a:solidFill>
                  <a:srgbClr val="33CC33"/>
                </a:solidFill>
              </a:rPr>
              <a:t>; </a:t>
            </a:r>
            <a:r>
              <a:rPr lang="en-US" i="1" dirty="0">
                <a:solidFill>
                  <a:srgbClr val="33CC33"/>
                </a:solidFill>
              </a:rPr>
              <a:t>AC </a:t>
            </a:r>
            <a:r>
              <a:rPr lang="ru-RU" dirty="0" err="1" smtClean="0">
                <a:solidFill>
                  <a:srgbClr val="33CC33"/>
                </a:solidFill>
              </a:rPr>
              <a:t>і</a:t>
            </a:r>
            <a:r>
              <a:rPr lang="ru-RU" dirty="0" smtClean="0">
                <a:solidFill>
                  <a:srgbClr val="33CC33"/>
                </a:solidFill>
              </a:rPr>
              <a:t> </a:t>
            </a:r>
            <a:r>
              <a:rPr lang="en-US" i="1" dirty="0">
                <a:solidFill>
                  <a:srgbClr val="33CC33"/>
                </a:solidFill>
              </a:rPr>
              <a:t>BD</a:t>
            </a:r>
            <a:r>
              <a:rPr lang="en-US" dirty="0">
                <a:solidFill>
                  <a:srgbClr val="33CC33"/>
                </a:solidFill>
              </a:rPr>
              <a:t>.</a:t>
            </a:r>
            <a:endParaRPr lang="ru-RU" dirty="0">
              <a:solidFill>
                <a:srgbClr val="FF7C8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214282" y="214290"/>
            <a:ext cx="2643206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Завдання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42844" y="6215082"/>
            <a:ext cx="428628" cy="42862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возврат 7">
            <a:hlinkClick r:id="" action="ppaction://noaction" highlightClick="1"/>
          </p:cNvPr>
          <p:cNvSpPr/>
          <p:nvPr/>
        </p:nvSpPr>
        <p:spPr>
          <a:xfrm>
            <a:off x="642910" y="6215082"/>
            <a:ext cx="428628" cy="428628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571612"/>
            <a:ext cx="3929090" cy="370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86116" y="5715016"/>
            <a:ext cx="533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err="1" smtClean="0">
                <a:solidFill>
                  <a:srgbClr val="FF3300"/>
                </a:solidFill>
              </a:rPr>
              <a:t>Відповідь</a:t>
            </a:r>
            <a:r>
              <a:rPr lang="ru-RU" sz="2400" dirty="0" smtClean="0">
                <a:solidFill>
                  <a:srgbClr val="FF3300"/>
                </a:solidFill>
              </a:rPr>
              <a:t>:</a:t>
            </a:r>
            <a:r>
              <a:rPr lang="ru-RU" sz="2400" dirty="0" smtClean="0"/>
              <a:t> </a:t>
            </a:r>
            <a:r>
              <a:rPr lang="en-US" sz="2400" i="1" dirty="0" smtClean="0">
                <a:solidFill>
                  <a:srgbClr val="33CC33"/>
                </a:solidFill>
              </a:rPr>
              <a:t>A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i="1" dirty="0" smtClean="0">
                <a:solidFill>
                  <a:srgbClr val="33CC33"/>
                </a:solidFill>
              </a:rPr>
              <a:t>D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dirty="0" smtClean="0">
                <a:solidFill>
                  <a:srgbClr val="33CC33"/>
                </a:solidFill>
              </a:rPr>
              <a:t>; </a:t>
            </a:r>
            <a:r>
              <a:rPr lang="en-US" sz="2400" i="1" dirty="0" smtClean="0">
                <a:solidFill>
                  <a:srgbClr val="33CC33"/>
                </a:solidFill>
              </a:rPr>
              <a:t>B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i="1" dirty="0" smtClean="0">
                <a:solidFill>
                  <a:srgbClr val="33CC33"/>
                </a:solidFill>
              </a:rPr>
              <a:t>C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dirty="0" smtClean="0">
                <a:solidFill>
                  <a:srgbClr val="33CC33"/>
                </a:solidFill>
              </a:rPr>
              <a:t>; </a:t>
            </a:r>
            <a:r>
              <a:rPr lang="en-US" sz="2400" i="1" dirty="0" smtClean="0">
                <a:solidFill>
                  <a:srgbClr val="33CC33"/>
                </a:solidFill>
              </a:rPr>
              <a:t>DD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dirty="0" smtClean="0">
                <a:solidFill>
                  <a:srgbClr val="33CC33"/>
                </a:solidFill>
              </a:rPr>
              <a:t>; </a:t>
            </a:r>
            <a:r>
              <a:rPr lang="en-US" sz="2400" i="1" dirty="0" smtClean="0">
                <a:solidFill>
                  <a:srgbClr val="33CC33"/>
                </a:solidFill>
              </a:rPr>
              <a:t>CC</a:t>
            </a:r>
            <a:r>
              <a:rPr lang="en-US" sz="2400" baseline="-25000" dirty="0" smtClean="0">
                <a:solidFill>
                  <a:srgbClr val="33CC33"/>
                </a:solidFill>
              </a:rPr>
              <a:t>1</a:t>
            </a:r>
            <a:r>
              <a:rPr lang="en-US" sz="2400" dirty="0" smtClean="0">
                <a:solidFill>
                  <a:srgbClr val="33CC33"/>
                </a:solidFill>
              </a:rPr>
              <a:t>.</a:t>
            </a:r>
            <a:endParaRPr lang="ru-RU" sz="2400" dirty="0">
              <a:solidFill>
                <a:srgbClr val="33CC33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500034" y="285728"/>
            <a:ext cx="2286016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Завдання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42844" y="6215082"/>
            <a:ext cx="428628" cy="42862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возврат 7">
            <a:hlinkClick r:id="" action="ppaction://noaction" highlightClick="1"/>
          </p:cNvPr>
          <p:cNvSpPr/>
          <p:nvPr/>
        </p:nvSpPr>
        <p:spPr>
          <a:xfrm>
            <a:off x="642910" y="6215082"/>
            <a:ext cx="428628" cy="428628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WordArt 4"/>
          <p:cNvSpPr>
            <a:spLocks noChangeArrowheads="1" noChangeShapeType="1" noTextEdit="1"/>
          </p:cNvSpPr>
          <p:nvPr/>
        </p:nvSpPr>
        <p:spPr bwMode="auto">
          <a:xfrm>
            <a:off x="358775" y="374650"/>
            <a:ext cx="5143500" cy="84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Опорні факти:</a:t>
            </a:r>
          </a:p>
        </p:txBody>
      </p:sp>
      <p:sp>
        <p:nvSpPr>
          <p:cNvPr id="676869" name="Rectangle 5"/>
          <p:cNvSpPr>
            <a:spLocks noChangeArrowheads="1"/>
          </p:cNvSpPr>
          <p:nvPr/>
        </p:nvSpPr>
        <p:spPr bwMode="auto">
          <a:xfrm>
            <a:off x="174625" y="1379538"/>
            <a:ext cx="86423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uk-UA" sz="3000" b="1" i="1">
                <a:latin typeface="Georgia" pitchFamily="18" charset="0"/>
              </a:rPr>
              <a:t>1. Пряма, що перетинає одну з двох паралельних площин, перетинає і другу площину.</a:t>
            </a:r>
            <a:r>
              <a:rPr lang="uk-UA" sz="3200"/>
              <a:t> </a:t>
            </a:r>
          </a:p>
        </p:txBody>
      </p:sp>
      <p:graphicFrame>
        <p:nvGraphicFramePr>
          <p:cNvPr id="676870" name="Object 6"/>
          <p:cNvGraphicFramePr>
            <a:graphicFrameLocks noChangeAspect="1"/>
          </p:cNvGraphicFramePr>
          <p:nvPr/>
        </p:nvGraphicFramePr>
        <p:xfrm>
          <a:off x="7408863" y="3900488"/>
          <a:ext cx="407987" cy="376237"/>
        </p:xfrm>
        <a:graphic>
          <a:graphicData uri="http://schemas.openxmlformats.org/presentationml/2006/ole">
            <p:oleObj spid="_x0000_s257026" name="Формула" r:id="rId3" imgW="152280" imgH="139680" progId="Equation.3">
              <p:embed/>
            </p:oleObj>
          </a:graphicData>
        </a:graphic>
      </p:graphicFrame>
      <p:sp>
        <p:nvSpPr>
          <p:cNvPr id="676871" name="AutoShape 7"/>
          <p:cNvSpPr>
            <a:spLocks noChangeArrowheads="1"/>
          </p:cNvSpPr>
          <p:nvPr/>
        </p:nvSpPr>
        <p:spPr bwMode="auto">
          <a:xfrm>
            <a:off x="4167188" y="3740150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6872" name="AutoShape 8"/>
          <p:cNvSpPr>
            <a:spLocks noChangeArrowheads="1"/>
          </p:cNvSpPr>
          <p:nvPr/>
        </p:nvSpPr>
        <p:spPr bwMode="auto">
          <a:xfrm>
            <a:off x="4370388" y="5324475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676873" name="Object 9"/>
          <p:cNvGraphicFramePr>
            <a:graphicFrameLocks noChangeAspect="1"/>
          </p:cNvGraphicFramePr>
          <p:nvPr/>
        </p:nvGraphicFramePr>
        <p:xfrm>
          <a:off x="4992688" y="5888038"/>
          <a:ext cx="423862" cy="565150"/>
        </p:xfrm>
        <a:graphic>
          <a:graphicData uri="http://schemas.openxmlformats.org/presentationml/2006/ole">
            <p:oleObj spid="_x0000_s257027" name="Формула" r:id="rId4" imgW="152280" imgH="203040" progId="Equation.3">
              <p:embed/>
            </p:oleObj>
          </a:graphicData>
        </a:graphic>
      </p:graphicFrame>
      <p:graphicFrame>
        <p:nvGraphicFramePr>
          <p:cNvPr id="676874" name="Object 10"/>
          <p:cNvGraphicFramePr>
            <a:graphicFrameLocks noChangeAspect="1"/>
          </p:cNvGraphicFramePr>
          <p:nvPr/>
        </p:nvGraphicFramePr>
        <p:xfrm>
          <a:off x="4932363" y="4319588"/>
          <a:ext cx="511175" cy="468312"/>
        </p:xfrm>
        <a:graphic>
          <a:graphicData uri="http://schemas.openxmlformats.org/presentationml/2006/ole">
            <p:oleObj spid="_x0000_s257028" name="Формула" r:id="rId5" imgW="152280" imgH="139680" progId="Equation.3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419725" y="2876550"/>
            <a:ext cx="1050925" cy="2813050"/>
            <a:chOff x="2426" y="935"/>
            <a:chExt cx="2142" cy="3016"/>
          </a:xfrm>
        </p:grpSpPr>
        <p:sp>
          <p:nvSpPr>
            <p:cNvPr id="24590" name="Line 12"/>
            <p:cNvSpPr>
              <a:spLocks noChangeShapeType="1"/>
            </p:cNvSpPr>
            <p:nvPr/>
          </p:nvSpPr>
          <p:spPr bwMode="auto">
            <a:xfrm>
              <a:off x="2426" y="935"/>
              <a:ext cx="1452" cy="20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591" name="Line 13"/>
            <p:cNvSpPr>
              <a:spLocks noChangeShapeType="1"/>
            </p:cNvSpPr>
            <p:nvPr/>
          </p:nvSpPr>
          <p:spPr bwMode="auto">
            <a:xfrm>
              <a:off x="3883" y="2981"/>
              <a:ext cx="513" cy="7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592" name="Line 14"/>
            <p:cNvSpPr>
              <a:spLocks noChangeShapeType="1"/>
            </p:cNvSpPr>
            <p:nvPr/>
          </p:nvSpPr>
          <p:spPr bwMode="auto">
            <a:xfrm>
              <a:off x="4406" y="3724"/>
              <a:ext cx="162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676879" name="Line 15"/>
          <p:cNvSpPr>
            <a:spLocks noChangeShapeType="1"/>
          </p:cNvSpPr>
          <p:nvPr/>
        </p:nvSpPr>
        <p:spPr bwMode="auto">
          <a:xfrm>
            <a:off x="6459538" y="5661025"/>
            <a:ext cx="420687" cy="10080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76880" name="Text Box 16"/>
          <p:cNvSpPr txBox="1">
            <a:spLocks noChangeArrowheads="1"/>
          </p:cNvSpPr>
          <p:nvPr/>
        </p:nvSpPr>
        <p:spPr bwMode="auto">
          <a:xfrm>
            <a:off x="5997575" y="3652838"/>
            <a:ext cx="558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4400" b="1">
                <a:solidFill>
                  <a:schemeClr val="accent2"/>
                </a:solidFill>
                <a:latin typeface="Constantia" pitchFamily="18" charset="0"/>
              </a:rPr>
              <a:t>А</a:t>
            </a:r>
            <a:endParaRPr lang="ru-RU" sz="44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6881" name="Text Box 17"/>
          <p:cNvSpPr txBox="1">
            <a:spLocks noChangeArrowheads="1"/>
          </p:cNvSpPr>
          <p:nvPr/>
        </p:nvSpPr>
        <p:spPr bwMode="auto">
          <a:xfrm>
            <a:off x="6527800" y="5226050"/>
            <a:ext cx="554038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>
                <a:solidFill>
                  <a:schemeClr val="accent2"/>
                </a:solidFill>
                <a:latin typeface="Constantia" pitchFamily="18" charset="0"/>
              </a:rPr>
              <a:t>B</a:t>
            </a:r>
            <a:endParaRPr lang="ru-RU" sz="44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6882" name="Text Box 18"/>
          <p:cNvSpPr txBox="1">
            <a:spLocks noChangeArrowheads="1"/>
          </p:cNvSpPr>
          <p:nvPr/>
        </p:nvSpPr>
        <p:spPr bwMode="auto">
          <a:xfrm>
            <a:off x="6329363" y="5067300"/>
            <a:ext cx="4016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7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768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768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768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768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6768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6768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6768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6768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7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67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676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6768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7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67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9" grpId="0" build="p"/>
      <p:bldP spid="676871" grpId="0" animBg="1"/>
      <p:bldP spid="676872" grpId="0" animBg="1"/>
      <p:bldP spid="676879" grpId="0" animBg="1"/>
      <p:bldP spid="676880" grpId="0"/>
      <p:bldP spid="676881" grpId="0"/>
      <p:bldP spid="6768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21" name="AutoShape 5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4822" name="Text Box 6"/>
          <p:cNvSpPr txBox="1">
            <a:spLocks noChangeArrowheads="1"/>
          </p:cNvSpPr>
          <p:nvPr/>
        </p:nvSpPr>
        <p:spPr bwMode="auto">
          <a:xfrm rot="830980">
            <a:off x="3495675" y="5222875"/>
            <a:ext cx="37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3600" b="1" i="1">
                <a:sym typeface="Symbol" pitchFamily="18" charset="2"/>
              </a:rPr>
              <a:t>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05325" y="2484438"/>
            <a:ext cx="2746375" cy="3787775"/>
            <a:chOff x="2426" y="935"/>
            <a:chExt cx="2142" cy="3016"/>
          </a:xfrm>
        </p:grpSpPr>
        <p:sp>
          <p:nvSpPr>
            <p:cNvPr id="126991" name="Line 10"/>
            <p:cNvSpPr>
              <a:spLocks noChangeShapeType="1"/>
            </p:cNvSpPr>
            <p:nvPr/>
          </p:nvSpPr>
          <p:spPr bwMode="auto">
            <a:xfrm>
              <a:off x="2426" y="935"/>
              <a:ext cx="1452" cy="20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6992" name="Line 11"/>
            <p:cNvSpPr>
              <a:spLocks noChangeShapeType="1"/>
            </p:cNvSpPr>
            <p:nvPr/>
          </p:nvSpPr>
          <p:spPr bwMode="auto">
            <a:xfrm>
              <a:off x="3883" y="2981"/>
              <a:ext cx="513" cy="7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6993" name="Line 12"/>
            <p:cNvSpPr>
              <a:spLocks noChangeShapeType="1"/>
            </p:cNvSpPr>
            <p:nvPr/>
          </p:nvSpPr>
          <p:spPr bwMode="auto">
            <a:xfrm>
              <a:off x="4406" y="3724"/>
              <a:ext cx="162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26981" name="WordArt 14"/>
          <p:cNvSpPr>
            <a:spLocks noChangeArrowheads="1" noChangeShapeType="1" noTextEdit="1"/>
          </p:cNvSpPr>
          <p:nvPr/>
        </p:nvSpPr>
        <p:spPr bwMode="auto">
          <a:xfrm>
            <a:off x="358775" y="374650"/>
            <a:ext cx="5143500" cy="84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Опорні факти:</a:t>
            </a:r>
          </a:p>
        </p:txBody>
      </p:sp>
      <p:sp>
        <p:nvSpPr>
          <p:cNvPr id="674831" name="Rectangle 15"/>
          <p:cNvSpPr>
            <a:spLocks noChangeArrowheads="1"/>
          </p:cNvSpPr>
          <p:nvPr/>
        </p:nvSpPr>
        <p:spPr bwMode="auto">
          <a:xfrm>
            <a:off x="0" y="1436688"/>
            <a:ext cx="86423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3000" b="1" i="1">
                <a:latin typeface="Georgia" pitchFamily="18" charset="0"/>
              </a:rPr>
              <a:t>2</a:t>
            </a:r>
            <a:r>
              <a:rPr lang="uk-UA" sz="3000" b="1" i="1">
                <a:latin typeface="Georgia" pitchFamily="18" charset="0"/>
              </a:rPr>
              <a:t>. Площина, яка перетинає одну з двох паралельних прямих, перетинає  і другу пряму.</a:t>
            </a:r>
            <a:r>
              <a:rPr lang="uk-UA" sz="3200"/>
              <a:t> 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825750" y="2897188"/>
            <a:ext cx="2820988" cy="3960812"/>
            <a:chOff x="2426" y="935"/>
            <a:chExt cx="2142" cy="3016"/>
          </a:xfrm>
        </p:grpSpPr>
        <p:sp>
          <p:nvSpPr>
            <p:cNvPr id="126988" name="Line 17"/>
            <p:cNvSpPr>
              <a:spLocks noChangeShapeType="1"/>
            </p:cNvSpPr>
            <p:nvPr/>
          </p:nvSpPr>
          <p:spPr bwMode="auto">
            <a:xfrm>
              <a:off x="2426" y="935"/>
              <a:ext cx="1452" cy="20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6989" name="Line 18"/>
            <p:cNvSpPr>
              <a:spLocks noChangeShapeType="1"/>
            </p:cNvSpPr>
            <p:nvPr/>
          </p:nvSpPr>
          <p:spPr bwMode="auto">
            <a:xfrm>
              <a:off x="3883" y="2981"/>
              <a:ext cx="513" cy="7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6990" name="Line 19"/>
            <p:cNvSpPr>
              <a:spLocks noChangeShapeType="1"/>
            </p:cNvSpPr>
            <p:nvPr/>
          </p:nvSpPr>
          <p:spPr bwMode="auto">
            <a:xfrm>
              <a:off x="4406" y="3724"/>
              <a:ext cx="162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674836" name="Text Box 20"/>
          <p:cNvSpPr txBox="1">
            <a:spLocks noChangeArrowheads="1"/>
          </p:cNvSpPr>
          <p:nvPr/>
        </p:nvSpPr>
        <p:spPr bwMode="auto">
          <a:xfrm>
            <a:off x="6291263" y="4378325"/>
            <a:ext cx="55403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>
                <a:solidFill>
                  <a:schemeClr val="accent2"/>
                </a:solidFill>
                <a:latin typeface="Constantia" pitchFamily="18" charset="0"/>
              </a:rPr>
              <a:t>B</a:t>
            </a:r>
            <a:endParaRPr lang="ru-RU" sz="44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4837" name="Text Box 21"/>
          <p:cNvSpPr txBox="1">
            <a:spLocks noChangeArrowheads="1"/>
          </p:cNvSpPr>
          <p:nvPr/>
        </p:nvSpPr>
        <p:spPr bwMode="auto">
          <a:xfrm>
            <a:off x="4681538" y="4921250"/>
            <a:ext cx="558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4400" b="1">
                <a:solidFill>
                  <a:schemeClr val="accent2"/>
                </a:solidFill>
                <a:latin typeface="Constantia" pitchFamily="18" charset="0"/>
              </a:rPr>
              <a:t>А</a:t>
            </a:r>
            <a:endParaRPr lang="ru-RU" sz="44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4838" name="Text Box 22"/>
          <p:cNvSpPr txBox="1">
            <a:spLocks noChangeArrowheads="1"/>
          </p:cNvSpPr>
          <p:nvPr/>
        </p:nvSpPr>
        <p:spPr bwMode="auto">
          <a:xfrm rot="830980">
            <a:off x="3398838" y="3065463"/>
            <a:ext cx="37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en-US" sz="3600" b="1" i="1">
                <a:sym typeface="Symbol" pitchFamily="18" charset="2"/>
              </a:rPr>
              <a:t>a</a:t>
            </a:r>
            <a:endParaRPr lang="ru-RU" sz="3600" b="1" i="1">
              <a:sym typeface="Symbol" pitchFamily="18" charset="2"/>
            </a:endParaRPr>
          </a:p>
        </p:txBody>
      </p:sp>
      <p:sp>
        <p:nvSpPr>
          <p:cNvPr id="674839" name="Text Box 23"/>
          <p:cNvSpPr txBox="1">
            <a:spLocks noChangeArrowheads="1"/>
          </p:cNvSpPr>
          <p:nvPr/>
        </p:nvSpPr>
        <p:spPr bwMode="auto">
          <a:xfrm rot="830980">
            <a:off x="5256213" y="3008313"/>
            <a:ext cx="37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en-US" sz="3600" b="1" i="1">
                <a:sym typeface="Symbol" pitchFamily="18" charset="2"/>
              </a:rPr>
              <a:t>b</a:t>
            </a:r>
            <a:endParaRPr lang="ru-RU" sz="3600" b="1" i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7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7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7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7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7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7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7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21" grpId="0" animBg="1"/>
      <p:bldP spid="674822" grpId="0"/>
      <p:bldP spid="674831" grpId="0" build="p"/>
      <p:bldP spid="674836" grpId="0"/>
      <p:bldP spid="674837" grpId="0"/>
      <p:bldP spid="674838" grpId="0"/>
      <p:bldP spid="6748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WordArt 2"/>
          <p:cNvSpPr>
            <a:spLocks noChangeArrowheads="1" noChangeShapeType="1" noTextEdit="1"/>
          </p:cNvSpPr>
          <p:nvPr/>
        </p:nvSpPr>
        <p:spPr bwMode="auto">
          <a:xfrm>
            <a:off x="358775" y="374650"/>
            <a:ext cx="5143500" cy="84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Опорні факти:</a:t>
            </a:r>
          </a:p>
        </p:txBody>
      </p:sp>
      <p:sp>
        <p:nvSpPr>
          <p:cNvPr id="677891" name="Rectangle 3"/>
          <p:cNvSpPr>
            <a:spLocks noChangeArrowheads="1"/>
          </p:cNvSpPr>
          <p:nvPr/>
        </p:nvSpPr>
        <p:spPr bwMode="auto">
          <a:xfrm>
            <a:off x="174625" y="1379538"/>
            <a:ext cx="86423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uk-UA" sz="3000" b="1" i="1">
                <a:solidFill>
                  <a:srgbClr val="FF0000"/>
                </a:solidFill>
                <a:latin typeface="Georgia" pitchFamily="18" charset="0"/>
              </a:rPr>
              <a:t>Т 6.5. </a:t>
            </a:r>
            <a:r>
              <a:rPr lang="uk-UA" sz="3000" b="1" i="1">
                <a:latin typeface="Georgia" pitchFamily="18" charset="0"/>
              </a:rPr>
              <a:t>Дві площини, що паралельні третій, паралельні.</a:t>
            </a:r>
            <a:r>
              <a:rPr lang="uk-UA" sz="3200"/>
              <a:t> </a:t>
            </a:r>
          </a:p>
        </p:txBody>
      </p:sp>
      <p:sp>
        <p:nvSpPr>
          <p:cNvPr id="677893" name="AutoShape 5"/>
          <p:cNvSpPr>
            <a:spLocks noChangeArrowheads="1"/>
          </p:cNvSpPr>
          <p:nvPr/>
        </p:nvSpPr>
        <p:spPr bwMode="auto">
          <a:xfrm>
            <a:off x="233363" y="2636838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7894" name="AutoShape 6"/>
          <p:cNvSpPr>
            <a:spLocks noChangeArrowheads="1"/>
          </p:cNvSpPr>
          <p:nvPr/>
        </p:nvSpPr>
        <p:spPr bwMode="auto">
          <a:xfrm>
            <a:off x="263525" y="4032250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677895" name="Object 7"/>
          <p:cNvGraphicFramePr>
            <a:graphicFrameLocks noChangeAspect="1"/>
          </p:cNvGraphicFramePr>
          <p:nvPr/>
        </p:nvGraphicFramePr>
        <p:xfrm>
          <a:off x="931863" y="4567238"/>
          <a:ext cx="490537" cy="565150"/>
        </p:xfrm>
        <a:graphic>
          <a:graphicData uri="http://schemas.openxmlformats.org/presentationml/2006/ole">
            <p:oleObj spid="_x0000_s256002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677896" name="Object 8"/>
          <p:cNvGraphicFramePr>
            <a:graphicFrameLocks noChangeAspect="1"/>
          </p:cNvGraphicFramePr>
          <p:nvPr/>
        </p:nvGraphicFramePr>
        <p:xfrm>
          <a:off x="911225" y="3244850"/>
          <a:ext cx="511175" cy="468313"/>
        </p:xfrm>
        <a:graphic>
          <a:graphicData uri="http://schemas.openxmlformats.org/presentationml/2006/ole">
            <p:oleObj spid="_x0000_s256003" name="Формула" r:id="rId4" imgW="152280" imgH="139680" progId="Equation.3">
              <p:embed/>
            </p:oleObj>
          </a:graphicData>
        </a:graphic>
      </p:graphicFrame>
      <p:sp>
        <p:nvSpPr>
          <p:cNvPr id="677905" name="AutoShape 17"/>
          <p:cNvSpPr>
            <a:spLocks noChangeArrowheads="1"/>
          </p:cNvSpPr>
          <p:nvPr/>
        </p:nvSpPr>
        <p:spPr bwMode="auto">
          <a:xfrm>
            <a:off x="790575" y="5386388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677906" name="Object 18"/>
          <p:cNvGraphicFramePr>
            <a:graphicFrameLocks noChangeAspect="1"/>
          </p:cNvGraphicFramePr>
          <p:nvPr/>
        </p:nvGraphicFramePr>
        <p:xfrm>
          <a:off x="1500188" y="5908675"/>
          <a:ext cx="568325" cy="639763"/>
        </p:xfrm>
        <a:graphic>
          <a:graphicData uri="http://schemas.openxmlformats.org/presentationml/2006/ole">
            <p:oleObj spid="_x0000_s256004" name="Формула" r:id="rId5" imgW="126720" imgH="164880" progId="Equation.3">
              <p:embed/>
            </p:oleObj>
          </a:graphicData>
        </a:graphic>
      </p:graphicFrame>
      <p:graphicFrame>
        <p:nvGraphicFramePr>
          <p:cNvPr id="677907" name="Object 19"/>
          <p:cNvGraphicFramePr>
            <a:graphicFrameLocks noChangeAspect="1"/>
          </p:cNvGraphicFramePr>
          <p:nvPr/>
        </p:nvGraphicFramePr>
        <p:xfrm>
          <a:off x="4824413" y="3186113"/>
          <a:ext cx="4319587" cy="1771650"/>
        </p:xfrm>
        <a:graphic>
          <a:graphicData uri="http://schemas.openxmlformats.org/presentationml/2006/ole">
            <p:oleObj spid="_x0000_s256005" name="Формула" r:id="rId6" imgW="965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778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778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778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778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6778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6778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6778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6778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6779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6779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7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67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6779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6779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6779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6779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build="p"/>
      <p:bldP spid="677893" grpId="0" animBg="1"/>
      <p:bldP spid="677894" grpId="0" animBg="1"/>
      <p:bldP spid="6779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WordArt 2"/>
          <p:cNvSpPr>
            <a:spLocks noChangeArrowheads="1" noChangeShapeType="1" noTextEdit="1"/>
          </p:cNvSpPr>
          <p:nvPr/>
        </p:nvSpPr>
        <p:spPr bwMode="auto">
          <a:xfrm>
            <a:off x="358775" y="374650"/>
            <a:ext cx="5143500" cy="84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Опорні факти:</a:t>
            </a:r>
          </a:p>
        </p:txBody>
      </p:sp>
      <p:sp>
        <p:nvSpPr>
          <p:cNvPr id="678915" name="Rectangle 3"/>
          <p:cNvSpPr>
            <a:spLocks noChangeArrowheads="1"/>
          </p:cNvSpPr>
          <p:nvPr/>
        </p:nvSpPr>
        <p:spPr bwMode="auto">
          <a:xfrm>
            <a:off x="174625" y="1379538"/>
            <a:ext cx="86423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uk-UA" sz="3000" b="1" i="1">
                <a:latin typeface="Georgia" pitchFamily="18" charset="0"/>
              </a:rPr>
              <a:t>4. Якщо дві площини паралельні, то будь-яка пряма, що проходить через точку  однієї площини і паралельна другій, лежить у даній площині.</a:t>
            </a:r>
            <a:r>
              <a:rPr lang="uk-UA" sz="3200"/>
              <a:t> </a:t>
            </a:r>
          </a:p>
        </p:txBody>
      </p:sp>
      <p:sp>
        <p:nvSpPr>
          <p:cNvPr id="678916" name="AutoShape 4"/>
          <p:cNvSpPr>
            <a:spLocks noChangeArrowheads="1"/>
          </p:cNvSpPr>
          <p:nvPr/>
        </p:nvSpPr>
        <p:spPr bwMode="auto">
          <a:xfrm>
            <a:off x="320675" y="3506788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8917" name="AutoShape 5"/>
          <p:cNvSpPr>
            <a:spLocks noChangeArrowheads="1"/>
          </p:cNvSpPr>
          <p:nvPr/>
        </p:nvSpPr>
        <p:spPr bwMode="auto">
          <a:xfrm>
            <a:off x="379413" y="5121275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678918" name="Object 6"/>
          <p:cNvGraphicFramePr>
            <a:graphicFrameLocks noChangeAspect="1"/>
          </p:cNvGraphicFramePr>
          <p:nvPr/>
        </p:nvGraphicFramePr>
        <p:xfrm>
          <a:off x="946150" y="5713413"/>
          <a:ext cx="490538" cy="565150"/>
        </p:xfrm>
        <a:graphic>
          <a:graphicData uri="http://schemas.openxmlformats.org/presentationml/2006/ole">
            <p:oleObj spid="_x0000_s254978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678919" name="Object 7"/>
          <p:cNvGraphicFramePr>
            <a:graphicFrameLocks noChangeAspect="1"/>
          </p:cNvGraphicFramePr>
          <p:nvPr/>
        </p:nvGraphicFramePr>
        <p:xfrm>
          <a:off x="955675" y="4260850"/>
          <a:ext cx="511175" cy="468313"/>
        </p:xfrm>
        <a:graphic>
          <a:graphicData uri="http://schemas.openxmlformats.org/presentationml/2006/ole">
            <p:oleObj spid="_x0000_s254979" name="Формула" r:id="rId4" imgW="152280" imgH="139680" progId="Equation.3">
              <p:embed/>
            </p:oleObj>
          </a:graphicData>
        </a:graphic>
      </p:graphicFrame>
      <p:graphicFrame>
        <p:nvGraphicFramePr>
          <p:cNvPr id="678922" name="Object 10"/>
          <p:cNvGraphicFramePr>
            <a:graphicFrameLocks noChangeAspect="1"/>
          </p:cNvGraphicFramePr>
          <p:nvPr/>
        </p:nvGraphicFramePr>
        <p:xfrm>
          <a:off x="4730750" y="3509963"/>
          <a:ext cx="4413250" cy="3348037"/>
        </p:xfrm>
        <a:graphic>
          <a:graphicData uri="http://schemas.openxmlformats.org/presentationml/2006/ole">
            <p:oleObj spid="_x0000_s254980" name="Формула" r:id="rId5" imgW="1041120" imgH="914400" progId="Equation.3">
              <p:embed/>
            </p:oleObj>
          </a:graphicData>
        </a:graphic>
      </p:graphicFrame>
      <p:sp>
        <p:nvSpPr>
          <p:cNvPr id="678924" name="Text Box 12"/>
          <p:cNvSpPr txBox="1">
            <a:spLocks noChangeArrowheads="1"/>
          </p:cNvSpPr>
          <p:nvPr/>
        </p:nvSpPr>
        <p:spPr bwMode="auto">
          <a:xfrm>
            <a:off x="1833563" y="3328988"/>
            <a:ext cx="642937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5400" b="1">
                <a:solidFill>
                  <a:schemeClr val="accent2"/>
                </a:solidFill>
                <a:latin typeface="Constantia" pitchFamily="18" charset="0"/>
              </a:rPr>
              <a:t>А</a:t>
            </a:r>
            <a:endParaRPr lang="ru-RU" sz="54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8925" name="Line 13"/>
          <p:cNvSpPr>
            <a:spLocks noChangeShapeType="1"/>
          </p:cNvSpPr>
          <p:nvPr/>
        </p:nvSpPr>
        <p:spPr bwMode="auto">
          <a:xfrm flipV="1">
            <a:off x="1727200" y="3643313"/>
            <a:ext cx="1654175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78923" name="Text Box 11"/>
          <p:cNvSpPr txBox="1">
            <a:spLocks noChangeArrowheads="1"/>
          </p:cNvSpPr>
          <p:nvPr/>
        </p:nvSpPr>
        <p:spPr bwMode="auto">
          <a:xfrm>
            <a:off x="2349500" y="3402013"/>
            <a:ext cx="40163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78926" name="Text Box 14"/>
          <p:cNvSpPr txBox="1">
            <a:spLocks noChangeArrowheads="1"/>
          </p:cNvSpPr>
          <p:nvPr/>
        </p:nvSpPr>
        <p:spPr bwMode="auto">
          <a:xfrm>
            <a:off x="3087688" y="3576638"/>
            <a:ext cx="37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en-US" sz="3200" b="1" i="1">
                <a:sym typeface="Symbol" pitchFamily="18" charset="2"/>
              </a:rPr>
              <a:t>a</a:t>
            </a:r>
            <a:endParaRPr lang="ru-RU" sz="3200" b="1" i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78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78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789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789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6789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6789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6789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6789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7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67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7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7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7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678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6789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  <p:bldP spid="678916" grpId="0" animBg="1"/>
      <p:bldP spid="678917" grpId="0" animBg="1"/>
      <p:bldP spid="678924" grpId="0"/>
      <p:bldP spid="678925" grpId="0" animBg="1"/>
      <p:bldP spid="678923" grpId="0"/>
      <p:bldP spid="6789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WordArt 2"/>
          <p:cNvSpPr>
            <a:spLocks noChangeArrowheads="1" noChangeShapeType="1" noTextEdit="1"/>
          </p:cNvSpPr>
          <p:nvPr/>
        </p:nvSpPr>
        <p:spPr bwMode="auto">
          <a:xfrm>
            <a:off x="344488" y="200025"/>
            <a:ext cx="5143500" cy="84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Опорні факти:</a:t>
            </a:r>
          </a:p>
        </p:txBody>
      </p:sp>
      <p:sp>
        <p:nvSpPr>
          <p:cNvPr id="679939" name="Rectangle 3"/>
          <p:cNvSpPr>
            <a:spLocks noChangeArrowheads="1"/>
          </p:cNvSpPr>
          <p:nvPr/>
        </p:nvSpPr>
        <p:spPr bwMode="auto">
          <a:xfrm>
            <a:off x="3227388" y="974725"/>
            <a:ext cx="56896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uk-UA" sz="3000" b="1" i="1">
                <a:latin typeface="Georgia" pitchFamily="18" charset="0"/>
              </a:rPr>
              <a:t>5. Відношення відрізків, що відтинають на прямій три паралельні </a:t>
            </a:r>
            <a:r>
              <a:rPr lang="en-US" sz="3000" b="1" i="1">
                <a:latin typeface="Georgia" pitchFamily="18" charset="0"/>
              </a:rPr>
              <a:t>   </a:t>
            </a:r>
            <a:r>
              <a:rPr lang="uk-UA" sz="3000" b="1" i="1">
                <a:latin typeface="Georgia" pitchFamily="18" charset="0"/>
              </a:rPr>
              <a:t>площини, </a:t>
            </a:r>
            <a:endParaRPr lang="en-US" sz="3000" b="1" i="1">
              <a:latin typeface="Georgia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uk-UA" sz="3000" b="1" i="1">
                <a:latin typeface="Georgia" pitchFamily="18" charset="0"/>
              </a:rPr>
              <a:t>не залежать </a:t>
            </a:r>
            <a:endParaRPr lang="en-US" sz="3000" b="1" i="1">
              <a:latin typeface="Georgia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uk-UA" sz="3000" b="1" i="1">
                <a:latin typeface="Georgia" pitchFamily="18" charset="0"/>
              </a:rPr>
              <a:t>від вибору прямої.</a:t>
            </a:r>
            <a:r>
              <a:rPr lang="uk-UA" sz="3200"/>
              <a:t> </a:t>
            </a:r>
          </a:p>
        </p:txBody>
      </p:sp>
      <p:sp>
        <p:nvSpPr>
          <p:cNvPr id="679940" name="AutoShape 4"/>
          <p:cNvSpPr>
            <a:spLocks noChangeArrowheads="1"/>
          </p:cNvSpPr>
          <p:nvPr/>
        </p:nvSpPr>
        <p:spPr bwMode="auto">
          <a:xfrm>
            <a:off x="233363" y="2636838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9941" name="AutoShape 5"/>
          <p:cNvSpPr>
            <a:spLocks noChangeArrowheads="1"/>
          </p:cNvSpPr>
          <p:nvPr/>
        </p:nvSpPr>
        <p:spPr bwMode="auto">
          <a:xfrm>
            <a:off x="263525" y="4032250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679942" name="Object 6"/>
          <p:cNvGraphicFramePr>
            <a:graphicFrameLocks noChangeAspect="1"/>
          </p:cNvGraphicFramePr>
          <p:nvPr/>
        </p:nvGraphicFramePr>
        <p:xfrm>
          <a:off x="741363" y="4700588"/>
          <a:ext cx="490537" cy="565150"/>
        </p:xfrm>
        <a:graphic>
          <a:graphicData uri="http://schemas.openxmlformats.org/presentationml/2006/ole">
            <p:oleObj spid="_x0000_s253954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679943" name="Object 7"/>
          <p:cNvGraphicFramePr>
            <a:graphicFrameLocks noChangeAspect="1"/>
          </p:cNvGraphicFramePr>
          <p:nvPr/>
        </p:nvGraphicFramePr>
        <p:xfrm>
          <a:off x="701675" y="3359150"/>
          <a:ext cx="511175" cy="468313"/>
        </p:xfrm>
        <a:graphic>
          <a:graphicData uri="http://schemas.openxmlformats.org/presentationml/2006/ole">
            <p:oleObj spid="_x0000_s253955" name="Формула" r:id="rId4" imgW="152280" imgH="139680" progId="Equation.3">
              <p:embed/>
            </p:oleObj>
          </a:graphicData>
        </a:graphic>
      </p:graphicFrame>
      <p:sp>
        <p:nvSpPr>
          <p:cNvPr id="679944" name="AutoShape 8"/>
          <p:cNvSpPr>
            <a:spLocks noChangeArrowheads="1"/>
          </p:cNvSpPr>
          <p:nvPr/>
        </p:nvSpPr>
        <p:spPr bwMode="auto">
          <a:xfrm>
            <a:off x="790575" y="5386388"/>
            <a:ext cx="4308475" cy="1228725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679945" name="Object 9"/>
          <p:cNvGraphicFramePr>
            <a:graphicFrameLocks noChangeAspect="1"/>
          </p:cNvGraphicFramePr>
          <p:nvPr/>
        </p:nvGraphicFramePr>
        <p:xfrm>
          <a:off x="1233488" y="5965825"/>
          <a:ext cx="568325" cy="639763"/>
        </p:xfrm>
        <a:graphic>
          <a:graphicData uri="http://schemas.openxmlformats.org/presentationml/2006/ole">
            <p:oleObj spid="_x0000_s253956" name="Формула" r:id="rId5" imgW="126720" imgH="164880" progId="Equation.3">
              <p:embed/>
            </p:oleObj>
          </a:graphicData>
        </a:graphic>
      </p:graphicFrame>
      <p:graphicFrame>
        <p:nvGraphicFramePr>
          <p:cNvPr id="679946" name="Object 10"/>
          <p:cNvGraphicFramePr>
            <a:graphicFrameLocks noChangeAspect="1"/>
          </p:cNvGraphicFramePr>
          <p:nvPr/>
        </p:nvGraphicFramePr>
        <p:xfrm>
          <a:off x="5422900" y="4549775"/>
          <a:ext cx="3806825" cy="1673225"/>
        </p:xfrm>
        <a:graphic>
          <a:graphicData uri="http://schemas.openxmlformats.org/presentationml/2006/ole">
            <p:oleObj spid="_x0000_s253957" name="Формула" r:id="rId6" imgW="850680" imgH="431640" progId="Equation.3">
              <p:embed/>
            </p:oleObj>
          </a:graphicData>
        </a:graphic>
      </p:graphicFrame>
      <p:sp>
        <p:nvSpPr>
          <p:cNvPr id="679947" name="Line 11"/>
          <p:cNvSpPr>
            <a:spLocks noChangeShapeType="1"/>
          </p:cNvSpPr>
          <p:nvPr/>
        </p:nvSpPr>
        <p:spPr bwMode="auto">
          <a:xfrm>
            <a:off x="2046288" y="1509713"/>
            <a:ext cx="1727200" cy="534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79948" name="Line 12"/>
          <p:cNvSpPr>
            <a:spLocks noChangeShapeType="1"/>
          </p:cNvSpPr>
          <p:nvPr/>
        </p:nvSpPr>
        <p:spPr bwMode="auto">
          <a:xfrm flipH="1">
            <a:off x="1887538" y="1524000"/>
            <a:ext cx="173037" cy="533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1981200" y="3163888"/>
            <a:ext cx="26988" cy="70485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1936750" y="4541838"/>
            <a:ext cx="26988" cy="70485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1885950" y="5932488"/>
            <a:ext cx="26988" cy="70485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578100" y="3119438"/>
            <a:ext cx="236538" cy="75565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006725" y="4476750"/>
            <a:ext cx="236538" cy="75565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3454400" y="5834063"/>
            <a:ext cx="236538" cy="75565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79955" name="Text Box 19"/>
          <p:cNvSpPr txBox="1">
            <a:spLocks noChangeArrowheads="1"/>
          </p:cNvSpPr>
          <p:nvPr/>
        </p:nvSpPr>
        <p:spPr bwMode="auto">
          <a:xfrm>
            <a:off x="1335088" y="2693988"/>
            <a:ext cx="64928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4000" b="1">
                <a:solidFill>
                  <a:schemeClr val="accent2"/>
                </a:solidFill>
                <a:latin typeface="Constantia" pitchFamily="18" charset="0"/>
              </a:rPr>
              <a:t>А</a:t>
            </a:r>
            <a:r>
              <a:rPr lang="uk-UA" sz="4000" b="1" baseline="-25000">
                <a:solidFill>
                  <a:schemeClr val="accent2"/>
                </a:solidFill>
                <a:latin typeface="Constantia" pitchFamily="18" charset="0"/>
              </a:rPr>
              <a:t>1</a:t>
            </a:r>
            <a:endParaRPr lang="ru-RU" sz="40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9956" name="Text Box 20"/>
          <p:cNvSpPr txBox="1">
            <a:spLocks noChangeArrowheads="1"/>
          </p:cNvSpPr>
          <p:nvPr/>
        </p:nvSpPr>
        <p:spPr bwMode="auto">
          <a:xfrm>
            <a:off x="1816100" y="2487613"/>
            <a:ext cx="40163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79957" name="Text Box 21"/>
          <p:cNvSpPr txBox="1">
            <a:spLocks noChangeArrowheads="1"/>
          </p:cNvSpPr>
          <p:nvPr/>
        </p:nvSpPr>
        <p:spPr bwMode="auto">
          <a:xfrm>
            <a:off x="2414588" y="2457450"/>
            <a:ext cx="4016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79958" name="Text Box 22"/>
          <p:cNvSpPr txBox="1">
            <a:spLocks noChangeArrowheads="1"/>
          </p:cNvSpPr>
          <p:nvPr/>
        </p:nvSpPr>
        <p:spPr bwMode="auto">
          <a:xfrm>
            <a:off x="1690688" y="3943350"/>
            <a:ext cx="4016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79959" name="Text Box 23"/>
          <p:cNvSpPr txBox="1">
            <a:spLocks noChangeArrowheads="1"/>
          </p:cNvSpPr>
          <p:nvPr/>
        </p:nvSpPr>
        <p:spPr bwMode="auto">
          <a:xfrm>
            <a:off x="2852738" y="3848100"/>
            <a:ext cx="4016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79960" name="Text Box 24"/>
          <p:cNvSpPr txBox="1">
            <a:spLocks noChangeArrowheads="1"/>
          </p:cNvSpPr>
          <p:nvPr/>
        </p:nvSpPr>
        <p:spPr bwMode="auto">
          <a:xfrm>
            <a:off x="1690688" y="5391150"/>
            <a:ext cx="4016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79961" name="Text Box 25"/>
          <p:cNvSpPr txBox="1">
            <a:spLocks noChangeArrowheads="1"/>
          </p:cNvSpPr>
          <p:nvPr/>
        </p:nvSpPr>
        <p:spPr bwMode="auto">
          <a:xfrm>
            <a:off x="3233738" y="5238750"/>
            <a:ext cx="40163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60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79962" name="Text Box 26"/>
          <p:cNvSpPr txBox="1">
            <a:spLocks noChangeArrowheads="1"/>
          </p:cNvSpPr>
          <p:nvPr/>
        </p:nvSpPr>
        <p:spPr bwMode="auto">
          <a:xfrm>
            <a:off x="1093788" y="4035425"/>
            <a:ext cx="69056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4000" b="1">
                <a:solidFill>
                  <a:schemeClr val="accent2"/>
                </a:solidFill>
                <a:latin typeface="Constantia" pitchFamily="18" charset="0"/>
              </a:rPr>
              <a:t>А</a:t>
            </a:r>
            <a:r>
              <a:rPr lang="uk-UA" sz="4000" b="1" baseline="-25000">
                <a:solidFill>
                  <a:schemeClr val="accent2"/>
                </a:solidFill>
                <a:latin typeface="Constantia" pitchFamily="18" charset="0"/>
              </a:rPr>
              <a:t>2</a:t>
            </a:r>
            <a:endParaRPr lang="ru-RU" sz="40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9963" name="Text Box 27"/>
          <p:cNvSpPr txBox="1">
            <a:spLocks noChangeArrowheads="1"/>
          </p:cNvSpPr>
          <p:nvPr/>
        </p:nvSpPr>
        <p:spPr bwMode="auto">
          <a:xfrm>
            <a:off x="1898650" y="5578475"/>
            <a:ext cx="6810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4000" b="1">
                <a:solidFill>
                  <a:schemeClr val="accent2"/>
                </a:solidFill>
                <a:latin typeface="Constantia" pitchFamily="18" charset="0"/>
              </a:rPr>
              <a:t>А</a:t>
            </a:r>
            <a:r>
              <a:rPr lang="uk-UA" sz="4000" b="1" baseline="-25000">
                <a:solidFill>
                  <a:schemeClr val="accent2"/>
                </a:solidFill>
                <a:latin typeface="Constantia" pitchFamily="18" charset="0"/>
              </a:rPr>
              <a:t>3</a:t>
            </a:r>
            <a:endParaRPr lang="ru-RU" sz="40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9964" name="Text Box 28"/>
          <p:cNvSpPr txBox="1">
            <a:spLocks noChangeArrowheads="1"/>
          </p:cNvSpPr>
          <p:nvPr/>
        </p:nvSpPr>
        <p:spPr bwMode="auto">
          <a:xfrm>
            <a:off x="2659063" y="2606675"/>
            <a:ext cx="6461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  <a:latin typeface="Constantia" pitchFamily="18" charset="0"/>
              </a:rPr>
              <a:t>B</a:t>
            </a:r>
            <a:r>
              <a:rPr lang="uk-UA" sz="4000" b="1" baseline="-25000">
                <a:solidFill>
                  <a:schemeClr val="accent2"/>
                </a:solidFill>
                <a:latin typeface="Constantia" pitchFamily="18" charset="0"/>
              </a:rPr>
              <a:t>1</a:t>
            </a:r>
            <a:endParaRPr lang="ru-RU" sz="40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9965" name="Text Box 29"/>
          <p:cNvSpPr txBox="1">
            <a:spLocks noChangeArrowheads="1"/>
          </p:cNvSpPr>
          <p:nvPr/>
        </p:nvSpPr>
        <p:spPr bwMode="auto">
          <a:xfrm>
            <a:off x="2962275" y="4016375"/>
            <a:ext cx="6873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  <a:latin typeface="Constantia" pitchFamily="18" charset="0"/>
              </a:rPr>
              <a:t>B</a:t>
            </a:r>
            <a:r>
              <a:rPr lang="en-US" sz="4000" b="1" baseline="-25000">
                <a:solidFill>
                  <a:schemeClr val="accent2"/>
                </a:solidFill>
                <a:latin typeface="Constantia" pitchFamily="18" charset="0"/>
              </a:rPr>
              <a:t>2</a:t>
            </a:r>
            <a:endParaRPr lang="ru-RU" sz="40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9966" name="Text Box 30"/>
          <p:cNvSpPr txBox="1">
            <a:spLocks noChangeArrowheads="1"/>
          </p:cNvSpPr>
          <p:nvPr/>
        </p:nvSpPr>
        <p:spPr bwMode="auto">
          <a:xfrm>
            <a:off x="3386138" y="5426075"/>
            <a:ext cx="67786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  <a:latin typeface="Constantia" pitchFamily="18" charset="0"/>
              </a:rPr>
              <a:t>B</a:t>
            </a:r>
            <a:r>
              <a:rPr lang="en-US" sz="4000" b="1" baseline="-25000">
                <a:solidFill>
                  <a:schemeClr val="accent2"/>
                </a:solidFill>
                <a:latin typeface="Constantia" pitchFamily="18" charset="0"/>
              </a:rPr>
              <a:t>3</a:t>
            </a:r>
            <a:endParaRPr lang="ru-RU" sz="40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79967" name="Text Box 31"/>
          <p:cNvSpPr txBox="1">
            <a:spLocks noChangeArrowheads="1"/>
          </p:cNvSpPr>
          <p:nvPr/>
        </p:nvSpPr>
        <p:spPr bwMode="auto">
          <a:xfrm>
            <a:off x="1554163" y="1044575"/>
            <a:ext cx="5318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  <a:latin typeface="Constantia" pitchFamily="18" charset="0"/>
              </a:rPr>
              <a:t>X</a:t>
            </a:r>
            <a:endParaRPr lang="ru-RU" sz="4000" b="1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27680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48675" y="6164263"/>
            <a:ext cx="695325" cy="69373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6799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6799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6799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6799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7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6799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6799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6799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6799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6799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6799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6799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6799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67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67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7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7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7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7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7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7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7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7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7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7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7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7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6799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6799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67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67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build="p"/>
      <p:bldP spid="679940" grpId="0" animBg="1"/>
      <p:bldP spid="679941" grpId="0" animBg="1"/>
      <p:bldP spid="679944" grpId="0" animBg="1"/>
      <p:bldP spid="679947" grpId="0" animBg="1"/>
      <p:bldP spid="679948" grpId="0" animBg="1"/>
      <p:bldP spid="679955" grpId="0"/>
      <p:bldP spid="679956" grpId="0"/>
      <p:bldP spid="679957" grpId="0"/>
      <p:bldP spid="679958" grpId="0"/>
      <p:bldP spid="679959" grpId="0"/>
      <p:bldP spid="679960" grpId="0"/>
      <p:bldP spid="679961" grpId="0"/>
      <p:bldP spid="679962" grpId="0"/>
      <p:bldP spid="679963" grpId="0"/>
      <p:bldP spid="679964" grpId="0"/>
      <p:bldP spid="679965" grpId="0"/>
      <p:bldP spid="679966" grpId="0"/>
      <p:bldP spid="6799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3253" name="Picture 5"/>
          <p:cNvPicPr>
            <a:picLocks noChangeAspect="1" noChangeArrowheads="1"/>
          </p:cNvPicPr>
          <p:nvPr/>
        </p:nvPicPr>
        <p:blipFill>
          <a:blip r:embed="rId2"/>
          <a:srcRect b="10397"/>
          <a:stretch>
            <a:fillRect/>
          </a:stretch>
        </p:blipFill>
        <p:spPr bwMode="auto">
          <a:xfrm>
            <a:off x="4927600" y="2692400"/>
            <a:ext cx="39751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3251" name="Text Box 3"/>
          <p:cNvSpPr txBox="1">
            <a:spLocks noChangeArrowheads="1"/>
          </p:cNvSpPr>
          <p:nvPr/>
        </p:nvSpPr>
        <p:spPr bwMode="auto">
          <a:xfrm>
            <a:off x="330200" y="1316038"/>
            <a:ext cx="5359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6.</a:t>
            </a:r>
            <a:r>
              <a:rPr lang="ru-RU" sz="2800" b="1" i="1">
                <a:latin typeface="Georgia" pitchFamily="18" charset="0"/>
              </a:rPr>
              <a:t> </a:t>
            </a:r>
            <a:r>
              <a:rPr lang="uk-UA" sz="2800" b="1" i="1"/>
              <a:t>Паралельні відрізки А</a:t>
            </a:r>
            <a:r>
              <a:rPr lang="ru-RU" sz="2800" b="1" i="1" baseline="-25000"/>
              <a:t>1</a:t>
            </a:r>
            <a:r>
              <a:rPr lang="uk-UA" sz="2800" b="1" i="1"/>
              <a:t>А</a:t>
            </a:r>
            <a:r>
              <a:rPr lang="ru-RU" sz="2800" b="1" i="1" baseline="-25000"/>
              <a:t>2</a:t>
            </a:r>
            <a:r>
              <a:rPr lang="uk-UA" sz="2800" b="1" i="1" baseline="-25000"/>
              <a:t>,</a:t>
            </a:r>
            <a:r>
              <a:rPr lang="uk-UA" sz="2800" b="1" i="1"/>
              <a:t>,  В</a:t>
            </a:r>
            <a:r>
              <a:rPr lang="ru-RU" sz="2800" b="1" i="1" baseline="-25000"/>
              <a:t>1</a:t>
            </a:r>
            <a:r>
              <a:rPr lang="en-US" sz="2800" b="1" i="1"/>
              <a:t>B</a:t>
            </a:r>
            <a:r>
              <a:rPr lang="ru-RU" sz="2800" b="1" i="1" baseline="-25000"/>
              <a:t>2</a:t>
            </a:r>
            <a:r>
              <a:rPr lang="uk-UA" sz="2800" b="1" i="1"/>
              <a:t>, С</a:t>
            </a:r>
            <a:r>
              <a:rPr lang="ru-RU" sz="2800" b="1" i="1" baseline="-25000"/>
              <a:t>1</a:t>
            </a:r>
            <a:r>
              <a:rPr lang="uk-UA" sz="2800" b="1" i="1"/>
              <a:t>С</a:t>
            </a:r>
            <a:r>
              <a:rPr lang="ru-RU" sz="2800" b="1" i="1" baseline="-25000"/>
              <a:t>2</a:t>
            </a:r>
            <a:r>
              <a:rPr lang="uk-UA" sz="2800" b="1" i="1"/>
              <a:t> розміщені між паралельними площинами </a:t>
            </a:r>
            <a:r>
              <a:rPr lang="uk-UA" sz="2800" b="1" i="1">
                <a:sym typeface="Symbol" pitchFamily="18" charset="2"/>
              </a:rPr>
              <a:t></a:t>
            </a:r>
            <a:r>
              <a:rPr lang="uk-UA" sz="2800" b="1" i="1"/>
              <a:t> і </a:t>
            </a:r>
            <a:r>
              <a:rPr lang="uk-UA" sz="2800" b="1" i="1">
                <a:sym typeface="Symbol" pitchFamily="18" charset="2"/>
              </a:rPr>
              <a:t></a:t>
            </a:r>
            <a:r>
              <a:rPr lang="uk-UA" sz="2800" b="1" i="1"/>
              <a:t>.</a:t>
            </a:r>
          </a:p>
          <a:p>
            <a:pPr marL="342900" indent="-342900" algn="ctr"/>
            <a:endParaRPr lang="uk-UA" sz="1800" b="1" i="1"/>
          </a:p>
          <a:p>
            <a:pPr marL="342900" indent="-342900"/>
            <a:r>
              <a:rPr lang="uk-UA" sz="2800" b="1" i="1"/>
              <a:t>а) Визначте вид</a:t>
            </a:r>
          </a:p>
          <a:p>
            <a:pPr marL="342900" indent="-342900"/>
            <a:r>
              <a:rPr lang="uk-UA" sz="2800" b="1" i="1"/>
              <a:t> чотирикутників А</a:t>
            </a:r>
            <a:r>
              <a:rPr lang="ru-RU" sz="2800" b="1" i="1" baseline="-25000"/>
              <a:t>1</a:t>
            </a:r>
            <a:r>
              <a:rPr lang="uk-UA" sz="2800" b="1" i="1"/>
              <a:t>В</a:t>
            </a:r>
            <a:r>
              <a:rPr lang="ru-RU" sz="2800" b="1" i="1" baseline="-25000"/>
              <a:t>1</a:t>
            </a:r>
            <a:r>
              <a:rPr lang="en-US" sz="2800" b="1" i="1"/>
              <a:t>B</a:t>
            </a:r>
            <a:r>
              <a:rPr lang="ru-RU" sz="2800" b="1" i="1" baseline="-25000"/>
              <a:t>2</a:t>
            </a:r>
            <a:r>
              <a:rPr lang="en-US" sz="2800" b="1" i="1"/>
              <a:t>A</a:t>
            </a:r>
            <a:r>
              <a:rPr lang="ru-RU" sz="2800" b="1" i="1" baseline="-25000"/>
              <a:t>2</a:t>
            </a:r>
            <a:r>
              <a:rPr lang="uk-UA" sz="2800" b="1" i="1" baseline="-25000"/>
              <a:t>,</a:t>
            </a:r>
            <a:r>
              <a:rPr lang="uk-UA" sz="2800" b="1" i="1"/>
              <a:t> В</a:t>
            </a:r>
            <a:r>
              <a:rPr lang="ru-RU" sz="2800" b="1" i="1" baseline="-25000"/>
              <a:t>1</a:t>
            </a:r>
            <a:r>
              <a:rPr lang="uk-UA" sz="2800" b="1" i="1"/>
              <a:t>С</a:t>
            </a:r>
            <a:r>
              <a:rPr lang="ru-RU" sz="2800" b="1" i="1" baseline="-25000"/>
              <a:t>1</a:t>
            </a:r>
            <a:r>
              <a:rPr lang="en-US" sz="2800" b="1" i="1"/>
              <a:t>C</a:t>
            </a:r>
            <a:r>
              <a:rPr lang="ru-RU" sz="2800" b="1" i="1" baseline="-25000"/>
              <a:t>2</a:t>
            </a:r>
            <a:r>
              <a:rPr lang="uk-UA" sz="2800" b="1" i="1"/>
              <a:t>В</a:t>
            </a:r>
            <a:r>
              <a:rPr lang="ru-RU" sz="2800" b="1" i="1" baseline="-25000"/>
              <a:t>2</a:t>
            </a:r>
            <a:r>
              <a:rPr lang="uk-UA" sz="2800" b="1" i="1"/>
              <a:t>,   А</a:t>
            </a:r>
            <a:r>
              <a:rPr lang="ru-RU" sz="2800" b="1" i="1" baseline="-25000"/>
              <a:t>1</a:t>
            </a:r>
            <a:r>
              <a:rPr lang="en-US" sz="2800" b="1" i="1"/>
              <a:t>C</a:t>
            </a:r>
            <a:r>
              <a:rPr lang="ru-RU" sz="2800" b="1" i="1" baseline="-25000"/>
              <a:t>1</a:t>
            </a:r>
            <a:r>
              <a:rPr lang="uk-UA" sz="2800" b="1" i="1"/>
              <a:t>С</a:t>
            </a:r>
            <a:r>
              <a:rPr lang="ru-RU" sz="2800" b="1" i="1" baseline="-25000"/>
              <a:t>2</a:t>
            </a:r>
            <a:r>
              <a:rPr lang="en-US" sz="2800" b="1" i="1"/>
              <a:t>A</a:t>
            </a:r>
            <a:r>
              <a:rPr lang="ru-RU" sz="2800" b="1" i="1" baseline="-25000"/>
              <a:t>2</a:t>
            </a:r>
            <a:r>
              <a:rPr lang="uk-UA" sz="2800" b="1" i="1"/>
              <a:t>.</a:t>
            </a:r>
          </a:p>
          <a:p>
            <a:pPr marL="342900" indent="-342900" algn="ctr"/>
            <a:endParaRPr lang="uk-UA" sz="2800" b="1" i="1"/>
          </a:p>
          <a:p>
            <a:pPr marL="342900" indent="-342900"/>
            <a:r>
              <a:rPr lang="uk-UA" sz="2800" b="1" i="1"/>
              <a:t>б) Доведіть, що </a:t>
            </a:r>
          </a:p>
          <a:p>
            <a:pPr marL="342900" indent="-342900" algn="ctr"/>
            <a:r>
              <a:rPr lang="uk-UA" sz="2800" b="1" i="1"/>
              <a:t>   </a:t>
            </a:r>
            <a:r>
              <a:rPr lang="uk-UA" sz="2800" b="1" i="1">
                <a:sym typeface="Symbol" pitchFamily="18" charset="2"/>
              </a:rPr>
              <a:t></a:t>
            </a:r>
            <a:r>
              <a:rPr lang="uk-UA" sz="2800" b="1" i="1"/>
              <a:t>А</a:t>
            </a:r>
            <a:r>
              <a:rPr lang="ru-RU" sz="2800" b="1" i="1" baseline="-25000"/>
              <a:t>1</a:t>
            </a:r>
            <a:r>
              <a:rPr lang="uk-UA" sz="2800" b="1" i="1"/>
              <a:t>В</a:t>
            </a:r>
            <a:r>
              <a:rPr lang="ru-RU" sz="2800" b="1" i="1" baseline="-25000"/>
              <a:t>1</a:t>
            </a:r>
            <a:r>
              <a:rPr lang="uk-UA" sz="2800" b="1" i="1"/>
              <a:t>С</a:t>
            </a:r>
            <a:r>
              <a:rPr lang="ru-RU" sz="2800" b="1" i="1" baseline="-25000"/>
              <a:t>1</a:t>
            </a:r>
            <a:r>
              <a:rPr lang="uk-UA" sz="2800" b="1" i="1"/>
              <a:t> =</a:t>
            </a:r>
            <a:r>
              <a:rPr lang="ru-RU" sz="2800" b="1" i="1"/>
              <a:t> </a:t>
            </a:r>
            <a:r>
              <a:rPr lang="uk-UA" sz="2800" b="1" i="1">
                <a:sym typeface="Symbol" pitchFamily="18" charset="2"/>
              </a:rPr>
              <a:t></a:t>
            </a:r>
            <a:r>
              <a:rPr lang="uk-UA" sz="2800" b="1" i="1"/>
              <a:t>А</a:t>
            </a:r>
            <a:r>
              <a:rPr lang="ru-RU" sz="2800" b="1" i="1" baseline="-25000"/>
              <a:t>2</a:t>
            </a:r>
            <a:r>
              <a:rPr lang="en-US" sz="2800" b="1" i="1"/>
              <a:t>B</a:t>
            </a:r>
            <a:r>
              <a:rPr lang="ru-RU" sz="2800" b="1" i="1" baseline="-25000"/>
              <a:t>2</a:t>
            </a:r>
            <a:r>
              <a:rPr lang="uk-UA" sz="2800" b="1" i="1"/>
              <a:t>С</a:t>
            </a:r>
            <a:r>
              <a:rPr lang="ru-RU" sz="2800" b="1" i="1" baseline="-25000"/>
              <a:t>2</a:t>
            </a:r>
            <a:r>
              <a:rPr lang="uk-UA" sz="2800" b="1" i="1" baseline="-25000"/>
              <a:t>.</a:t>
            </a:r>
            <a:endParaRPr lang="ru-RU" sz="2800" baseline="-25000"/>
          </a:p>
        </p:txBody>
      </p:sp>
      <p:sp>
        <p:nvSpPr>
          <p:cNvPr id="145412" name="Прямоугольник 6"/>
          <p:cNvSpPr>
            <a:spLocks noChangeArrowheads="1"/>
          </p:cNvSpPr>
          <p:nvPr/>
        </p:nvSpPr>
        <p:spPr bwMode="auto">
          <a:xfrm>
            <a:off x="2533650" y="468313"/>
            <a:ext cx="22304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 b="1" i="1">
                <a:solidFill>
                  <a:srgbClr val="FF0000"/>
                </a:solidFill>
              </a:rPr>
              <a:t>Задача</a:t>
            </a:r>
            <a:r>
              <a:rPr lang="uk-UA" sz="2000" b="1" i="1">
                <a:solidFill>
                  <a:srgbClr val="FF0000"/>
                </a:solidFill>
              </a:rPr>
              <a:t> </a:t>
            </a:r>
            <a:endParaRPr lang="uk-UA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9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9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2" name="WordArt 4"/>
          <p:cNvSpPr>
            <a:spLocks noChangeArrowheads="1" noChangeShapeType="1" noTextEdit="1"/>
          </p:cNvSpPr>
          <p:nvPr/>
        </p:nvSpPr>
        <p:spPr bwMode="auto">
          <a:xfrm>
            <a:off x="1692275" y="231775"/>
            <a:ext cx="4117975" cy="78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uk-UA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Задачі</a:t>
            </a:r>
          </a:p>
        </p:txBody>
      </p:sp>
      <p:pic>
        <p:nvPicPr>
          <p:cNvPr id="128003" name="Picture 3" descr="C:\Users\denis\Desktop\подібність трикутникі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pic>
        <p:nvPicPr>
          <p:cNvPr id="129027" name="Picture 2" descr="C:\Users\denis\Desktop\img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1650"/>
          </a:xfr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580</Words>
  <Application>Microsoft Office PowerPoint</Application>
  <PresentationFormat>Экран (4:3)</PresentationFormat>
  <Paragraphs>105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Тема Office</vt:lpstr>
      <vt:lpstr>Открытая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denis</cp:lastModifiedBy>
  <cp:revision>72</cp:revision>
  <dcterms:modified xsi:type="dcterms:W3CDTF">2020-10-27T08:03:12Z</dcterms:modified>
</cp:coreProperties>
</file>