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4"/>
  </p:notesMasterIdLst>
  <p:sldIdLst>
    <p:sldId id="347" r:id="rId3"/>
    <p:sldId id="353" r:id="rId4"/>
    <p:sldId id="355" r:id="rId5"/>
    <p:sldId id="356" r:id="rId6"/>
    <p:sldId id="348" r:id="rId7"/>
    <p:sldId id="349" r:id="rId8"/>
    <p:sldId id="354" r:id="rId9"/>
    <p:sldId id="357" r:id="rId10"/>
    <p:sldId id="358" r:id="rId11"/>
    <p:sldId id="359" r:id="rId12"/>
    <p:sldId id="360" r:id="rId13"/>
    <p:sldId id="342" r:id="rId14"/>
    <p:sldId id="350" r:id="rId15"/>
    <p:sldId id="351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52" r:id="rId32"/>
    <p:sldId id="30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9900"/>
    <a:srgbClr val="FFFF00"/>
    <a:srgbClr val="0000FF"/>
    <a:srgbClr val="66FFFF"/>
    <a:srgbClr val="996600"/>
    <a:srgbClr val="00FF00"/>
    <a:srgbClr val="FF0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760" autoAdjust="0"/>
    <p:restoredTop sz="99150" autoAdjust="0"/>
  </p:normalViewPr>
  <p:slideViewPr>
    <p:cSldViewPr>
      <p:cViewPr>
        <p:scale>
          <a:sx n="90" d="100"/>
          <a:sy n="90" d="100"/>
        </p:scale>
        <p:origin x="-47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118FB-71B0-4844-BC16-84B71E0AE04D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8A4CE-E6C8-48C1-8A80-13C9AE9F6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2ADA52-96E5-4B8B-AD5F-3E48B4B00B1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157517-392C-4BD3-8A0D-314255EF894B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Freeform 4"/>
          <p:cNvSpPr>
            <a:spLocks/>
          </p:cNvSpPr>
          <p:nvPr/>
        </p:nvSpPr>
        <p:spPr bwMode="auto">
          <a:xfrm>
            <a:off x="611188" y="4508500"/>
            <a:ext cx="3535362" cy="1554163"/>
          </a:xfrm>
          <a:custGeom>
            <a:avLst/>
            <a:gdLst>
              <a:gd name="T0" fmla="*/ 0 w 2227"/>
              <a:gd name="T1" fmla="*/ 2147483647 h 979"/>
              <a:gd name="T2" fmla="*/ 2147483647 w 2227"/>
              <a:gd name="T3" fmla="*/ 2147483647 h 979"/>
              <a:gd name="T4" fmla="*/ 2147483647 w 2227"/>
              <a:gd name="T5" fmla="*/ 0 h 979"/>
              <a:gd name="T6" fmla="*/ 2147483647 w 2227"/>
              <a:gd name="T7" fmla="*/ 2147483647 h 979"/>
              <a:gd name="T8" fmla="*/ 0 60000 65536"/>
              <a:gd name="T9" fmla="*/ 0 60000 65536"/>
              <a:gd name="T10" fmla="*/ 0 60000 65536"/>
              <a:gd name="T11" fmla="*/ 0 60000 65536"/>
              <a:gd name="T12" fmla="*/ 0 w 2227"/>
              <a:gd name="T13" fmla="*/ 0 h 979"/>
              <a:gd name="T14" fmla="*/ 2227 w 2227"/>
              <a:gd name="T15" fmla="*/ 979 h 9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7" h="979">
                <a:moveTo>
                  <a:pt x="0" y="19"/>
                </a:moveTo>
                <a:lnTo>
                  <a:pt x="1459" y="979"/>
                </a:lnTo>
                <a:lnTo>
                  <a:pt x="2227" y="0"/>
                </a:lnTo>
                <a:lnTo>
                  <a:pt x="19" y="39"/>
                </a:lnTo>
              </a:path>
            </a:pathLst>
          </a:custGeom>
          <a:solidFill>
            <a:srgbClr val="CCFF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95288" y="44370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/>
              <a:t>А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286248" y="450057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/>
              <a:t>В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2428860" y="6072206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/>
              <a:t>С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1763713" y="14843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D</a:t>
            </a:r>
            <a:endParaRPr lang="ru-RU" b="1" i="1"/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1643042" y="421481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/>
              <a:t>M</a:t>
            </a:r>
            <a:endParaRPr lang="ru-RU" b="1" i="1" dirty="0"/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642910" y="314324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/>
              <a:t>N</a:t>
            </a:r>
            <a:endParaRPr lang="ru-RU" b="1" i="1" dirty="0"/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3571868" y="5286388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/>
              <a:t>L</a:t>
            </a:r>
            <a:endParaRPr lang="ru-RU" b="1" i="1" dirty="0"/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2428860" y="3286124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/>
              <a:t>К</a:t>
            </a:r>
          </a:p>
        </p:txBody>
      </p:sp>
      <p:sp>
        <p:nvSpPr>
          <p:cNvPr id="11278" name="Oval 13"/>
          <p:cNvSpPr>
            <a:spLocks noChangeArrowheads="1"/>
          </p:cNvSpPr>
          <p:nvPr/>
        </p:nvSpPr>
        <p:spPr bwMode="auto">
          <a:xfrm>
            <a:off x="1763713" y="1916113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279" name="Freeform 14"/>
          <p:cNvSpPr>
            <a:spLocks/>
          </p:cNvSpPr>
          <p:nvPr/>
        </p:nvSpPr>
        <p:spPr bwMode="auto">
          <a:xfrm>
            <a:off x="746125" y="1965325"/>
            <a:ext cx="1082675" cy="2606675"/>
          </a:xfrm>
          <a:custGeom>
            <a:avLst/>
            <a:gdLst>
              <a:gd name="T0" fmla="*/ 0 w 682"/>
              <a:gd name="T1" fmla="*/ 2147483647 h 1642"/>
              <a:gd name="T2" fmla="*/ 2147483647 w 682"/>
              <a:gd name="T3" fmla="*/ 0 h 1642"/>
              <a:gd name="T4" fmla="*/ 0 60000 65536"/>
              <a:gd name="T5" fmla="*/ 0 60000 65536"/>
              <a:gd name="T6" fmla="*/ 0 w 682"/>
              <a:gd name="T7" fmla="*/ 0 h 1642"/>
              <a:gd name="T8" fmla="*/ 682 w 682"/>
              <a:gd name="T9" fmla="*/ 1642 h 16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1642">
                <a:moveTo>
                  <a:pt x="0" y="1642"/>
                </a:moveTo>
                <a:lnTo>
                  <a:pt x="68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0" name="Freeform 15"/>
          <p:cNvSpPr>
            <a:spLocks/>
          </p:cNvSpPr>
          <p:nvPr/>
        </p:nvSpPr>
        <p:spPr bwMode="auto">
          <a:xfrm>
            <a:off x="1828800" y="1965325"/>
            <a:ext cx="1082675" cy="4084638"/>
          </a:xfrm>
          <a:custGeom>
            <a:avLst/>
            <a:gdLst>
              <a:gd name="T0" fmla="*/ 2147483647 w 682"/>
              <a:gd name="T1" fmla="*/ 2147483647 h 2573"/>
              <a:gd name="T2" fmla="*/ 0 w 682"/>
              <a:gd name="T3" fmla="*/ 0 h 2573"/>
              <a:gd name="T4" fmla="*/ 0 60000 65536"/>
              <a:gd name="T5" fmla="*/ 0 60000 65536"/>
              <a:gd name="T6" fmla="*/ 0 w 682"/>
              <a:gd name="T7" fmla="*/ 0 h 2573"/>
              <a:gd name="T8" fmla="*/ 682 w 682"/>
              <a:gd name="T9" fmla="*/ 2573 h 25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2573">
                <a:moveTo>
                  <a:pt x="682" y="2573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1" name="Freeform 16"/>
          <p:cNvSpPr>
            <a:spLocks/>
          </p:cNvSpPr>
          <p:nvPr/>
        </p:nvSpPr>
        <p:spPr bwMode="auto">
          <a:xfrm>
            <a:off x="1828800" y="1965325"/>
            <a:ext cx="2270125" cy="2546350"/>
          </a:xfrm>
          <a:custGeom>
            <a:avLst/>
            <a:gdLst>
              <a:gd name="T0" fmla="*/ 2147483647 w 1430"/>
              <a:gd name="T1" fmla="*/ 2147483647 h 1604"/>
              <a:gd name="T2" fmla="*/ 0 w 1430"/>
              <a:gd name="T3" fmla="*/ 0 h 1604"/>
              <a:gd name="T4" fmla="*/ 0 60000 65536"/>
              <a:gd name="T5" fmla="*/ 0 60000 65536"/>
              <a:gd name="T6" fmla="*/ 0 w 1430"/>
              <a:gd name="T7" fmla="*/ 0 h 1604"/>
              <a:gd name="T8" fmla="*/ 1430 w 1430"/>
              <a:gd name="T9" fmla="*/ 1604 h 1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30" h="1604">
                <a:moveTo>
                  <a:pt x="1430" y="1604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288213" y="711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 b="1" i="1">
              <a:latin typeface="Georgia" pitchFamily="18" charset="0"/>
            </a:endParaRP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6357950" y="2143116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288" name="Freeform 24"/>
          <p:cNvSpPr>
            <a:spLocks/>
          </p:cNvSpPr>
          <p:nvPr/>
        </p:nvSpPr>
        <p:spPr bwMode="auto">
          <a:xfrm>
            <a:off x="2879725" y="4525963"/>
            <a:ext cx="1219200" cy="1524000"/>
          </a:xfrm>
          <a:custGeom>
            <a:avLst/>
            <a:gdLst>
              <a:gd name="T0" fmla="*/ 0 w 768"/>
              <a:gd name="T1" fmla="*/ 2147483647 h 960"/>
              <a:gd name="T2" fmla="*/ 2147483647 w 768"/>
              <a:gd name="T3" fmla="*/ 0 h 960"/>
              <a:gd name="T4" fmla="*/ 0 60000 65536"/>
              <a:gd name="T5" fmla="*/ 0 60000 65536"/>
              <a:gd name="T6" fmla="*/ 0 w 768"/>
              <a:gd name="T7" fmla="*/ 0 h 960"/>
              <a:gd name="T8" fmla="*/ 768 w 768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8" h="960">
                <a:moveTo>
                  <a:pt x="0" y="960"/>
                </a:moveTo>
                <a:lnTo>
                  <a:pt x="76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9" name="Freeform 25"/>
          <p:cNvSpPr>
            <a:spLocks/>
          </p:cNvSpPr>
          <p:nvPr/>
        </p:nvSpPr>
        <p:spPr bwMode="auto">
          <a:xfrm>
            <a:off x="762000" y="4525963"/>
            <a:ext cx="3322638" cy="46037"/>
          </a:xfrm>
          <a:custGeom>
            <a:avLst/>
            <a:gdLst>
              <a:gd name="T0" fmla="*/ 0 w 2093"/>
              <a:gd name="T1" fmla="*/ 2147483647 h 29"/>
              <a:gd name="T2" fmla="*/ 2147483647 w 2093"/>
              <a:gd name="T3" fmla="*/ 0 h 29"/>
              <a:gd name="T4" fmla="*/ 0 60000 65536"/>
              <a:gd name="T5" fmla="*/ 0 60000 65536"/>
              <a:gd name="T6" fmla="*/ 0 w 2093"/>
              <a:gd name="T7" fmla="*/ 0 h 29"/>
              <a:gd name="T8" fmla="*/ 2093 w 2093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3" h="29">
                <a:moveTo>
                  <a:pt x="0" y="29"/>
                </a:moveTo>
                <a:lnTo>
                  <a:pt x="2093" y="0"/>
                </a:lnTo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96" name="Freeform 33"/>
          <p:cNvSpPr>
            <a:spLocks/>
          </p:cNvSpPr>
          <p:nvPr/>
        </p:nvSpPr>
        <p:spPr bwMode="auto">
          <a:xfrm>
            <a:off x="762000" y="4572000"/>
            <a:ext cx="2133600" cy="1447800"/>
          </a:xfrm>
          <a:custGeom>
            <a:avLst/>
            <a:gdLst>
              <a:gd name="T0" fmla="*/ 0 w 1344"/>
              <a:gd name="T1" fmla="*/ 0 h 912"/>
              <a:gd name="T2" fmla="*/ 2147483647 w 1344"/>
              <a:gd name="T3" fmla="*/ 2147483647 h 912"/>
              <a:gd name="T4" fmla="*/ 0 60000 65536"/>
              <a:gd name="T5" fmla="*/ 0 60000 65536"/>
              <a:gd name="T6" fmla="*/ 0 w 1344"/>
              <a:gd name="T7" fmla="*/ 0 h 912"/>
              <a:gd name="T8" fmla="*/ 1344 w 1344"/>
              <a:gd name="T9" fmla="*/ 912 h 9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44" h="912">
                <a:moveTo>
                  <a:pt x="0" y="0"/>
                </a:moveTo>
                <a:lnTo>
                  <a:pt x="1344" y="9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02" name="Freeform 34"/>
          <p:cNvSpPr>
            <a:spLocks/>
          </p:cNvSpPr>
          <p:nvPr/>
        </p:nvSpPr>
        <p:spPr bwMode="auto">
          <a:xfrm>
            <a:off x="777875" y="4587875"/>
            <a:ext cx="2101850" cy="1416050"/>
          </a:xfrm>
          <a:custGeom>
            <a:avLst/>
            <a:gdLst>
              <a:gd name="T0" fmla="*/ 0 w 1324"/>
              <a:gd name="T1" fmla="*/ 0 h 892"/>
              <a:gd name="T2" fmla="*/ 2147483647 w 1324"/>
              <a:gd name="T3" fmla="*/ 2147483647 h 892"/>
              <a:gd name="T4" fmla="*/ 0 60000 65536"/>
              <a:gd name="T5" fmla="*/ 0 60000 65536"/>
              <a:gd name="T6" fmla="*/ 0 w 1324"/>
              <a:gd name="T7" fmla="*/ 0 h 892"/>
              <a:gd name="T8" fmla="*/ 1324 w 1324"/>
              <a:gd name="T9" fmla="*/ 892 h 8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24" h="892">
                <a:moveTo>
                  <a:pt x="0" y="0"/>
                </a:moveTo>
                <a:lnTo>
                  <a:pt x="1324" y="892"/>
                </a:lnTo>
              </a:path>
            </a:pathLst>
          </a:custGeom>
          <a:noFill/>
          <a:ln w="41275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03" name="Freeform 35"/>
          <p:cNvSpPr>
            <a:spLocks/>
          </p:cNvSpPr>
          <p:nvPr/>
        </p:nvSpPr>
        <p:spPr bwMode="auto">
          <a:xfrm rot="20621613">
            <a:off x="1302106" y="3174113"/>
            <a:ext cx="967625" cy="763271"/>
          </a:xfrm>
          <a:custGeom>
            <a:avLst/>
            <a:gdLst>
              <a:gd name="T0" fmla="*/ 0 w 729"/>
              <a:gd name="T1" fmla="*/ 0 h 557"/>
              <a:gd name="T2" fmla="*/ 2147483647 w 729"/>
              <a:gd name="T3" fmla="*/ 2147483647 h 557"/>
              <a:gd name="T4" fmla="*/ 0 60000 65536"/>
              <a:gd name="T5" fmla="*/ 0 60000 65536"/>
              <a:gd name="T6" fmla="*/ 0 w 729"/>
              <a:gd name="T7" fmla="*/ 0 h 557"/>
              <a:gd name="T8" fmla="*/ 729 w 729"/>
              <a:gd name="T9" fmla="*/ 557 h 5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9" h="557">
                <a:moveTo>
                  <a:pt x="0" y="0"/>
                </a:moveTo>
                <a:lnTo>
                  <a:pt x="729" y="557"/>
                </a:lnTo>
              </a:path>
            </a:pathLst>
          </a:custGeom>
          <a:noFill/>
          <a:ln w="41275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05" name="Freeform 37"/>
          <p:cNvSpPr>
            <a:spLocks/>
          </p:cNvSpPr>
          <p:nvPr/>
        </p:nvSpPr>
        <p:spPr bwMode="auto">
          <a:xfrm>
            <a:off x="731838" y="4525963"/>
            <a:ext cx="3336925" cy="30162"/>
          </a:xfrm>
          <a:custGeom>
            <a:avLst/>
            <a:gdLst>
              <a:gd name="T0" fmla="*/ 0 w 2102"/>
              <a:gd name="T1" fmla="*/ 2147483647 h 19"/>
              <a:gd name="T2" fmla="*/ 2147483647 w 2102"/>
              <a:gd name="T3" fmla="*/ 0 h 19"/>
              <a:gd name="T4" fmla="*/ 0 60000 65536"/>
              <a:gd name="T5" fmla="*/ 0 60000 65536"/>
              <a:gd name="T6" fmla="*/ 0 w 2102"/>
              <a:gd name="T7" fmla="*/ 0 h 19"/>
              <a:gd name="T8" fmla="*/ 2102 w 2102"/>
              <a:gd name="T9" fmla="*/ 19 h 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2" h="19">
                <a:moveTo>
                  <a:pt x="0" y="19"/>
                </a:moveTo>
                <a:lnTo>
                  <a:pt x="2102" y="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06" name="Freeform 38"/>
          <p:cNvSpPr>
            <a:spLocks/>
          </p:cNvSpPr>
          <p:nvPr/>
        </p:nvSpPr>
        <p:spPr bwMode="auto">
          <a:xfrm>
            <a:off x="1285852" y="3429000"/>
            <a:ext cx="857256" cy="1143008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10" name="Freeform 42"/>
          <p:cNvSpPr>
            <a:spLocks/>
          </p:cNvSpPr>
          <p:nvPr/>
        </p:nvSpPr>
        <p:spPr bwMode="auto">
          <a:xfrm flipV="1">
            <a:off x="2285984" y="3714752"/>
            <a:ext cx="1143008" cy="1500198"/>
          </a:xfrm>
          <a:custGeom>
            <a:avLst/>
            <a:gdLst>
              <a:gd name="T0" fmla="*/ 2147483647 w 365"/>
              <a:gd name="T1" fmla="*/ 0 h 855"/>
              <a:gd name="T2" fmla="*/ 0 w 365"/>
              <a:gd name="T3" fmla="*/ 2147483647 h 855"/>
              <a:gd name="T4" fmla="*/ 0 60000 65536"/>
              <a:gd name="T5" fmla="*/ 0 60000 65536"/>
              <a:gd name="T6" fmla="*/ 0 w 365"/>
              <a:gd name="T7" fmla="*/ 0 h 855"/>
              <a:gd name="T8" fmla="*/ 365 w 365"/>
              <a:gd name="T9" fmla="*/ 855 h 8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5" h="855">
                <a:moveTo>
                  <a:pt x="365" y="0"/>
                </a:moveTo>
                <a:lnTo>
                  <a:pt x="0" y="855"/>
                </a:lnTo>
              </a:path>
            </a:pathLst>
          </a:custGeom>
          <a:noFill/>
          <a:ln w="444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11" name="Freeform 43"/>
          <p:cNvSpPr>
            <a:spLocks/>
          </p:cNvSpPr>
          <p:nvPr/>
        </p:nvSpPr>
        <p:spPr bwMode="auto">
          <a:xfrm>
            <a:off x="2911475" y="4511675"/>
            <a:ext cx="1203325" cy="1508125"/>
          </a:xfrm>
          <a:custGeom>
            <a:avLst/>
            <a:gdLst>
              <a:gd name="T0" fmla="*/ 0 w 758"/>
              <a:gd name="T1" fmla="*/ 2147483647 h 950"/>
              <a:gd name="T2" fmla="*/ 2147483647 w 758"/>
              <a:gd name="T3" fmla="*/ 0 h 950"/>
              <a:gd name="T4" fmla="*/ 0 60000 65536"/>
              <a:gd name="T5" fmla="*/ 0 60000 65536"/>
              <a:gd name="T6" fmla="*/ 0 w 758"/>
              <a:gd name="T7" fmla="*/ 0 h 950"/>
              <a:gd name="T8" fmla="*/ 758 w 758"/>
              <a:gd name="T9" fmla="*/ 950 h 9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8" h="950">
                <a:moveTo>
                  <a:pt x="0" y="950"/>
                </a:moveTo>
                <a:lnTo>
                  <a:pt x="758" y="0"/>
                </a:lnTo>
              </a:path>
            </a:pathLst>
          </a:custGeom>
          <a:noFill/>
          <a:ln w="444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 flipH="1" flipV="1">
            <a:off x="2295508" y="4724408"/>
            <a:ext cx="1204922" cy="561980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6" name="Прямоугольник 45"/>
          <p:cNvSpPr/>
          <p:nvPr/>
        </p:nvSpPr>
        <p:spPr>
          <a:xfrm>
            <a:off x="214282" y="428604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№ 5.</a:t>
            </a:r>
            <a:r>
              <a:rPr lang="en-US" sz="2400" b="1" dirty="0" smtClean="0">
                <a:solidFill>
                  <a:srgbClr val="0000FF"/>
                </a:solidFill>
              </a:rPr>
              <a:t>14</a:t>
            </a:r>
            <a:r>
              <a:rPr lang="uk-UA" sz="2400" b="1" dirty="0" smtClean="0">
                <a:solidFill>
                  <a:srgbClr val="0000FF"/>
                </a:solidFill>
              </a:rPr>
              <a:t>, С. 219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9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9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59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59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003" grpId="0" animBg="1"/>
      <p:bldP spid="596005" grpId="0" animBg="1"/>
      <p:bldP spid="596010" grpId="0" animBg="1"/>
      <p:bldP spid="596011" grpId="0" animBg="1"/>
      <p:bldP spid="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285750" y="357188"/>
            <a:ext cx="85010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Що означає побудувати переріз?</a:t>
            </a:r>
          </a:p>
          <a:p>
            <a:r>
              <a:rPr lang="uk-UA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uk-UA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Побудувати переріз многогранника площиною – означає:</a:t>
            </a:r>
          </a:p>
          <a:p>
            <a:pPr>
              <a:buFont typeface="Wingdings" pitchFamily="2" charset="2"/>
              <a:buChar char="ü"/>
            </a:pPr>
            <a:r>
              <a:rPr lang="uk-UA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площині кожної перетнутої грані вказати дві точки, що належать перерізу;</a:t>
            </a:r>
            <a:endParaRPr lang="ru-RU" sz="32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з'єднати ці точки прямою;</a:t>
            </a:r>
          </a:p>
          <a:p>
            <a:pPr>
              <a:buFont typeface="Wingdings" pitchFamily="2" charset="2"/>
              <a:buChar char="ü"/>
            </a:pPr>
            <a:r>
              <a:rPr lang="uk-UA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знайти точки перетину прямої з ребрами многогранника.</a:t>
            </a: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5786446" y="5415993"/>
            <a:ext cx="2500330" cy="584775"/>
          </a:xfrm>
          <a:prstGeom prst="rect">
            <a:avLst/>
          </a:prstGeom>
          <a:gradFill flip="none" rotWithShape="1">
            <a:gsLst>
              <a:gs pos="0">
                <a:srgbClr val="000000">
                  <a:tint val="66000"/>
                  <a:satMod val="160000"/>
                </a:srgbClr>
              </a:gs>
              <a:gs pos="50000">
                <a:srgbClr val="000000">
                  <a:tint val="44500"/>
                  <a:satMod val="160000"/>
                </a:srgbClr>
              </a:gs>
              <a:gs pos="100000">
                <a:srgbClr val="000000">
                  <a:tint val="23500"/>
                  <a:satMod val="160000"/>
                </a:srgbClr>
              </a:gs>
            </a:gsLst>
            <a:lin ang="13500000" scaled="1"/>
            <a:tileRect/>
          </a:gradFill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Приклади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лилиния 24"/>
          <p:cNvSpPr/>
          <p:nvPr/>
        </p:nvSpPr>
        <p:spPr>
          <a:xfrm>
            <a:off x="1233488" y="1565275"/>
            <a:ext cx="4889500" cy="4405313"/>
          </a:xfrm>
          <a:custGeom>
            <a:avLst/>
            <a:gdLst>
              <a:gd name="connsiteX0" fmla="*/ 0 w 4890654"/>
              <a:gd name="connsiteY0" fmla="*/ 1066800 h 4405745"/>
              <a:gd name="connsiteX1" fmla="*/ 4890654 w 4890654"/>
              <a:gd name="connsiteY1" fmla="*/ 0 h 4405745"/>
              <a:gd name="connsiteX2" fmla="*/ 3823854 w 4890654"/>
              <a:gd name="connsiteY2" fmla="*/ 4405745 h 4405745"/>
              <a:gd name="connsiteX3" fmla="*/ 0 w 4890654"/>
              <a:gd name="connsiteY3" fmla="*/ 1066800 h 440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0654" h="4405745">
                <a:moveTo>
                  <a:pt x="0" y="1066800"/>
                </a:moveTo>
                <a:lnTo>
                  <a:pt x="4890654" y="0"/>
                </a:lnTo>
                <a:lnTo>
                  <a:pt x="3823854" y="4405745"/>
                </a:lnTo>
                <a:lnTo>
                  <a:pt x="0" y="1066800"/>
                </a:lnTo>
                <a:close/>
              </a:path>
            </a:pathLst>
          </a:custGeom>
          <a:solidFill>
            <a:srgbClr val="FF5050">
              <a:alpha val="53000"/>
            </a:srgb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500063" y="285750"/>
            <a:ext cx="8286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1. Побудуйте переріз паралелепіпеда площиною, що проходить через точки А, В, С.</a:t>
            </a:r>
            <a:endParaRPr lang="ru-RU" sz="2800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642938" y="1143000"/>
            <a:ext cx="5981700" cy="5227638"/>
            <a:chOff x="642910" y="1142984"/>
            <a:chExt cx="5982462" cy="5228245"/>
          </a:xfrm>
        </p:grpSpPr>
        <p:grpSp>
          <p:nvGrpSpPr>
            <p:cNvPr id="3" name="Группа 3"/>
            <p:cNvGrpSpPr>
              <a:grpSpLocks/>
            </p:cNvGrpSpPr>
            <p:nvPr/>
          </p:nvGrpSpPr>
          <p:grpSpPr bwMode="auto">
            <a:xfrm>
              <a:off x="1214414" y="1500172"/>
              <a:ext cx="4929225" cy="4500596"/>
              <a:chOff x="0" y="-44215"/>
              <a:chExt cx="1804666" cy="2119460"/>
            </a:xfrm>
          </p:grpSpPr>
          <p:grpSp>
            <p:nvGrpSpPr>
              <p:cNvPr id="4" name="Группа 4"/>
              <p:cNvGrpSpPr>
                <a:grpSpLocks/>
              </p:cNvGrpSpPr>
              <p:nvPr/>
            </p:nvGrpSpPr>
            <p:grpSpPr bwMode="auto">
              <a:xfrm>
                <a:off x="21035" y="-44215"/>
                <a:ext cx="1783631" cy="2109805"/>
                <a:chOff x="21035" y="-42994"/>
                <a:chExt cx="1769827" cy="2071421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5400000" flipH="1" flipV="1">
                  <a:off x="-383814" y="756311"/>
                  <a:ext cx="1600302" cy="1730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rot="10800000">
                  <a:off x="415472" y="1542645"/>
                  <a:ext cx="1375629" cy="734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10800000" flipV="1">
                  <a:off x="20952" y="1542645"/>
                  <a:ext cx="394520" cy="485963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Куб 5"/>
              <p:cNvSpPr/>
              <p:nvPr/>
            </p:nvSpPr>
            <p:spPr>
              <a:xfrm>
                <a:off x="25" y="-10550"/>
                <a:ext cx="1804882" cy="2086045"/>
              </a:xfrm>
              <a:prstGeom prst="cub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1513" name="TextBox 11"/>
            <p:cNvSpPr txBox="1">
              <a:spLocks noChangeArrowheads="1"/>
            </p:cNvSpPr>
            <p:nvPr/>
          </p:nvSpPr>
          <p:spPr bwMode="auto">
            <a:xfrm>
              <a:off x="733192" y="235743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4" name="TextBox 12"/>
            <p:cNvSpPr txBox="1">
              <a:spLocks noChangeArrowheads="1"/>
            </p:cNvSpPr>
            <p:nvPr/>
          </p:nvSpPr>
          <p:spPr bwMode="auto">
            <a:xfrm>
              <a:off x="6143636" y="4500570"/>
              <a:ext cx="1847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5" name="TextBox 13"/>
            <p:cNvSpPr txBox="1">
              <a:spLocks noChangeArrowheads="1"/>
            </p:cNvSpPr>
            <p:nvPr/>
          </p:nvSpPr>
          <p:spPr bwMode="auto">
            <a:xfrm>
              <a:off x="1898642" y="4487299"/>
              <a:ext cx="1847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6" name="TextBox 14"/>
            <p:cNvSpPr txBox="1">
              <a:spLocks noChangeArrowheads="1"/>
            </p:cNvSpPr>
            <p:nvPr/>
          </p:nvSpPr>
          <p:spPr bwMode="auto">
            <a:xfrm>
              <a:off x="642910" y="5715016"/>
              <a:ext cx="1847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7" name="TextBox 15"/>
            <p:cNvSpPr txBox="1">
              <a:spLocks noChangeArrowheads="1"/>
            </p:cNvSpPr>
            <p:nvPr/>
          </p:nvSpPr>
          <p:spPr bwMode="auto">
            <a:xfrm>
              <a:off x="5072066" y="5786454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8" name="TextBox 16"/>
            <p:cNvSpPr txBox="1">
              <a:spLocks noChangeArrowheads="1"/>
            </p:cNvSpPr>
            <p:nvPr/>
          </p:nvSpPr>
          <p:spPr bwMode="auto">
            <a:xfrm>
              <a:off x="5072066" y="2643182"/>
              <a:ext cx="1847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9" name="TextBox 17"/>
            <p:cNvSpPr txBox="1">
              <a:spLocks noChangeArrowheads="1"/>
            </p:cNvSpPr>
            <p:nvPr/>
          </p:nvSpPr>
          <p:spPr bwMode="auto">
            <a:xfrm>
              <a:off x="6144150" y="1142984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0" name="TextBox 18"/>
            <p:cNvSpPr txBox="1">
              <a:spLocks noChangeArrowheads="1"/>
            </p:cNvSpPr>
            <p:nvPr/>
          </p:nvSpPr>
          <p:spPr bwMode="auto">
            <a:xfrm>
              <a:off x="1785918" y="1142984"/>
              <a:ext cx="1847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3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Овал 20"/>
          <p:cNvSpPr/>
          <p:nvPr/>
        </p:nvSpPr>
        <p:spPr>
          <a:xfrm>
            <a:off x="1212850" y="2571750"/>
            <a:ext cx="144463" cy="14446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4929188" y="5927725"/>
            <a:ext cx="144462" cy="14446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6000750" y="1500188"/>
            <a:ext cx="144463" cy="14446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b="8052"/>
          <a:stretch>
            <a:fillRect/>
          </a:stretch>
        </p:blipFill>
        <p:spPr bwMode="auto">
          <a:xfrm>
            <a:off x="2357422" y="428604"/>
            <a:ext cx="468236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22"/>
          <p:cNvSpPr>
            <a:spLocks noChangeArrowheads="1"/>
          </p:cNvSpPr>
          <p:nvPr/>
        </p:nvSpPr>
        <p:spPr bwMode="auto">
          <a:xfrm>
            <a:off x="2928926" y="2857496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00298" y="2643182"/>
            <a:ext cx="386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/>
              <a:t>M</a:t>
            </a:r>
            <a:endParaRPr lang="ru-RU" b="1" i="1" dirty="0"/>
          </a:p>
        </p:txBody>
      </p:sp>
      <p:sp>
        <p:nvSpPr>
          <p:cNvPr id="8" name="Straight Connector 18448"/>
          <p:cNvSpPr>
            <a:spLocks noChangeShapeType="1"/>
          </p:cNvSpPr>
          <p:nvPr/>
        </p:nvSpPr>
        <p:spPr bwMode="auto">
          <a:xfrm rot="2995003">
            <a:off x="7227096" y="582296"/>
            <a:ext cx="1895623" cy="2407262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9" name="Freeform 38"/>
          <p:cNvSpPr>
            <a:spLocks/>
          </p:cNvSpPr>
          <p:nvPr/>
        </p:nvSpPr>
        <p:spPr bwMode="auto">
          <a:xfrm rot="16200000" flipV="1">
            <a:off x="4750595" y="5393545"/>
            <a:ext cx="571504" cy="785818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" name="Freeform 38"/>
          <p:cNvSpPr>
            <a:spLocks/>
          </p:cNvSpPr>
          <p:nvPr/>
        </p:nvSpPr>
        <p:spPr bwMode="auto">
          <a:xfrm flipV="1">
            <a:off x="8224862" y="3724276"/>
            <a:ext cx="571504" cy="2571768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42844" y="1000108"/>
            <a:ext cx="20948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1)   M, B, C        </a:t>
            </a:r>
          </a:p>
          <a:p>
            <a:r>
              <a:rPr lang="en-US" sz="2400" b="1" dirty="0" smtClean="0"/>
              <a:t>2</a:t>
            </a:r>
            <a:r>
              <a:rPr lang="en-US" sz="3200" b="1" dirty="0" smtClean="0"/>
              <a:t>)  </a:t>
            </a:r>
            <a:r>
              <a:rPr lang="en-US" sz="2400" b="1" dirty="0" smtClean="0"/>
              <a:t>M, B</a:t>
            </a:r>
            <a:r>
              <a:rPr lang="en-US" sz="1400" b="1" dirty="0" smtClean="0"/>
              <a:t>1,</a:t>
            </a:r>
            <a:r>
              <a:rPr lang="en-US" sz="1000" b="1" dirty="0" smtClean="0"/>
              <a:t> </a:t>
            </a:r>
            <a:r>
              <a:rPr lang="en-US" sz="2400" b="1" dirty="0" smtClean="0"/>
              <a:t>C</a:t>
            </a:r>
            <a:endParaRPr lang="uk-UA" b="1" dirty="0"/>
          </a:p>
        </p:txBody>
      </p:sp>
      <p:sp>
        <p:nvSpPr>
          <p:cNvPr id="12" name="Freeform 38"/>
          <p:cNvSpPr>
            <a:spLocks/>
          </p:cNvSpPr>
          <p:nvPr/>
        </p:nvSpPr>
        <p:spPr bwMode="auto">
          <a:xfrm flipV="1">
            <a:off x="4429124" y="6357958"/>
            <a:ext cx="2643206" cy="45719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" name="Straight Connector 18448"/>
          <p:cNvSpPr>
            <a:spLocks noChangeShapeType="1"/>
          </p:cNvSpPr>
          <p:nvPr/>
        </p:nvSpPr>
        <p:spPr bwMode="auto">
          <a:xfrm rot="2995003" flipV="1">
            <a:off x="4847127" y="5171556"/>
            <a:ext cx="1807203" cy="2120511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4" name="Straight Connector 18448"/>
          <p:cNvSpPr>
            <a:spLocks noChangeShapeType="1"/>
          </p:cNvSpPr>
          <p:nvPr/>
        </p:nvSpPr>
        <p:spPr bwMode="auto">
          <a:xfrm rot="9771856">
            <a:off x="7174809" y="5211700"/>
            <a:ext cx="580858" cy="783149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5" name="Freeform 38"/>
          <p:cNvSpPr>
            <a:spLocks/>
          </p:cNvSpPr>
          <p:nvPr/>
        </p:nvSpPr>
        <p:spPr bwMode="auto">
          <a:xfrm flipV="1">
            <a:off x="642910" y="5072074"/>
            <a:ext cx="714380" cy="1662122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" name="Freeform 38"/>
          <p:cNvSpPr>
            <a:spLocks/>
          </p:cNvSpPr>
          <p:nvPr/>
        </p:nvSpPr>
        <p:spPr bwMode="auto">
          <a:xfrm flipH="1" flipV="1">
            <a:off x="714348" y="4214818"/>
            <a:ext cx="2786082" cy="2286016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7" name="Straight Connector 18448"/>
          <p:cNvSpPr>
            <a:spLocks noChangeShapeType="1"/>
          </p:cNvSpPr>
          <p:nvPr/>
        </p:nvSpPr>
        <p:spPr bwMode="auto">
          <a:xfrm rot="2995003">
            <a:off x="5604901" y="724527"/>
            <a:ext cx="2764015" cy="5480359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8" name="Freeform 38"/>
          <p:cNvSpPr>
            <a:spLocks/>
          </p:cNvSpPr>
          <p:nvPr/>
        </p:nvSpPr>
        <p:spPr bwMode="auto">
          <a:xfrm flipV="1">
            <a:off x="6286512" y="2357430"/>
            <a:ext cx="2500330" cy="3429000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" name="Straight Connector 18448"/>
          <p:cNvSpPr>
            <a:spLocks noChangeShapeType="1"/>
          </p:cNvSpPr>
          <p:nvPr/>
        </p:nvSpPr>
        <p:spPr bwMode="auto">
          <a:xfrm rot="2995003" flipV="1">
            <a:off x="5605988" y="2206982"/>
            <a:ext cx="860980" cy="5904663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0099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6715140" y="5572140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428604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№ </a:t>
            </a:r>
            <a:r>
              <a:rPr lang="en-US" sz="2400" b="1" dirty="0" smtClean="0">
                <a:solidFill>
                  <a:srgbClr val="0000FF"/>
                </a:solidFill>
              </a:rPr>
              <a:t>6</a:t>
            </a:r>
            <a:r>
              <a:rPr lang="uk-UA" sz="2400" b="1" dirty="0" smtClean="0">
                <a:solidFill>
                  <a:srgbClr val="0000FF"/>
                </a:solidFill>
              </a:rPr>
              <a:t>.</a:t>
            </a:r>
            <a:r>
              <a:rPr lang="en-US" sz="2400" b="1" dirty="0" smtClean="0">
                <a:solidFill>
                  <a:srgbClr val="0000FF"/>
                </a:solidFill>
              </a:rPr>
              <a:t>12</a:t>
            </a:r>
            <a:r>
              <a:rPr lang="uk-UA" sz="2400" b="1" dirty="0" smtClean="0">
                <a:solidFill>
                  <a:srgbClr val="0000FF"/>
                </a:solidFill>
              </a:rPr>
              <a:t>, С. 2</a:t>
            </a:r>
            <a:r>
              <a:rPr lang="en-US" sz="2400" b="1" dirty="0" smtClean="0">
                <a:solidFill>
                  <a:srgbClr val="0000FF"/>
                </a:solidFill>
              </a:rPr>
              <a:t>27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nis\Desktop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1275" t="49315" r="38449" b="12328"/>
          <a:stretch>
            <a:fillRect/>
          </a:stretch>
        </p:blipFill>
        <p:spPr>
          <a:xfrm>
            <a:off x="2643174" y="1071546"/>
            <a:ext cx="4000528" cy="4000528"/>
          </a:xfrm>
          <a:noFill/>
        </p:spPr>
      </p:pic>
      <p:sp>
        <p:nvSpPr>
          <p:cNvPr id="5" name="Oval 22"/>
          <p:cNvSpPr>
            <a:spLocks noChangeArrowheads="1"/>
          </p:cNvSpPr>
          <p:nvPr/>
        </p:nvSpPr>
        <p:spPr bwMode="auto">
          <a:xfrm>
            <a:off x="5214942" y="2714620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5357818" y="264318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</a:t>
            </a:r>
            <a:endParaRPr lang="uk-UA" sz="2800" b="1" dirty="0"/>
          </a:p>
        </p:txBody>
      </p:sp>
      <p:sp>
        <p:nvSpPr>
          <p:cNvPr id="7" name="Oval 22"/>
          <p:cNvSpPr>
            <a:spLocks noChangeArrowheads="1"/>
          </p:cNvSpPr>
          <p:nvPr/>
        </p:nvSpPr>
        <p:spPr bwMode="auto">
          <a:xfrm>
            <a:off x="6715140" y="5572140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2500298" y="421481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uk-UA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385762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uk-UA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uk-UA" sz="2800" b="1" dirty="0"/>
          </a:p>
        </p:txBody>
      </p:sp>
      <p:sp>
        <p:nvSpPr>
          <p:cNvPr id="11" name="Freeform 38"/>
          <p:cNvSpPr>
            <a:spLocks/>
          </p:cNvSpPr>
          <p:nvPr/>
        </p:nvSpPr>
        <p:spPr bwMode="auto">
          <a:xfrm flipH="1" flipV="1">
            <a:off x="8179142" y="4857760"/>
            <a:ext cx="45719" cy="1438284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0099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" name="Freeform 38"/>
          <p:cNvSpPr>
            <a:spLocks/>
          </p:cNvSpPr>
          <p:nvPr/>
        </p:nvSpPr>
        <p:spPr bwMode="auto">
          <a:xfrm>
            <a:off x="8286776" y="4152904"/>
            <a:ext cx="571504" cy="419104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0099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" name="Freeform 38"/>
          <p:cNvSpPr>
            <a:spLocks/>
          </p:cNvSpPr>
          <p:nvPr/>
        </p:nvSpPr>
        <p:spPr bwMode="auto">
          <a:xfrm flipV="1">
            <a:off x="8429652" y="2571744"/>
            <a:ext cx="204790" cy="1295408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0099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6143636" y="1214422"/>
            <a:ext cx="490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n-US" sz="1400" b="1" dirty="0" smtClean="0"/>
              <a:t>1</a:t>
            </a:r>
            <a:endParaRPr lang="uk-UA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2143116"/>
            <a:ext cx="490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r>
              <a:rPr lang="en-US" sz="1400" b="1" dirty="0" smtClean="0"/>
              <a:t>1</a:t>
            </a:r>
            <a:endParaRPr lang="uk-UA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28860" y="1357298"/>
            <a:ext cx="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r>
              <a:rPr lang="en-US" sz="1400" b="1" dirty="0" smtClean="0"/>
              <a:t>1</a:t>
            </a:r>
            <a:endParaRPr lang="uk-UA" sz="2800" b="1" dirty="0"/>
          </a:p>
        </p:txBody>
      </p:sp>
      <p:sp>
        <p:nvSpPr>
          <p:cNvPr id="17" name="Straight Connector 18448"/>
          <p:cNvSpPr>
            <a:spLocks noChangeShapeType="1"/>
          </p:cNvSpPr>
          <p:nvPr/>
        </p:nvSpPr>
        <p:spPr bwMode="auto">
          <a:xfrm rot="2995003">
            <a:off x="7491789" y="1130840"/>
            <a:ext cx="1683740" cy="1319902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0099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8" name="Straight Connector 18448"/>
          <p:cNvSpPr>
            <a:spLocks noChangeShapeType="1"/>
          </p:cNvSpPr>
          <p:nvPr/>
        </p:nvSpPr>
        <p:spPr bwMode="auto">
          <a:xfrm rot="2995003" flipH="1">
            <a:off x="8086723" y="4497001"/>
            <a:ext cx="614419" cy="136504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0099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428604"/>
            <a:ext cx="20537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№ </a:t>
            </a:r>
            <a:r>
              <a:rPr lang="en-US" sz="2400" b="1" dirty="0" smtClean="0">
                <a:solidFill>
                  <a:srgbClr val="0000FF"/>
                </a:solidFill>
              </a:rPr>
              <a:t>6</a:t>
            </a:r>
            <a:r>
              <a:rPr lang="uk-UA" sz="2400" b="1" dirty="0" smtClean="0">
                <a:solidFill>
                  <a:srgbClr val="0000FF"/>
                </a:solidFill>
              </a:rPr>
              <a:t>.</a:t>
            </a:r>
            <a:r>
              <a:rPr lang="en-US" sz="2400" b="1" dirty="0" smtClean="0">
                <a:solidFill>
                  <a:srgbClr val="0000FF"/>
                </a:solidFill>
              </a:rPr>
              <a:t>13</a:t>
            </a:r>
            <a:r>
              <a:rPr lang="uk-UA" sz="2400" b="1" dirty="0" smtClean="0">
                <a:solidFill>
                  <a:srgbClr val="0000FF"/>
                </a:solidFill>
              </a:rPr>
              <a:t>, С. 2</a:t>
            </a:r>
            <a:r>
              <a:rPr lang="en-US" sz="2400" b="1" dirty="0" smtClean="0">
                <a:solidFill>
                  <a:srgbClr val="0000FF"/>
                </a:solidFill>
              </a:rPr>
              <a:t>27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2) </a:t>
            </a:r>
            <a:r>
              <a:rPr lang="uk-UA" sz="2400" b="1" dirty="0" smtClean="0">
                <a:solidFill>
                  <a:srgbClr val="0000FF"/>
                </a:solidFill>
              </a:rPr>
              <a:t>Грані </a:t>
            </a:r>
            <a:r>
              <a:rPr lang="uk-UA" b="1" dirty="0" smtClean="0">
                <a:solidFill>
                  <a:srgbClr val="0000FF"/>
                </a:solidFill>
              </a:rPr>
              <a:t>ВСС</a:t>
            </a:r>
            <a:r>
              <a:rPr lang="uk-UA" sz="1200" b="1" dirty="0" smtClean="0">
                <a:solidFill>
                  <a:srgbClr val="0000FF"/>
                </a:solidFill>
              </a:rPr>
              <a:t>1</a:t>
            </a:r>
            <a:r>
              <a:rPr lang="uk-UA" b="1" dirty="0" smtClean="0">
                <a:solidFill>
                  <a:srgbClr val="0000FF"/>
                </a:solidFill>
              </a:rPr>
              <a:t>В</a:t>
            </a:r>
            <a:r>
              <a:rPr lang="uk-UA" sz="1050" b="1" dirty="0" smtClean="0">
                <a:solidFill>
                  <a:srgbClr val="0000FF"/>
                </a:solidFill>
              </a:rPr>
              <a:t>1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b="8052"/>
          <a:stretch>
            <a:fillRect/>
          </a:stretch>
        </p:blipFill>
        <p:spPr bwMode="auto">
          <a:xfrm>
            <a:off x="2357422" y="428604"/>
            <a:ext cx="468236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22"/>
          <p:cNvSpPr>
            <a:spLocks noChangeArrowheads="1"/>
          </p:cNvSpPr>
          <p:nvPr/>
        </p:nvSpPr>
        <p:spPr bwMode="auto">
          <a:xfrm>
            <a:off x="2857488" y="3857628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28860" y="3714752"/>
            <a:ext cx="386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/>
              <a:t>M</a:t>
            </a:r>
            <a:endParaRPr lang="ru-RU" b="1" i="1" dirty="0"/>
          </a:p>
        </p:txBody>
      </p:sp>
      <p:sp>
        <p:nvSpPr>
          <p:cNvPr id="8" name="Straight Connector 18448"/>
          <p:cNvSpPr>
            <a:spLocks noChangeShapeType="1"/>
          </p:cNvSpPr>
          <p:nvPr/>
        </p:nvSpPr>
        <p:spPr bwMode="auto">
          <a:xfrm rot="2995003">
            <a:off x="7227096" y="582296"/>
            <a:ext cx="1895623" cy="2407262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9" name="Freeform 38"/>
          <p:cNvSpPr>
            <a:spLocks/>
          </p:cNvSpPr>
          <p:nvPr/>
        </p:nvSpPr>
        <p:spPr bwMode="auto">
          <a:xfrm rot="16200000" flipV="1">
            <a:off x="392877" y="2821777"/>
            <a:ext cx="571504" cy="785818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" name="Freeform 38"/>
          <p:cNvSpPr>
            <a:spLocks/>
          </p:cNvSpPr>
          <p:nvPr/>
        </p:nvSpPr>
        <p:spPr bwMode="auto">
          <a:xfrm flipV="1">
            <a:off x="8643966" y="2714620"/>
            <a:ext cx="295276" cy="1276360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42844" y="1000108"/>
            <a:ext cx="20948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1)   M, B, C        </a:t>
            </a:r>
          </a:p>
          <a:p>
            <a:r>
              <a:rPr lang="en-US" sz="2400" b="1" dirty="0" smtClean="0"/>
              <a:t>2</a:t>
            </a:r>
            <a:r>
              <a:rPr lang="en-US" sz="3200" b="1" dirty="0" smtClean="0"/>
              <a:t>)  </a:t>
            </a:r>
            <a:r>
              <a:rPr lang="en-US" sz="2400" b="1" dirty="0" smtClean="0"/>
              <a:t>M, B</a:t>
            </a:r>
            <a:r>
              <a:rPr lang="en-US" sz="1400" b="1" dirty="0" smtClean="0"/>
              <a:t>1,</a:t>
            </a:r>
            <a:r>
              <a:rPr lang="en-US" sz="1000" b="1" dirty="0" smtClean="0"/>
              <a:t> </a:t>
            </a:r>
            <a:r>
              <a:rPr lang="en-US" sz="2400" b="1" dirty="0" smtClean="0"/>
              <a:t>C</a:t>
            </a:r>
            <a:endParaRPr lang="uk-UA" b="1" dirty="0"/>
          </a:p>
        </p:txBody>
      </p:sp>
      <p:sp>
        <p:nvSpPr>
          <p:cNvPr id="12" name="Freeform 38"/>
          <p:cNvSpPr>
            <a:spLocks/>
          </p:cNvSpPr>
          <p:nvPr/>
        </p:nvSpPr>
        <p:spPr bwMode="auto">
          <a:xfrm>
            <a:off x="7286644" y="357166"/>
            <a:ext cx="785818" cy="45719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" name="Straight Connector 18448"/>
          <p:cNvSpPr>
            <a:spLocks noChangeShapeType="1"/>
          </p:cNvSpPr>
          <p:nvPr/>
        </p:nvSpPr>
        <p:spPr bwMode="auto">
          <a:xfrm rot="2995003" flipV="1">
            <a:off x="208490" y="3506725"/>
            <a:ext cx="583148" cy="816407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4" name="Straight Connector 18448"/>
          <p:cNvSpPr>
            <a:spLocks noChangeShapeType="1"/>
          </p:cNvSpPr>
          <p:nvPr/>
        </p:nvSpPr>
        <p:spPr bwMode="auto">
          <a:xfrm rot="9771856">
            <a:off x="1031141" y="2639933"/>
            <a:ext cx="580858" cy="783149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5" name="Freeform 38"/>
          <p:cNvSpPr>
            <a:spLocks/>
          </p:cNvSpPr>
          <p:nvPr/>
        </p:nvSpPr>
        <p:spPr bwMode="auto">
          <a:xfrm flipV="1">
            <a:off x="357158" y="2143116"/>
            <a:ext cx="714380" cy="1662122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" name="Freeform 38"/>
          <p:cNvSpPr>
            <a:spLocks/>
          </p:cNvSpPr>
          <p:nvPr/>
        </p:nvSpPr>
        <p:spPr bwMode="auto">
          <a:xfrm flipH="1" flipV="1">
            <a:off x="6929454" y="500042"/>
            <a:ext cx="2214546" cy="1785974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7" name="Straight Connector 18448"/>
          <p:cNvSpPr>
            <a:spLocks noChangeShapeType="1"/>
          </p:cNvSpPr>
          <p:nvPr/>
        </p:nvSpPr>
        <p:spPr bwMode="auto">
          <a:xfrm rot="2995003">
            <a:off x="7452513" y="765211"/>
            <a:ext cx="1003814" cy="1469926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8" name="Freeform 38"/>
          <p:cNvSpPr>
            <a:spLocks/>
          </p:cNvSpPr>
          <p:nvPr/>
        </p:nvSpPr>
        <p:spPr bwMode="auto">
          <a:xfrm flipV="1">
            <a:off x="7929586" y="2357430"/>
            <a:ext cx="857256" cy="1214446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" name="Straight Connector 18448"/>
          <p:cNvSpPr>
            <a:spLocks noChangeShapeType="1"/>
          </p:cNvSpPr>
          <p:nvPr/>
        </p:nvSpPr>
        <p:spPr bwMode="auto">
          <a:xfrm rot="2995003" flipV="1">
            <a:off x="697250" y="1571602"/>
            <a:ext cx="860980" cy="1849939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0099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8572528" y="1214422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428604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№ </a:t>
            </a:r>
            <a:r>
              <a:rPr lang="en-US" sz="2400" b="1" dirty="0" smtClean="0">
                <a:solidFill>
                  <a:srgbClr val="0000FF"/>
                </a:solidFill>
              </a:rPr>
              <a:t>6</a:t>
            </a:r>
            <a:r>
              <a:rPr lang="uk-UA" sz="2400" b="1" dirty="0" smtClean="0">
                <a:solidFill>
                  <a:srgbClr val="0000FF"/>
                </a:solidFill>
              </a:rPr>
              <a:t>.</a:t>
            </a:r>
            <a:r>
              <a:rPr lang="en-US" sz="2400" b="1" dirty="0" smtClean="0">
                <a:solidFill>
                  <a:srgbClr val="0000FF"/>
                </a:solidFill>
              </a:rPr>
              <a:t>1</a:t>
            </a:r>
            <a:r>
              <a:rPr lang="uk-UA" sz="2400" b="1" dirty="0" smtClean="0">
                <a:solidFill>
                  <a:srgbClr val="0000FF"/>
                </a:solidFill>
              </a:rPr>
              <a:t>5, С. 2</a:t>
            </a:r>
            <a:r>
              <a:rPr lang="en-US" sz="2400" b="1" dirty="0" smtClean="0">
                <a:solidFill>
                  <a:srgbClr val="0000FF"/>
                </a:solidFill>
              </a:rPr>
              <a:t>27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3643306" y="1714488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715008" y="3714752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1214438" y="1643063"/>
            <a:ext cx="4903787" cy="4419600"/>
          </a:xfrm>
          <a:custGeom>
            <a:avLst/>
            <a:gdLst>
              <a:gd name="connsiteX0" fmla="*/ 0 w 4904509"/>
              <a:gd name="connsiteY0" fmla="*/ 4419600 h 4419600"/>
              <a:gd name="connsiteX1" fmla="*/ 1122218 w 4904509"/>
              <a:gd name="connsiteY1" fmla="*/ 0 h 4419600"/>
              <a:gd name="connsiteX2" fmla="*/ 4904509 w 4904509"/>
              <a:gd name="connsiteY2" fmla="*/ 1717964 h 4419600"/>
              <a:gd name="connsiteX3" fmla="*/ 4405745 w 4904509"/>
              <a:gd name="connsiteY3" fmla="*/ 3810000 h 4419600"/>
              <a:gd name="connsiteX4" fmla="*/ 0 w 4904509"/>
              <a:gd name="connsiteY4" fmla="*/ 441960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4509" h="4419600">
                <a:moveTo>
                  <a:pt x="0" y="4419600"/>
                </a:moveTo>
                <a:lnTo>
                  <a:pt x="1122218" y="0"/>
                </a:lnTo>
                <a:lnTo>
                  <a:pt x="4904509" y="1717964"/>
                </a:lnTo>
                <a:lnTo>
                  <a:pt x="4405745" y="3810000"/>
                </a:lnTo>
                <a:lnTo>
                  <a:pt x="0" y="4419600"/>
                </a:lnTo>
                <a:close/>
              </a:path>
            </a:pathLst>
          </a:custGeom>
          <a:solidFill>
            <a:srgbClr val="FF5050">
              <a:alpha val="64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24" name="Прямая соединительная линия 23"/>
          <p:cNvCxnSpPr>
            <a:endCxn id="25" idx="3"/>
          </p:cNvCxnSpPr>
          <p:nvPr/>
        </p:nvCxnSpPr>
        <p:spPr>
          <a:xfrm rot="5400000">
            <a:off x="4816475" y="4132263"/>
            <a:ext cx="2124075" cy="5715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8" idx="4"/>
            <a:endCxn id="17" idx="7"/>
          </p:cNvCxnSpPr>
          <p:nvPr/>
        </p:nvCxnSpPr>
        <p:spPr>
          <a:xfrm rot="5400000">
            <a:off x="-341312" y="3251200"/>
            <a:ext cx="4305300" cy="1092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42938" y="1000125"/>
            <a:ext cx="6053137" cy="5299075"/>
            <a:chOff x="642910" y="1000108"/>
            <a:chExt cx="6053386" cy="5299683"/>
          </a:xfrm>
        </p:grpSpPr>
        <p:grpSp>
          <p:nvGrpSpPr>
            <p:cNvPr id="3" name="Группа 3"/>
            <p:cNvGrpSpPr>
              <a:grpSpLocks/>
            </p:cNvGrpSpPr>
            <p:nvPr/>
          </p:nvGrpSpPr>
          <p:grpSpPr bwMode="auto">
            <a:xfrm>
              <a:off x="1214414" y="1500172"/>
              <a:ext cx="4929222" cy="4500596"/>
              <a:chOff x="0" y="-44215"/>
              <a:chExt cx="1804665" cy="2119460"/>
            </a:xfrm>
          </p:grpSpPr>
          <p:grpSp>
            <p:nvGrpSpPr>
              <p:cNvPr id="4" name="Группа 4"/>
              <p:cNvGrpSpPr>
                <a:grpSpLocks/>
              </p:cNvGrpSpPr>
              <p:nvPr/>
            </p:nvGrpSpPr>
            <p:grpSpPr bwMode="auto">
              <a:xfrm>
                <a:off x="21030" y="-44215"/>
                <a:ext cx="1783201" cy="2109805"/>
                <a:chOff x="21035" y="-42994"/>
                <a:chExt cx="1769827" cy="2071421"/>
              </a:xfrm>
            </p:grpSpPr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 flipH="1" flipV="1">
                  <a:off x="-384054" y="756605"/>
                  <a:ext cx="1600300" cy="1154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10800000">
                  <a:off x="415519" y="1542650"/>
                  <a:ext cx="1375266" cy="734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 flipV="1">
                  <a:off x="20937" y="1542650"/>
                  <a:ext cx="394581" cy="485963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Куб 12"/>
              <p:cNvSpPr/>
              <p:nvPr/>
            </p:nvSpPr>
            <p:spPr>
              <a:xfrm>
                <a:off x="7" y="-10543"/>
                <a:ext cx="1804727" cy="2086041"/>
              </a:xfrm>
              <a:prstGeom prst="cub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2542" name="TextBox 3"/>
            <p:cNvSpPr txBox="1">
              <a:spLocks noChangeArrowheads="1"/>
            </p:cNvSpPr>
            <p:nvPr/>
          </p:nvSpPr>
          <p:spPr bwMode="auto">
            <a:xfrm>
              <a:off x="642910" y="5643578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3" name="TextBox 4"/>
            <p:cNvSpPr txBox="1">
              <a:spLocks noChangeArrowheads="1"/>
            </p:cNvSpPr>
            <p:nvPr/>
          </p:nvSpPr>
          <p:spPr bwMode="auto">
            <a:xfrm>
              <a:off x="6143636" y="4500570"/>
              <a:ext cx="1847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4" name="TextBox 5"/>
            <p:cNvSpPr txBox="1">
              <a:spLocks noChangeArrowheads="1"/>
            </p:cNvSpPr>
            <p:nvPr/>
          </p:nvSpPr>
          <p:spPr bwMode="auto">
            <a:xfrm>
              <a:off x="1898642" y="4487299"/>
              <a:ext cx="1847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5" name="TextBox 6"/>
            <p:cNvSpPr txBox="1">
              <a:spLocks noChangeArrowheads="1"/>
            </p:cNvSpPr>
            <p:nvPr/>
          </p:nvSpPr>
          <p:spPr bwMode="auto">
            <a:xfrm>
              <a:off x="642910" y="5715016"/>
              <a:ext cx="1847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6" name="TextBox 7"/>
            <p:cNvSpPr txBox="1">
              <a:spLocks noChangeArrowheads="1"/>
            </p:cNvSpPr>
            <p:nvPr/>
          </p:nvSpPr>
          <p:spPr bwMode="auto">
            <a:xfrm>
              <a:off x="2285984" y="100010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7" name="TextBox 8"/>
            <p:cNvSpPr txBox="1">
              <a:spLocks noChangeArrowheads="1"/>
            </p:cNvSpPr>
            <p:nvPr/>
          </p:nvSpPr>
          <p:spPr bwMode="auto">
            <a:xfrm>
              <a:off x="5072066" y="2643182"/>
              <a:ext cx="1847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8" name="TextBox 9"/>
            <p:cNvSpPr txBox="1">
              <a:spLocks noChangeArrowheads="1"/>
            </p:cNvSpPr>
            <p:nvPr/>
          </p:nvSpPr>
          <p:spPr bwMode="auto">
            <a:xfrm>
              <a:off x="6215074" y="2857496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9" name="TextBox 10"/>
            <p:cNvSpPr txBox="1">
              <a:spLocks noChangeArrowheads="1"/>
            </p:cNvSpPr>
            <p:nvPr/>
          </p:nvSpPr>
          <p:spPr bwMode="auto">
            <a:xfrm>
              <a:off x="1785918" y="1142984"/>
              <a:ext cx="18473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3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Овал 16"/>
          <p:cNvSpPr/>
          <p:nvPr/>
        </p:nvSpPr>
        <p:spPr>
          <a:xfrm>
            <a:off x="1143000" y="5929313"/>
            <a:ext cx="144463" cy="14446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286000" y="1500188"/>
            <a:ext cx="144463" cy="14446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6072188" y="3214688"/>
            <a:ext cx="144462" cy="14446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537" name="TextBox 19"/>
          <p:cNvSpPr txBox="1">
            <a:spLocks noChangeArrowheads="1"/>
          </p:cNvSpPr>
          <p:nvPr/>
        </p:nvSpPr>
        <p:spPr bwMode="auto">
          <a:xfrm>
            <a:off x="357188" y="142875"/>
            <a:ext cx="8286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2. Побудуйте переріз паралелепіпеда площиною, що проходить через точки А, В, С.</a:t>
            </a:r>
            <a:endParaRPr lang="ru-RU" sz="2800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572125" y="5356225"/>
            <a:ext cx="144463" cy="14446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539" name="TextBox 26"/>
          <p:cNvSpPr txBox="1">
            <a:spLocks noChangeArrowheads="1"/>
          </p:cNvSpPr>
          <p:nvPr/>
        </p:nvSpPr>
        <p:spPr bwMode="auto">
          <a:xfrm>
            <a:off x="5732463" y="5214938"/>
            <a:ext cx="48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200" b="1"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0" name="TextBox 27"/>
          <p:cNvSpPr txBox="1">
            <a:spLocks noChangeArrowheads="1"/>
          </p:cNvSpPr>
          <p:nvPr/>
        </p:nvSpPr>
        <p:spPr bwMode="auto">
          <a:xfrm>
            <a:off x="6786563" y="1571625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>
                <a:latin typeface="Times New Roman" pitchFamily="18" charset="0"/>
                <a:cs typeface="Times New Roman" pitchFamily="18" charset="0"/>
              </a:rPr>
              <a:t>АВ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|| </a:t>
            </a:r>
            <a:r>
              <a:rPr lang="uk-UA" sz="3200" b="1">
                <a:latin typeface="Times New Roman" pitchFamily="18" charset="0"/>
                <a:cs typeface="Times New Roman" pitchFamily="18" charset="0"/>
              </a:rPr>
              <a:t>СК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285750"/>
            <a:ext cx="82867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600" b="1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 побудови перерізів многогранників.</a:t>
            </a:r>
            <a:endParaRPr lang="ru-RU" sz="3600" b="1" i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714348" y="1857364"/>
            <a:ext cx="500066" cy="50006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714348" y="3143248"/>
            <a:ext cx="500066" cy="50006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Овал 4">
            <a:hlinkClick r:id="" action="ppaction://noaction"/>
          </p:cNvPr>
          <p:cNvSpPr/>
          <p:nvPr/>
        </p:nvSpPr>
        <p:spPr>
          <a:xfrm>
            <a:off x="714348" y="5286388"/>
            <a:ext cx="500066" cy="50006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750" y="1714500"/>
            <a:ext cx="3143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Метод слідів.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88" y="2643188"/>
            <a:ext cx="4214812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Метод внутрішнього проектування або метод допоміжних перерізів</a:t>
            </a:r>
            <a:endParaRPr lang="ru-RU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50" y="5143500"/>
            <a:ext cx="4286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Комбінований метод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8687" name="Picture 21" descr="куб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3143250"/>
            <a:ext cx="20891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25" descr="куб2"/>
          <p:cNvPicPr>
            <a:picLocks noChangeAspect="1" noChangeArrowheads="1"/>
          </p:cNvPicPr>
          <p:nvPr/>
        </p:nvPicPr>
        <p:blipFill>
          <a:blip r:embed="rId5">
            <a:lum bright="12000" contrast="14000"/>
          </a:blip>
          <a:srcRect/>
          <a:stretch>
            <a:fillRect/>
          </a:stretch>
        </p:blipFill>
        <p:spPr bwMode="auto">
          <a:xfrm>
            <a:off x="6000750" y="1285875"/>
            <a:ext cx="28575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9" name="Picture 20" descr="куб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9813" y="3929063"/>
            <a:ext cx="302418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14"/>
            <a:ext cx="828680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800" b="1" i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8. Метод слідів</a:t>
            </a:r>
            <a:endParaRPr lang="ru-RU" sz="4800" b="1" i="1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6"/>
          <p:cNvGrpSpPr>
            <a:grpSpLocks/>
          </p:cNvGrpSpPr>
          <p:nvPr/>
        </p:nvGrpSpPr>
        <p:grpSpPr bwMode="auto">
          <a:xfrm>
            <a:off x="714375" y="3857625"/>
            <a:ext cx="7572375" cy="1808163"/>
            <a:chOff x="642910" y="3857628"/>
            <a:chExt cx="7572428" cy="1808288"/>
          </a:xfrm>
        </p:grpSpPr>
        <p:sp>
          <p:nvSpPr>
            <p:cNvPr id="3" name="Параллелограмм 2"/>
            <p:cNvSpPr/>
            <p:nvPr/>
          </p:nvSpPr>
          <p:spPr>
            <a:xfrm>
              <a:off x="642910" y="4283107"/>
              <a:ext cx="4452969" cy="1162130"/>
            </a:xfrm>
            <a:prstGeom prst="parallelogram">
              <a:avLst>
                <a:gd name="adj" fmla="val 116701"/>
              </a:avLst>
            </a:prstGeom>
            <a:solidFill>
              <a:srgbClr val="3333CC">
                <a:alpha val="70000"/>
              </a:srgbClr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араллелограмм 3"/>
            <p:cNvSpPr/>
            <p:nvPr/>
          </p:nvSpPr>
          <p:spPr>
            <a:xfrm rot="2697709">
              <a:off x="1355703" y="3857628"/>
              <a:ext cx="5705515" cy="1808288"/>
            </a:xfrm>
            <a:prstGeom prst="parallelogram">
              <a:avLst>
                <a:gd name="adj" fmla="val 78492"/>
              </a:avLst>
            </a:prstGeom>
            <a:solidFill>
              <a:srgbClr val="FF5050">
                <a:alpha val="70000"/>
              </a:srgbClr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араллелограмм 4"/>
            <p:cNvSpPr/>
            <p:nvPr/>
          </p:nvSpPr>
          <p:spPr>
            <a:xfrm>
              <a:off x="3690931" y="4286283"/>
              <a:ext cx="4524407" cy="1143079"/>
            </a:xfrm>
            <a:prstGeom prst="parallelogram">
              <a:avLst>
                <a:gd name="adj" fmla="val 119089"/>
              </a:avLst>
            </a:prstGeom>
            <a:solidFill>
              <a:srgbClr val="3333CC">
                <a:alpha val="70000"/>
              </a:srgbClr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9700" name="TextBox 7"/>
          <p:cNvSpPr txBox="1">
            <a:spLocks noChangeArrowheads="1"/>
          </p:cNvSpPr>
          <p:nvPr/>
        </p:nvSpPr>
        <p:spPr bwMode="auto">
          <a:xfrm>
            <a:off x="285750" y="904875"/>
            <a:ext cx="85725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 i="1">
                <a:latin typeface="Times New Roman" pitchFamily="18" charset="0"/>
                <a:cs typeface="Times New Roman" pitchFamily="18" charset="0"/>
              </a:rPr>
              <a:t>Якщо площина </a:t>
            </a:r>
            <a:r>
              <a:rPr lang="el-GR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sz="2800" b="1" i="1">
                <a:latin typeface="Times New Roman" pitchFamily="18" charset="0"/>
                <a:cs typeface="Times New Roman" pitchFamily="18" charset="0"/>
              </a:rPr>
              <a:t> перетинає площину </a:t>
            </a:r>
            <a:r>
              <a:rPr lang="el-GR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uk-UA" sz="2800" b="1" i="1">
                <a:latin typeface="Times New Roman" pitchFamily="18" charset="0"/>
                <a:cs typeface="Times New Roman" pitchFamily="18" charset="0"/>
              </a:rPr>
              <a:t> по прямій </a:t>
            </a:r>
            <a:r>
              <a:rPr lang="uk-UA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800" b="1" i="1">
                <a:latin typeface="Times New Roman" pitchFamily="18" charset="0"/>
                <a:cs typeface="Times New Roman" pitchFamily="18" charset="0"/>
              </a:rPr>
              <a:t>, то пряму </a:t>
            </a:r>
            <a:r>
              <a:rPr lang="uk-UA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800" b="1" i="1">
                <a:latin typeface="Times New Roman" pitchFamily="18" charset="0"/>
                <a:cs typeface="Times New Roman" pitchFamily="18" charset="0"/>
              </a:rPr>
              <a:t> називають слідом площини </a:t>
            </a:r>
            <a:r>
              <a:rPr lang="el-GR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sz="2800" b="1" i="1">
                <a:latin typeface="Times New Roman" pitchFamily="18" charset="0"/>
                <a:cs typeface="Times New Roman" pitchFamily="18" charset="0"/>
              </a:rPr>
              <a:t> на площину </a:t>
            </a:r>
            <a:r>
              <a:rPr lang="el-GR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uk-UA" sz="2800" b="1" i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2214563" y="3286125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ru-RU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TextBox 9"/>
          <p:cNvSpPr txBox="1">
            <a:spLocks noChangeArrowheads="1"/>
          </p:cNvSpPr>
          <p:nvPr/>
        </p:nvSpPr>
        <p:spPr bwMode="auto">
          <a:xfrm>
            <a:off x="7286625" y="4286250"/>
            <a:ext cx="37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endParaRPr lang="ru-RU" sz="280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357563" y="3929063"/>
            <a:ext cx="2143125" cy="178593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2" name="TextBox 12"/>
          <p:cNvSpPr txBox="1">
            <a:spLocks noChangeArrowheads="1"/>
          </p:cNvSpPr>
          <p:nvPr/>
        </p:nvSpPr>
        <p:spPr bwMode="auto">
          <a:xfrm>
            <a:off x="5000625" y="3571875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8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3964782" y="3964781"/>
            <a:ext cx="3143250" cy="78581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5143500" y="5072063"/>
            <a:ext cx="3357563" cy="7858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5786438" y="2714625"/>
            <a:ext cx="2714625" cy="235743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олилиния 66"/>
          <p:cNvSpPr/>
          <p:nvPr/>
        </p:nvSpPr>
        <p:spPr>
          <a:xfrm>
            <a:off x="5326063" y="3225800"/>
            <a:ext cx="2743200" cy="2414588"/>
          </a:xfrm>
          <a:custGeom>
            <a:avLst/>
            <a:gdLst>
              <a:gd name="connsiteX0" fmla="*/ 0 w 2743200"/>
              <a:gd name="connsiteY0" fmla="*/ 1953159 h 2414016"/>
              <a:gd name="connsiteX1" fmla="*/ 760780 w 2743200"/>
              <a:gd name="connsiteY1" fmla="*/ 2414016 h 2414016"/>
              <a:gd name="connsiteX2" fmla="*/ 2523744 w 2743200"/>
              <a:gd name="connsiteY2" fmla="*/ 2011680 h 2414016"/>
              <a:gd name="connsiteX3" fmla="*/ 2743200 w 2743200"/>
              <a:gd name="connsiteY3" fmla="*/ 1448410 h 2414016"/>
              <a:gd name="connsiteX4" fmla="*/ 1038758 w 2743200"/>
              <a:gd name="connsiteY4" fmla="*/ 0 h 2414016"/>
              <a:gd name="connsiteX5" fmla="*/ 468172 w 2743200"/>
              <a:gd name="connsiteY5" fmla="*/ 138989 h 2414016"/>
              <a:gd name="connsiteX6" fmla="*/ 0 w 2743200"/>
              <a:gd name="connsiteY6" fmla="*/ 1953159 h 241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200" h="2414016">
                <a:moveTo>
                  <a:pt x="0" y="1953159"/>
                </a:moveTo>
                <a:lnTo>
                  <a:pt x="760780" y="2414016"/>
                </a:lnTo>
                <a:lnTo>
                  <a:pt x="2523744" y="2011680"/>
                </a:lnTo>
                <a:lnTo>
                  <a:pt x="2743200" y="1448410"/>
                </a:lnTo>
                <a:lnTo>
                  <a:pt x="1038758" y="0"/>
                </a:lnTo>
                <a:lnTo>
                  <a:pt x="468172" y="138989"/>
                </a:lnTo>
                <a:lnTo>
                  <a:pt x="0" y="1953159"/>
                </a:lnTo>
                <a:close/>
              </a:path>
            </a:pathLst>
          </a:custGeom>
          <a:solidFill>
            <a:srgbClr val="FF5050">
              <a:alpha val="65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28596" y="71414"/>
            <a:ext cx="828680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800" b="1" i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9.Метод слідів</a:t>
            </a:r>
            <a:endParaRPr lang="ru-RU" sz="4800" b="1" i="1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875" y="1143000"/>
            <a:ext cx="450056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Метод слідів включає три важливих пункти:</a:t>
            </a:r>
          </a:p>
          <a:p>
            <a:pPr algn="ctr">
              <a:buFont typeface="Wingdings" pitchFamily="2" charset="2"/>
              <a:buChar char="v"/>
            </a:pPr>
            <a:r>
              <a:rPr lang="uk-UA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Побудова  лінії перетину (сліду) січної площини з площиною основи многогранника.</a:t>
            </a:r>
          </a:p>
          <a:p>
            <a:pPr algn="ctr">
              <a:buFont typeface="Wingdings" pitchFamily="2" charset="2"/>
              <a:buChar char="v"/>
            </a:pPr>
            <a:r>
              <a:rPr lang="uk-UA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знаходження точки перетину січної площини з ребром многогранника.</a:t>
            </a:r>
          </a:p>
          <a:p>
            <a:pPr algn="ctr">
              <a:buFont typeface="Wingdings" pitchFamily="2" charset="2"/>
              <a:buChar char="v"/>
            </a:pPr>
            <a:r>
              <a:rPr lang="uk-UA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Побудова і штриховка перерізу.</a:t>
            </a:r>
            <a:endParaRPr lang="ru-RU" sz="28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5002213" y="2355850"/>
            <a:ext cx="1855788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929313" y="5715000"/>
            <a:ext cx="37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/>
              <a:t>М</a:t>
            </a:r>
            <a:endParaRPr lang="ru-RU" b="1"/>
          </a:p>
        </p:txBody>
      </p: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4930775" y="2857500"/>
            <a:ext cx="3498850" cy="2786063"/>
            <a:chOff x="514115" y="868512"/>
            <a:chExt cx="6306815" cy="5132256"/>
          </a:xfrm>
        </p:grpSpPr>
        <p:grpSp>
          <p:nvGrpSpPr>
            <p:cNvPr id="5" name="Группа 1"/>
            <p:cNvGrpSpPr>
              <a:grpSpLocks/>
            </p:cNvGrpSpPr>
            <p:nvPr/>
          </p:nvGrpSpPr>
          <p:grpSpPr bwMode="auto">
            <a:xfrm>
              <a:off x="514115" y="868512"/>
              <a:ext cx="6306815" cy="5132256"/>
              <a:chOff x="514115" y="868512"/>
              <a:chExt cx="6306815" cy="5132256"/>
            </a:xfrm>
          </p:grpSpPr>
          <p:grpSp>
            <p:nvGrpSpPr>
              <p:cNvPr id="6" name="Группа 3"/>
              <p:cNvGrpSpPr>
                <a:grpSpLocks/>
              </p:cNvGrpSpPr>
              <p:nvPr/>
            </p:nvGrpSpPr>
            <p:grpSpPr bwMode="auto">
              <a:xfrm>
                <a:off x="1158093" y="1526495"/>
                <a:ext cx="4985546" cy="4474273"/>
                <a:chOff x="-20620" y="-31819"/>
                <a:chExt cx="1825286" cy="2107064"/>
              </a:xfrm>
            </p:grpSpPr>
            <p:grpSp>
              <p:nvGrpSpPr>
                <p:cNvPr id="7" name="Группа 4"/>
                <p:cNvGrpSpPr>
                  <a:grpSpLocks/>
                </p:cNvGrpSpPr>
                <p:nvPr/>
              </p:nvGrpSpPr>
              <p:grpSpPr bwMode="auto">
                <a:xfrm>
                  <a:off x="-20620" y="-31819"/>
                  <a:ext cx="1825286" cy="2098510"/>
                  <a:chOff x="-20298" y="-30807"/>
                  <a:chExt cx="1811160" cy="2059234"/>
                </a:xfrm>
              </p:grpSpPr>
              <p:cxnSp>
                <p:nvCxnSpPr>
                  <p:cNvPr id="45" name="Прямая соединительная линия 14"/>
                  <p:cNvCxnSpPr/>
                  <p:nvPr/>
                </p:nvCxnSpPr>
                <p:spPr>
                  <a:xfrm rot="10800000" flipV="1">
                    <a:off x="-20346" y="1542212"/>
                    <a:ext cx="393987" cy="486501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rot="10800000">
                    <a:off x="415222" y="1542212"/>
                    <a:ext cx="1375316" cy="1351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/>
                  <p:nvPr/>
                </p:nvCxnSpPr>
                <p:spPr>
                  <a:xfrm rot="5400000" flipH="1" flipV="1">
                    <a:off x="-398315" y="768176"/>
                    <a:ext cx="1600046" cy="2079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3" name="Куб 42"/>
                <p:cNvSpPr/>
                <p:nvPr/>
              </p:nvSpPr>
              <p:spPr>
                <a:xfrm>
                  <a:off x="284" y="-11162"/>
                  <a:ext cx="1804055" cy="2086407"/>
                </a:xfrm>
                <a:prstGeom prst="cube">
                  <a:avLst/>
                </a:prstGeom>
                <a:noFill/>
                <a:ln w="412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ru-RU" dirty="0"/>
                </a:p>
              </p:txBody>
            </p:sp>
          </p:grpSp>
          <p:sp>
            <p:nvSpPr>
              <p:cNvPr id="27668" name="TextBox 34"/>
              <p:cNvSpPr txBox="1">
                <a:spLocks noChangeArrowheads="1"/>
              </p:cNvSpPr>
              <p:nvPr/>
            </p:nvSpPr>
            <p:spPr bwMode="auto">
              <a:xfrm>
                <a:off x="733192" y="2357430"/>
                <a:ext cx="184731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uk-UA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669" name="TextBox 35"/>
              <p:cNvSpPr txBox="1">
                <a:spLocks noChangeArrowheads="1"/>
              </p:cNvSpPr>
              <p:nvPr/>
            </p:nvSpPr>
            <p:spPr bwMode="auto">
              <a:xfrm>
                <a:off x="6086278" y="3440281"/>
                <a:ext cx="734652" cy="850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670" name="TextBox 36"/>
              <p:cNvSpPr txBox="1">
                <a:spLocks noChangeArrowheads="1"/>
              </p:cNvSpPr>
              <p:nvPr/>
            </p:nvSpPr>
            <p:spPr bwMode="auto">
              <a:xfrm>
                <a:off x="3085882" y="868512"/>
                <a:ext cx="702860" cy="850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671" name="TextBox 6"/>
              <p:cNvSpPr txBox="1">
                <a:spLocks noChangeArrowheads="1"/>
              </p:cNvSpPr>
              <p:nvPr/>
            </p:nvSpPr>
            <p:spPr bwMode="auto">
              <a:xfrm>
                <a:off x="514115" y="4726164"/>
                <a:ext cx="734652" cy="850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sz="2400" b="1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672" name="TextBox 38"/>
              <p:cNvSpPr txBox="1">
                <a:spLocks noChangeArrowheads="1"/>
              </p:cNvSpPr>
              <p:nvPr/>
            </p:nvSpPr>
            <p:spPr bwMode="auto">
              <a:xfrm>
                <a:off x="5072066" y="2643182"/>
                <a:ext cx="184731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uk-UA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673" name="TextBox 39"/>
              <p:cNvSpPr txBox="1">
                <a:spLocks noChangeArrowheads="1"/>
              </p:cNvSpPr>
              <p:nvPr/>
            </p:nvSpPr>
            <p:spPr bwMode="auto">
              <a:xfrm>
                <a:off x="6144150" y="1142984"/>
                <a:ext cx="184731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uk-UA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674" name="TextBox 40"/>
              <p:cNvSpPr txBox="1">
                <a:spLocks noChangeArrowheads="1"/>
              </p:cNvSpPr>
              <p:nvPr/>
            </p:nvSpPr>
            <p:spPr bwMode="auto">
              <a:xfrm>
                <a:off x="1785918" y="1142984"/>
                <a:ext cx="184731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uk-UA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1" name="Овал 30"/>
            <p:cNvSpPr/>
            <p:nvPr/>
          </p:nvSpPr>
          <p:spPr>
            <a:xfrm>
              <a:off x="3000787" y="1500174"/>
              <a:ext cx="125907" cy="125748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6071209" y="4143797"/>
              <a:ext cx="125907" cy="125748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143652" y="5070821"/>
              <a:ext cx="125907" cy="12867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461000" y="313055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/>
              <a:t>К</a:t>
            </a:r>
            <a:endParaRPr lang="ru-RU" b="1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5400000">
            <a:off x="4714875" y="5643563"/>
            <a:ext cx="642937" cy="64293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8072438" y="5072063"/>
            <a:ext cx="1071562" cy="15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858125" y="5214938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/>
              <a:t>Р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98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48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98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48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98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48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48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48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48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148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198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4" grpId="0"/>
      <p:bldP spid="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олилиния 27"/>
          <p:cNvSpPr/>
          <p:nvPr/>
        </p:nvSpPr>
        <p:spPr>
          <a:xfrm>
            <a:off x="1666875" y="2400300"/>
            <a:ext cx="3781425" cy="3133725"/>
          </a:xfrm>
          <a:custGeom>
            <a:avLst/>
            <a:gdLst>
              <a:gd name="connsiteX0" fmla="*/ 47625 w 3781425"/>
              <a:gd name="connsiteY0" fmla="*/ 3114675 h 3133725"/>
              <a:gd name="connsiteX1" fmla="*/ 781050 w 3781425"/>
              <a:gd name="connsiteY1" fmla="*/ 0 h 3133725"/>
              <a:gd name="connsiteX2" fmla="*/ 3781425 w 3781425"/>
              <a:gd name="connsiteY2" fmla="*/ 1228725 h 3133725"/>
              <a:gd name="connsiteX3" fmla="*/ 3467100 w 3781425"/>
              <a:gd name="connsiteY3" fmla="*/ 2695575 h 3133725"/>
              <a:gd name="connsiteX4" fmla="*/ 0 w 3781425"/>
              <a:gd name="connsiteY4" fmla="*/ 3133725 h 3133725"/>
              <a:gd name="connsiteX5" fmla="*/ 47625 w 3781425"/>
              <a:gd name="connsiteY5" fmla="*/ 3114675 h 313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1425" h="3133725">
                <a:moveTo>
                  <a:pt x="47625" y="3114675"/>
                </a:moveTo>
                <a:lnTo>
                  <a:pt x="781050" y="0"/>
                </a:lnTo>
                <a:lnTo>
                  <a:pt x="3781425" y="1228725"/>
                </a:lnTo>
                <a:lnTo>
                  <a:pt x="3467100" y="2695575"/>
                </a:lnTo>
                <a:lnTo>
                  <a:pt x="0" y="3133725"/>
                </a:lnTo>
                <a:lnTo>
                  <a:pt x="47625" y="3114675"/>
                </a:lnTo>
                <a:close/>
              </a:path>
            </a:pathLst>
          </a:custGeom>
          <a:solidFill>
            <a:srgbClr val="FF5050">
              <a:alpha val="61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6" name="Прямая соединительная линия 45"/>
          <p:cNvCxnSpPr>
            <a:endCxn id="30" idx="1"/>
          </p:cNvCxnSpPr>
          <p:nvPr/>
        </p:nvCxnSpPr>
        <p:spPr>
          <a:xfrm rot="5400000" flipH="1" flipV="1">
            <a:off x="519113" y="3571875"/>
            <a:ext cx="3124200" cy="733425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1" idx="6"/>
          </p:cNvCxnSpPr>
          <p:nvPr/>
        </p:nvCxnSpPr>
        <p:spPr>
          <a:xfrm flipV="1">
            <a:off x="1785938" y="4714875"/>
            <a:ext cx="6357937" cy="777875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TextBox 19"/>
          <p:cNvSpPr txBox="1">
            <a:spLocks noChangeArrowheads="1"/>
          </p:cNvSpPr>
          <p:nvPr/>
        </p:nvSpPr>
        <p:spPr bwMode="auto">
          <a:xfrm>
            <a:off x="142875" y="214313"/>
            <a:ext cx="9001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Побудувати переріз паралелепіпеда площиною, що проходить через точки А, В, С.</a:t>
            </a:r>
            <a:endParaRPr lang="ru-RU" sz="32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1714500" y="2386013"/>
            <a:ext cx="3754438" cy="3114675"/>
            <a:chOff x="0" y="0"/>
            <a:chExt cx="1793302" cy="2085821"/>
          </a:xfrm>
        </p:grpSpPr>
        <p:grpSp>
          <p:nvGrpSpPr>
            <p:cNvPr id="3" name="Группа 21"/>
            <p:cNvGrpSpPr>
              <a:grpSpLocks/>
            </p:cNvGrpSpPr>
            <p:nvPr/>
          </p:nvGrpSpPr>
          <p:grpSpPr bwMode="auto">
            <a:xfrm>
              <a:off x="20900" y="33463"/>
              <a:ext cx="1733573" cy="2042684"/>
              <a:chOff x="20900" y="33463"/>
              <a:chExt cx="1731058" cy="2005521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rot="10800000">
                <a:off x="408901" y="1513029"/>
                <a:ext cx="1343214" cy="18788"/>
              </a:xfrm>
              <a:prstGeom prst="line">
                <a:avLst/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-55606" y="1608654"/>
                <a:ext cx="507271" cy="353597"/>
              </a:xfrm>
              <a:prstGeom prst="line">
                <a:avLst/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-373462" y="781255"/>
                <a:ext cx="1498851" cy="2271"/>
              </a:xfrm>
              <a:prstGeom prst="line">
                <a:avLst/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Куб 22"/>
            <p:cNvSpPr/>
            <p:nvPr/>
          </p:nvSpPr>
          <p:spPr>
            <a:xfrm>
              <a:off x="0" y="0"/>
              <a:ext cx="1793302" cy="2085821"/>
            </a:xfrm>
            <a:prstGeom prst="cube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30" name="Овал 29"/>
          <p:cNvSpPr/>
          <p:nvPr/>
        </p:nvSpPr>
        <p:spPr>
          <a:xfrm>
            <a:off x="2428875" y="2357438"/>
            <a:ext cx="125413" cy="1254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1660525" y="5429250"/>
            <a:ext cx="125413" cy="12541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5072063" y="5000625"/>
            <a:ext cx="125412" cy="12541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500688" y="4714875"/>
            <a:ext cx="3429000" cy="1588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0" idx="5"/>
          </p:cNvCxnSpPr>
          <p:nvPr/>
        </p:nvCxnSpPr>
        <p:spPr>
          <a:xfrm rot="16200000" flipH="1">
            <a:off x="4215606" y="786607"/>
            <a:ext cx="2249487" cy="560705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5446713" y="3571875"/>
            <a:ext cx="125412" cy="12541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9" name="Прямая соединительная линия 48"/>
          <p:cNvCxnSpPr>
            <a:stCxn id="32" idx="3"/>
            <a:endCxn id="33" idx="7"/>
          </p:cNvCxnSpPr>
          <p:nvPr/>
        </p:nvCxnSpPr>
        <p:spPr>
          <a:xfrm rot="5400000">
            <a:off x="4652169" y="4207669"/>
            <a:ext cx="1339850" cy="284162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357313" y="542925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500688" y="3071813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500313" y="1905000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2" grpId="0" animBg="1"/>
      <p:bldP spid="32" grpId="1" animBg="1"/>
      <p:bldP spid="51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682625" y="188913"/>
            <a:ext cx="7561263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008000"/>
              </a:extrusionClr>
            </a:sp3d>
          </a:bodyPr>
          <a:lstStyle/>
          <a:p>
            <a:pPr algn="ctr">
              <a:defRPr/>
            </a:pPr>
            <a:r>
              <a:rPr lang="en-US" sz="3600" b="1" kern="10" dirty="0">
                <a:ln w="28575">
                  <a:round/>
                  <a:headEnd/>
                  <a:tailEnd/>
                </a:ln>
                <a:gradFill rotWithShape="1">
                  <a:gsLst>
                    <a:gs pos="0">
                      <a:srgbClr val="008000">
                        <a:alpha val="50000"/>
                      </a:srgbClr>
                    </a:gs>
                    <a:gs pos="50000">
                      <a:srgbClr val="FFFFFF"/>
                    </a:gs>
                    <a:gs pos="100000">
                      <a:srgbClr val="008000">
                        <a:alpha val="50000"/>
                      </a:srgbClr>
                    </a:gs>
                  </a:gsLst>
                  <a:lin ang="5400000" scaled="1"/>
                </a:gradFill>
                <a:latin typeface="Arial"/>
                <a:cs typeface="Arial"/>
              </a:rPr>
              <a:t>1</a:t>
            </a:r>
            <a:r>
              <a:rPr lang="uk-UA" sz="3600" b="1" kern="10" dirty="0">
                <a:ln w="28575">
                  <a:round/>
                  <a:headEnd/>
                  <a:tailEnd/>
                </a:ln>
                <a:gradFill rotWithShape="1">
                  <a:gsLst>
                    <a:gs pos="0">
                      <a:srgbClr val="008000">
                        <a:alpha val="50000"/>
                      </a:srgbClr>
                    </a:gs>
                    <a:gs pos="50000">
                      <a:srgbClr val="FFFFFF"/>
                    </a:gs>
                    <a:gs pos="100000">
                      <a:srgbClr val="008000">
                        <a:alpha val="50000"/>
                      </a:srgbClr>
                    </a:gs>
                  </a:gsLst>
                  <a:lin ang="5400000" scaled="1"/>
                </a:gradFill>
                <a:latin typeface="Arial"/>
                <a:cs typeface="Arial"/>
              </a:rPr>
              <a:t>. Основні</a:t>
            </a:r>
            <a:r>
              <a:rPr lang="ru-RU" sz="3600" b="1" kern="10" dirty="0">
                <a:ln w="28575">
                  <a:round/>
                  <a:headEnd/>
                  <a:tailEnd/>
                </a:ln>
                <a:gradFill rotWithShape="1">
                  <a:gsLst>
                    <a:gs pos="0">
                      <a:srgbClr val="008000">
                        <a:alpha val="50000"/>
                      </a:srgbClr>
                    </a:gs>
                    <a:gs pos="50000">
                      <a:srgbClr val="FFFFFF"/>
                    </a:gs>
                    <a:gs pos="100000">
                      <a:srgbClr val="008000">
                        <a:alpha val="50000"/>
                      </a:srgbClr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  <a:r>
              <a:rPr lang="uk-UA" sz="3600" b="1" kern="10" dirty="0">
                <a:ln w="28575">
                  <a:round/>
                  <a:headEnd/>
                  <a:tailEnd/>
                </a:ln>
                <a:gradFill rotWithShape="1">
                  <a:gsLst>
                    <a:gs pos="0">
                      <a:srgbClr val="008000">
                        <a:alpha val="50000"/>
                      </a:srgbClr>
                    </a:gs>
                    <a:gs pos="50000">
                      <a:srgbClr val="FFFFFF"/>
                    </a:gs>
                    <a:gs pos="100000">
                      <a:srgbClr val="008000">
                        <a:alpha val="50000"/>
                      </a:srgbClr>
                    </a:gs>
                  </a:gsLst>
                  <a:lin ang="5400000" scaled="1"/>
                </a:gradFill>
                <a:latin typeface="Arial"/>
                <a:cs typeface="Arial"/>
              </a:rPr>
              <a:t>поняття</a:t>
            </a:r>
            <a:r>
              <a:rPr lang="ru-RU" sz="3600" b="1" kern="10" dirty="0">
                <a:ln w="28575">
                  <a:round/>
                  <a:headEnd/>
                  <a:tailEnd/>
                </a:ln>
                <a:gradFill rotWithShape="1">
                  <a:gsLst>
                    <a:gs pos="0">
                      <a:srgbClr val="008000">
                        <a:alpha val="50000"/>
                      </a:srgbClr>
                    </a:gs>
                    <a:gs pos="50000">
                      <a:srgbClr val="FFFFFF"/>
                    </a:gs>
                    <a:gs pos="100000">
                      <a:srgbClr val="008000">
                        <a:alpha val="50000"/>
                      </a:srgbClr>
                    </a:gs>
                  </a:gsLst>
                  <a:lin ang="5400000" scaled="1"/>
                </a:gradFill>
                <a:latin typeface="Arial"/>
                <a:cs typeface="Arial"/>
              </a:rPr>
              <a:t>.</a:t>
            </a: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428625" y="793750"/>
            <a:ext cx="84248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uk-UA" sz="2400" b="1" i="1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uk-UA" sz="2400" b="1" i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Січною площиною многогранника </a:t>
            </a:r>
            <a:r>
              <a:rPr lang="uk-UA" sz="2400" b="1" i="1" dirty="0">
                <a:solidFill>
                  <a:srgbClr val="008000"/>
                </a:solidFill>
                <a:latin typeface="Times New Roman" pitchFamily="18" charset="0"/>
              </a:rPr>
              <a:t>називається така площина по обидві сторони від якої є точки даного многогранника.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uk-UA" sz="2400" b="1" i="1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uk-UA" sz="2400" b="1" i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Перерізом</a:t>
            </a:r>
            <a:r>
              <a:rPr lang="uk-UA" sz="2400" b="1" i="1" dirty="0">
                <a:solidFill>
                  <a:srgbClr val="008000"/>
                </a:solidFill>
                <a:latin typeface="Times New Roman" pitchFamily="18" charset="0"/>
              </a:rPr>
              <a:t> многогранника називається фігура, яка складається з усіх точок, які є спільними для многогранника і січної площини</a:t>
            </a:r>
            <a:endParaRPr lang="ru-RU" sz="2400" b="1" i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500438"/>
            <a:ext cx="18002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3500438"/>
            <a:ext cx="18002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3500438"/>
            <a:ext cx="18002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3500438"/>
            <a:ext cx="173196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1"/>
          <p:cNvSpPr txBox="1">
            <a:spLocks noChangeArrowheads="1"/>
          </p:cNvSpPr>
          <p:nvPr/>
        </p:nvSpPr>
        <p:spPr bwMode="auto">
          <a:xfrm>
            <a:off x="0" y="287338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Побудуйте переріз піраміди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DACB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площиною, що проходить через внутрішні точки 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M, N, P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ребер 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AD, DC 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відповідно, і площини АВС. </a:t>
            </a:r>
            <a:endParaRPr lang="ru-RU" sz="32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714375" y="2286000"/>
            <a:ext cx="4852988" cy="4071938"/>
            <a:chOff x="714348" y="2285992"/>
            <a:chExt cx="4852670" cy="4071966"/>
          </a:xfrm>
        </p:grpSpPr>
        <p:sp>
          <p:nvSpPr>
            <p:cNvPr id="3" name="Равнобедренный треугольник 2"/>
            <p:cNvSpPr/>
            <p:nvPr/>
          </p:nvSpPr>
          <p:spPr>
            <a:xfrm rot="10800000" flipH="1">
              <a:off x="1122309" y="4754572"/>
              <a:ext cx="4020874" cy="1174758"/>
            </a:xfrm>
            <a:prstGeom prst="triangle">
              <a:avLst>
                <a:gd name="adj" fmla="val 17105"/>
              </a:avLst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4" name="Прямая соединительная линия 3"/>
            <p:cNvCxnSpPr>
              <a:stCxn id="3" idx="2"/>
              <a:endCxn id="3" idx="0"/>
            </p:cNvCxnSpPr>
            <p:nvPr/>
          </p:nvCxnSpPr>
          <p:spPr>
            <a:xfrm rot="16200000" flipH="1">
              <a:off x="878602" y="4998280"/>
              <a:ext cx="1174758" cy="6873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>
              <a:stCxn id="3" idx="0"/>
              <a:endCxn id="3" idx="4"/>
            </p:cNvCxnSpPr>
            <p:nvPr/>
          </p:nvCxnSpPr>
          <p:spPr>
            <a:xfrm rot="5400000" flipH="1" flipV="1">
              <a:off x="2889038" y="3675185"/>
              <a:ext cx="1174758" cy="33335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>
              <a:stCxn id="3" idx="0"/>
            </p:cNvCxnSpPr>
            <p:nvPr/>
          </p:nvCxnSpPr>
          <p:spPr>
            <a:xfrm rot="5400000" flipH="1" flipV="1">
              <a:off x="386433" y="4082276"/>
              <a:ext cx="3270272" cy="42383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>
              <a:endCxn id="3" idx="2"/>
            </p:cNvCxnSpPr>
            <p:nvPr/>
          </p:nvCxnSpPr>
          <p:spPr>
            <a:xfrm rot="5400000">
              <a:off x="619028" y="3151226"/>
              <a:ext cx="2106627" cy="11000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214438" y="2643182"/>
              <a:ext cx="2931920" cy="21272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1857356" y="5214950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214678" y="5072074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571604" y="3786190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9715" name="TextBox 12"/>
            <p:cNvSpPr txBox="1">
              <a:spLocks noChangeArrowheads="1"/>
            </p:cNvSpPr>
            <p:nvPr/>
          </p:nvSpPr>
          <p:spPr bwMode="auto">
            <a:xfrm>
              <a:off x="714348" y="4500570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16" name="TextBox 14"/>
            <p:cNvSpPr txBox="1">
              <a:spLocks noChangeArrowheads="1"/>
            </p:cNvSpPr>
            <p:nvPr/>
          </p:nvSpPr>
          <p:spPr bwMode="auto">
            <a:xfrm>
              <a:off x="2000232" y="4714884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17" name="TextBox 15"/>
            <p:cNvSpPr txBox="1">
              <a:spLocks noChangeArrowheads="1"/>
            </p:cNvSpPr>
            <p:nvPr/>
          </p:nvSpPr>
          <p:spPr bwMode="auto">
            <a:xfrm>
              <a:off x="1071538" y="3357562"/>
              <a:ext cx="5229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18" name="TextBox 16"/>
            <p:cNvSpPr txBox="1">
              <a:spLocks noChangeArrowheads="1"/>
            </p:cNvSpPr>
            <p:nvPr/>
          </p:nvSpPr>
          <p:spPr bwMode="auto">
            <a:xfrm>
              <a:off x="3357554" y="4857760"/>
              <a:ext cx="40427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19" name="TextBox 17"/>
            <p:cNvSpPr txBox="1">
              <a:spLocks noChangeArrowheads="1"/>
            </p:cNvSpPr>
            <p:nvPr/>
          </p:nvSpPr>
          <p:spPr bwMode="auto">
            <a:xfrm>
              <a:off x="2357422" y="2285992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0" name="TextBox 18"/>
            <p:cNvSpPr txBox="1">
              <a:spLocks noChangeArrowheads="1"/>
            </p:cNvSpPr>
            <p:nvPr/>
          </p:nvSpPr>
          <p:spPr bwMode="auto">
            <a:xfrm>
              <a:off x="1643042" y="5834738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1" name="TextBox 19"/>
            <p:cNvSpPr txBox="1">
              <a:spLocks noChangeArrowheads="1"/>
            </p:cNvSpPr>
            <p:nvPr/>
          </p:nvSpPr>
          <p:spPr bwMode="auto">
            <a:xfrm>
              <a:off x="5143504" y="4572008"/>
              <a:ext cx="4235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28625" y="5072063"/>
            <a:ext cx="3000375" cy="571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1964531" y="4893469"/>
            <a:ext cx="1785938" cy="1428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2326482" y="4898231"/>
            <a:ext cx="209550" cy="99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1647825" y="3798888"/>
            <a:ext cx="1924050" cy="987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>
            <a:off x="1620838" y="3806825"/>
            <a:ext cx="1911350" cy="1720850"/>
          </a:xfrm>
          <a:custGeom>
            <a:avLst/>
            <a:gdLst>
              <a:gd name="connsiteX0" fmla="*/ 0 w 1911927"/>
              <a:gd name="connsiteY0" fmla="*/ 0 h 1721922"/>
              <a:gd name="connsiteX1" fmla="*/ 296883 w 1911927"/>
              <a:gd name="connsiteY1" fmla="*/ 1466602 h 1721922"/>
              <a:gd name="connsiteX2" fmla="*/ 1318161 w 1911927"/>
              <a:gd name="connsiteY2" fmla="*/ 1721922 h 1721922"/>
              <a:gd name="connsiteX3" fmla="*/ 1911927 w 1911927"/>
              <a:gd name="connsiteY3" fmla="*/ 961901 h 1721922"/>
              <a:gd name="connsiteX4" fmla="*/ 0 w 1911927"/>
              <a:gd name="connsiteY4" fmla="*/ 0 h 172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1927" h="1721922">
                <a:moveTo>
                  <a:pt x="0" y="0"/>
                </a:moveTo>
                <a:lnTo>
                  <a:pt x="296883" y="1466602"/>
                </a:lnTo>
                <a:lnTo>
                  <a:pt x="1318161" y="1721922"/>
                </a:lnTo>
                <a:lnTo>
                  <a:pt x="1911927" y="961901"/>
                </a:lnTo>
                <a:lnTo>
                  <a:pt x="0" y="0"/>
                </a:lnTo>
                <a:close/>
              </a:path>
            </a:pathLst>
          </a:custGeom>
          <a:solidFill>
            <a:srgbClr val="FF5050">
              <a:alpha val="54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714348" y="2285992"/>
            <a:ext cx="4852988" cy="4071938"/>
            <a:chOff x="714348" y="2285992"/>
            <a:chExt cx="4852670" cy="4071966"/>
          </a:xfrm>
        </p:grpSpPr>
        <p:sp>
          <p:nvSpPr>
            <p:cNvPr id="3" name="Равнобедренный треугольник 2"/>
            <p:cNvSpPr/>
            <p:nvPr/>
          </p:nvSpPr>
          <p:spPr>
            <a:xfrm rot="10800000" flipH="1">
              <a:off x="1122309" y="4754572"/>
              <a:ext cx="4020874" cy="1174758"/>
            </a:xfrm>
            <a:prstGeom prst="triangle">
              <a:avLst>
                <a:gd name="adj" fmla="val 17105"/>
              </a:avLst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4" name="Прямая соединительная линия 3"/>
            <p:cNvCxnSpPr>
              <a:stCxn id="3" idx="2"/>
              <a:endCxn id="3" idx="0"/>
            </p:cNvCxnSpPr>
            <p:nvPr/>
          </p:nvCxnSpPr>
          <p:spPr>
            <a:xfrm rot="16200000" flipH="1">
              <a:off x="878602" y="4998280"/>
              <a:ext cx="1174758" cy="6873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>
              <a:stCxn id="3" idx="0"/>
              <a:endCxn id="3" idx="4"/>
            </p:cNvCxnSpPr>
            <p:nvPr/>
          </p:nvCxnSpPr>
          <p:spPr>
            <a:xfrm rot="5400000" flipH="1" flipV="1">
              <a:off x="2889038" y="3675185"/>
              <a:ext cx="1174758" cy="33335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>
              <a:stCxn id="3" idx="0"/>
            </p:cNvCxnSpPr>
            <p:nvPr/>
          </p:nvCxnSpPr>
          <p:spPr>
            <a:xfrm rot="5400000" flipH="1" flipV="1">
              <a:off x="386433" y="4082276"/>
              <a:ext cx="3270272" cy="42383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>
              <a:endCxn id="3" idx="2"/>
            </p:cNvCxnSpPr>
            <p:nvPr/>
          </p:nvCxnSpPr>
          <p:spPr>
            <a:xfrm rot="5400000">
              <a:off x="619028" y="3151226"/>
              <a:ext cx="2106627" cy="11000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214438" y="2643182"/>
              <a:ext cx="2931920" cy="21272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1857356" y="5214950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214678" y="5072074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571604" y="3786190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82" name="TextBox 11"/>
            <p:cNvSpPr txBox="1">
              <a:spLocks noChangeArrowheads="1"/>
            </p:cNvSpPr>
            <p:nvPr/>
          </p:nvSpPr>
          <p:spPr bwMode="auto">
            <a:xfrm>
              <a:off x="714348" y="4500570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3" name="TextBox 12"/>
            <p:cNvSpPr txBox="1">
              <a:spLocks noChangeArrowheads="1"/>
            </p:cNvSpPr>
            <p:nvPr/>
          </p:nvSpPr>
          <p:spPr bwMode="auto">
            <a:xfrm>
              <a:off x="2000232" y="4714884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4" name="TextBox 13"/>
            <p:cNvSpPr txBox="1">
              <a:spLocks noChangeArrowheads="1"/>
            </p:cNvSpPr>
            <p:nvPr/>
          </p:nvSpPr>
          <p:spPr bwMode="auto">
            <a:xfrm>
              <a:off x="1071538" y="3357562"/>
              <a:ext cx="5229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5" name="TextBox 14"/>
            <p:cNvSpPr txBox="1">
              <a:spLocks noChangeArrowheads="1"/>
            </p:cNvSpPr>
            <p:nvPr/>
          </p:nvSpPr>
          <p:spPr bwMode="auto">
            <a:xfrm>
              <a:off x="3357554" y="4857760"/>
              <a:ext cx="40427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6" name="TextBox 15"/>
            <p:cNvSpPr txBox="1">
              <a:spLocks noChangeArrowheads="1"/>
            </p:cNvSpPr>
            <p:nvPr/>
          </p:nvSpPr>
          <p:spPr bwMode="auto">
            <a:xfrm>
              <a:off x="2357422" y="2285992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7" name="TextBox 16"/>
            <p:cNvSpPr txBox="1">
              <a:spLocks noChangeArrowheads="1"/>
            </p:cNvSpPr>
            <p:nvPr/>
          </p:nvSpPr>
          <p:spPr bwMode="auto">
            <a:xfrm>
              <a:off x="1643042" y="5834738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8" name="TextBox 17"/>
            <p:cNvSpPr txBox="1">
              <a:spLocks noChangeArrowheads="1"/>
            </p:cNvSpPr>
            <p:nvPr/>
          </p:nvSpPr>
          <p:spPr bwMode="auto">
            <a:xfrm>
              <a:off x="5143504" y="4572008"/>
              <a:ext cx="4235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4397375" y="285750"/>
          <a:ext cx="4678363" cy="1176338"/>
        </p:xfrm>
        <a:graphic>
          <a:graphicData uri="http://schemas.openxmlformats.org/presentationml/2006/ole">
            <p:oleObj spid="_x0000_s326658" name="Формула" r:id="rId4" imgW="1816100" imgH="457200" progId="Equation.3">
              <p:embed/>
            </p:oleObj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821532" y="5322094"/>
            <a:ext cx="1928812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43125" y="6072188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468813" y="1500188"/>
          <a:ext cx="2747962" cy="522287"/>
        </p:xfrm>
        <a:graphic>
          <a:graphicData uri="http://schemas.openxmlformats.org/presentationml/2006/ole">
            <p:oleObj spid="_x0000_s326659" name="Формула" r:id="rId5" imgW="1066680" imgH="20304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4559300" y="2000250"/>
          <a:ext cx="4186238" cy="1176338"/>
        </p:xfrm>
        <a:graphic>
          <a:graphicData uri="http://schemas.openxmlformats.org/presentationml/2006/ole">
            <p:oleObj spid="_x0000_s326660" name="Формула" r:id="rId6" imgW="1625400" imgH="457200" progId="Equation.3">
              <p:embed/>
            </p:oleObj>
          </a:graphicData>
        </a:graphic>
      </p:graphicFrame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571875" y="4143375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857500" y="5500688"/>
            <a:ext cx="4445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G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851400" y="3857625"/>
          <a:ext cx="2617788" cy="522288"/>
        </p:xfrm>
        <a:graphic>
          <a:graphicData uri="http://schemas.openxmlformats.org/presentationml/2006/ole">
            <p:oleObj spid="_x0000_s326661" name="Формула" r:id="rId7" imgW="1015920" imgH="203040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4905375" y="3192463"/>
          <a:ext cx="2584450" cy="522287"/>
        </p:xfrm>
        <a:graphic>
          <a:graphicData uri="http://schemas.openxmlformats.org/presentationml/2006/ole">
            <p:oleObj spid="_x0000_s326662" name="Формула" r:id="rId8" imgW="1002960" imgH="203040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5715000" y="4500563"/>
          <a:ext cx="2389188" cy="1101725"/>
        </p:xfrm>
        <a:graphic>
          <a:graphicData uri="http://schemas.openxmlformats.org/presentationml/2006/ole">
            <p:oleObj spid="_x0000_s326663" name="Формула" r:id="rId9" imgW="927000" imgH="431640" progId="Equation.3">
              <p:embed/>
            </p:oleObj>
          </a:graphicData>
        </a:graphic>
      </p:graphicFrame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714750" y="5572125"/>
            <a:ext cx="52149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>
                <a:latin typeface="Times New Roman" pitchFamily="18" charset="0"/>
                <a:cs typeface="Times New Roman" pitchFamily="18" charset="0"/>
              </a:rPr>
              <a:t>8) Чотирикутник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MNGH</a:t>
            </a:r>
            <a:r>
              <a:rPr lang="uk-UA" sz="3200" b="1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3200">
                <a:latin typeface="Times New Roman" pitchFamily="18" charset="0"/>
                <a:cs typeface="Times New Roman" pitchFamily="18" charset="0"/>
              </a:rPr>
              <a:t>шуканий переріз.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 bwMode="auto">
          <a:xfrm>
            <a:off x="2857488" y="5500702"/>
            <a:ext cx="90006" cy="899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6" grpId="0"/>
      <p:bldP spid="37" grpId="0"/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42875" y="285750"/>
            <a:ext cx="87868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Побудувати переріз куба АВС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площиною, що проходить через внутрішні точки 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M, N, K 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ребер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BB</a:t>
            </a:r>
            <a:r>
              <a:rPr lang="en-US" sz="1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CC</a:t>
            </a:r>
            <a:r>
              <a:rPr lang="en-US" sz="1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n-US" sz="1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endParaRPr lang="ru-RU" sz="32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84250" y="571500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929188" y="457200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000500" y="5786438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86000" y="4500563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57250" y="300037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14563" y="192881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57750" y="192881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071938" y="3071813"/>
            <a:ext cx="512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8"/>
          <p:cNvGrpSpPr>
            <a:grpSpLocks/>
          </p:cNvGrpSpPr>
          <p:nvPr/>
        </p:nvGrpSpPr>
        <p:grpSpPr bwMode="auto">
          <a:xfrm>
            <a:off x="1357313" y="2439988"/>
            <a:ext cx="3608387" cy="3417887"/>
            <a:chOff x="1357290" y="2440322"/>
            <a:chExt cx="3608462" cy="3417033"/>
          </a:xfrm>
        </p:grpSpPr>
        <p:grpSp>
          <p:nvGrpSpPr>
            <p:cNvPr id="3" name="Группа 10"/>
            <p:cNvGrpSpPr>
              <a:grpSpLocks/>
            </p:cNvGrpSpPr>
            <p:nvPr/>
          </p:nvGrpSpPr>
          <p:grpSpPr bwMode="auto">
            <a:xfrm>
              <a:off x="1357290" y="2440322"/>
              <a:ext cx="3545416" cy="3417033"/>
              <a:chOff x="0" y="50491"/>
              <a:chExt cx="1805322" cy="2085817"/>
            </a:xfrm>
          </p:grpSpPr>
          <p:grpSp>
            <p:nvGrpSpPr>
              <p:cNvPr id="4" name="Группа 11"/>
              <p:cNvGrpSpPr>
                <a:grpSpLocks/>
              </p:cNvGrpSpPr>
              <p:nvPr/>
            </p:nvGrpSpPr>
            <p:grpSpPr bwMode="auto">
              <a:xfrm>
                <a:off x="21034" y="87107"/>
                <a:ext cx="1784288" cy="2039426"/>
                <a:chOff x="21034" y="85522"/>
                <a:chExt cx="1770480" cy="2002347"/>
              </a:xfrm>
            </p:grpSpPr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10800000" flipV="1">
                  <a:off x="438117" y="1602852"/>
                  <a:ext cx="1353167" cy="4756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10800000" flipV="1">
                  <a:off x="21018" y="1590487"/>
                  <a:ext cx="438756" cy="497468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V="1">
                  <a:off x="-303879" y="822901"/>
                  <a:ext cx="1484795" cy="10427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Куб 12"/>
              <p:cNvSpPr/>
              <p:nvPr/>
            </p:nvSpPr>
            <p:spPr>
              <a:xfrm>
                <a:off x="0" y="50491"/>
                <a:ext cx="1804282" cy="2085817"/>
              </a:xfrm>
              <a:prstGeom prst="cub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6" name="Овал 25"/>
            <p:cNvSpPr/>
            <p:nvPr/>
          </p:nvSpPr>
          <p:spPr>
            <a:xfrm>
              <a:off x="4000532" y="5285998"/>
              <a:ext cx="107952" cy="1079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857800" y="3214828"/>
              <a:ext cx="107952" cy="1079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1820850" y="2714890"/>
              <a:ext cx="107952" cy="1079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357313" y="2286000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929188" y="3286125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00438" y="5143500"/>
            <a:ext cx="522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348163" y="254000"/>
          <a:ext cx="4776787" cy="1241425"/>
        </p:xfrm>
        <a:graphic>
          <a:graphicData uri="http://schemas.openxmlformats.org/presentationml/2006/ole">
            <p:oleObj spid="_x0000_s328706" name="Формула" r:id="rId3" imgW="1854200" imgH="482600" progId="Equation.3">
              <p:embed/>
            </p:oleObj>
          </a:graphicData>
        </a:graphic>
      </p:graphicFrame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1236663" y="561975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5181600" y="4476750"/>
            <a:ext cx="442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4252913" y="56911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2538413" y="4405313"/>
            <a:ext cx="442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Box 5"/>
          <p:cNvSpPr txBox="1">
            <a:spLocks noChangeArrowheads="1"/>
          </p:cNvSpPr>
          <p:nvPr/>
        </p:nvSpPr>
        <p:spPr bwMode="auto">
          <a:xfrm>
            <a:off x="1109663" y="290512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TextBox 6"/>
          <p:cNvSpPr txBox="1">
            <a:spLocks noChangeArrowheads="1"/>
          </p:cNvSpPr>
          <p:nvPr/>
        </p:nvSpPr>
        <p:spPr bwMode="auto">
          <a:xfrm>
            <a:off x="2466975" y="183356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Box 7"/>
          <p:cNvSpPr txBox="1">
            <a:spLocks noChangeArrowheads="1"/>
          </p:cNvSpPr>
          <p:nvPr/>
        </p:nvSpPr>
        <p:spPr bwMode="auto">
          <a:xfrm>
            <a:off x="4786313" y="1785938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8"/>
          <p:cNvSpPr txBox="1">
            <a:spLocks noChangeArrowheads="1"/>
          </p:cNvSpPr>
          <p:nvPr/>
        </p:nvSpPr>
        <p:spPr bwMode="auto">
          <a:xfrm>
            <a:off x="4324350" y="2976563"/>
            <a:ext cx="512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1609725" y="2346325"/>
            <a:ext cx="3608388" cy="3416300"/>
            <a:chOff x="1357290" y="2440322"/>
            <a:chExt cx="3608462" cy="3417033"/>
          </a:xfrm>
        </p:grpSpPr>
        <p:grpSp>
          <p:nvGrpSpPr>
            <p:cNvPr id="3" name="Группа 10"/>
            <p:cNvGrpSpPr>
              <a:grpSpLocks/>
            </p:cNvGrpSpPr>
            <p:nvPr/>
          </p:nvGrpSpPr>
          <p:grpSpPr bwMode="auto">
            <a:xfrm>
              <a:off x="1357290" y="2440322"/>
              <a:ext cx="3545416" cy="3417033"/>
              <a:chOff x="0" y="50491"/>
              <a:chExt cx="1805322" cy="2085817"/>
            </a:xfrm>
          </p:grpSpPr>
          <p:grpSp>
            <p:nvGrpSpPr>
              <p:cNvPr id="4" name="Группа 11"/>
              <p:cNvGrpSpPr>
                <a:grpSpLocks/>
              </p:cNvGrpSpPr>
              <p:nvPr/>
            </p:nvGrpSpPr>
            <p:grpSpPr bwMode="auto">
              <a:xfrm>
                <a:off x="21034" y="87105"/>
                <a:ext cx="1784288" cy="2039426"/>
                <a:chOff x="21034" y="85522"/>
                <a:chExt cx="1770480" cy="2002347"/>
              </a:xfrm>
            </p:grpSpPr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 flipV="1">
                  <a:off x="438117" y="1602624"/>
                  <a:ext cx="1353167" cy="4758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4"/>
                <p:cNvCxnSpPr/>
                <p:nvPr/>
              </p:nvCxnSpPr>
              <p:spPr>
                <a:xfrm rot="10800000" flipV="1">
                  <a:off x="21018" y="1590253"/>
                  <a:ext cx="438757" cy="497699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16200000" flipV="1">
                  <a:off x="-303748" y="822788"/>
                  <a:ext cx="1484533" cy="10428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Куб 15"/>
              <p:cNvSpPr/>
              <p:nvPr/>
            </p:nvSpPr>
            <p:spPr>
              <a:xfrm>
                <a:off x="0" y="50491"/>
                <a:ext cx="1804282" cy="2085817"/>
              </a:xfrm>
              <a:prstGeom prst="cub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12" name="Овал 11"/>
            <p:cNvSpPr/>
            <p:nvPr/>
          </p:nvSpPr>
          <p:spPr>
            <a:xfrm>
              <a:off x="4000532" y="5285732"/>
              <a:ext cx="107952" cy="1079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4857800" y="3215188"/>
              <a:ext cx="107952" cy="1079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1820850" y="2715019"/>
              <a:ext cx="107952" cy="1079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2607470" y="2964656"/>
            <a:ext cx="4500562" cy="1857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6" name="TextBox 24"/>
          <p:cNvSpPr txBox="1">
            <a:spLocks noChangeArrowheads="1"/>
          </p:cNvSpPr>
          <p:nvPr/>
        </p:nvSpPr>
        <p:spPr bwMode="auto">
          <a:xfrm>
            <a:off x="1571625" y="2286000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7" name="TextBox 25"/>
          <p:cNvSpPr txBox="1">
            <a:spLocks noChangeArrowheads="1"/>
          </p:cNvSpPr>
          <p:nvPr/>
        </p:nvSpPr>
        <p:spPr bwMode="auto">
          <a:xfrm>
            <a:off x="5286375" y="3071813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TextBox 26"/>
          <p:cNvSpPr txBox="1">
            <a:spLocks noChangeArrowheads="1"/>
          </p:cNvSpPr>
          <p:nvPr/>
        </p:nvSpPr>
        <p:spPr bwMode="auto">
          <a:xfrm>
            <a:off x="3714750" y="5000625"/>
            <a:ext cx="522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4286250" y="1500188"/>
            <a:ext cx="1714500" cy="1714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715000" y="1714500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562600" y="2413000"/>
          <a:ext cx="2846388" cy="554038"/>
        </p:xfrm>
        <a:graphic>
          <a:graphicData uri="http://schemas.openxmlformats.org/presentationml/2006/ole">
            <p:oleObj spid="_x0000_s328707" name="Формула" r:id="rId4" imgW="11048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267200" y="254000"/>
          <a:ext cx="4940300" cy="1241425"/>
        </p:xfrm>
        <a:graphic>
          <a:graphicData uri="http://schemas.openxmlformats.org/presentationml/2006/ole">
            <p:oleObj spid="_x0000_s329730" name="Формула" r:id="rId3" imgW="1916868" imgH="482391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659438" y="2571750"/>
          <a:ext cx="2779712" cy="554038"/>
        </p:xfrm>
        <a:graphic>
          <a:graphicData uri="http://schemas.openxmlformats.org/presentationml/2006/ole">
            <p:oleObj spid="_x0000_s329731" name="Формула" r:id="rId4" imgW="1079280" imgH="21564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4632325" y="5429250"/>
          <a:ext cx="4368800" cy="1143000"/>
        </p:xfrm>
        <a:graphic>
          <a:graphicData uri="http://schemas.openxmlformats.org/presentationml/2006/ole">
            <p:oleObj spid="_x0000_s329732" name="Формула" r:id="rId5" imgW="1916868" imgH="482391" progId="Equation.3">
              <p:embed/>
            </p:oleObj>
          </a:graphicData>
        </a:graphic>
      </p:graphicFrame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109663" y="1500188"/>
            <a:ext cx="5029200" cy="4810125"/>
            <a:chOff x="1108921" y="1500174"/>
            <a:chExt cx="5029601" cy="4809500"/>
          </a:xfrm>
        </p:grpSpPr>
        <p:sp>
          <p:nvSpPr>
            <p:cNvPr id="4105" name="TextBox 2"/>
            <p:cNvSpPr txBox="1">
              <a:spLocks noChangeArrowheads="1"/>
            </p:cNvSpPr>
            <p:nvPr/>
          </p:nvSpPr>
          <p:spPr bwMode="auto">
            <a:xfrm>
              <a:off x="1236073" y="5620424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6" name="TextBox 3"/>
            <p:cNvSpPr txBox="1">
              <a:spLocks noChangeArrowheads="1"/>
            </p:cNvSpPr>
            <p:nvPr/>
          </p:nvSpPr>
          <p:spPr bwMode="auto">
            <a:xfrm>
              <a:off x="5180887" y="4477416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7" name="TextBox 4"/>
            <p:cNvSpPr txBox="1">
              <a:spLocks noChangeArrowheads="1"/>
            </p:cNvSpPr>
            <p:nvPr/>
          </p:nvSpPr>
          <p:spPr bwMode="auto">
            <a:xfrm>
              <a:off x="4000496" y="5786454"/>
              <a:ext cx="4235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8" name="TextBox 5"/>
            <p:cNvSpPr txBox="1">
              <a:spLocks noChangeArrowheads="1"/>
            </p:cNvSpPr>
            <p:nvPr/>
          </p:nvSpPr>
          <p:spPr bwMode="auto">
            <a:xfrm>
              <a:off x="2537681" y="4405978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9" name="TextBox 6"/>
            <p:cNvSpPr txBox="1">
              <a:spLocks noChangeArrowheads="1"/>
            </p:cNvSpPr>
            <p:nvPr/>
          </p:nvSpPr>
          <p:spPr bwMode="auto">
            <a:xfrm>
              <a:off x="1108921" y="2905780"/>
              <a:ext cx="5341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0" name="TextBox 7"/>
            <p:cNvSpPr txBox="1">
              <a:spLocks noChangeArrowheads="1"/>
            </p:cNvSpPr>
            <p:nvPr/>
          </p:nvSpPr>
          <p:spPr bwMode="auto">
            <a:xfrm>
              <a:off x="2466243" y="1834210"/>
              <a:ext cx="5341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1" name="TextBox 8"/>
            <p:cNvSpPr txBox="1">
              <a:spLocks noChangeArrowheads="1"/>
            </p:cNvSpPr>
            <p:nvPr/>
          </p:nvSpPr>
          <p:spPr bwMode="auto">
            <a:xfrm>
              <a:off x="4786314" y="1785926"/>
              <a:ext cx="5341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2" name="TextBox 9"/>
            <p:cNvSpPr txBox="1">
              <a:spLocks noChangeArrowheads="1"/>
            </p:cNvSpPr>
            <p:nvPr/>
          </p:nvSpPr>
          <p:spPr bwMode="auto">
            <a:xfrm>
              <a:off x="4323631" y="2977218"/>
              <a:ext cx="51328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Группа 9"/>
            <p:cNvGrpSpPr>
              <a:grpSpLocks/>
            </p:cNvGrpSpPr>
            <p:nvPr/>
          </p:nvGrpSpPr>
          <p:grpSpPr bwMode="auto">
            <a:xfrm>
              <a:off x="1608987" y="2345730"/>
              <a:ext cx="3608462" cy="3417033"/>
              <a:chOff x="1357290" y="2440322"/>
              <a:chExt cx="3608462" cy="3417033"/>
            </a:xfrm>
          </p:grpSpPr>
          <p:grpSp>
            <p:nvGrpSpPr>
              <p:cNvPr id="4" name="Группа 10"/>
              <p:cNvGrpSpPr>
                <a:grpSpLocks/>
              </p:cNvGrpSpPr>
              <p:nvPr/>
            </p:nvGrpSpPr>
            <p:grpSpPr bwMode="auto">
              <a:xfrm>
                <a:off x="1357290" y="2440322"/>
                <a:ext cx="3545416" cy="3417033"/>
                <a:chOff x="0" y="50491"/>
                <a:chExt cx="1805322" cy="2085817"/>
              </a:xfrm>
            </p:grpSpPr>
            <p:grpSp>
              <p:nvGrpSpPr>
                <p:cNvPr id="5" name="Группа 11"/>
                <p:cNvGrpSpPr>
                  <a:grpSpLocks/>
                </p:cNvGrpSpPr>
                <p:nvPr/>
              </p:nvGrpSpPr>
              <p:grpSpPr bwMode="auto">
                <a:xfrm>
                  <a:off x="21034" y="87103"/>
                  <a:ext cx="1784288" cy="2039426"/>
                  <a:chOff x="21034" y="85522"/>
                  <a:chExt cx="1770480" cy="2002347"/>
                </a:xfrm>
              </p:grpSpPr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rot="10800000" flipV="1">
                    <a:off x="438161" y="1602374"/>
                    <a:ext cx="1353247" cy="4757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14"/>
                  <p:cNvCxnSpPr/>
                  <p:nvPr/>
                </p:nvCxnSpPr>
                <p:spPr>
                  <a:xfrm rot="10800000" flipV="1">
                    <a:off x="21037" y="1590007"/>
                    <a:ext cx="438783" cy="497528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16200000" flipV="1">
                    <a:off x="-295838" y="830415"/>
                    <a:ext cx="1468801" cy="10428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Куб 22"/>
                <p:cNvSpPr/>
                <p:nvPr/>
              </p:nvSpPr>
              <p:spPr>
                <a:xfrm>
                  <a:off x="18" y="50778"/>
                  <a:ext cx="1804389" cy="2085099"/>
                </a:xfrm>
                <a:prstGeom prst="cube">
                  <a:avLst/>
                </a:prstGeom>
                <a:noFill/>
                <a:ln w="412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ru-RU" dirty="0"/>
                </a:p>
              </p:txBody>
            </p:sp>
          </p:grpSp>
          <p:sp>
            <p:nvSpPr>
              <p:cNvPr id="19" name="Овал 18"/>
              <p:cNvSpPr/>
              <p:nvPr/>
            </p:nvSpPr>
            <p:spPr>
              <a:xfrm>
                <a:off x="4000725" y="5285223"/>
                <a:ext cx="107959" cy="1079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4858043" y="3215392"/>
                <a:ext cx="107959" cy="1079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1820913" y="2715395"/>
                <a:ext cx="107959" cy="1079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607319" y="2964257"/>
              <a:ext cx="4499977" cy="18575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15" name="TextBox 12"/>
            <p:cNvSpPr txBox="1">
              <a:spLocks noChangeArrowheads="1"/>
            </p:cNvSpPr>
            <p:nvPr/>
          </p:nvSpPr>
          <p:spPr bwMode="auto">
            <a:xfrm>
              <a:off x="1571604" y="2285992"/>
              <a:ext cx="4635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6" name="TextBox 13"/>
            <p:cNvSpPr txBox="1">
              <a:spLocks noChangeArrowheads="1"/>
            </p:cNvSpPr>
            <p:nvPr/>
          </p:nvSpPr>
          <p:spPr bwMode="auto">
            <a:xfrm>
              <a:off x="5286380" y="3071810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7" name="TextBox 14"/>
            <p:cNvSpPr txBox="1">
              <a:spLocks noChangeArrowheads="1"/>
            </p:cNvSpPr>
            <p:nvPr/>
          </p:nvSpPr>
          <p:spPr bwMode="auto">
            <a:xfrm>
              <a:off x="3714744" y="5000636"/>
              <a:ext cx="5229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4285941" y="1499994"/>
              <a:ext cx="1714277" cy="17146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19" name="TextBox 16"/>
            <p:cNvSpPr txBox="1">
              <a:spLocks noChangeArrowheads="1"/>
            </p:cNvSpPr>
            <p:nvPr/>
          </p:nvSpPr>
          <p:spPr bwMode="auto">
            <a:xfrm>
              <a:off x="5715008" y="1643050"/>
              <a:ext cx="4235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0" name="Прямая соединительная линия 29"/>
          <p:cNvCxnSpPr>
            <a:stCxn id="21" idx="6"/>
          </p:cNvCxnSpPr>
          <p:nvPr/>
        </p:nvCxnSpPr>
        <p:spPr>
          <a:xfrm flipV="1">
            <a:off x="2181225" y="1714500"/>
            <a:ext cx="3676650" cy="958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357563" y="1785938"/>
            <a:ext cx="404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единительная линия 35"/>
          <p:cNvCxnSpPr>
            <a:stCxn id="20" idx="1"/>
          </p:cNvCxnSpPr>
          <p:nvPr/>
        </p:nvCxnSpPr>
        <p:spPr>
          <a:xfrm rot="16200000" flipV="1">
            <a:off x="3924300" y="1933576"/>
            <a:ext cx="777875" cy="1625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857750" y="0"/>
          <a:ext cx="2459038" cy="511175"/>
        </p:xfrm>
        <a:graphic>
          <a:graphicData uri="http://schemas.openxmlformats.org/presentationml/2006/ole">
            <p:oleObj spid="_x0000_s330754" name="Формула" r:id="rId3" imgW="1079032" imgH="215806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846638" y="500063"/>
          <a:ext cx="4224337" cy="1143000"/>
        </p:xfrm>
        <a:graphic>
          <a:graphicData uri="http://schemas.openxmlformats.org/presentationml/2006/ole">
            <p:oleObj spid="_x0000_s330755" name="Формула" r:id="rId4" imgW="1854200" imgH="48260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5643563" y="5000625"/>
          <a:ext cx="2489200" cy="511175"/>
        </p:xfrm>
        <a:graphic>
          <a:graphicData uri="http://schemas.openxmlformats.org/presentationml/2006/ole">
            <p:oleObj spid="_x0000_s330756" name="Формула" r:id="rId5" imgW="1091726" imgH="215806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4646613" y="5429250"/>
          <a:ext cx="4338637" cy="1143000"/>
        </p:xfrm>
        <a:graphic>
          <a:graphicData uri="http://schemas.openxmlformats.org/presentationml/2006/ole">
            <p:oleObj spid="_x0000_s330757" name="Формула" r:id="rId6" imgW="1905000" imgH="482600" progId="Equation.3">
              <p:embed/>
            </p:oleObj>
          </a:graphicData>
        </a:graphic>
      </p:graphicFrame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0" y="1500188"/>
            <a:ext cx="6138863" cy="4810125"/>
            <a:chOff x="0" y="1500174"/>
            <a:chExt cx="6138522" cy="4809500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1236073" y="1500174"/>
              <a:ext cx="4902449" cy="4809500"/>
              <a:chOff x="1236073" y="1500174"/>
              <a:chExt cx="4902449" cy="4809500"/>
            </a:xfrm>
          </p:grpSpPr>
          <p:sp>
            <p:nvSpPr>
              <p:cNvPr id="5136" name="TextBox 2"/>
              <p:cNvSpPr txBox="1">
                <a:spLocks noChangeArrowheads="1"/>
              </p:cNvSpPr>
              <p:nvPr/>
            </p:nvSpPr>
            <p:spPr bwMode="auto">
              <a:xfrm>
                <a:off x="1236073" y="5620424"/>
                <a:ext cx="4443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sz="2800" b="1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37" name="TextBox 7"/>
              <p:cNvSpPr txBox="1">
                <a:spLocks noChangeArrowheads="1"/>
              </p:cNvSpPr>
              <p:nvPr/>
            </p:nvSpPr>
            <p:spPr bwMode="auto">
              <a:xfrm>
                <a:off x="5180887" y="4477416"/>
                <a:ext cx="4443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38" name="TextBox 8"/>
              <p:cNvSpPr txBox="1">
                <a:spLocks noChangeArrowheads="1"/>
              </p:cNvSpPr>
              <p:nvPr/>
            </p:nvSpPr>
            <p:spPr bwMode="auto">
              <a:xfrm>
                <a:off x="4000496" y="5786454"/>
                <a:ext cx="42351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39" name="TextBox 9"/>
              <p:cNvSpPr txBox="1">
                <a:spLocks noChangeArrowheads="1"/>
              </p:cNvSpPr>
              <p:nvPr/>
            </p:nvSpPr>
            <p:spPr bwMode="auto">
              <a:xfrm>
                <a:off x="2537681" y="4405978"/>
                <a:ext cx="4443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40" name="TextBox 10"/>
              <p:cNvSpPr txBox="1">
                <a:spLocks noChangeArrowheads="1"/>
              </p:cNvSpPr>
              <p:nvPr/>
            </p:nvSpPr>
            <p:spPr bwMode="auto">
              <a:xfrm>
                <a:off x="1571604" y="3120094"/>
                <a:ext cx="53412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sz="2800" b="1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en-US" sz="1400" b="1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41" name="TextBox 11"/>
              <p:cNvSpPr txBox="1">
                <a:spLocks noChangeArrowheads="1"/>
              </p:cNvSpPr>
              <p:nvPr/>
            </p:nvSpPr>
            <p:spPr bwMode="auto">
              <a:xfrm>
                <a:off x="2466243" y="1834210"/>
                <a:ext cx="53412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1400" b="1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42" name="TextBox 12"/>
              <p:cNvSpPr txBox="1">
                <a:spLocks noChangeArrowheads="1"/>
              </p:cNvSpPr>
              <p:nvPr/>
            </p:nvSpPr>
            <p:spPr bwMode="auto">
              <a:xfrm>
                <a:off x="4786314" y="1785926"/>
                <a:ext cx="53412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400" b="1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43" name="TextBox 13"/>
              <p:cNvSpPr txBox="1">
                <a:spLocks noChangeArrowheads="1"/>
              </p:cNvSpPr>
              <p:nvPr/>
            </p:nvSpPr>
            <p:spPr bwMode="auto">
              <a:xfrm>
                <a:off x="4323631" y="2977218"/>
                <a:ext cx="51328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1400" b="1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" name="Группа 9"/>
              <p:cNvGrpSpPr>
                <a:grpSpLocks/>
              </p:cNvGrpSpPr>
              <p:nvPr/>
            </p:nvGrpSpPr>
            <p:grpSpPr bwMode="auto">
              <a:xfrm>
                <a:off x="1608987" y="2345730"/>
                <a:ext cx="3608462" cy="3417033"/>
                <a:chOff x="1357290" y="2440322"/>
                <a:chExt cx="3608462" cy="3417033"/>
              </a:xfrm>
            </p:grpSpPr>
            <p:grpSp>
              <p:nvGrpSpPr>
                <p:cNvPr id="7" name="Группа 10"/>
                <p:cNvGrpSpPr>
                  <a:grpSpLocks/>
                </p:cNvGrpSpPr>
                <p:nvPr/>
              </p:nvGrpSpPr>
              <p:grpSpPr bwMode="auto">
                <a:xfrm>
                  <a:off x="1357290" y="2440322"/>
                  <a:ext cx="3545416" cy="3417033"/>
                  <a:chOff x="0" y="50491"/>
                  <a:chExt cx="1805322" cy="2085817"/>
                </a:xfrm>
              </p:grpSpPr>
              <p:grpSp>
                <p:nvGrpSpPr>
                  <p:cNvPr id="8" name="Группа 11"/>
                  <p:cNvGrpSpPr>
                    <a:grpSpLocks/>
                  </p:cNvGrpSpPr>
                  <p:nvPr/>
                </p:nvGrpSpPr>
                <p:grpSpPr bwMode="auto">
                  <a:xfrm>
                    <a:off x="21034" y="87101"/>
                    <a:ext cx="1784288" cy="2039426"/>
                    <a:chOff x="21034" y="85522"/>
                    <a:chExt cx="1770480" cy="2002347"/>
                  </a:xfrm>
                </p:grpSpPr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 rot="10800000" flipV="1">
                      <a:off x="438411" y="1602375"/>
                      <a:ext cx="1353064" cy="4757"/>
                    </a:xfrm>
                    <a:prstGeom prst="line">
                      <a:avLst/>
                    </a:prstGeom>
                    <a:ln w="412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Прямая соединительная линия 14"/>
                    <p:cNvCxnSpPr/>
                    <p:nvPr/>
                  </p:nvCxnSpPr>
                  <p:spPr>
                    <a:xfrm rot="10800000" flipV="1">
                      <a:off x="21344" y="1590009"/>
                      <a:ext cx="438723" cy="497528"/>
                    </a:xfrm>
                    <a:prstGeom prst="line">
                      <a:avLst/>
                    </a:prstGeom>
                    <a:ln w="412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Прямая соединительная линия 25"/>
                    <p:cNvCxnSpPr/>
                    <p:nvPr/>
                  </p:nvCxnSpPr>
                  <p:spPr>
                    <a:xfrm rot="16200000" flipV="1">
                      <a:off x="-295588" y="830417"/>
                      <a:ext cx="1468801" cy="10427"/>
                    </a:xfrm>
                    <a:prstGeom prst="line">
                      <a:avLst/>
                    </a:prstGeom>
                    <a:ln w="412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7" name="Куб 26"/>
                  <p:cNvSpPr/>
                  <p:nvPr/>
                </p:nvSpPr>
                <p:spPr>
                  <a:xfrm>
                    <a:off x="330" y="50778"/>
                    <a:ext cx="1804144" cy="2085099"/>
                  </a:xfrm>
                  <a:prstGeom prst="cube">
                    <a:avLst/>
                  </a:prstGeom>
                  <a:noFill/>
                  <a:ln w="412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>
                      <a:defRPr/>
                    </a:pPr>
                    <a:endParaRPr lang="ru-RU" dirty="0"/>
                  </a:p>
                </p:txBody>
              </p:sp>
            </p:grpSp>
            <p:sp>
              <p:nvSpPr>
                <p:cNvPr id="23" name="Овал 22"/>
                <p:cNvSpPr/>
                <p:nvPr/>
              </p:nvSpPr>
              <p:spPr>
                <a:xfrm>
                  <a:off x="4000979" y="5285223"/>
                  <a:ext cx="107944" cy="10793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  <p:sp>
              <p:nvSpPr>
                <p:cNvPr id="24" name="Овал 23"/>
                <p:cNvSpPr/>
                <p:nvPr/>
              </p:nvSpPr>
              <p:spPr>
                <a:xfrm>
                  <a:off x="4858182" y="3215392"/>
                  <a:ext cx="107944" cy="10793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  <p:sp>
              <p:nvSpPr>
                <p:cNvPr id="25" name="Овал 24"/>
                <p:cNvSpPr/>
                <p:nvPr/>
              </p:nvSpPr>
              <p:spPr>
                <a:xfrm>
                  <a:off x="1821462" y="2715395"/>
                  <a:ext cx="107944" cy="10793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</p:grp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 flipH="1" flipV="1">
                <a:off x="2607492" y="2964383"/>
                <a:ext cx="4499977" cy="18572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146" name="TextBox 16"/>
              <p:cNvSpPr txBox="1">
                <a:spLocks noChangeArrowheads="1"/>
              </p:cNvSpPr>
              <p:nvPr/>
            </p:nvSpPr>
            <p:spPr bwMode="auto">
              <a:xfrm>
                <a:off x="1571604" y="2285992"/>
                <a:ext cx="46358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47" name="TextBox 17"/>
              <p:cNvSpPr txBox="1">
                <a:spLocks noChangeArrowheads="1"/>
              </p:cNvSpPr>
              <p:nvPr/>
            </p:nvSpPr>
            <p:spPr bwMode="auto">
              <a:xfrm>
                <a:off x="5286380" y="3071810"/>
                <a:ext cx="4443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48" name="TextBox 14"/>
              <p:cNvSpPr txBox="1">
                <a:spLocks noChangeArrowheads="1"/>
              </p:cNvSpPr>
              <p:nvPr/>
            </p:nvSpPr>
            <p:spPr bwMode="auto">
              <a:xfrm>
                <a:off x="3714744" y="5000636"/>
                <a:ext cx="5229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4286076" y="1500110"/>
                <a:ext cx="1714277" cy="17144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150" name="TextBox 20"/>
              <p:cNvSpPr txBox="1">
                <a:spLocks noChangeArrowheads="1"/>
              </p:cNvSpPr>
              <p:nvPr/>
            </p:nvSpPr>
            <p:spPr bwMode="auto">
              <a:xfrm>
                <a:off x="5715008" y="1643050"/>
                <a:ext cx="42351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sz="2800" b="1"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lang="ru-RU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0" y="1714458"/>
              <a:ext cx="5857550" cy="14999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34" name="TextBox 4"/>
            <p:cNvSpPr txBox="1">
              <a:spLocks noChangeArrowheads="1"/>
            </p:cNvSpPr>
            <p:nvPr/>
          </p:nvSpPr>
          <p:spPr bwMode="auto">
            <a:xfrm>
              <a:off x="3357554" y="1785926"/>
              <a:ext cx="40427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Прямая соединительная линия 5"/>
            <p:cNvCxnSpPr>
              <a:stCxn id="24" idx="1"/>
            </p:cNvCxnSpPr>
            <p:nvPr/>
          </p:nvCxnSpPr>
          <p:spPr>
            <a:xfrm rot="16200000" flipV="1">
              <a:off x="3923318" y="1934238"/>
              <a:ext cx="779361" cy="16255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Прямая соединительная линия 33"/>
          <p:cNvCxnSpPr/>
          <p:nvPr/>
        </p:nvCxnSpPr>
        <p:spPr>
          <a:xfrm rot="10800000">
            <a:off x="0" y="3143250"/>
            <a:ext cx="2714625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85750" y="2571750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G</a:t>
            </a:r>
            <a:endParaRPr lang="uk-UA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>
            <a:endCxn id="23" idx="5"/>
          </p:cNvCxnSpPr>
          <p:nvPr/>
        </p:nvCxnSpPr>
        <p:spPr>
          <a:xfrm>
            <a:off x="285750" y="3143250"/>
            <a:ext cx="4059238" cy="2139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071563" y="3857625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H</a:t>
            </a:r>
            <a:endParaRPr lang="uk-UA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единительная линия 45"/>
          <p:cNvCxnSpPr>
            <a:stCxn id="25" idx="4"/>
          </p:cNvCxnSpPr>
          <p:nvPr/>
        </p:nvCxnSpPr>
        <p:spPr>
          <a:xfrm rot="5400000">
            <a:off x="1320007" y="3050381"/>
            <a:ext cx="1130300" cy="4841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олилиния 36"/>
          <p:cNvSpPr/>
          <p:nvPr/>
        </p:nvSpPr>
        <p:spPr>
          <a:xfrm>
            <a:off x="2528888" y="2058988"/>
            <a:ext cx="3570287" cy="2894012"/>
          </a:xfrm>
          <a:custGeom>
            <a:avLst/>
            <a:gdLst>
              <a:gd name="connsiteX0" fmla="*/ 0 w 3570135"/>
              <a:gd name="connsiteY0" fmla="*/ 1486894 h 2894275"/>
              <a:gd name="connsiteX1" fmla="*/ 524786 w 3570135"/>
              <a:gd name="connsiteY1" fmla="*/ 333955 h 2894275"/>
              <a:gd name="connsiteX2" fmla="*/ 1868556 w 3570135"/>
              <a:gd name="connsiteY2" fmla="*/ 0 h 2894275"/>
              <a:gd name="connsiteX3" fmla="*/ 3570135 w 3570135"/>
              <a:gd name="connsiteY3" fmla="*/ 818984 h 2894275"/>
              <a:gd name="connsiteX4" fmla="*/ 2711395 w 3570135"/>
              <a:gd name="connsiteY4" fmla="*/ 2894275 h 2894275"/>
              <a:gd name="connsiteX5" fmla="*/ 0 w 3570135"/>
              <a:gd name="connsiteY5" fmla="*/ 1486894 h 289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0135" h="2894275">
                <a:moveTo>
                  <a:pt x="0" y="1486894"/>
                </a:moveTo>
                <a:lnTo>
                  <a:pt x="524786" y="333955"/>
                </a:lnTo>
                <a:lnTo>
                  <a:pt x="1868556" y="0"/>
                </a:lnTo>
                <a:lnTo>
                  <a:pt x="3570135" y="818984"/>
                </a:lnTo>
                <a:lnTo>
                  <a:pt x="2711395" y="2894275"/>
                </a:lnTo>
                <a:lnTo>
                  <a:pt x="0" y="1486894"/>
                </a:lnTo>
                <a:close/>
              </a:path>
            </a:pathLst>
          </a:custGeom>
          <a:solidFill>
            <a:srgbClr val="FF5050">
              <a:alpha val="56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928813" y="1214438"/>
            <a:ext cx="5138737" cy="4810125"/>
            <a:chOff x="1000132" y="1500174"/>
            <a:chExt cx="5138390" cy="4809500"/>
          </a:xfrm>
        </p:grpSpPr>
        <p:sp>
          <p:nvSpPr>
            <p:cNvPr id="31757" name="TextBox 2"/>
            <p:cNvSpPr txBox="1">
              <a:spLocks noChangeArrowheads="1"/>
            </p:cNvSpPr>
            <p:nvPr/>
          </p:nvSpPr>
          <p:spPr bwMode="auto">
            <a:xfrm>
              <a:off x="1236073" y="5620424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8" name="TextBox 13"/>
            <p:cNvSpPr txBox="1">
              <a:spLocks noChangeArrowheads="1"/>
            </p:cNvSpPr>
            <p:nvPr/>
          </p:nvSpPr>
          <p:spPr bwMode="auto">
            <a:xfrm>
              <a:off x="5180887" y="4477416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9" name="TextBox 8"/>
            <p:cNvSpPr txBox="1">
              <a:spLocks noChangeArrowheads="1"/>
            </p:cNvSpPr>
            <p:nvPr/>
          </p:nvSpPr>
          <p:spPr bwMode="auto">
            <a:xfrm>
              <a:off x="4000496" y="5786454"/>
              <a:ext cx="4235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60" name="TextBox 15"/>
            <p:cNvSpPr txBox="1">
              <a:spLocks noChangeArrowheads="1"/>
            </p:cNvSpPr>
            <p:nvPr/>
          </p:nvSpPr>
          <p:spPr bwMode="auto">
            <a:xfrm>
              <a:off x="2537681" y="4405978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61" name="TextBox 16"/>
            <p:cNvSpPr txBox="1">
              <a:spLocks noChangeArrowheads="1"/>
            </p:cNvSpPr>
            <p:nvPr/>
          </p:nvSpPr>
          <p:spPr bwMode="auto">
            <a:xfrm>
              <a:off x="1000132" y="3143248"/>
              <a:ext cx="5341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62" name="TextBox 17"/>
            <p:cNvSpPr txBox="1">
              <a:spLocks noChangeArrowheads="1"/>
            </p:cNvSpPr>
            <p:nvPr/>
          </p:nvSpPr>
          <p:spPr bwMode="auto">
            <a:xfrm>
              <a:off x="2466243" y="1834210"/>
              <a:ext cx="5341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63" name="TextBox 18"/>
            <p:cNvSpPr txBox="1">
              <a:spLocks noChangeArrowheads="1"/>
            </p:cNvSpPr>
            <p:nvPr/>
          </p:nvSpPr>
          <p:spPr bwMode="auto">
            <a:xfrm>
              <a:off x="4786314" y="1785926"/>
              <a:ext cx="5341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64" name="TextBox 19"/>
            <p:cNvSpPr txBox="1">
              <a:spLocks noChangeArrowheads="1"/>
            </p:cNvSpPr>
            <p:nvPr/>
          </p:nvSpPr>
          <p:spPr bwMode="auto">
            <a:xfrm>
              <a:off x="4323631" y="2977218"/>
              <a:ext cx="51328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Группа 9"/>
            <p:cNvGrpSpPr>
              <a:grpSpLocks/>
            </p:cNvGrpSpPr>
            <p:nvPr/>
          </p:nvGrpSpPr>
          <p:grpSpPr bwMode="auto">
            <a:xfrm>
              <a:off x="1608987" y="2345730"/>
              <a:ext cx="3608462" cy="3417033"/>
              <a:chOff x="1357290" y="2440322"/>
              <a:chExt cx="3608462" cy="3417033"/>
            </a:xfrm>
          </p:grpSpPr>
          <p:grpSp>
            <p:nvGrpSpPr>
              <p:cNvPr id="5" name="Группа 10"/>
              <p:cNvGrpSpPr>
                <a:grpSpLocks/>
              </p:cNvGrpSpPr>
              <p:nvPr/>
            </p:nvGrpSpPr>
            <p:grpSpPr bwMode="auto">
              <a:xfrm>
                <a:off x="1357290" y="2440322"/>
                <a:ext cx="3545416" cy="3417033"/>
                <a:chOff x="0" y="50491"/>
                <a:chExt cx="1805322" cy="2085817"/>
              </a:xfrm>
            </p:grpSpPr>
            <p:grpSp>
              <p:nvGrpSpPr>
                <p:cNvPr id="7" name="Группа 11"/>
                <p:cNvGrpSpPr>
                  <a:grpSpLocks/>
                </p:cNvGrpSpPr>
                <p:nvPr/>
              </p:nvGrpSpPr>
              <p:grpSpPr bwMode="auto">
                <a:xfrm>
                  <a:off x="21034" y="87099"/>
                  <a:ext cx="1784288" cy="2039426"/>
                  <a:chOff x="21034" y="85522"/>
                  <a:chExt cx="1770480" cy="2002347"/>
                </a:xfrm>
              </p:grpSpPr>
              <p:cxnSp>
                <p:nvCxnSpPr>
                  <p:cNvPr id="34" name="Прямая соединительная линия 27"/>
                  <p:cNvCxnSpPr/>
                  <p:nvPr/>
                </p:nvCxnSpPr>
                <p:spPr>
                  <a:xfrm rot="10800000" flipV="1">
                    <a:off x="438434" y="1602377"/>
                    <a:ext cx="1353047" cy="4757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Прямая соединительная линия 14"/>
                  <p:cNvCxnSpPr/>
                  <p:nvPr/>
                </p:nvCxnSpPr>
                <p:spPr>
                  <a:xfrm rot="10800000" flipV="1">
                    <a:off x="21371" y="1590011"/>
                    <a:ext cx="438718" cy="497528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Прямая соединительная линия 25"/>
                  <p:cNvCxnSpPr/>
                  <p:nvPr/>
                </p:nvCxnSpPr>
                <p:spPr>
                  <a:xfrm rot="16200000" flipV="1">
                    <a:off x="-295565" y="830419"/>
                    <a:ext cx="1468801" cy="10426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" name="Куб 32"/>
                <p:cNvSpPr/>
                <p:nvPr/>
              </p:nvSpPr>
              <p:spPr>
                <a:xfrm>
                  <a:off x="358" y="50778"/>
                  <a:ext cx="1804122" cy="2085099"/>
                </a:xfrm>
                <a:prstGeom prst="cube">
                  <a:avLst/>
                </a:prstGeom>
                <a:noFill/>
                <a:ln w="412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ru-RU" dirty="0"/>
                </a:p>
              </p:txBody>
            </p:sp>
          </p:grpSp>
          <p:sp>
            <p:nvSpPr>
              <p:cNvPr id="29" name="Овал 28"/>
              <p:cNvSpPr/>
              <p:nvPr/>
            </p:nvSpPr>
            <p:spPr>
              <a:xfrm>
                <a:off x="4001002" y="5285223"/>
                <a:ext cx="107943" cy="1079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4858194" y="3215392"/>
                <a:ext cx="107943" cy="1079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821513" y="2715395"/>
                <a:ext cx="107943" cy="1079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2607508" y="2964394"/>
              <a:ext cx="4499977" cy="18572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767" name="TextBox 22"/>
            <p:cNvSpPr txBox="1">
              <a:spLocks noChangeArrowheads="1"/>
            </p:cNvSpPr>
            <p:nvPr/>
          </p:nvSpPr>
          <p:spPr bwMode="auto">
            <a:xfrm>
              <a:off x="1571604" y="2285992"/>
              <a:ext cx="4635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68" name="TextBox 23"/>
            <p:cNvSpPr txBox="1">
              <a:spLocks noChangeArrowheads="1"/>
            </p:cNvSpPr>
            <p:nvPr/>
          </p:nvSpPr>
          <p:spPr bwMode="auto">
            <a:xfrm>
              <a:off x="5286380" y="3071810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69" name="TextBox 14"/>
            <p:cNvSpPr txBox="1">
              <a:spLocks noChangeArrowheads="1"/>
            </p:cNvSpPr>
            <p:nvPr/>
          </p:nvSpPr>
          <p:spPr bwMode="auto">
            <a:xfrm>
              <a:off x="3714744" y="5000636"/>
              <a:ext cx="5229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4286089" y="1500121"/>
              <a:ext cx="1714277" cy="17143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771" name="TextBox 20"/>
            <p:cNvSpPr txBox="1">
              <a:spLocks noChangeArrowheads="1"/>
            </p:cNvSpPr>
            <p:nvPr/>
          </p:nvSpPr>
          <p:spPr bwMode="auto">
            <a:xfrm>
              <a:off x="5715008" y="1643050"/>
              <a:ext cx="4235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 flipV="1">
            <a:off x="928688" y="1428750"/>
            <a:ext cx="5857875" cy="1500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49" name="TextBox 10"/>
          <p:cNvSpPr txBox="1">
            <a:spLocks noChangeArrowheads="1"/>
          </p:cNvSpPr>
          <p:nvPr/>
        </p:nvSpPr>
        <p:spPr bwMode="auto">
          <a:xfrm>
            <a:off x="4286250" y="1500188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30" idx="1"/>
          </p:cNvCxnSpPr>
          <p:nvPr/>
        </p:nvCxnSpPr>
        <p:spPr>
          <a:xfrm rot="16200000" flipV="1">
            <a:off x="4852194" y="1648619"/>
            <a:ext cx="777875" cy="1624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10800000">
            <a:off x="928688" y="2857500"/>
            <a:ext cx="2714625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2" name="TextBox 4"/>
          <p:cNvSpPr txBox="1">
            <a:spLocks noChangeArrowheads="1"/>
          </p:cNvSpPr>
          <p:nvPr/>
        </p:nvSpPr>
        <p:spPr bwMode="auto">
          <a:xfrm>
            <a:off x="1214438" y="2286000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G</a:t>
            </a:r>
            <a:endParaRPr lang="uk-UA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endCxn id="29" idx="5"/>
          </p:cNvCxnSpPr>
          <p:nvPr/>
        </p:nvCxnSpPr>
        <p:spPr>
          <a:xfrm>
            <a:off x="1214438" y="2857500"/>
            <a:ext cx="4059237" cy="2139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4" name="TextBox 6"/>
          <p:cNvSpPr txBox="1">
            <a:spLocks noChangeArrowheads="1"/>
          </p:cNvSpPr>
          <p:nvPr/>
        </p:nvSpPr>
        <p:spPr bwMode="auto">
          <a:xfrm>
            <a:off x="2000250" y="3571875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H</a:t>
            </a:r>
            <a:endParaRPr lang="uk-UA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31" idx="4"/>
          </p:cNvCxnSpPr>
          <p:nvPr/>
        </p:nvCxnSpPr>
        <p:spPr>
          <a:xfrm rot="5400000">
            <a:off x="2212976" y="2728912"/>
            <a:ext cx="1130300" cy="555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85813" y="214313"/>
            <a:ext cx="7786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Многокутник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KFNMH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 – шуканий переріз. 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4"/>
          <p:cNvSpPr>
            <a:spLocks noChangeShapeType="1"/>
          </p:cNvSpPr>
          <p:nvPr/>
        </p:nvSpPr>
        <p:spPr bwMode="auto">
          <a:xfrm>
            <a:off x="2374900" y="3787775"/>
            <a:ext cx="205105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771" name="Line 5"/>
          <p:cNvSpPr>
            <a:spLocks noChangeShapeType="1"/>
          </p:cNvSpPr>
          <p:nvPr/>
        </p:nvSpPr>
        <p:spPr bwMode="auto">
          <a:xfrm flipV="1">
            <a:off x="4425950" y="3968750"/>
            <a:ext cx="1152525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5578475" y="3248025"/>
            <a:ext cx="32385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 flipH="1" flipV="1">
            <a:off x="3670300" y="2995613"/>
            <a:ext cx="2232025" cy="2524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774" name="Line 8"/>
          <p:cNvSpPr>
            <a:spLocks noChangeShapeType="1"/>
          </p:cNvSpPr>
          <p:nvPr/>
        </p:nvSpPr>
        <p:spPr bwMode="auto">
          <a:xfrm flipH="1">
            <a:off x="2374900" y="2995613"/>
            <a:ext cx="1295400" cy="7921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775" name="Line 11"/>
          <p:cNvSpPr>
            <a:spLocks noChangeShapeType="1"/>
          </p:cNvSpPr>
          <p:nvPr/>
        </p:nvSpPr>
        <p:spPr bwMode="auto">
          <a:xfrm>
            <a:off x="4030663" y="1123950"/>
            <a:ext cx="1871662" cy="2124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776" name="Line 12"/>
          <p:cNvSpPr>
            <a:spLocks noChangeShapeType="1"/>
          </p:cNvSpPr>
          <p:nvPr/>
        </p:nvSpPr>
        <p:spPr bwMode="auto">
          <a:xfrm flipH="1">
            <a:off x="3670300" y="1123950"/>
            <a:ext cx="360363" cy="18716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777" name="Line 13"/>
          <p:cNvSpPr>
            <a:spLocks noChangeShapeType="1"/>
          </p:cNvSpPr>
          <p:nvPr/>
        </p:nvSpPr>
        <p:spPr bwMode="auto">
          <a:xfrm flipH="1">
            <a:off x="2374900" y="1123950"/>
            <a:ext cx="1655763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4786313" y="1303338"/>
            <a:ext cx="325437" cy="4897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4535488" y="3968750"/>
            <a:ext cx="1042987" cy="218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 flipV="1">
            <a:off x="3702050" y="4154488"/>
            <a:ext cx="1409700" cy="168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 flipV="1">
            <a:off x="2914650" y="2924175"/>
            <a:ext cx="720725" cy="73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 flipV="1">
            <a:off x="2159000" y="2852738"/>
            <a:ext cx="75565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3059113" y="2276475"/>
            <a:ext cx="1979612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1619250" y="2781300"/>
            <a:ext cx="14398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785" name="Text Box 24"/>
          <p:cNvSpPr txBox="1">
            <a:spLocks noChangeArrowheads="1"/>
          </p:cNvSpPr>
          <p:nvPr/>
        </p:nvSpPr>
        <p:spPr bwMode="auto">
          <a:xfrm>
            <a:off x="5038725" y="2708275"/>
            <a:ext cx="360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6" name="Text Box 25"/>
          <p:cNvSpPr txBox="1">
            <a:spLocks noChangeArrowheads="1"/>
          </p:cNvSpPr>
          <p:nvPr/>
        </p:nvSpPr>
        <p:spPr bwMode="auto">
          <a:xfrm>
            <a:off x="5111750" y="1844675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N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7" name="Text Box 26"/>
          <p:cNvSpPr txBox="1">
            <a:spLocks noChangeArrowheads="1"/>
          </p:cNvSpPr>
          <p:nvPr/>
        </p:nvSpPr>
        <p:spPr bwMode="auto">
          <a:xfrm>
            <a:off x="2857500" y="2928938"/>
            <a:ext cx="323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5003800" y="1916113"/>
            <a:ext cx="14398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4802188" y="5481638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V="1">
            <a:off x="3275013" y="4364038"/>
            <a:ext cx="115252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flipH="1">
            <a:off x="3814763" y="2651125"/>
            <a:ext cx="1362075" cy="214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 flipV="1">
            <a:off x="3708400" y="3913188"/>
            <a:ext cx="641350" cy="236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V="1">
            <a:off x="3059113" y="2600325"/>
            <a:ext cx="684212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 flipH="1" flipV="1">
            <a:off x="2824163" y="3109913"/>
            <a:ext cx="858837" cy="10271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 flipV="1">
            <a:off x="2336800" y="2546350"/>
            <a:ext cx="455613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3959225" y="447357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2592388" y="2852738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9509" name="Freeform 53"/>
          <p:cNvSpPr>
            <a:spLocks/>
          </p:cNvSpPr>
          <p:nvPr/>
        </p:nvSpPr>
        <p:spPr bwMode="auto">
          <a:xfrm>
            <a:off x="3059113" y="2276475"/>
            <a:ext cx="1981200" cy="1866900"/>
          </a:xfrm>
          <a:custGeom>
            <a:avLst/>
            <a:gdLst>
              <a:gd name="T0" fmla="*/ 0 w 1248"/>
              <a:gd name="T1" fmla="*/ 2147483647 h 1176"/>
              <a:gd name="T2" fmla="*/ 2147483647 w 1248"/>
              <a:gd name="T3" fmla="*/ 2147483647 h 1176"/>
              <a:gd name="T4" fmla="*/ 2147483647 w 1248"/>
              <a:gd name="T5" fmla="*/ 0 h 1176"/>
              <a:gd name="T6" fmla="*/ 2147483647 w 1248"/>
              <a:gd name="T7" fmla="*/ 2147483647 h 1176"/>
              <a:gd name="T8" fmla="*/ 2147483647 w 1248"/>
              <a:gd name="T9" fmla="*/ 2147483647 h 1176"/>
              <a:gd name="T10" fmla="*/ 2147483647 w 1248"/>
              <a:gd name="T11" fmla="*/ 2147483647 h 1176"/>
              <a:gd name="T12" fmla="*/ 0 w 1248"/>
              <a:gd name="T13" fmla="*/ 2147483647 h 1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48"/>
              <a:gd name="T22" fmla="*/ 0 h 1176"/>
              <a:gd name="T23" fmla="*/ 1248 w 1248"/>
              <a:gd name="T24" fmla="*/ 1176 h 11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48" h="1176">
                <a:moveTo>
                  <a:pt x="0" y="703"/>
                </a:moveTo>
                <a:lnTo>
                  <a:pt x="431" y="204"/>
                </a:lnTo>
                <a:lnTo>
                  <a:pt x="1248" y="0"/>
                </a:lnTo>
                <a:lnTo>
                  <a:pt x="1225" y="408"/>
                </a:lnTo>
                <a:lnTo>
                  <a:pt x="827" y="1029"/>
                </a:lnTo>
                <a:lnTo>
                  <a:pt x="404" y="1176"/>
                </a:lnTo>
                <a:lnTo>
                  <a:pt x="0" y="703"/>
                </a:lnTo>
                <a:close/>
              </a:path>
            </a:pathLst>
          </a:custGeom>
          <a:solidFill>
            <a:srgbClr val="3333CC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3706813" y="256381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2800" name="Oval 15"/>
          <p:cNvSpPr>
            <a:spLocks noChangeArrowheads="1"/>
          </p:cNvSpPr>
          <p:nvPr/>
        </p:nvSpPr>
        <p:spPr bwMode="auto">
          <a:xfrm>
            <a:off x="3022600" y="334168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2801" name="Oval 14"/>
          <p:cNvSpPr>
            <a:spLocks noChangeArrowheads="1"/>
          </p:cNvSpPr>
          <p:nvPr/>
        </p:nvSpPr>
        <p:spPr bwMode="auto">
          <a:xfrm>
            <a:off x="5002213" y="22399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3670300" y="41132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2803" name="Line 9"/>
          <p:cNvSpPr>
            <a:spLocks noChangeShapeType="1"/>
          </p:cNvSpPr>
          <p:nvPr/>
        </p:nvSpPr>
        <p:spPr bwMode="auto">
          <a:xfrm flipH="1" flipV="1">
            <a:off x="4030663" y="1123950"/>
            <a:ext cx="395287" cy="3240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804" name="Line 10"/>
          <p:cNvSpPr>
            <a:spLocks noChangeShapeType="1"/>
          </p:cNvSpPr>
          <p:nvPr/>
        </p:nvSpPr>
        <p:spPr bwMode="auto">
          <a:xfrm>
            <a:off x="4030663" y="1123950"/>
            <a:ext cx="1547812" cy="284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805" name="Oval 16"/>
          <p:cNvSpPr>
            <a:spLocks noChangeArrowheads="1"/>
          </p:cNvSpPr>
          <p:nvPr/>
        </p:nvSpPr>
        <p:spPr bwMode="auto">
          <a:xfrm>
            <a:off x="4967288" y="28876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333875" y="38830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41" name="TextBox 40"/>
          <p:cNvSpPr txBox="1"/>
          <p:nvPr/>
        </p:nvSpPr>
        <p:spPr>
          <a:xfrm>
            <a:off x="500063" y="214313"/>
            <a:ext cx="7643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Розглянемо більш складні приклади.</a:t>
            </a:r>
            <a:endParaRPr lang="ru-RU" sz="32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975357" y="1285860"/>
            <a:ext cx="7617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autoRev="1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autoRev="1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autoRev="1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autoRev="1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autoRev="1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autoRev="1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500" autoRev="1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autoRev="1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autoRev="1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autoRev="1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500" autoRev="1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autoRev="1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autoRev="1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autoRev="1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500" autoRev="1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autoRev="1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autoRev="1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500" autoRev="1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autoRev="1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 animBg="1"/>
      <p:bldP spid="19474" grpId="0" animBg="1"/>
      <p:bldP spid="19475" grpId="0" animBg="1"/>
      <p:bldP spid="19476" grpId="0" animBg="1"/>
      <p:bldP spid="19477" grpId="0" animBg="1"/>
      <p:bldP spid="19478" grpId="0" animBg="1"/>
      <p:bldP spid="19479" grpId="0" animBg="1"/>
      <p:bldP spid="19483" grpId="0" animBg="1"/>
      <p:bldP spid="19484" grpId="0" animBg="1"/>
      <p:bldP spid="19484" grpId="1" animBg="1"/>
      <p:bldP spid="19487" grpId="0" animBg="1"/>
      <p:bldP spid="19489" grpId="0" animBg="1"/>
      <p:bldP spid="19491" grpId="0" animBg="1"/>
      <p:bldP spid="19492" grpId="0" animBg="1"/>
      <p:bldP spid="19507" grpId="0" animBg="1"/>
      <p:bldP spid="19508" grpId="0" animBg="1"/>
      <p:bldP spid="19488" grpId="0" animBg="1"/>
      <p:bldP spid="19488" grpId="1" animBg="1"/>
      <p:bldP spid="19493" grpId="0" animBg="1"/>
      <p:bldP spid="19493" grpId="1" animBg="1"/>
      <p:bldP spid="19509" grpId="0" animBg="1"/>
      <p:bldP spid="19486" grpId="0" animBg="1"/>
      <p:bldP spid="19486" grpId="1" animBg="1"/>
      <p:bldP spid="19485" grpId="0" animBg="1"/>
      <p:bldP spid="19485" grpId="1" animBg="1"/>
      <p:bldP spid="19490" grpId="0" animBg="1"/>
      <p:bldP spid="19490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5"/>
          <p:cNvSpPr>
            <a:spLocks noChangeShapeType="1"/>
          </p:cNvSpPr>
          <p:nvPr/>
        </p:nvSpPr>
        <p:spPr bwMode="auto">
          <a:xfrm>
            <a:off x="2374900" y="3787775"/>
            <a:ext cx="205105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3795" name="Line 6"/>
          <p:cNvSpPr>
            <a:spLocks noChangeShapeType="1"/>
          </p:cNvSpPr>
          <p:nvPr/>
        </p:nvSpPr>
        <p:spPr bwMode="auto">
          <a:xfrm flipV="1">
            <a:off x="4425950" y="3968750"/>
            <a:ext cx="1152525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3796" name="Line 7"/>
          <p:cNvSpPr>
            <a:spLocks noChangeShapeType="1"/>
          </p:cNvSpPr>
          <p:nvPr/>
        </p:nvSpPr>
        <p:spPr bwMode="auto">
          <a:xfrm flipH="1">
            <a:off x="2374900" y="2995613"/>
            <a:ext cx="1295400" cy="7921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3797" name="Line 10"/>
          <p:cNvSpPr>
            <a:spLocks noChangeShapeType="1"/>
          </p:cNvSpPr>
          <p:nvPr/>
        </p:nvSpPr>
        <p:spPr bwMode="auto">
          <a:xfrm flipH="1">
            <a:off x="3670300" y="1123950"/>
            <a:ext cx="360363" cy="18716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3798" name="Line 11"/>
          <p:cNvSpPr>
            <a:spLocks noChangeShapeType="1"/>
          </p:cNvSpPr>
          <p:nvPr/>
        </p:nvSpPr>
        <p:spPr bwMode="auto">
          <a:xfrm flipH="1">
            <a:off x="2374900" y="1123950"/>
            <a:ext cx="1655763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3799" name="Text Box 19"/>
          <p:cNvSpPr txBox="1">
            <a:spLocks noChangeArrowheads="1"/>
          </p:cNvSpPr>
          <p:nvPr/>
        </p:nvSpPr>
        <p:spPr bwMode="auto">
          <a:xfrm>
            <a:off x="5076825" y="27813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M</a:t>
            </a:r>
            <a:endParaRPr lang="ru-RU">
              <a:latin typeface="Tahoma" pitchFamily="34" charset="0"/>
            </a:endParaRPr>
          </a:p>
        </p:txBody>
      </p:sp>
      <p:sp>
        <p:nvSpPr>
          <p:cNvPr id="33800" name="Text Box 20"/>
          <p:cNvSpPr txBox="1">
            <a:spLocks noChangeArrowheads="1"/>
          </p:cNvSpPr>
          <p:nvPr/>
        </p:nvSpPr>
        <p:spPr bwMode="auto">
          <a:xfrm>
            <a:off x="5040313" y="1952625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N</a:t>
            </a:r>
            <a:endParaRPr lang="ru-RU">
              <a:latin typeface="Tahoma" pitchFamily="34" charset="0"/>
            </a:endParaRPr>
          </a:p>
        </p:txBody>
      </p:sp>
      <p:sp>
        <p:nvSpPr>
          <p:cNvPr id="33801" name="Line 38"/>
          <p:cNvSpPr>
            <a:spLocks noChangeShapeType="1"/>
          </p:cNvSpPr>
          <p:nvPr/>
        </p:nvSpPr>
        <p:spPr bwMode="auto">
          <a:xfrm>
            <a:off x="4030663" y="1123950"/>
            <a:ext cx="1871662" cy="2124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3802" name="Line 39"/>
          <p:cNvSpPr>
            <a:spLocks noChangeShapeType="1"/>
          </p:cNvSpPr>
          <p:nvPr/>
        </p:nvSpPr>
        <p:spPr bwMode="auto">
          <a:xfrm flipV="1">
            <a:off x="5578475" y="3248025"/>
            <a:ext cx="32385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3803" name="Line 40"/>
          <p:cNvSpPr>
            <a:spLocks noChangeShapeType="1"/>
          </p:cNvSpPr>
          <p:nvPr/>
        </p:nvSpPr>
        <p:spPr bwMode="auto">
          <a:xfrm flipH="1" flipV="1">
            <a:off x="3670300" y="2995613"/>
            <a:ext cx="2232025" cy="2524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3804" name="Text Box 41"/>
          <p:cNvSpPr txBox="1">
            <a:spLocks noChangeArrowheads="1"/>
          </p:cNvSpPr>
          <p:nvPr/>
        </p:nvSpPr>
        <p:spPr bwMode="auto">
          <a:xfrm>
            <a:off x="2951163" y="21685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K</a:t>
            </a:r>
            <a:endParaRPr lang="ru-RU">
              <a:latin typeface="Tahoma" pitchFamily="34" charset="0"/>
            </a:endParaRPr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 flipH="1">
            <a:off x="4786313" y="1303338"/>
            <a:ext cx="325437" cy="4897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 flipV="1">
            <a:off x="4535488" y="3968750"/>
            <a:ext cx="1042987" cy="21875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4427538" y="4371975"/>
            <a:ext cx="2051050" cy="5762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4032250" y="1125538"/>
            <a:ext cx="1614488" cy="45497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2643188" y="2262188"/>
            <a:ext cx="3138487" cy="197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 flipV="1">
            <a:off x="5588000" y="3033713"/>
            <a:ext cx="2665413" cy="9350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 flipH="1" flipV="1">
            <a:off x="5903913" y="3249613"/>
            <a:ext cx="2232025" cy="25241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>
            <a:off x="4032250" y="1125538"/>
            <a:ext cx="3671888" cy="262731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 flipV="1">
            <a:off x="3960813" y="2203450"/>
            <a:ext cx="2366962" cy="129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 flipH="1" flipV="1">
            <a:off x="5003800" y="2276475"/>
            <a:ext cx="1223963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 flipH="1" flipV="1">
            <a:off x="3492500" y="1974850"/>
            <a:ext cx="1484313" cy="2968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 flipH="1" flipV="1">
            <a:off x="2303463" y="1736725"/>
            <a:ext cx="1223962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V="1">
            <a:off x="3132138" y="2060575"/>
            <a:ext cx="719137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532" name="Oval 52"/>
          <p:cNvSpPr>
            <a:spLocks noChangeArrowheads="1"/>
          </p:cNvSpPr>
          <p:nvPr/>
        </p:nvSpPr>
        <p:spPr bwMode="auto">
          <a:xfrm>
            <a:off x="5830888" y="2420938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4918075" y="36798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0558" name="Freeform 78"/>
          <p:cNvSpPr>
            <a:spLocks/>
          </p:cNvSpPr>
          <p:nvPr/>
        </p:nvSpPr>
        <p:spPr bwMode="auto">
          <a:xfrm>
            <a:off x="3132138" y="2060575"/>
            <a:ext cx="1908175" cy="1244600"/>
          </a:xfrm>
          <a:custGeom>
            <a:avLst/>
            <a:gdLst>
              <a:gd name="T0" fmla="*/ 0 w 1202"/>
              <a:gd name="T1" fmla="*/ 2147483647 h 784"/>
              <a:gd name="T2" fmla="*/ 2147483647 w 1202"/>
              <a:gd name="T3" fmla="*/ 0 h 784"/>
              <a:gd name="T4" fmla="*/ 2147483647 w 1202"/>
              <a:gd name="T5" fmla="*/ 2147483647 h 784"/>
              <a:gd name="T6" fmla="*/ 2147483647 w 1202"/>
              <a:gd name="T7" fmla="*/ 2147483647 h 784"/>
              <a:gd name="T8" fmla="*/ 2147483647 w 1202"/>
              <a:gd name="T9" fmla="*/ 2147483647 h 784"/>
              <a:gd name="T10" fmla="*/ 0 w 1202"/>
              <a:gd name="T11" fmla="*/ 2147483647 h 7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2"/>
              <a:gd name="T19" fmla="*/ 0 h 784"/>
              <a:gd name="T20" fmla="*/ 1202 w 1202"/>
              <a:gd name="T21" fmla="*/ 784 h 7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2" h="784">
                <a:moveTo>
                  <a:pt x="0" y="318"/>
                </a:moveTo>
                <a:lnTo>
                  <a:pt x="453" y="0"/>
                </a:lnTo>
                <a:lnTo>
                  <a:pt x="1202" y="136"/>
                </a:lnTo>
                <a:lnTo>
                  <a:pt x="1179" y="544"/>
                </a:lnTo>
                <a:lnTo>
                  <a:pt x="733" y="784"/>
                </a:lnTo>
                <a:lnTo>
                  <a:pt x="0" y="318"/>
                </a:lnTo>
                <a:close/>
              </a:path>
            </a:pathLst>
          </a:custGeom>
          <a:solidFill>
            <a:srgbClr val="3333CC">
              <a:alpha val="50195"/>
            </a:srgbClr>
          </a:solidFill>
          <a:ln w="952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3821" name="Oval 23"/>
          <p:cNvSpPr>
            <a:spLocks noChangeArrowheads="1"/>
          </p:cNvSpPr>
          <p:nvPr/>
        </p:nvSpPr>
        <p:spPr bwMode="auto">
          <a:xfrm>
            <a:off x="3095625" y="252888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0536" name="Oval 56"/>
          <p:cNvSpPr>
            <a:spLocks noChangeArrowheads="1"/>
          </p:cNvSpPr>
          <p:nvPr/>
        </p:nvSpPr>
        <p:spPr bwMode="auto">
          <a:xfrm>
            <a:off x="3827463" y="2001838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3823" name="Oval 12"/>
          <p:cNvSpPr>
            <a:spLocks noChangeArrowheads="1"/>
          </p:cNvSpPr>
          <p:nvPr/>
        </p:nvSpPr>
        <p:spPr bwMode="auto">
          <a:xfrm>
            <a:off x="5002213" y="22399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3824" name="Line 8"/>
          <p:cNvSpPr>
            <a:spLocks noChangeShapeType="1"/>
          </p:cNvSpPr>
          <p:nvPr/>
        </p:nvSpPr>
        <p:spPr bwMode="auto">
          <a:xfrm flipH="1" flipV="1">
            <a:off x="4030663" y="1123950"/>
            <a:ext cx="395287" cy="3240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3825" name="Line 9"/>
          <p:cNvSpPr>
            <a:spLocks noChangeShapeType="1"/>
          </p:cNvSpPr>
          <p:nvPr/>
        </p:nvSpPr>
        <p:spPr bwMode="auto">
          <a:xfrm>
            <a:off x="4030663" y="1123950"/>
            <a:ext cx="1547812" cy="284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4270375" y="32845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3827" name="Oval 14"/>
          <p:cNvSpPr>
            <a:spLocks noChangeArrowheads="1"/>
          </p:cNvSpPr>
          <p:nvPr/>
        </p:nvSpPr>
        <p:spPr bwMode="auto">
          <a:xfrm>
            <a:off x="4967288" y="28876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3828" name="TextBox 37"/>
          <p:cNvSpPr txBox="1">
            <a:spLocks noChangeArrowheads="1"/>
          </p:cNvSpPr>
          <p:nvPr/>
        </p:nvSpPr>
        <p:spPr bwMode="auto">
          <a:xfrm>
            <a:off x="142875" y="5715000"/>
            <a:ext cx="81438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Пам'ятаємо про те, що вершина піраміди – спільна точка для всіх бічних граней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2463" y="366713"/>
            <a:ext cx="7643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Розглянемо більш складні приклади.</a:t>
            </a:r>
            <a:endParaRPr lang="ru-RU" sz="32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975356" y="1285860"/>
            <a:ext cx="7617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7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autoRev="1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autoRev="1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7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autoRev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autoRev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7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autoRev="1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autoRev="1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autoRev="1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7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autoRev="1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autoRev="1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500" autoRev="1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autoRev="1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2" grpId="0" animBg="1"/>
      <p:bldP spid="20527" grpId="0" animBg="1"/>
      <p:bldP spid="20531" grpId="0" animBg="1"/>
      <p:bldP spid="20533" grpId="0" animBg="1"/>
      <p:bldP spid="20534" grpId="0" animBg="1"/>
      <p:bldP spid="20535" grpId="0" animBg="1"/>
      <p:bldP spid="20537" grpId="0" animBg="1"/>
      <p:bldP spid="20532" grpId="0" animBg="1"/>
      <p:bldP spid="20532" grpId="1" animBg="1"/>
      <p:bldP spid="20504" grpId="0" animBg="1"/>
      <p:bldP spid="20504" grpId="1" animBg="1"/>
      <p:bldP spid="20558" grpId="0" animBg="1"/>
      <p:bldP spid="20536" grpId="0" animBg="1"/>
      <p:bldP spid="20536" grpId="1" animBg="1"/>
      <p:bldP spid="20493" grpId="0" animBg="1"/>
      <p:bldP spid="20493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вал 28"/>
          <p:cNvSpPr/>
          <p:nvPr/>
        </p:nvSpPr>
        <p:spPr>
          <a:xfrm>
            <a:off x="3929063" y="3357563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5214938" y="4143375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5035550" y="3463925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7500938" y="3643313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5857875" y="4214813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4714875" y="3214688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7179468" y="4107657"/>
            <a:ext cx="78581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37" idx="5"/>
            <a:endCxn id="36" idx="6"/>
          </p:cNvCxnSpPr>
          <p:nvPr/>
        </p:nvCxnSpPr>
        <p:spPr>
          <a:xfrm rot="16200000" flipH="1">
            <a:off x="4905375" y="3208338"/>
            <a:ext cx="962025" cy="115887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Овал 104"/>
          <p:cNvSpPr/>
          <p:nvPr/>
        </p:nvSpPr>
        <p:spPr>
          <a:xfrm>
            <a:off x="7072313" y="3214688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6" name="Овал 105"/>
          <p:cNvSpPr/>
          <p:nvPr/>
        </p:nvSpPr>
        <p:spPr>
          <a:xfrm>
            <a:off x="5321300" y="3143250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7" name="Овал 106"/>
          <p:cNvSpPr/>
          <p:nvPr/>
        </p:nvSpPr>
        <p:spPr>
          <a:xfrm>
            <a:off x="8072438" y="4214813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6" name="Прямая соединительная линия 45"/>
          <p:cNvCxnSpPr>
            <a:stCxn id="37" idx="0"/>
          </p:cNvCxnSpPr>
          <p:nvPr/>
        </p:nvCxnSpPr>
        <p:spPr>
          <a:xfrm rot="16200000" flipH="1">
            <a:off x="4277519" y="3706019"/>
            <a:ext cx="1000125" cy="17463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6200000" flipH="1">
            <a:off x="4580731" y="4063207"/>
            <a:ext cx="1000125" cy="1746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 flipV="1">
            <a:off x="5286375" y="3714750"/>
            <a:ext cx="2286000" cy="500063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6200000" flipH="1">
            <a:off x="5295106" y="4634707"/>
            <a:ext cx="1000125" cy="1746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35" idx="2"/>
          </p:cNvCxnSpPr>
          <p:nvPr/>
        </p:nvCxnSpPr>
        <p:spPr>
          <a:xfrm rot="10800000">
            <a:off x="4000500" y="3429000"/>
            <a:ext cx="3500438" cy="2682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29" idx="5"/>
            <a:endCxn id="30" idx="2"/>
          </p:cNvCxnSpPr>
          <p:nvPr/>
        </p:nvCxnSpPr>
        <p:spPr>
          <a:xfrm rot="16200000" flipH="1">
            <a:off x="4244182" y="3226594"/>
            <a:ext cx="747712" cy="1193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stCxn id="30" idx="5"/>
          </p:cNvCxnSpPr>
          <p:nvPr/>
        </p:nvCxnSpPr>
        <p:spPr>
          <a:xfrm rot="16200000" flipH="1">
            <a:off x="6700044" y="2842419"/>
            <a:ext cx="50800" cy="2836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6200000" flipV="1">
            <a:off x="7143750" y="3286125"/>
            <a:ext cx="1000125" cy="100012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114" idx="0"/>
          </p:cNvCxnSpPr>
          <p:nvPr/>
        </p:nvCxnSpPr>
        <p:spPr>
          <a:xfrm flipV="1">
            <a:off x="3987800" y="3214688"/>
            <a:ext cx="1370013" cy="19526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106" idx="6"/>
            <a:endCxn id="105" idx="2"/>
          </p:cNvCxnSpPr>
          <p:nvPr/>
        </p:nvCxnSpPr>
        <p:spPr>
          <a:xfrm>
            <a:off x="5429250" y="3197225"/>
            <a:ext cx="1643063" cy="7143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Полилиния 113"/>
          <p:cNvSpPr/>
          <p:nvPr/>
        </p:nvSpPr>
        <p:spPr>
          <a:xfrm>
            <a:off x="3987800" y="3213100"/>
            <a:ext cx="4152900" cy="1066800"/>
          </a:xfrm>
          <a:custGeom>
            <a:avLst/>
            <a:gdLst>
              <a:gd name="connsiteX0" fmla="*/ 0 w 4152900"/>
              <a:gd name="connsiteY0" fmla="*/ 196850 h 1066800"/>
              <a:gd name="connsiteX1" fmla="*/ 1289050 w 4152900"/>
              <a:gd name="connsiteY1" fmla="*/ 1009650 h 1066800"/>
              <a:gd name="connsiteX2" fmla="*/ 4152900 w 4152900"/>
              <a:gd name="connsiteY2" fmla="*/ 1066800 h 1066800"/>
              <a:gd name="connsiteX3" fmla="*/ 3143250 w 4152900"/>
              <a:gd name="connsiteY3" fmla="*/ 57150 h 1066800"/>
              <a:gd name="connsiteX4" fmla="*/ 1397000 w 4152900"/>
              <a:gd name="connsiteY4" fmla="*/ 0 h 1066800"/>
              <a:gd name="connsiteX5" fmla="*/ 0 w 4152900"/>
              <a:gd name="connsiteY5" fmla="*/ 19685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2900" h="1066800">
                <a:moveTo>
                  <a:pt x="0" y="196850"/>
                </a:moveTo>
                <a:lnTo>
                  <a:pt x="1289050" y="1009650"/>
                </a:lnTo>
                <a:lnTo>
                  <a:pt x="4152900" y="1066800"/>
                </a:lnTo>
                <a:lnTo>
                  <a:pt x="3143250" y="57150"/>
                </a:lnTo>
                <a:lnTo>
                  <a:pt x="1397000" y="0"/>
                </a:lnTo>
                <a:lnTo>
                  <a:pt x="0" y="196850"/>
                </a:lnTo>
                <a:close/>
              </a:path>
            </a:pathLst>
          </a:custGeom>
          <a:solidFill>
            <a:srgbClr val="00B050">
              <a:alpha val="5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43438" y="1125538"/>
            <a:ext cx="4249737" cy="5399087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50000"/>
              </a:spcBef>
              <a:defRPr/>
            </a:pPr>
            <a:endParaRPr lang="ru-RU" sz="3200" b="1" kern="0" dirty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3200" kern="0" dirty="0">
              <a:latin typeface="+mn-lt"/>
            </a:endParaRPr>
          </a:p>
        </p:txBody>
      </p:sp>
      <p:sp>
        <p:nvSpPr>
          <p:cNvPr id="35865" name="TextBox 3"/>
          <p:cNvSpPr txBox="1">
            <a:spLocks noChangeArrowheads="1"/>
          </p:cNvSpPr>
          <p:nvPr/>
        </p:nvSpPr>
        <p:spPr bwMode="auto">
          <a:xfrm>
            <a:off x="0" y="214313"/>
            <a:ext cx="350043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Побудова перерізу п'ятикутної призми площиною, що проходить через точки </a:t>
            </a: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M, N, K</a:t>
            </a:r>
            <a:r>
              <a:rPr lang="uk-UA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які належать відповідно граням АА</a:t>
            </a:r>
            <a:r>
              <a:rPr lang="uk-UA" sz="1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Е</a:t>
            </a: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1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CDD</a:t>
            </a:r>
            <a:r>
              <a:rPr lang="en-US" sz="1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1"/>
          <p:cNvGrpSpPr>
            <a:grpSpLocks/>
          </p:cNvGrpSpPr>
          <p:nvPr/>
        </p:nvGrpSpPr>
        <p:grpSpPr bwMode="auto">
          <a:xfrm>
            <a:off x="4000500" y="1428750"/>
            <a:ext cx="4143375" cy="4030663"/>
            <a:chOff x="4071934" y="1428736"/>
            <a:chExt cx="4143404" cy="4030368"/>
          </a:xfrm>
        </p:grpSpPr>
        <p:sp>
          <p:nvSpPr>
            <p:cNvPr id="6" name="Полилиния 5"/>
            <p:cNvSpPr/>
            <p:nvPr/>
          </p:nvSpPr>
          <p:spPr>
            <a:xfrm>
              <a:off x="4079872" y="3971725"/>
              <a:ext cx="4135466" cy="1487379"/>
            </a:xfrm>
            <a:custGeom>
              <a:avLst/>
              <a:gdLst>
                <a:gd name="connsiteX0" fmla="*/ 0 w 4135271"/>
                <a:gd name="connsiteY0" fmla="*/ 641444 h 1487605"/>
                <a:gd name="connsiteX1" fmla="*/ 1269241 w 4135271"/>
                <a:gd name="connsiteY1" fmla="*/ 1487605 h 1487605"/>
                <a:gd name="connsiteX2" fmla="*/ 4135271 w 4135271"/>
                <a:gd name="connsiteY2" fmla="*/ 1160059 h 1487605"/>
                <a:gd name="connsiteX3" fmla="*/ 3125337 w 4135271"/>
                <a:gd name="connsiteY3" fmla="*/ 109182 h 1487605"/>
                <a:gd name="connsiteX4" fmla="*/ 1378424 w 4135271"/>
                <a:gd name="connsiteY4" fmla="*/ 0 h 1487605"/>
                <a:gd name="connsiteX5" fmla="*/ 0 w 4135271"/>
                <a:gd name="connsiteY5" fmla="*/ 641444 h 1487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5271" h="1487605">
                  <a:moveTo>
                    <a:pt x="0" y="641444"/>
                  </a:moveTo>
                  <a:lnTo>
                    <a:pt x="1269241" y="1487605"/>
                  </a:lnTo>
                  <a:lnTo>
                    <a:pt x="4135271" y="1160059"/>
                  </a:lnTo>
                  <a:lnTo>
                    <a:pt x="3125337" y="109182"/>
                  </a:lnTo>
                  <a:lnTo>
                    <a:pt x="1378424" y="0"/>
                  </a:lnTo>
                  <a:lnTo>
                    <a:pt x="0" y="641444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8" name="Прямая соединительная линия 7"/>
            <p:cNvCxnSpPr>
              <a:stCxn id="6" idx="0"/>
              <a:endCxn id="6" idx="1"/>
            </p:cNvCxnSpPr>
            <p:nvPr/>
          </p:nvCxnSpPr>
          <p:spPr>
            <a:xfrm>
              <a:off x="4079872" y="4613028"/>
              <a:ext cx="1270009" cy="84607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6" idx="1"/>
              <a:endCxn id="6" idx="2"/>
            </p:cNvCxnSpPr>
            <p:nvPr/>
          </p:nvCxnSpPr>
          <p:spPr>
            <a:xfrm flipV="1">
              <a:off x="5349881" y="5132103"/>
              <a:ext cx="2865457" cy="32700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Полилиния 10"/>
            <p:cNvSpPr/>
            <p:nvPr/>
          </p:nvSpPr>
          <p:spPr>
            <a:xfrm>
              <a:off x="4071934" y="1428736"/>
              <a:ext cx="4135467" cy="1487379"/>
            </a:xfrm>
            <a:custGeom>
              <a:avLst/>
              <a:gdLst>
                <a:gd name="connsiteX0" fmla="*/ 0 w 4135271"/>
                <a:gd name="connsiteY0" fmla="*/ 641444 h 1487605"/>
                <a:gd name="connsiteX1" fmla="*/ 1269241 w 4135271"/>
                <a:gd name="connsiteY1" fmla="*/ 1487605 h 1487605"/>
                <a:gd name="connsiteX2" fmla="*/ 4135271 w 4135271"/>
                <a:gd name="connsiteY2" fmla="*/ 1160059 h 1487605"/>
                <a:gd name="connsiteX3" fmla="*/ 3125337 w 4135271"/>
                <a:gd name="connsiteY3" fmla="*/ 109182 h 1487605"/>
                <a:gd name="connsiteX4" fmla="*/ 1378424 w 4135271"/>
                <a:gd name="connsiteY4" fmla="*/ 0 h 1487605"/>
                <a:gd name="connsiteX5" fmla="*/ 0 w 4135271"/>
                <a:gd name="connsiteY5" fmla="*/ 641444 h 1487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5271" h="1487605">
                  <a:moveTo>
                    <a:pt x="0" y="641444"/>
                  </a:moveTo>
                  <a:lnTo>
                    <a:pt x="1269241" y="1487605"/>
                  </a:lnTo>
                  <a:lnTo>
                    <a:pt x="4135271" y="1160059"/>
                  </a:lnTo>
                  <a:lnTo>
                    <a:pt x="3125337" y="109182"/>
                  </a:lnTo>
                  <a:lnTo>
                    <a:pt x="1378424" y="0"/>
                  </a:lnTo>
                  <a:lnTo>
                    <a:pt x="0" y="641444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13" name="Прямая соединительная линия 12"/>
            <p:cNvCxnSpPr>
              <a:stCxn id="11" idx="1"/>
              <a:endCxn id="6" idx="1"/>
            </p:cNvCxnSpPr>
            <p:nvPr/>
          </p:nvCxnSpPr>
          <p:spPr>
            <a:xfrm>
              <a:off x="5341943" y="2916115"/>
              <a:ext cx="7938" cy="254298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11" idx="0"/>
              <a:endCxn id="6" idx="0"/>
            </p:cNvCxnSpPr>
            <p:nvPr/>
          </p:nvCxnSpPr>
          <p:spPr>
            <a:xfrm>
              <a:off x="4071934" y="2070039"/>
              <a:ext cx="7938" cy="254298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11" idx="4"/>
              <a:endCxn id="6" idx="4"/>
            </p:cNvCxnSpPr>
            <p:nvPr/>
          </p:nvCxnSpPr>
          <p:spPr>
            <a:xfrm>
              <a:off x="5449894" y="1428736"/>
              <a:ext cx="7938" cy="2542989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1" idx="3"/>
              <a:endCxn id="6" idx="3"/>
            </p:cNvCxnSpPr>
            <p:nvPr/>
          </p:nvCxnSpPr>
          <p:spPr>
            <a:xfrm>
              <a:off x="7197744" y="1538266"/>
              <a:ext cx="7937" cy="2542989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1" idx="2"/>
              <a:endCxn id="6" idx="2"/>
            </p:cNvCxnSpPr>
            <p:nvPr/>
          </p:nvCxnSpPr>
          <p:spPr>
            <a:xfrm>
              <a:off x="8207401" y="2589114"/>
              <a:ext cx="7937" cy="254298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867" name="TextBox 22"/>
          <p:cNvSpPr txBox="1">
            <a:spLocks noChangeArrowheads="1"/>
          </p:cNvSpPr>
          <p:nvPr/>
        </p:nvSpPr>
        <p:spPr bwMode="auto">
          <a:xfrm>
            <a:off x="3643313" y="4429125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8" name="TextBox 23"/>
          <p:cNvSpPr txBox="1">
            <a:spLocks noChangeArrowheads="1"/>
          </p:cNvSpPr>
          <p:nvPr/>
        </p:nvSpPr>
        <p:spPr bwMode="auto">
          <a:xfrm>
            <a:off x="7072313" y="371475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9" name="TextBox 24"/>
          <p:cNvSpPr txBox="1">
            <a:spLocks noChangeArrowheads="1"/>
          </p:cNvSpPr>
          <p:nvPr/>
        </p:nvSpPr>
        <p:spPr bwMode="auto">
          <a:xfrm>
            <a:off x="5362575" y="3548063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14813" y="2786063"/>
            <a:ext cx="522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71" name="TextBox 26"/>
          <p:cNvSpPr txBox="1">
            <a:spLocks noChangeArrowheads="1"/>
          </p:cNvSpPr>
          <p:nvPr/>
        </p:nvSpPr>
        <p:spPr bwMode="auto">
          <a:xfrm>
            <a:off x="8072438" y="485775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72" name="TextBox 27"/>
          <p:cNvSpPr txBox="1">
            <a:spLocks noChangeArrowheads="1"/>
          </p:cNvSpPr>
          <p:nvPr/>
        </p:nvSpPr>
        <p:spPr bwMode="auto">
          <a:xfrm>
            <a:off x="5214938" y="5357813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E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7500938" y="4464050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5892800" y="5321300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4714875" y="4214813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5876" name="TextBox 37"/>
          <p:cNvSpPr txBox="1">
            <a:spLocks noChangeArrowheads="1"/>
          </p:cNvSpPr>
          <p:nvPr/>
        </p:nvSpPr>
        <p:spPr bwMode="auto">
          <a:xfrm>
            <a:off x="3500438" y="192881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77" name="TextBox 38"/>
          <p:cNvSpPr txBox="1">
            <a:spLocks noChangeArrowheads="1"/>
          </p:cNvSpPr>
          <p:nvPr/>
        </p:nvSpPr>
        <p:spPr bwMode="auto">
          <a:xfrm>
            <a:off x="7143750" y="1214438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78" name="TextBox 39"/>
          <p:cNvSpPr txBox="1">
            <a:spLocks noChangeArrowheads="1"/>
          </p:cNvSpPr>
          <p:nvPr/>
        </p:nvSpPr>
        <p:spPr bwMode="auto">
          <a:xfrm>
            <a:off x="5286375" y="1000125"/>
            <a:ext cx="512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79" name="TextBox 40"/>
          <p:cNvSpPr txBox="1">
            <a:spLocks noChangeArrowheads="1"/>
          </p:cNvSpPr>
          <p:nvPr/>
        </p:nvSpPr>
        <p:spPr bwMode="auto">
          <a:xfrm>
            <a:off x="8143875" y="2357438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80" name="TextBox 41"/>
          <p:cNvSpPr txBox="1">
            <a:spLocks noChangeArrowheads="1"/>
          </p:cNvSpPr>
          <p:nvPr/>
        </p:nvSpPr>
        <p:spPr bwMode="auto">
          <a:xfrm>
            <a:off x="5286375" y="2857500"/>
            <a:ext cx="512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572375" y="3000375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000750" y="428625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5437981" y="4849020"/>
            <a:ext cx="1000125" cy="1746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173538" y="3833813"/>
            <a:ext cx="612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929313" y="535781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572375" y="4286250"/>
            <a:ext cx="554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4786313" y="4286250"/>
            <a:ext cx="1143000" cy="1071563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32" idx="3"/>
          </p:cNvCxnSpPr>
          <p:nvPr/>
        </p:nvCxnSpPr>
        <p:spPr>
          <a:xfrm rot="5400000">
            <a:off x="5750719" y="2805906"/>
            <a:ext cx="15875" cy="351631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32" idx="3"/>
          </p:cNvCxnSpPr>
          <p:nvPr/>
        </p:nvCxnSpPr>
        <p:spPr>
          <a:xfrm rot="5400000">
            <a:off x="5965031" y="3877469"/>
            <a:ext cx="873125" cy="223043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3429000" y="31432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105" grpId="0" animBg="1"/>
      <p:bldP spid="106" grpId="0" animBg="1"/>
      <p:bldP spid="107" grpId="0" animBg="1"/>
      <p:bldP spid="26" grpId="0"/>
      <p:bldP spid="32" grpId="0" animBg="1"/>
      <p:bldP spid="33" grpId="0" animBg="1"/>
      <p:bldP spid="34" grpId="0" animBg="1"/>
      <p:bldP spid="43" grpId="0"/>
      <p:bldP spid="44" grpId="0"/>
      <p:bldP spid="53" grpId="0"/>
      <p:bldP spid="54" grpId="0"/>
      <p:bldP spid="55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492375"/>
            <a:ext cx="273685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2492375"/>
            <a:ext cx="26638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2492375"/>
            <a:ext cx="251936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7"/>
          <p:cNvSpPr>
            <a:spLocks noChangeArrowheads="1"/>
          </p:cNvSpPr>
          <p:nvPr/>
        </p:nvSpPr>
        <p:spPr bwMode="auto">
          <a:xfrm>
            <a:off x="357188" y="642938"/>
            <a:ext cx="79295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990033"/>
                </a:solidFill>
              </a:rPr>
              <a:t>2</a:t>
            </a:r>
            <a:r>
              <a:rPr lang="uk-UA" sz="4000" b="1">
                <a:solidFill>
                  <a:srgbClr val="990033"/>
                </a:solidFill>
              </a:rPr>
              <a:t>. Вид перерізу</a:t>
            </a:r>
            <a:r>
              <a:rPr lang="uk-UA" sz="4000" b="1">
                <a:solidFill>
                  <a:srgbClr val="0000FF"/>
                </a:solidFill>
              </a:rPr>
              <a:t> залежить від розміщення площини.</a:t>
            </a: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00714">
            <a:off x="2868939" y="1014704"/>
            <a:ext cx="2086890" cy="294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5800" y="6096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33CC33"/>
                </a:solidFill>
              </a:rPr>
              <a:t>В </a:t>
            </a:r>
            <a:r>
              <a:rPr lang="uk-UA" sz="2400" b="1" dirty="0" smtClean="0">
                <a:solidFill>
                  <a:srgbClr val="33CC33"/>
                </a:solidFill>
              </a:rPr>
              <a:t>тетраедрі</a:t>
            </a:r>
            <a:r>
              <a:rPr lang="ru-RU" sz="2400" b="1" dirty="0" smtClean="0">
                <a:solidFill>
                  <a:srgbClr val="33CC33"/>
                </a:solidFill>
              </a:rPr>
              <a:t> </a:t>
            </a:r>
            <a:r>
              <a:rPr lang="en-US" sz="2400" b="1" i="1" dirty="0">
                <a:solidFill>
                  <a:srgbClr val="33CC33"/>
                </a:solidFill>
              </a:rPr>
              <a:t>ABCD</a:t>
            </a:r>
            <a:r>
              <a:rPr lang="ru-RU" sz="2400" b="1" i="1" dirty="0">
                <a:solidFill>
                  <a:srgbClr val="33CC33"/>
                </a:solidFill>
              </a:rPr>
              <a:t> </a:t>
            </a:r>
            <a:r>
              <a:rPr lang="ru-RU" sz="2400" b="1" dirty="0" err="1" smtClean="0">
                <a:solidFill>
                  <a:srgbClr val="33CC33"/>
                </a:solidFill>
              </a:rPr>
              <a:t>назвіть</a:t>
            </a:r>
            <a:r>
              <a:rPr lang="ru-RU" sz="2400" b="1" dirty="0" smtClean="0">
                <a:solidFill>
                  <a:srgbClr val="33CC33"/>
                </a:solidFill>
              </a:rPr>
              <a:t> пари </a:t>
            </a:r>
            <a:r>
              <a:rPr lang="ru-RU" sz="2400" b="1" dirty="0" err="1" smtClean="0">
                <a:solidFill>
                  <a:srgbClr val="33CC33"/>
                </a:solidFill>
              </a:rPr>
              <a:t>мимобіжних</a:t>
            </a:r>
            <a:r>
              <a:rPr lang="ru-RU" sz="2400" b="1" dirty="0" smtClean="0">
                <a:solidFill>
                  <a:srgbClr val="33CC33"/>
                </a:solidFill>
              </a:rPr>
              <a:t> ребер.</a:t>
            </a:r>
            <a:endParaRPr lang="ru-RU" sz="2400" b="1" dirty="0">
              <a:solidFill>
                <a:srgbClr val="33CC33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95400" y="464820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>
                <a:solidFill>
                  <a:srgbClr val="FF3300"/>
                </a:solidFill>
              </a:rPr>
              <a:t>Відповідь</a:t>
            </a:r>
            <a:r>
              <a:rPr lang="ru-RU" dirty="0" smtClean="0">
                <a:solidFill>
                  <a:srgbClr val="FF3300"/>
                </a:solidFill>
              </a:rPr>
              <a:t>:</a:t>
            </a:r>
            <a:r>
              <a:rPr lang="ru-RU" dirty="0" smtClean="0">
                <a:solidFill>
                  <a:srgbClr val="FF7C80"/>
                </a:solidFill>
              </a:rPr>
              <a:t> </a:t>
            </a:r>
            <a:r>
              <a:rPr lang="en-US" i="1" dirty="0">
                <a:solidFill>
                  <a:srgbClr val="33CC33"/>
                </a:solidFill>
              </a:rPr>
              <a:t>AB </a:t>
            </a:r>
            <a:r>
              <a:rPr lang="ru-RU" dirty="0" err="1" smtClean="0">
                <a:solidFill>
                  <a:srgbClr val="33CC33"/>
                </a:solidFill>
              </a:rPr>
              <a:t>і</a:t>
            </a:r>
            <a:r>
              <a:rPr lang="ru-RU" dirty="0" smtClean="0">
                <a:solidFill>
                  <a:srgbClr val="33CC33"/>
                </a:solidFill>
              </a:rPr>
              <a:t> </a:t>
            </a:r>
            <a:r>
              <a:rPr lang="en-US" i="1" dirty="0">
                <a:solidFill>
                  <a:srgbClr val="33CC33"/>
                </a:solidFill>
              </a:rPr>
              <a:t>CD</a:t>
            </a:r>
            <a:r>
              <a:rPr lang="en-US" dirty="0">
                <a:solidFill>
                  <a:srgbClr val="33CC33"/>
                </a:solidFill>
              </a:rPr>
              <a:t>; </a:t>
            </a:r>
            <a:r>
              <a:rPr lang="en-US" i="1" dirty="0">
                <a:solidFill>
                  <a:srgbClr val="33CC33"/>
                </a:solidFill>
              </a:rPr>
              <a:t>BC </a:t>
            </a:r>
            <a:r>
              <a:rPr lang="ru-RU" dirty="0" err="1" smtClean="0">
                <a:solidFill>
                  <a:srgbClr val="33CC33"/>
                </a:solidFill>
              </a:rPr>
              <a:t>і</a:t>
            </a:r>
            <a:r>
              <a:rPr lang="ru-RU" dirty="0" smtClean="0">
                <a:solidFill>
                  <a:srgbClr val="33CC33"/>
                </a:solidFill>
              </a:rPr>
              <a:t> </a:t>
            </a:r>
            <a:r>
              <a:rPr lang="en-US" i="1" dirty="0">
                <a:solidFill>
                  <a:srgbClr val="33CC33"/>
                </a:solidFill>
              </a:rPr>
              <a:t>AD</a:t>
            </a:r>
            <a:r>
              <a:rPr lang="en-US" dirty="0">
                <a:solidFill>
                  <a:srgbClr val="33CC33"/>
                </a:solidFill>
              </a:rPr>
              <a:t>; </a:t>
            </a:r>
            <a:r>
              <a:rPr lang="en-US" i="1" dirty="0">
                <a:solidFill>
                  <a:srgbClr val="33CC33"/>
                </a:solidFill>
              </a:rPr>
              <a:t>AC </a:t>
            </a:r>
            <a:r>
              <a:rPr lang="ru-RU" dirty="0" err="1" smtClean="0">
                <a:solidFill>
                  <a:srgbClr val="33CC33"/>
                </a:solidFill>
              </a:rPr>
              <a:t>і</a:t>
            </a:r>
            <a:r>
              <a:rPr lang="ru-RU" dirty="0" smtClean="0">
                <a:solidFill>
                  <a:srgbClr val="33CC33"/>
                </a:solidFill>
              </a:rPr>
              <a:t> </a:t>
            </a:r>
            <a:r>
              <a:rPr lang="en-US" i="1" dirty="0">
                <a:solidFill>
                  <a:srgbClr val="33CC33"/>
                </a:solidFill>
              </a:rPr>
              <a:t>BD</a:t>
            </a:r>
            <a:r>
              <a:rPr lang="en-US" dirty="0">
                <a:solidFill>
                  <a:srgbClr val="33CC33"/>
                </a:solidFill>
              </a:rPr>
              <a:t>.</a:t>
            </a:r>
            <a:endParaRPr lang="ru-RU" dirty="0">
              <a:solidFill>
                <a:srgbClr val="FF7C8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214282" y="214290"/>
            <a:ext cx="2643206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Завдання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142844" y="6215082"/>
            <a:ext cx="428628" cy="42862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возврат 7">
            <a:hlinkClick r:id="" action="ppaction://noaction" highlightClick="1"/>
          </p:cNvPr>
          <p:cNvSpPr/>
          <p:nvPr/>
        </p:nvSpPr>
        <p:spPr>
          <a:xfrm>
            <a:off x="642910" y="6215082"/>
            <a:ext cx="428628" cy="428628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928670"/>
            <a:ext cx="3929090" cy="370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286116" y="5715016"/>
            <a:ext cx="533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err="1" smtClean="0">
                <a:solidFill>
                  <a:srgbClr val="FF3300"/>
                </a:solidFill>
              </a:rPr>
              <a:t>Відповідь</a:t>
            </a:r>
            <a:r>
              <a:rPr lang="ru-RU" sz="2400" dirty="0" smtClean="0">
                <a:solidFill>
                  <a:srgbClr val="FF3300"/>
                </a:solidFill>
              </a:rPr>
              <a:t>:</a:t>
            </a:r>
            <a:r>
              <a:rPr lang="ru-RU" sz="2400" dirty="0" smtClean="0"/>
              <a:t> </a:t>
            </a:r>
            <a:r>
              <a:rPr lang="en-US" sz="2400" i="1" dirty="0" smtClean="0">
                <a:solidFill>
                  <a:srgbClr val="33CC33"/>
                </a:solidFill>
              </a:rPr>
              <a:t>A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i="1" dirty="0" smtClean="0">
                <a:solidFill>
                  <a:srgbClr val="33CC33"/>
                </a:solidFill>
              </a:rPr>
              <a:t>D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dirty="0" smtClean="0">
                <a:solidFill>
                  <a:srgbClr val="33CC33"/>
                </a:solidFill>
              </a:rPr>
              <a:t>; </a:t>
            </a:r>
            <a:r>
              <a:rPr lang="en-US" sz="2400" i="1" dirty="0" smtClean="0">
                <a:solidFill>
                  <a:srgbClr val="33CC33"/>
                </a:solidFill>
              </a:rPr>
              <a:t>B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i="1" dirty="0" smtClean="0">
                <a:solidFill>
                  <a:srgbClr val="33CC33"/>
                </a:solidFill>
              </a:rPr>
              <a:t>C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dirty="0" smtClean="0">
                <a:solidFill>
                  <a:srgbClr val="33CC33"/>
                </a:solidFill>
              </a:rPr>
              <a:t>; </a:t>
            </a:r>
            <a:r>
              <a:rPr lang="en-US" sz="2400" i="1" dirty="0" smtClean="0">
                <a:solidFill>
                  <a:srgbClr val="33CC33"/>
                </a:solidFill>
              </a:rPr>
              <a:t>DD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dirty="0" smtClean="0">
                <a:solidFill>
                  <a:srgbClr val="33CC33"/>
                </a:solidFill>
              </a:rPr>
              <a:t>; </a:t>
            </a:r>
            <a:r>
              <a:rPr lang="en-US" sz="2400" i="1" dirty="0" smtClean="0">
                <a:solidFill>
                  <a:srgbClr val="33CC33"/>
                </a:solidFill>
              </a:rPr>
              <a:t>CC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dirty="0" smtClean="0">
                <a:solidFill>
                  <a:srgbClr val="33CC33"/>
                </a:solidFill>
              </a:rPr>
              <a:t>.</a:t>
            </a:r>
            <a:endParaRPr lang="ru-RU" sz="2400" dirty="0">
              <a:solidFill>
                <a:srgbClr val="33CC33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500034" y="285728"/>
            <a:ext cx="2286016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Завдання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142844" y="6215082"/>
            <a:ext cx="428628" cy="42862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возврат 7">
            <a:hlinkClick r:id="" action="ppaction://noaction" highlightClick="1"/>
          </p:cNvPr>
          <p:cNvSpPr/>
          <p:nvPr/>
        </p:nvSpPr>
        <p:spPr>
          <a:xfrm>
            <a:off x="642910" y="6215082"/>
            <a:ext cx="428628" cy="428628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214313" y="71438"/>
            <a:ext cx="892968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Січна площина перетинає грані многогранника по відрізкам, тому перерізом многогранника є многокутник, що лежить в січній площині. Очевидно, що кількість сторін цього многокутника не може перевищувати кількості граней даного многогранника. Наприклад: в чотирикутній призмі (всього 6 граней) в перерізі  можемо отримати трикутник, чотирикутник, п'ятикутник, шестикутник.</a:t>
            </a:r>
            <a:endParaRPr lang="ru-RU" sz="28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 l="14824" t="45898" r="67056" b="17969"/>
          <a:stretch>
            <a:fillRect/>
          </a:stretch>
        </p:blipFill>
        <p:spPr bwMode="auto">
          <a:xfrm>
            <a:off x="142875" y="3706813"/>
            <a:ext cx="2166938" cy="2428875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 l="38432" t="40039" r="43448" b="23828"/>
          <a:stretch>
            <a:fillRect/>
          </a:stretch>
        </p:blipFill>
        <p:spPr bwMode="auto">
          <a:xfrm>
            <a:off x="2428875" y="4286250"/>
            <a:ext cx="2109788" cy="2365375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/>
          <a:srcRect l="58199" t="52734" r="25330" b="14063"/>
          <a:stretch>
            <a:fillRect/>
          </a:stretch>
        </p:blipFill>
        <p:spPr bwMode="auto">
          <a:xfrm>
            <a:off x="4643438" y="3706813"/>
            <a:ext cx="2038350" cy="2309812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/>
          <a:srcRect l="75220" t="46875" r="8308" b="19922"/>
          <a:stretch>
            <a:fillRect/>
          </a:stretch>
        </p:blipFill>
        <p:spPr bwMode="auto">
          <a:xfrm>
            <a:off x="6858000" y="4278313"/>
            <a:ext cx="2017713" cy="2286000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  <a:headEnd/>
            <a:tailEnd/>
          </a:ln>
        </p:spPr>
      </p:pic>
      <p:grpSp>
        <p:nvGrpSpPr>
          <p:cNvPr id="2" name="Группа 15"/>
          <p:cNvGrpSpPr/>
          <p:nvPr/>
        </p:nvGrpSpPr>
        <p:grpSpPr>
          <a:xfrm>
            <a:off x="7488000" y="3286124"/>
            <a:ext cx="1656000" cy="828000"/>
            <a:chOff x="3143240" y="2571744"/>
            <a:chExt cx="1656000" cy="828000"/>
          </a:xfrm>
          <a:scene3d>
            <a:camera prst="perspectiveRelaxed"/>
            <a:lightRig rig="threePt" dir="t"/>
          </a:scene3d>
        </p:grpSpPr>
        <p:sp>
          <p:nvSpPr>
            <p:cNvPr id="17" name="Овал 16">
              <a:hlinkClick r:id="rId6" action="ppaction://hlinksldjump"/>
            </p:cNvPr>
            <p:cNvSpPr/>
            <p:nvPr/>
          </p:nvSpPr>
          <p:spPr>
            <a:xfrm>
              <a:off x="3143240" y="2571744"/>
              <a:ext cx="1656000" cy="828000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3214678" y="2571744"/>
              <a:ext cx="1500198" cy="714380"/>
            </a:xfrm>
            <a:prstGeom prst="ellipse">
              <a:avLst/>
            </a:prstGeom>
            <a:solidFill>
              <a:srgbClr val="FF5050"/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6000" b="1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?</a:t>
              </a:r>
              <a:endParaRPr lang="ru-RU" sz="60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b="8052"/>
          <a:stretch>
            <a:fillRect/>
          </a:stretch>
        </p:blipFill>
        <p:spPr bwMode="auto">
          <a:xfrm>
            <a:off x="428596" y="1214422"/>
            <a:ext cx="402390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285728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№ </a:t>
            </a:r>
            <a:r>
              <a:rPr lang="en-US" sz="2400" b="1" dirty="0" smtClean="0">
                <a:solidFill>
                  <a:srgbClr val="0000FF"/>
                </a:solidFill>
              </a:rPr>
              <a:t>6</a:t>
            </a:r>
            <a:r>
              <a:rPr lang="uk-UA" sz="2400" b="1" dirty="0" smtClean="0">
                <a:solidFill>
                  <a:srgbClr val="0000FF"/>
                </a:solidFill>
              </a:rPr>
              <a:t>.</a:t>
            </a:r>
            <a:r>
              <a:rPr lang="en-US" sz="2400" b="1" dirty="0" smtClean="0">
                <a:solidFill>
                  <a:srgbClr val="0000FF"/>
                </a:solidFill>
              </a:rPr>
              <a:t>1</a:t>
            </a:r>
            <a:r>
              <a:rPr lang="uk-UA" sz="2400" b="1" dirty="0" smtClean="0">
                <a:solidFill>
                  <a:srgbClr val="0000FF"/>
                </a:solidFill>
              </a:rPr>
              <a:t>, С. 2</a:t>
            </a:r>
            <a:r>
              <a:rPr lang="en-US" sz="2400" b="1" dirty="0" smtClean="0">
                <a:solidFill>
                  <a:srgbClr val="0000FF"/>
                </a:solidFill>
              </a:rPr>
              <a:t>26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285728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№ </a:t>
            </a:r>
            <a:r>
              <a:rPr lang="en-US" sz="2400" b="1" dirty="0" smtClean="0">
                <a:solidFill>
                  <a:srgbClr val="FF0000"/>
                </a:solidFill>
              </a:rPr>
              <a:t>6</a:t>
            </a:r>
            <a:r>
              <a:rPr lang="uk-UA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uk-UA" sz="2400" b="1" dirty="0" smtClean="0">
                <a:solidFill>
                  <a:srgbClr val="FF0000"/>
                </a:solidFill>
              </a:rPr>
              <a:t>, С. 2</a:t>
            </a:r>
            <a:r>
              <a:rPr lang="en-US" sz="2400" b="1" dirty="0" smtClean="0">
                <a:solidFill>
                  <a:srgbClr val="FF0000"/>
                </a:solidFill>
              </a:rPr>
              <a:t>26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214290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№ </a:t>
            </a:r>
            <a:r>
              <a:rPr lang="en-US" sz="2400" b="1" dirty="0" smtClean="0">
                <a:solidFill>
                  <a:srgbClr val="0000FF"/>
                </a:solidFill>
              </a:rPr>
              <a:t>6</a:t>
            </a:r>
            <a:r>
              <a:rPr lang="uk-UA" sz="2400" b="1" dirty="0" smtClean="0">
                <a:solidFill>
                  <a:srgbClr val="0000FF"/>
                </a:solidFill>
              </a:rPr>
              <a:t>.</a:t>
            </a:r>
            <a:r>
              <a:rPr lang="en-US" sz="2400" b="1" dirty="0" smtClean="0">
                <a:solidFill>
                  <a:srgbClr val="0000FF"/>
                </a:solidFill>
              </a:rPr>
              <a:t>7</a:t>
            </a:r>
            <a:r>
              <a:rPr lang="uk-UA" sz="2400" b="1" dirty="0" smtClean="0">
                <a:solidFill>
                  <a:srgbClr val="0000FF"/>
                </a:solidFill>
              </a:rPr>
              <a:t>, С. 2</a:t>
            </a:r>
            <a:r>
              <a:rPr lang="en-US" sz="2400" b="1" dirty="0" smtClean="0">
                <a:solidFill>
                  <a:srgbClr val="0000FF"/>
                </a:solidFill>
              </a:rPr>
              <a:t>26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5" name="Straight Connector 18448"/>
          <p:cNvSpPr>
            <a:spLocks noChangeShapeType="1"/>
          </p:cNvSpPr>
          <p:nvPr/>
        </p:nvSpPr>
        <p:spPr bwMode="auto">
          <a:xfrm rot="2995003">
            <a:off x="2720355" y="1939617"/>
            <a:ext cx="1895623" cy="2407262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6" name="Freeform 38"/>
          <p:cNvSpPr>
            <a:spLocks/>
          </p:cNvSpPr>
          <p:nvPr/>
        </p:nvSpPr>
        <p:spPr bwMode="auto">
          <a:xfrm>
            <a:off x="1643042" y="3643314"/>
            <a:ext cx="1714512" cy="1000132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 flipV="1">
            <a:off x="1643042" y="1714488"/>
            <a:ext cx="2286016" cy="1928826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8" name="Freeform 38"/>
          <p:cNvSpPr>
            <a:spLocks/>
          </p:cNvSpPr>
          <p:nvPr/>
        </p:nvSpPr>
        <p:spPr bwMode="auto">
          <a:xfrm flipH="1">
            <a:off x="928662" y="1714488"/>
            <a:ext cx="714380" cy="2714644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0099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" name="Straight Connector 18448"/>
          <p:cNvSpPr>
            <a:spLocks noChangeShapeType="1"/>
          </p:cNvSpPr>
          <p:nvPr/>
        </p:nvSpPr>
        <p:spPr bwMode="auto">
          <a:xfrm rot="2995003" flipH="1">
            <a:off x="2154835" y="2154847"/>
            <a:ext cx="45719" cy="3045682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0099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1" name="Straight Connector 18448"/>
          <p:cNvSpPr>
            <a:spLocks noChangeShapeType="1"/>
          </p:cNvSpPr>
          <p:nvPr/>
        </p:nvSpPr>
        <p:spPr bwMode="auto">
          <a:xfrm rot="2995003" flipV="1">
            <a:off x="1498828" y="1849525"/>
            <a:ext cx="1931502" cy="708730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0099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/>
          <a:srcRect b="8052"/>
          <a:stretch>
            <a:fillRect/>
          </a:stretch>
        </p:blipFill>
        <p:spPr bwMode="auto">
          <a:xfrm>
            <a:off x="4429124" y="1214422"/>
            <a:ext cx="402390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Freeform 4"/>
          <p:cNvSpPr>
            <a:spLocks/>
          </p:cNvSpPr>
          <p:nvPr/>
        </p:nvSpPr>
        <p:spPr bwMode="auto">
          <a:xfrm>
            <a:off x="611188" y="4508500"/>
            <a:ext cx="3535362" cy="1554163"/>
          </a:xfrm>
          <a:custGeom>
            <a:avLst/>
            <a:gdLst>
              <a:gd name="T0" fmla="*/ 0 w 2227"/>
              <a:gd name="T1" fmla="*/ 2147483647 h 979"/>
              <a:gd name="T2" fmla="*/ 2147483647 w 2227"/>
              <a:gd name="T3" fmla="*/ 2147483647 h 979"/>
              <a:gd name="T4" fmla="*/ 2147483647 w 2227"/>
              <a:gd name="T5" fmla="*/ 0 h 979"/>
              <a:gd name="T6" fmla="*/ 2147483647 w 2227"/>
              <a:gd name="T7" fmla="*/ 2147483647 h 979"/>
              <a:gd name="T8" fmla="*/ 0 60000 65536"/>
              <a:gd name="T9" fmla="*/ 0 60000 65536"/>
              <a:gd name="T10" fmla="*/ 0 60000 65536"/>
              <a:gd name="T11" fmla="*/ 0 60000 65536"/>
              <a:gd name="T12" fmla="*/ 0 w 2227"/>
              <a:gd name="T13" fmla="*/ 0 h 979"/>
              <a:gd name="T14" fmla="*/ 2227 w 2227"/>
              <a:gd name="T15" fmla="*/ 979 h 9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7" h="979">
                <a:moveTo>
                  <a:pt x="0" y="19"/>
                </a:moveTo>
                <a:lnTo>
                  <a:pt x="1459" y="979"/>
                </a:lnTo>
                <a:lnTo>
                  <a:pt x="2227" y="0"/>
                </a:lnTo>
                <a:lnTo>
                  <a:pt x="19" y="39"/>
                </a:lnTo>
              </a:path>
            </a:pathLst>
          </a:custGeom>
          <a:solidFill>
            <a:srgbClr val="CCFF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95288" y="44370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/>
              <a:t>А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2285984" y="600076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/>
              <a:t>В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4286248" y="4286256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/>
              <a:t>С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1763713" y="14843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D</a:t>
            </a:r>
            <a:endParaRPr lang="ru-RU" b="1" i="1"/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500298" y="3786190"/>
            <a:ext cx="366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/>
              <a:t>M</a:t>
            </a:r>
            <a:endParaRPr lang="ru-RU" b="1" i="1" dirty="0"/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642910" y="314324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/>
              <a:t>N</a:t>
            </a:r>
            <a:endParaRPr lang="ru-RU" b="1" i="1" dirty="0"/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3071802" y="3000372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/>
              <a:t>L</a:t>
            </a:r>
            <a:endParaRPr lang="ru-RU" b="1" i="1" dirty="0"/>
          </a:p>
        </p:txBody>
      </p:sp>
      <p:sp>
        <p:nvSpPr>
          <p:cNvPr id="11279" name="Freeform 14"/>
          <p:cNvSpPr>
            <a:spLocks/>
          </p:cNvSpPr>
          <p:nvPr/>
        </p:nvSpPr>
        <p:spPr bwMode="auto">
          <a:xfrm>
            <a:off x="746125" y="1965325"/>
            <a:ext cx="1082675" cy="2606675"/>
          </a:xfrm>
          <a:custGeom>
            <a:avLst/>
            <a:gdLst>
              <a:gd name="T0" fmla="*/ 0 w 682"/>
              <a:gd name="T1" fmla="*/ 2147483647 h 1642"/>
              <a:gd name="T2" fmla="*/ 2147483647 w 682"/>
              <a:gd name="T3" fmla="*/ 0 h 1642"/>
              <a:gd name="T4" fmla="*/ 0 60000 65536"/>
              <a:gd name="T5" fmla="*/ 0 60000 65536"/>
              <a:gd name="T6" fmla="*/ 0 w 682"/>
              <a:gd name="T7" fmla="*/ 0 h 1642"/>
              <a:gd name="T8" fmla="*/ 682 w 682"/>
              <a:gd name="T9" fmla="*/ 1642 h 16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1642">
                <a:moveTo>
                  <a:pt x="0" y="1642"/>
                </a:moveTo>
                <a:lnTo>
                  <a:pt x="68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0" name="Freeform 15"/>
          <p:cNvSpPr>
            <a:spLocks/>
          </p:cNvSpPr>
          <p:nvPr/>
        </p:nvSpPr>
        <p:spPr bwMode="auto">
          <a:xfrm>
            <a:off x="1828800" y="1965325"/>
            <a:ext cx="1082675" cy="4084638"/>
          </a:xfrm>
          <a:custGeom>
            <a:avLst/>
            <a:gdLst>
              <a:gd name="T0" fmla="*/ 2147483647 w 682"/>
              <a:gd name="T1" fmla="*/ 2147483647 h 2573"/>
              <a:gd name="T2" fmla="*/ 0 w 682"/>
              <a:gd name="T3" fmla="*/ 0 h 2573"/>
              <a:gd name="T4" fmla="*/ 0 60000 65536"/>
              <a:gd name="T5" fmla="*/ 0 60000 65536"/>
              <a:gd name="T6" fmla="*/ 0 w 682"/>
              <a:gd name="T7" fmla="*/ 0 h 2573"/>
              <a:gd name="T8" fmla="*/ 682 w 682"/>
              <a:gd name="T9" fmla="*/ 2573 h 25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2573">
                <a:moveTo>
                  <a:pt x="682" y="2573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1" name="Freeform 16"/>
          <p:cNvSpPr>
            <a:spLocks/>
          </p:cNvSpPr>
          <p:nvPr/>
        </p:nvSpPr>
        <p:spPr bwMode="auto">
          <a:xfrm>
            <a:off x="1828800" y="1965325"/>
            <a:ext cx="2270125" cy="2546350"/>
          </a:xfrm>
          <a:custGeom>
            <a:avLst/>
            <a:gdLst>
              <a:gd name="T0" fmla="*/ 2147483647 w 1430"/>
              <a:gd name="T1" fmla="*/ 2147483647 h 1604"/>
              <a:gd name="T2" fmla="*/ 0 w 1430"/>
              <a:gd name="T3" fmla="*/ 0 h 1604"/>
              <a:gd name="T4" fmla="*/ 0 60000 65536"/>
              <a:gd name="T5" fmla="*/ 0 60000 65536"/>
              <a:gd name="T6" fmla="*/ 0 w 1430"/>
              <a:gd name="T7" fmla="*/ 0 h 1604"/>
              <a:gd name="T8" fmla="*/ 1430 w 1430"/>
              <a:gd name="T9" fmla="*/ 1604 h 1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30" h="1604">
                <a:moveTo>
                  <a:pt x="1430" y="1604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288213" y="711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 b="1" i="1">
              <a:latin typeface="Georgia" pitchFamily="18" charset="0"/>
            </a:endParaRPr>
          </a:p>
        </p:txBody>
      </p:sp>
      <p:sp>
        <p:nvSpPr>
          <p:cNvPr id="11288" name="Freeform 24"/>
          <p:cNvSpPr>
            <a:spLocks/>
          </p:cNvSpPr>
          <p:nvPr/>
        </p:nvSpPr>
        <p:spPr bwMode="auto">
          <a:xfrm>
            <a:off x="2879725" y="4525963"/>
            <a:ext cx="1219200" cy="1524000"/>
          </a:xfrm>
          <a:custGeom>
            <a:avLst/>
            <a:gdLst>
              <a:gd name="T0" fmla="*/ 0 w 768"/>
              <a:gd name="T1" fmla="*/ 2147483647 h 960"/>
              <a:gd name="T2" fmla="*/ 2147483647 w 768"/>
              <a:gd name="T3" fmla="*/ 0 h 960"/>
              <a:gd name="T4" fmla="*/ 0 60000 65536"/>
              <a:gd name="T5" fmla="*/ 0 60000 65536"/>
              <a:gd name="T6" fmla="*/ 0 w 768"/>
              <a:gd name="T7" fmla="*/ 0 h 960"/>
              <a:gd name="T8" fmla="*/ 768 w 768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8" h="960">
                <a:moveTo>
                  <a:pt x="0" y="960"/>
                </a:moveTo>
                <a:lnTo>
                  <a:pt x="76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9" name="Freeform 25"/>
          <p:cNvSpPr>
            <a:spLocks/>
          </p:cNvSpPr>
          <p:nvPr/>
        </p:nvSpPr>
        <p:spPr bwMode="auto">
          <a:xfrm>
            <a:off x="762000" y="4525963"/>
            <a:ext cx="3322638" cy="46037"/>
          </a:xfrm>
          <a:custGeom>
            <a:avLst/>
            <a:gdLst>
              <a:gd name="T0" fmla="*/ 0 w 2093"/>
              <a:gd name="T1" fmla="*/ 2147483647 h 29"/>
              <a:gd name="T2" fmla="*/ 2147483647 w 2093"/>
              <a:gd name="T3" fmla="*/ 0 h 29"/>
              <a:gd name="T4" fmla="*/ 0 60000 65536"/>
              <a:gd name="T5" fmla="*/ 0 60000 65536"/>
              <a:gd name="T6" fmla="*/ 0 w 2093"/>
              <a:gd name="T7" fmla="*/ 0 h 29"/>
              <a:gd name="T8" fmla="*/ 2093 w 2093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3" h="29">
                <a:moveTo>
                  <a:pt x="0" y="29"/>
                </a:moveTo>
                <a:lnTo>
                  <a:pt x="2093" y="0"/>
                </a:lnTo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96" name="Freeform 33"/>
          <p:cNvSpPr>
            <a:spLocks/>
          </p:cNvSpPr>
          <p:nvPr/>
        </p:nvSpPr>
        <p:spPr bwMode="auto">
          <a:xfrm>
            <a:off x="762000" y="4572000"/>
            <a:ext cx="2133600" cy="1447800"/>
          </a:xfrm>
          <a:custGeom>
            <a:avLst/>
            <a:gdLst>
              <a:gd name="T0" fmla="*/ 0 w 1344"/>
              <a:gd name="T1" fmla="*/ 0 h 912"/>
              <a:gd name="T2" fmla="*/ 2147483647 w 1344"/>
              <a:gd name="T3" fmla="*/ 2147483647 h 912"/>
              <a:gd name="T4" fmla="*/ 0 60000 65536"/>
              <a:gd name="T5" fmla="*/ 0 60000 65536"/>
              <a:gd name="T6" fmla="*/ 0 w 1344"/>
              <a:gd name="T7" fmla="*/ 0 h 912"/>
              <a:gd name="T8" fmla="*/ 1344 w 1344"/>
              <a:gd name="T9" fmla="*/ 912 h 9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44" h="912">
                <a:moveTo>
                  <a:pt x="0" y="0"/>
                </a:moveTo>
                <a:lnTo>
                  <a:pt x="1344" y="9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02" name="Freeform 34"/>
          <p:cNvSpPr>
            <a:spLocks/>
          </p:cNvSpPr>
          <p:nvPr/>
        </p:nvSpPr>
        <p:spPr bwMode="auto">
          <a:xfrm>
            <a:off x="777875" y="4587875"/>
            <a:ext cx="2101850" cy="1416050"/>
          </a:xfrm>
          <a:custGeom>
            <a:avLst/>
            <a:gdLst>
              <a:gd name="T0" fmla="*/ 0 w 1324"/>
              <a:gd name="T1" fmla="*/ 0 h 892"/>
              <a:gd name="T2" fmla="*/ 2147483647 w 1324"/>
              <a:gd name="T3" fmla="*/ 2147483647 h 892"/>
              <a:gd name="T4" fmla="*/ 0 60000 65536"/>
              <a:gd name="T5" fmla="*/ 0 60000 65536"/>
              <a:gd name="T6" fmla="*/ 0 w 1324"/>
              <a:gd name="T7" fmla="*/ 0 h 892"/>
              <a:gd name="T8" fmla="*/ 1324 w 1324"/>
              <a:gd name="T9" fmla="*/ 892 h 8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24" h="892">
                <a:moveTo>
                  <a:pt x="0" y="0"/>
                </a:moveTo>
                <a:lnTo>
                  <a:pt x="1324" y="892"/>
                </a:lnTo>
              </a:path>
            </a:pathLst>
          </a:custGeom>
          <a:noFill/>
          <a:ln w="41275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03" name="Freeform 35"/>
          <p:cNvSpPr>
            <a:spLocks/>
          </p:cNvSpPr>
          <p:nvPr/>
        </p:nvSpPr>
        <p:spPr bwMode="auto">
          <a:xfrm rot="20621613">
            <a:off x="1302106" y="3174113"/>
            <a:ext cx="967625" cy="763271"/>
          </a:xfrm>
          <a:custGeom>
            <a:avLst/>
            <a:gdLst>
              <a:gd name="T0" fmla="*/ 0 w 729"/>
              <a:gd name="T1" fmla="*/ 0 h 557"/>
              <a:gd name="T2" fmla="*/ 2147483647 w 729"/>
              <a:gd name="T3" fmla="*/ 2147483647 h 557"/>
              <a:gd name="T4" fmla="*/ 0 60000 65536"/>
              <a:gd name="T5" fmla="*/ 0 60000 65536"/>
              <a:gd name="T6" fmla="*/ 0 w 729"/>
              <a:gd name="T7" fmla="*/ 0 h 557"/>
              <a:gd name="T8" fmla="*/ 729 w 729"/>
              <a:gd name="T9" fmla="*/ 557 h 5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9" h="557">
                <a:moveTo>
                  <a:pt x="0" y="0"/>
                </a:moveTo>
                <a:lnTo>
                  <a:pt x="729" y="557"/>
                </a:lnTo>
              </a:path>
            </a:pathLst>
          </a:custGeom>
          <a:noFill/>
          <a:ln w="41275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05" name="Freeform 37"/>
          <p:cNvSpPr>
            <a:spLocks/>
          </p:cNvSpPr>
          <p:nvPr/>
        </p:nvSpPr>
        <p:spPr bwMode="auto">
          <a:xfrm>
            <a:off x="731838" y="4525963"/>
            <a:ext cx="3336925" cy="30162"/>
          </a:xfrm>
          <a:custGeom>
            <a:avLst/>
            <a:gdLst>
              <a:gd name="T0" fmla="*/ 0 w 2102"/>
              <a:gd name="T1" fmla="*/ 2147483647 h 19"/>
              <a:gd name="T2" fmla="*/ 2147483647 w 2102"/>
              <a:gd name="T3" fmla="*/ 0 h 19"/>
              <a:gd name="T4" fmla="*/ 0 60000 65536"/>
              <a:gd name="T5" fmla="*/ 0 60000 65536"/>
              <a:gd name="T6" fmla="*/ 0 w 2102"/>
              <a:gd name="T7" fmla="*/ 0 h 19"/>
              <a:gd name="T8" fmla="*/ 2102 w 2102"/>
              <a:gd name="T9" fmla="*/ 19 h 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2" h="19">
                <a:moveTo>
                  <a:pt x="0" y="19"/>
                </a:moveTo>
                <a:lnTo>
                  <a:pt x="2102" y="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06" name="Freeform 38"/>
          <p:cNvSpPr>
            <a:spLocks/>
          </p:cNvSpPr>
          <p:nvPr/>
        </p:nvSpPr>
        <p:spPr bwMode="auto">
          <a:xfrm flipV="1">
            <a:off x="1285852" y="3214686"/>
            <a:ext cx="1643074" cy="142876"/>
          </a:xfrm>
          <a:custGeom>
            <a:avLst/>
            <a:gdLst>
              <a:gd name="T0" fmla="*/ 0 w 1114"/>
              <a:gd name="T1" fmla="*/ 0 h 10"/>
              <a:gd name="T2" fmla="*/ 2147483647 w 1114"/>
              <a:gd name="T3" fmla="*/ 2147483647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10" name="Freeform 42"/>
          <p:cNvSpPr>
            <a:spLocks/>
          </p:cNvSpPr>
          <p:nvPr/>
        </p:nvSpPr>
        <p:spPr bwMode="auto">
          <a:xfrm>
            <a:off x="2285984" y="3214686"/>
            <a:ext cx="642942" cy="571504"/>
          </a:xfrm>
          <a:custGeom>
            <a:avLst/>
            <a:gdLst>
              <a:gd name="T0" fmla="*/ 2147483647 w 365"/>
              <a:gd name="T1" fmla="*/ 0 h 855"/>
              <a:gd name="T2" fmla="*/ 0 w 365"/>
              <a:gd name="T3" fmla="*/ 2147483647 h 855"/>
              <a:gd name="T4" fmla="*/ 0 60000 65536"/>
              <a:gd name="T5" fmla="*/ 0 60000 65536"/>
              <a:gd name="T6" fmla="*/ 0 w 365"/>
              <a:gd name="T7" fmla="*/ 0 h 855"/>
              <a:gd name="T8" fmla="*/ 365 w 365"/>
              <a:gd name="T9" fmla="*/ 855 h 8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5" h="855">
                <a:moveTo>
                  <a:pt x="365" y="0"/>
                </a:moveTo>
                <a:lnTo>
                  <a:pt x="0" y="855"/>
                </a:lnTo>
              </a:path>
            </a:pathLst>
          </a:custGeom>
          <a:noFill/>
          <a:ln w="444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96011" name="Freeform 43"/>
          <p:cNvSpPr>
            <a:spLocks/>
          </p:cNvSpPr>
          <p:nvPr/>
        </p:nvSpPr>
        <p:spPr bwMode="auto">
          <a:xfrm>
            <a:off x="2911475" y="4511675"/>
            <a:ext cx="1203325" cy="1508125"/>
          </a:xfrm>
          <a:custGeom>
            <a:avLst/>
            <a:gdLst>
              <a:gd name="T0" fmla="*/ 0 w 758"/>
              <a:gd name="T1" fmla="*/ 2147483647 h 950"/>
              <a:gd name="T2" fmla="*/ 2147483647 w 758"/>
              <a:gd name="T3" fmla="*/ 0 h 950"/>
              <a:gd name="T4" fmla="*/ 0 60000 65536"/>
              <a:gd name="T5" fmla="*/ 0 60000 65536"/>
              <a:gd name="T6" fmla="*/ 0 w 758"/>
              <a:gd name="T7" fmla="*/ 0 h 950"/>
              <a:gd name="T8" fmla="*/ 758 w 758"/>
              <a:gd name="T9" fmla="*/ 950 h 9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8" h="950">
                <a:moveTo>
                  <a:pt x="0" y="950"/>
                </a:moveTo>
                <a:lnTo>
                  <a:pt x="758" y="0"/>
                </a:lnTo>
              </a:path>
            </a:pathLst>
          </a:custGeom>
          <a:noFill/>
          <a:ln w="444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6" name="Прямоугольник 45"/>
          <p:cNvSpPr/>
          <p:nvPr/>
        </p:nvSpPr>
        <p:spPr>
          <a:xfrm>
            <a:off x="214282" y="428604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№ </a:t>
            </a:r>
            <a:r>
              <a:rPr lang="en-US" sz="2400" b="1" dirty="0" smtClean="0">
                <a:solidFill>
                  <a:srgbClr val="0000FF"/>
                </a:solidFill>
              </a:rPr>
              <a:t>6</a:t>
            </a:r>
            <a:r>
              <a:rPr lang="uk-UA" sz="2400" b="1" dirty="0" smtClean="0">
                <a:solidFill>
                  <a:srgbClr val="0000FF"/>
                </a:solidFill>
              </a:rPr>
              <a:t>.</a:t>
            </a:r>
            <a:r>
              <a:rPr lang="en-US" sz="2400" b="1" dirty="0" smtClean="0">
                <a:solidFill>
                  <a:srgbClr val="0000FF"/>
                </a:solidFill>
              </a:rPr>
              <a:t>11</a:t>
            </a:r>
            <a:r>
              <a:rPr lang="uk-UA" sz="2400" b="1" dirty="0" smtClean="0">
                <a:solidFill>
                  <a:srgbClr val="0000FF"/>
                </a:solidFill>
              </a:rPr>
              <a:t>, С. 2</a:t>
            </a:r>
            <a:r>
              <a:rPr lang="en-US" sz="2400" b="1" dirty="0" smtClean="0">
                <a:solidFill>
                  <a:srgbClr val="0000FF"/>
                </a:solidFill>
              </a:rPr>
              <a:t>27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59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59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9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59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1000"/>
                                        <p:tgtEl>
                                          <p:spTgt spid="59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002" grpId="0" animBg="1"/>
      <p:bldP spid="596003" grpId="0" animBg="1"/>
      <p:bldP spid="596005" grpId="0" animBg="1"/>
      <p:bldP spid="596006" grpId="0" animBg="1"/>
      <p:bldP spid="596010" grpId="0" animBg="1"/>
      <p:bldP spid="5960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59100" y="3949700"/>
            <a:ext cx="2514600" cy="2057400"/>
            <a:chOff x="1728" y="2352"/>
            <a:chExt cx="1584" cy="1296"/>
          </a:xfrm>
        </p:grpSpPr>
        <p:sp>
          <p:nvSpPr>
            <p:cNvPr id="14344" name="AutoShape 5"/>
            <p:cNvSpPr>
              <a:spLocks noChangeArrowheads="1"/>
            </p:cNvSpPr>
            <p:nvPr/>
          </p:nvSpPr>
          <p:spPr bwMode="auto">
            <a:xfrm>
              <a:off x="1728" y="2352"/>
              <a:ext cx="1584" cy="1296"/>
            </a:xfrm>
            <a:prstGeom prst="cube">
              <a:avLst>
                <a:gd name="adj" fmla="val 25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>
              <a:off x="2073" y="2361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2103" y="3330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 flipV="1">
              <a:off x="1737" y="3300"/>
              <a:ext cx="33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k-UA"/>
            </a:p>
          </p:txBody>
        </p:sp>
      </p:grpSp>
      <p:sp>
        <p:nvSpPr>
          <p:cNvPr id="8201" name="Freeform 9"/>
          <p:cNvSpPr>
            <a:spLocks/>
          </p:cNvSpPr>
          <p:nvPr/>
        </p:nvSpPr>
        <p:spPr bwMode="auto">
          <a:xfrm>
            <a:off x="3568700" y="4149725"/>
            <a:ext cx="1724025" cy="1828800"/>
          </a:xfrm>
          <a:custGeom>
            <a:avLst/>
            <a:gdLst>
              <a:gd name="T0" fmla="*/ 0 w 912"/>
              <a:gd name="T1" fmla="*/ 2147483647 h 1200"/>
              <a:gd name="T2" fmla="*/ 2147483647 w 912"/>
              <a:gd name="T3" fmla="*/ 0 h 1200"/>
              <a:gd name="T4" fmla="*/ 2147483647 w 912"/>
              <a:gd name="T5" fmla="*/ 2147483647 h 1200"/>
              <a:gd name="T6" fmla="*/ 2147483647 w 912"/>
              <a:gd name="T7" fmla="*/ 2147483647 h 1200"/>
              <a:gd name="T8" fmla="*/ 0 w 912"/>
              <a:gd name="T9" fmla="*/ 2147483647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1200"/>
              <a:gd name="T17" fmla="*/ 912 w 912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1200">
                <a:moveTo>
                  <a:pt x="0" y="192"/>
                </a:moveTo>
                <a:lnTo>
                  <a:pt x="912" y="0"/>
                </a:lnTo>
                <a:lnTo>
                  <a:pt x="864" y="1056"/>
                </a:lnTo>
                <a:lnTo>
                  <a:pt x="288" y="1200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uk-UA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1892300" y="3859213"/>
            <a:ext cx="4876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uk-UA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2159000" y="5430838"/>
            <a:ext cx="4876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uk-UA"/>
          </a:p>
        </p:txBody>
      </p:sp>
      <p:sp>
        <p:nvSpPr>
          <p:cNvPr id="14342" name="WordArt 1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569325" cy="100806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uk-UA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990099"/>
                    </a:gs>
                    <a:gs pos="50000">
                      <a:srgbClr val="FF00FF"/>
                    </a:gs>
                    <a:gs pos="100000">
                      <a:srgbClr val="9900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Геометричні твердження.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50825" y="1557338"/>
            <a:ext cx="86423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b="1" i="1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uk-UA" sz="3200" b="1" i="1" dirty="0">
                <a:solidFill>
                  <a:srgbClr val="990099"/>
                </a:solidFill>
                <a:latin typeface="Times New Roman" pitchFamily="18" charset="0"/>
              </a:rPr>
              <a:t>Якщо дві паралельних площини перетинаються третьою площиною, то </a:t>
            </a:r>
            <a:r>
              <a:rPr lang="uk-UA" sz="3200" b="1" i="1" u="sng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лінії їх перетину паралельні.</a:t>
            </a:r>
            <a:endParaRPr lang="ru-RU" sz="3200" b="1" i="1" dirty="0">
              <a:solidFill>
                <a:srgbClr val="99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82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32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2" grpId="0" animBg="1"/>
      <p:bldP spid="8203" grpId="0" animBg="1"/>
      <p:bldP spid="82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357188" y="1246188"/>
            <a:ext cx="835818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Площину перерізу можна задати:</a:t>
            </a:r>
          </a:p>
          <a:p>
            <a:pPr algn="ctr"/>
            <a:endParaRPr lang="uk-UA" sz="3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i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1. Трьома точками, що не лежать на одній прямій;</a:t>
            </a:r>
          </a:p>
          <a:p>
            <a:r>
              <a:rPr lang="uk-UA" sz="3200" b="1" i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2. Прямою і точкою, що не лежить на ній;</a:t>
            </a:r>
          </a:p>
          <a:p>
            <a:r>
              <a:rPr lang="uk-UA" sz="3200" b="1" i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3. Двома прямими, що перетинаються;</a:t>
            </a:r>
          </a:p>
          <a:p>
            <a:r>
              <a:rPr lang="uk-UA" sz="3200" b="1" i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4. Двома паралельними прямими;</a:t>
            </a:r>
            <a:endParaRPr lang="ru-RU" sz="3200" b="1" i="1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3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433387" cy="404812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8436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237288"/>
            <a:ext cx="431800" cy="360362"/>
          </a:xfrm>
          <a:prstGeom prst="actionButtonForwardNext">
            <a:avLst/>
          </a:prstGeom>
          <a:solidFill>
            <a:srgbClr val="3399FF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Скільки площин можна провести через виділені елементи?</a:t>
            </a:r>
            <a:endParaRPr lang="ru-RU" sz="2800" b="1" i="1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571500" y="1643063"/>
            <a:ext cx="1804988" cy="2085975"/>
            <a:chOff x="0" y="-10572"/>
            <a:chExt cx="1816100" cy="2085813"/>
          </a:xfrm>
        </p:grpSpPr>
        <p:grpSp>
          <p:nvGrpSpPr>
            <p:cNvPr id="3" name="Группа 4"/>
            <p:cNvGrpSpPr>
              <a:grpSpLocks/>
            </p:cNvGrpSpPr>
            <p:nvPr/>
          </p:nvGrpSpPr>
          <p:grpSpPr bwMode="auto">
            <a:xfrm>
              <a:off x="21167" y="22917"/>
              <a:ext cx="1785274" cy="2042686"/>
              <a:chOff x="21167" y="22917"/>
              <a:chExt cx="1760305" cy="2005523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10800000">
                <a:off x="438128" y="1592172"/>
                <a:ext cx="1343418" cy="1870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20718" y="1590666"/>
                <a:ext cx="437938" cy="43783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 flipH="1" flipV="1">
                <a:off x="-340899" y="822266"/>
                <a:ext cx="1600577" cy="157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Куб 5"/>
            <p:cNvSpPr/>
            <p:nvPr/>
          </p:nvSpPr>
          <p:spPr>
            <a:xfrm>
              <a:off x="0" y="-10572"/>
              <a:ext cx="1816100" cy="2085813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</p:grp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1785938" y="4129088"/>
            <a:ext cx="1804987" cy="2085975"/>
            <a:chOff x="0" y="-10572"/>
            <a:chExt cx="1816100" cy="2085813"/>
          </a:xfrm>
        </p:grpSpPr>
        <p:grpSp>
          <p:nvGrpSpPr>
            <p:cNvPr id="5" name="Группа 4"/>
            <p:cNvGrpSpPr>
              <a:grpSpLocks/>
            </p:cNvGrpSpPr>
            <p:nvPr/>
          </p:nvGrpSpPr>
          <p:grpSpPr bwMode="auto">
            <a:xfrm>
              <a:off x="21167" y="22917"/>
              <a:ext cx="1785274" cy="2042686"/>
              <a:chOff x="21167" y="22917"/>
              <a:chExt cx="1760305" cy="2005523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>
                <a:off x="438128" y="1592172"/>
                <a:ext cx="1343418" cy="1870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20717" y="1590666"/>
                <a:ext cx="437938" cy="43783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 flipH="1" flipV="1">
                <a:off x="-340899" y="822266"/>
                <a:ext cx="1600577" cy="15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Куб 11"/>
            <p:cNvSpPr/>
            <p:nvPr/>
          </p:nvSpPr>
          <p:spPr>
            <a:xfrm>
              <a:off x="0" y="-10572"/>
              <a:ext cx="1816100" cy="2085813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</p:grpSp>
      <p:grpSp>
        <p:nvGrpSpPr>
          <p:cNvPr id="10" name="Группа 15"/>
          <p:cNvGrpSpPr>
            <a:grpSpLocks/>
          </p:cNvGrpSpPr>
          <p:nvPr/>
        </p:nvGrpSpPr>
        <p:grpSpPr bwMode="auto">
          <a:xfrm>
            <a:off x="4786313" y="4129088"/>
            <a:ext cx="1804987" cy="2085975"/>
            <a:chOff x="0" y="-10572"/>
            <a:chExt cx="1816100" cy="2085813"/>
          </a:xfrm>
        </p:grpSpPr>
        <p:grpSp>
          <p:nvGrpSpPr>
            <p:cNvPr id="11" name="Группа 4"/>
            <p:cNvGrpSpPr>
              <a:grpSpLocks/>
            </p:cNvGrpSpPr>
            <p:nvPr/>
          </p:nvGrpSpPr>
          <p:grpSpPr bwMode="auto">
            <a:xfrm>
              <a:off x="21167" y="22917"/>
              <a:ext cx="1785274" cy="2042686"/>
              <a:chOff x="21167" y="22917"/>
              <a:chExt cx="1760305" cy="2005523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rot="10800000">
                <a:off x="438128" y="1592172"/>
                <a:ext cx="1343418" cy="1870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20717" y="1590666"/>
                <a:ext cx="437938" cy="43783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-340899" y="822266"/>
                <a:ext cx="1600577" cy="15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Куб 17"/>
            <p:cNvSpPr/>
            <p:nvPr/>
          </p:nvSpPr>
          <p:spPr>
            <a:xfrm>
              <a:off x="0" y="-10572"/>
              <a:ext cx="1816100" cy="2085813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</p:grpSp>
      <p:grpSp>
        <p:nvGrpSpPr>
          <p:cNvPr id="16" name="Группа 21"/>
          <p:cNvGrpSpPr>
            <a:grpSpLocks/>
          </p:cNvGrpSpPr>
          <p:nvPr/>
        </p:nvGrpSpPr>
        <p:grpSpPr bwMode="auto">
          <a:xfrm>
            <a:off x="6553200" y="1643063"/>
            <a:ext cx="1804988" cy="2085975"/>
            <a:chOff x="0" y="-10572"/>
            <a:chExt cx="1816100" cy="2085813"/>
          </a:xfrm>
        </p:grpSpPr>
        <p:grpSp>
          <p:nvGrpSpPr>
            <p:cNvPr id="17" name="Группа 4"/>
            <p:cNvGrpSpPr>
              <a:grpSpLocks/>
            </p:cNvGrpSpPr>
            <p:nvPr/>
          </p:nvGrpSpPr>
          <p:grpSpPr bwMode="auto">
            <a:xfrm>
              <a:off x="21167" y="22917"/>
              <a:ext cx="1785274" cy="2042686"/>
              <a:chOff x="21167" y="22917"/>
              <a:chExt cx="1760305" cy="2005523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 rot="10800000">
                <a:off x="438128" y="1592172"/>
                <a:ext cx="1343418" cy="1870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>
                <a:off x="20718" y="1590666"/>
                <a:ext cx="437938" cy="43783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 flipH="1" flipV="1">
                <a:off x="-340899" y="822266"/>
                <a:ext cx="1600577" cy="157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Куб 23"/>
            <p:cNvSpPr/>
            <p:nvPr/>
          </p:nvSpPr>
          <p:spPr>
            <a:xfrm>
              <a:off x="0" y="-10572"/>
              <a:ext cx="1816100" cy="2085813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</p:grpSp>
      <p:grpSp>
        <p:nvGrpSpPr>
          <p:cNvPr id="22" name="Группа 27"/>
          <p:cNvGrpSpPr>
            <a:grpSpLocks/>
          </p:cNvGrpSpPr>
          <p:nvPr/>
        </p:nvGrpSpPr>
        <p:grpSpPr bwMode="auto">
          <a:xfrm>
            <a:off x="3571875" y="1643063"/>
            <a:ext cx="1804988" cy="2085975"/>
            <a:chOff x="0" y="-10572"/>
            <a:chExt cx="1816100" cy="2085813"/>
          </a:xfrm>
        </p:grpSpPr>
        <p:grpSp>
          <p:nvGrpSpPr>
            <p:cNvPr id="23" name="Группа 4"/>
            <p:cNvGrpSpPr>
              <a:grpSpLocks/>
            </p:cNvGrpSpPr>
            <p:nvPr/>
          </p:nvGrpSpPr>
          <p:grpSpPr bwMode="auto">
            <a:xfrm>
              <a:off x="21167" y="22917"/>
              <a:ext cx="1785274" cy="2042686"/>
              <a:chOff x="21167" y="22917"/>
              <a:chExt cx="1760305" cy="2005523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>
                <a:off x="438128" y="1592172"/>
                <a:ext cx="1343418" cy="1870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20718" y="1590666"/>
                <a:ext cx="437938" cy="43783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-340899" y="822266"/>
                <a:ext cx="1600577" cy="157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Куб 29"/>
            <p:cNvSpPr/>
            <p:nvPr/>
          </p:nvSpPr>
          <p:spPr>
            <a:xfrm>
              <a:off x="0" y="-10572"/>
              <a:ext cx="1816100" cy="2085813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</p:grpSp>
      <p:cxnSp>
        <p:nvCxnSpPr>
          <p:cNvPr id="35" name="Прямая соединительная линия 34"/>
          <p:cNvCxnSpPr/>
          <p:nvPr/>
        </p:nvCxnSpPr>
        <p:spPr>
          <a:xfrm rot="5400000">
            <a:off x="1105694" y="2893219"/>
            <a:ext cx="1644650" cy="158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963613" y="3214688"/>
            <a:ext cx="125412" cy="1254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0800000">
            <a:off x="4000500" y="1643063"/>
            <a:ext cx="1358900" cy="1587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4929188" y="1643063"/>
            <a:ext cx="430212" cy="428625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6072188" y="4500563"/>
            <a:ext cx="125412" cy="1254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2" name="Овал 41"/>
          <p:cNvSpPr/>
          <p:nvPr/>
        </p:nvSpPr>
        <p:spPr>
          <a:xfrm>
            <a:off x="6929438" y="1589088"/>
            <a:ext cx="125412" cy="1254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1714500" y="6143625"/>
            <a:ext cx="125413" cy="12541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2143125" y="4071938"/>
            <a:ext cx="125413" cy="1254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3071813" y="4500563"/>
            <a:ext cx="125412" cy="1254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6572250" y="3714750"/>
            <a:ext cx="1357313" cy="158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 flipV="1">
            <a:off x="4786313" y="5786438"/>
            <a:ext cx="430212" cy="428625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Рисунок 45" descr="Рисунок1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357813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750</Words>
  <Application>Microsoft Office PowerPoint</Application>
  <PresentationFormat>Экран (4:3)</PresentationFormat>
  <Paragraphs>216</Paragraphs>
  <Slides>31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Тема Office</vt:lpstr>
      <vt:lpstr>Открытая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</dc:creator>
  <cp:lastModifiedBy>denis</cp:lastModifiedBy>
  <cp:revision>126</cp:revision>
  <dcterms:modified xsi:type="dcterms:W3CDTF">2020-11-03T08:05:18Z</dcterms:modified>
</cp:coreProperties>
</file>