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4"/>
  </p:notesMasterIdLst>
  <p:sldIdLst>
    <p:sldId id="352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64" r:id="rId34"/>
    <p:sldId id="353" r:id="rId35"/>
    <p:sldId id="326" r:id="rId36"/>
    <p:sldId id="325" r:id="rId37"/>
    <p:sldId id="333" r:id="rId38"/>
    <p:sldId id="284" r:id="rId39"/>
    <p:sldId id="336" r:id="rId40"/>
    <p:sldId id="282" r:id="rId41"/>
    <p:sldId id="301" r:id="rId42"/>
    <p:sldId id="30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9900"/>
    <a:srgbClr val="FFFF00"/>
    <a:srgbClr val="0000FF"/>
    <a:srgbClr val="66FFFF"/>
    <a:srgbClr val="996600"/>
    <a:srgbClr val="00FF00"/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60" autoAdjust="0"/>
    <p:restoredTop sz="99150" autoAdjust="0"/>
  </p:normalViewPr>
  <p:slideViewPr>
    <p:cSldViewPr>
      <p:cViewPr>
        <p:scale>
          <a:sx n="90" d="100"/>
          <a:sy n="90" d="100"/>
        </p:scale>
        <p:origin x="-47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A23E6-D053-48A4-B0F3-4B0C1F8A09C2}" type="doc">
      <dgm:prSet loTypeId="urn:microsoft.com/office/officeart/2005/8/layout/chevron2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F0FDCC8-211C-4690-87C5-3D5AE398C941}">
      <dgm:prSet phldrT="[Текст]" phldr="1"/>
      <dgm:spPr>
        <a:solidFill>
          <a:srgbClr val="990000"/>
        </a:solidFill>
      </dgm:spPr>
      <dgm:t>
        <a:bodyPr/>
        <a:lstStyle/>
        <a:p>
          <a:endParaRPr lang="ru-RU" dirty="0"/>
        </a:p>
      </dgm:t>
    </dgm:pt>
    <dgm:pt modelId="{E015DCAB-578E-4FB9-BCDD-DB3ABABF978D}" type="parTrans" cxnId="{4483B21C-3439-4A53-8EE3-98B2696C7543}">
      <dgm:prSet/>
      <dgm:spPr/>
      <dgm:t>
        <a:bodyPr/>
        <a:lstStyle/>
        <a:p>
          <a:endParaRPr lang="ru-RU"/>
        </a:p>
      </dgm:t>
    </dgm:pt>
    <dgm:pt modelId="{5C7A86B9-08B7-417D-B229-EA1A890E6C8B}" type="sibTrans" cxnId="{4483B21C-3439-4A53-8EE3-98B2696C7543}">
      <dgm:prSet/>
      <dgm:spPr/>
      <dgm:t>
        <a:bodyPr/>
        <a:lstStyle/>
        <a:p>
          <a:endParaRPr lang="ru-RU"/>
        </a:p>
      </dgm:t>
    </dgm:pt>
    <dgm:pt modelId="{78E83641-2A01-4F3A-B06C-634B396490CE}">
      <dgm:prSet phldrT="[Текст]" custT="1"/>
      <dgm:spPr/>
      <dgm:t>
        <a:bodyPr/>
        <a:lstStyle/>
        <a:p>
          <a:r>
            <a:rPr lang="uk-UA" sz="2000" b="1" i="1" dirty="0" smtClean="0">
              <a:latin typeface="+mn-lt"/>
            </a:rPr>
            <a:t>паралельність</a:t>
          </a:r>
          <a:endParaRPr lang="ru-RU" sz="2000" b="1" i="1" dirty="0">
            <a:latin typeface="+mn-lt"/>
          </a:endParaRPr>
        </a:p>
      </dgm:t>
    </dgm:pt>
    <dgm:pt modelId="{6C2A1952-05B6-42B3-993F-7D5B8818BD71}" type="parTrans" cxnId="{E0645F37-B9F0-42EE-A0B6-B73F23789DA2}">
      <dgm:prSet/>
      <dgm:spPr/>
      <dgm:t>
        <a:bodyPr/>
        <a:lstStyle/>
        <a:p>
          <a:endParaRPr lang="ru-RU"/>
        </a:p>
      </dgm:t>
    </dgm:pt>
    <dgm:pt modelId="{3A0928EA-815F-4F9D-879F-12D247B115D7}" type="sibTrans" cxnId="{E0645F37-B9F0-42EE-A0B6-B73F23789DA2}">
      <dgm:prSet/>
      <dgm:spPr/>
      <dgm:t>
        <a:bodyPr/>
        <a:lstStyle/>
        <a:p>
          <a:endParaRPr lang="ru-RU"/>
        </a:p>
      </dgm:t>
    </dgm:pt>
    <dgm:pt modelId="{1465D4B4-B010-46EB-A66D-13F021251201}">
      <dgm:prSet phldrT="[Текст]" phldr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9E706DBE-08B0-4FB7-AA4A-1F7B899B3799}" type="parTrans" cxnId="{C44DC5B6-F435-47C7-9FB4-F1E623AE37A5}">
      <dgm:prSet/>
      <dgm:spPr/>
      <dgm:t>
        <a:bodyPr/>
        <a:lstStyle/>
        <a:p>
          <a:endParaRPr lang="ru-RU"/>
        </a:p>
      </dgm:t>
    </dgm:pt>
    <dgm:pt modelId="{E6BE95E6-E98B-4A9B-82F1-915B00730AE2}" type="sibTrans" cxnId="{C44DC5B6-F435-47C7-9FB4-F1E623AE37A5}">
      <dgm:prSet/>
      <dgm:spPr/>
      <dgm:t>
        <a:bodyPr/>
        <a:lstStyle/>
        <a:p>
          <a:endParaRPr lang="ru-RU"/>
        </a:p>
      </dgm:t>
    </dgm:pt>
    <dgm:pt modelId="{EC27EA8B-8D88-48AE-BAD6-B5C31049E5B9}">
      <dgm:prSet phldrT="[Текст]" custT="1"/>
      <dgm:spPr/>
      <dgm:t>
        <a:bodyPr/>
        <a:lstStyle/>
        <a:p>
          <a:r>
            <a:rPr lang="uk-UA" sz="2000" b="1" i="1" dirty="0" smtClean="0"/>
            <a:t>відношення довжин відрізків паралельних прямих та відрізків однієї прямої</a:t>
          </a:r>
          <a:endParaRPr lang="ru-RU" sz="2000" b="1" i="1" dirty="0"/>
        </a:p>
      </dgm:t>
    </dgm:pt>
    <dgm:pt modelId="{929C2EF5-83F8-4485-BFE7-84BBE7B49C9A}" type="parTrans" cxnId="{DC791157-E1C4-4ABE-9BC7-918B56C82564}">
      <dgm:prSet/>
      <dgm:spPr/>
      <dgm:t>
        <a:bodyPr/>
        <a:lstStyle/>
        <a:p>
          <a:endParaRPr lang="ru-RU"/>
        </a:p>
      </dgm:t>
    </dgm:pt>
    <dgm:pt modelId="{00F2FFBC-A725-43B4-8CF7-C127BF73ED85}" type="sibTrans" cxnId="{DC791157-E1C4-4ABE-9BC7-918B56C82564}">
      <dgm:prSet/>
      <dgm:spPr/>
      <dgm:t>
        <a:bodyPr/>
        <a:lstStyle/>
        <a:p>
          <a:endParaRPr lang="ru-RU"/>
        </a:p>
      </dgm:t>
    </dgm:pt>
    <dgm:pt modelId="{35249CDC-22D6-4F6F-81CA-4ACD779445EE}" type="pres">
      <dgm:prSet presAssocID="{969A23E6-D053-48A4-B0F3-4B0C1F8A09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78210-0C2D-4BD8-B1E7-3F4125016C8E}" type="pres">
      <dgm:prSet presAssocID="{9F0FDCC8-211C-4690-87C5-3D5AE398C941}" presName="composite" presStyleCnt="0"/>
      <dgm:spPr/>
    </dgm:pt>
    <dgm:pt modelId="{8FB32787-5675-4BD7-8E34-BEF46451004F}" type="pres">
      <dgm:prSet presAssocID="{9F0FDCC8-211C-4690-87C5-3D5AE398C941}" presName="parentText" presStyleLbl="alignNode1" presStyleIdx="0" presStyleCnt="2" custLinFactNeighborY="-7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97E30-22CA-4B82-BFF0-6EFC6B747C07}" type="pres">
      <dgm:prSet presAssocID="{9F0FDCC8-211C-4690-87C5-3D5AE398C94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9F5A8-8957-4568-8C7C-894DE93A69A6}" type="pres">
      <dgm:prSet presAssocID="{5C7A86B9-08B7-417D-B229-EA1A890E6C8B}" presName="sp" presStyleCnt="0"/>
      <dgm:spPr/>
    </dgm:pt>
    <dgm:pt modelId="{1C96BD84-4E36-413B-B951-EE4A451BB3A0}" type="pres">
      <dgm:prSet presAssocID="{1465D4B4-B010-46EB-A66D-13F021251201}" presName="composite" presStyleCnt="0"/>
      <dgm:spPr/>
    </dgm:pt>
    <dgm:pt modelId="{3AA8957D-91F2-4663-BC11-5A5510419DAF}" type="pres">
      <dgm:prSet presAssocID="{1465D4B4-B010-46EB-A66D-13F02125120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6C01E-0B9A-4E3F-99BE-17C7CF59BA1C}" type="pres">
      <dgm:prSet presAssocID="{1465D4B4-B010-46EB-A66D-13F02125120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EF587F-0622-49CC-93DB-5C35824DC02F}" type="presOf" srcId="{EC27EA8B-8D88-48AE-BAD6-B5C31049E5B9}" destId="{9C06C01E-0B9A-4E3F-99BE-17C7CF59BA1C}" srcOrd="0" destOrd="0" presId="urn:microsoft.com/office/officeart/2005/8/layout/chevron2"/>
    <dgm:cxn modelId="{176C05D9-FD29-49B6-821A-28B9BFB68991}" type="presOf" srcId="{78E83641-2A01-4F3A-B06C-634B396490CE}" destId="{CC897E30-22CA-4B82-BFF0-6EFC6B747C07}" srcOrd="0" destOrd="0" presId="urn:microsoft.com/office/officeart/2005/8/layout/chevron2"/>
    <dgm:cxn modelId="{57AAD79B-CFFD-4537-86A8-A748B172DB84}" type="presOf" srcId="{9F0FDCC8-211C-4690-87C5-3D5AE398C941}" destId="{8FB32787-5675-4BD7-8E34-BEF46451004F}" srcOrd="0" destOrd="0" presId="urn:microsoft.com/office/officeart/2005/8/layout/chevron2"/>
    <dgm:cxn modelId="{4483B21C-3439-4A53-8EE3-98B2696C7543}" srcId="{969A23E6-D053-48A4-B0F3-4B0C1F8A09C2}" destId="{9F0FDCC8-211C-4690-87C5-3D5AE398C941}" srcOrd="0" destOrd="0" parTransId="{E015DCAB-578E-4FB9-BCDD-DB3ABABF978D}" sibTransId="{5C7A86B9-08B7-417D-B229-EA1A890E6C8B}"/>
    <dgm:cxn modelId="{DC791157-E1C4-4ABE-9BC7-918B56C82564}" srcId="{1465D4B4-B010-46EB-A66D-13F021251201}" destId="{EC27EA8B-8D88-48AE-BAD6-B5C31049E5B9}" srcOrd="0" destOrd="0" parTransId="{929C2EF5-83F8-4485-BFE7-84BBE7B49C9A}" sibTransId="{00F2FFBC-A725-43B4-8CF7-C127BF73ED85}"/>
    <dgm:cxn modelId="{C44DC5B6-F435-47C7-9FB4-F1E623AE37A5}" srcId="{969A23E6-D053-48A4-B0F3-4B0C1F8A09C2}" destId="{1465D4B4-B010-46EB-A66D-13F021251201}" srcOrd="1" destOrd="0" parTransId="{9E706DBE-08B0-4FB7-AA4A-1F7B899B3799}" sibTransId="{E6BE95E6-E98B-4A9B-82F1-915B00730AE2}"/>
    <dgm:cxn modelId="{E0645F37-B9F0-42EE-A0B6-B73F23789DA2}" srcId="{9F0FDCC8-211C-4690-87C5-3D5AE398C941}" destId="{78E83641-2A01-4F3A-B06C-634B396490CE}" srcOrd="0" destOrd="0" parTransId="{6C2A1952-05B6-42B3-993F-7D5B8818BD71}" sibTransId="{3A0928EA-815F-4F9D-879F-12D247B115D7}"/>
    <dgm:cxn modelId="{3816E8A7-EAD6-47C5-A5CB-5378601C474C}" type="presOf" srcId="{969A23E6-D053-48A4-B0F3-4B0C1F8A09C2}" destId="{35249CDC-22D6-4F6F-81CA-4ACD779445EE}" srcOrd="0" destOrd="0" presId="urn:microsoft.com/office/officeart/2005/8/layout/chevron2"/>
    <dgm:cxn modelId="{F1E95836-F338-402A-A41B-00D1F8B169EF}" type="presOf" srcId="{1465D4B4-B010-46EB-A66D-13F021251201}" destId="{3AA8957D-91F2-4663-BC11-5A5510419DAF}" srcOrd="0" destOrd="0" presId="urn:microsoft.com/office/officeart/2005/8/layout/chevron2"/>
    <dgm:cxn modelId="{D97E90FF-B611-4C4D-8756-A1C2056AB446}" type="presParOf" srcId="{35249CDC-22D6-4F6F-81CA-4ACD779445EE}" destId="{BFA78210-0C2D-4BD8-B1E7-3F4125016C8E}" srcOrd="0" destOrd="0" presId="urn:microsoft.com/office/officeart/2005/8/layout/chevron2"/>
    <dgm:cxn modelId="{481A98A5-2448-4D93-AEEE-4BFC97A9D690}" type="presParOf" srcId="{BFA78210-0C2D-4BD8-B1E7-3F4125016C8E}" destId="{8FB32787-5675-4BD7-8E34-BEF46451004F}" srcOrd="0" destOrd="0" presId="urn:microsoft.com/office/officeart/2005/8/layout/chevron2"/>
    <dgm:cxn modelId="{7F669CE7-D300-4090-913C-E5FB58E22224}" type="presParOf" srcId="{BFA78210-0C2D-4BD8-B1E7-3F4125016C8E}" destId="{CC897E30-22CA-4B82-BFF0-6EFC6B747C07}" srcOrd="1" destOrd="0" presId="urn:microsoft.com/office/officeart/2005/8/layout/chevron2"/>
    <dgm:cxn modelId="{6FEA6FDC-3523-4FD4-9C43-05FC3E0AC27E}" type="presParOf" srcId="{35249CDC-22D6-4F6F-81CA-4ACD779445EE}" destId="{A599F5A8-8957-4568-8C7C-894DE93A69A6}" srcOrd="1" destOrd="0" presId="urn:microsoft.com/office/officeart/2005/8/layout/chevron2"/>
    <dgm:cxn modelId="{7518FA10-2DBF-45F6-91E9-373A318B33C7}" type="presParOf" srcId="{35249CDC-22D6-4F6F-81CA-4ACD779445EE}" destId="{1C96BD84-4E36-413B-B951-EE4A451BB3A0}" srcOrd="2" destOrd="0" presId="urn:microsoft.com/office/officeart/2005/8/layout/chevron2"/>
    <dgm:cxn modelId="{EFE4BF3E-F336-4917-A06F-38BC1936F988}" type="presParOf" srcId="{1C96BD84-4E36-413B-B951-EE4A451BB3A0}" destId="{3AA8957D-91F2-4663-BC11-5A5510419DAF}" srcOrd="0" destOrd="0" presId="urn:microsoft.com/office/officeart/2005/8/layout/chevron2"/>
    <dgm:cxn modelId="{94FA0ACA-1E08-4247-B4B1-234C677E54EC}" type="presParOf" srcId="{1C96BD84-4E36-413B-B951-EE4A451BB3A0}" destId="{9C06C01E-0B9A-4E3F-99BE-17C7CF59BA1C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A23E6-D053-48A4-B0F3-4B0C1F8A09C2}" type="doc">
      <dgm:prSet loTypeId="urn:microsoft.com/office/officeart/2005/8/layout/chevron2" loCatId="process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F0FDCC8-211C-4690-87C5-3D5AE398C941}">
      <dgm:prSet phldrT="[Текст]" phldr="1"/>
      <dgm:spPr>
        <a:solidFill>
          <a:srgbClr val="990000"/>
        </a:solidFill>
      </dgm:spPr>
      <dgm:t>
        <a:bodyPr/>
        <a:lstStyle/>
        <a:p>
          <a:endParaRPr lang="ru-RU" dirty="0"/>
        </a:p>
      </dgm:t>
    </dgm:pt>
    <dgm:pt modelId="{E015DCAB-578E-4FB9-BCDD-DB3ABABF978D}" type="parTrans" cxnId="{4483B21C-3439-4A53-8EE3-98B2696C7543}">
      <dgm:prSet/>
      <dgm:spPr/>
      <dgm:t>
        <a:bodyPr/>
        <a:lstStyle/>
        <a:p>
          <a:endParaRPr lang="ru-RU"/>
        </a:p>
      </dgm:t>
    </dgm:pt>
    <dgm:pt modelId="{5C7A86B9-08B7-417D-B229-EA1A890E6C8B}" type="sibTrans" cxnId="{4483B21C-3439-4A53-8EE3-98B2696C7543}">
      <dgm:prSet/>
      <dgm:spPr/>
      <dgm:t>
        <a:bodyPr/>
        <a:lstStyle/>
        <a:p>
          <a:endParaRPr lang="ru-RU"/>
        </a:p>
      </dgm:t>
    </dgm:pt>
    <dgm:pt modelId="{78E83641-2A01-4F3A-B06C-634B396490CE}">
      <dgm:prSet phldrT="[Текст]" custT="1"/>
      <dgm:spPr/>
      <dgm:t>
        <a:bodyPr/>
        <a:lstStyle/>
        <a:p>
          <a:r>
            <a:rPr lang="uk-UA" sz="2000" b="1" i="1" dirty="0" smtClean="0">
              <a:latin typeface="+mn-lt"/>
            </a:rPr>
            <a:t>величини кутів</a:t>
          </a:r>
          <a:endParaRPr lang="ru-RU" sz="2000" b="1" i="1" dirty="0">
            <a:latin typeface="+mn-lt"/>
          </a:endParaRPr>
        </a:p>
      </dgm:t>
    </dgm:pt>
    <dgm:pt modelId="{6C2A1952-05B6-42B3-993F-7D5B8818BD71}" type="parTrans" cxnId="{E0645F37-B9F0-42EE-A0B6-B73F23789DA2}">
      <dgm:prSet/>
      <dgm:spPr/>
      <dgm:t>
        <a:bodyPr/>
        <a:lstStyle/>
        <a:p>
          <a:endParaRPr lang="ru-RU"/>
        </a:p>
      </dgm:t>
    </dgm:pt>
    <dgm:pt modelId="{3A0928EA-815F-4F9D-879F-12D247B115D7}" type="sibTrans" cxnId="{E0645F37-B9F0-42EE-A0B6-B73F23789DA2}">
      <dgm:prSet/>
      <dgm:spPr/>
      <dgm:t>
        <a:bodyPr/>
        <a:lstStyle/>
        <a:p>
          <a:endParaRPr lang="ru-RU"/>
        </a:p>
      </dgm:t>
    </dgm:pt>
    <dgm:pt modelId="{1465D4B4-B010-46EB-A66D-13F021251201}">
      <dgm:prSet phldrT="[Текст]" phldr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9E706DBE-08B0-4FB7-AA4A-1F7B899B3799}" type="parTrans" cxnId="{C44DC5B6-F435-47C7-9FB4-F1E623AE37A5}">
      <dgm:prSet/>
      <dgm:spPr/>
      <dgm:t>
        <a:bodyPr/>
        <a:lstStyle/>
        <a:p>
          <a:endParaRPr lang="ru-RU"/>
        </a:p>
      </dgm:t>
    </dgm:pt>
    <dgm:pt modelId="{E6BE95E6-E98B-4A9B-82F1-915B00730AE2}" type="sibTrans" cxnId="{C44DC5B6-F435-47C7-9FB4-F1E623AE37A5}">
      <dgm:prSet/>
      <dgm:spPr/>
      <dgm:t>
        <a:bodyPr/>
        <a:lstStyle/>
        <a:p>
          <a:endParaRPr lang="ru-RU"/>
        </a:p>
      </dgm:t>
    </dgm:pt>
    <dgm:pt modelId="{EC27EA8B-8D88-48AE-BAD6-B5C31049E5B9}">
      <dgm:prSet phldrT="[Текст]" custT="1"/>
      <dgm:spPr/>
      <dgm:t>
        <a:bodyPr/>
        <a:lstStyle/>
        <a:p>
          <a:r>
            <a:rPr lang="uk-UA" sz="2000" b="1" i="1" dirty="0" smtClean="0"/>
            <a:t>відстані</a:t>
          </a:r>
          <a:endParaRPr lang="ru-RU" sz="2000" b="1" i="1" dirty="0"/>
        </a:p>
      </dgm:t>
    </dgm:pt>
    <dgm:pt modelId="{929C2EF5-83F8-4485-BFE7-84BBE7B49C9A}" type="parTrans" cxnId="{DC791157-E1C4-4ABE-9BC7-918B56C82564}">
      <dgm:prSet/>
      <dgm:spPr/>
      <dgm:t>
        <a:bodyPr/>
        <a:lstStyle/>
        <a:p>
          <a:endParaRPr lang="ru-RU"/>
        </a:p>
      </dgm:t>
    </dgm:pt>
    <dgm:pt modelId="{00F2FFBC-A725-43B4-8CF7-C127BF73ED85}" type="sibTrans" cxnId="{DC791157-E1C4-4ABE-9BC7-918B56C82564}">
      <dgm:prSet/>
      <dgm:spPr/>
      <dgm:t>
        <a:bodyPr/>
        <a:lstStyle/>
        <a:p>
          <a:endParaRPr lang="ru-RU"/>
        </a:p>
      </dgm:t>
    </dgm:pt>
    <dgm:pt modelId="{35249CDC-22D6-4F6F-81CA-4ACD779445EE}" type="pres">
      <dgm:prSet presAssocID="{969A23E6-D053-48A4-B0F3-4B0C1F8A09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78210-0C2D-4BD8-B1E7-3F4125016C8E}" type="pres">
      <dgm:prSet presAssocID="{9F0FDCC8-211C-4690-87C5-3D5AE398C941}" presName="composite" presStyleCnt="0"/>
      <dgm:spPr/>
    </dgm:pt>
    <dgm:pt modelId="{8FB32787-5675-4BD7-8E34-BEF46451004F}" type="pres">
      <dgm:prSet presAssocID="{9F0FDCC8-211C-4690-87C5-3D5AE398C94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97E30-22CA-4B82-BFF0-6EFC6B747C07}" type="pres">
      <dgm:prSet presAssocID="{9F0FDCC8-211C-4690-87C5-3D5AE398C94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9F5A8-8957-4568-8C7C-894DE93A69A6}" type="pres">
      <dgm:prSet presAssocID="{5C7A86B9-08B7-417D-B229-EA1A890E6C8B}" presName="sp" presStyleCnt="0"/>
      <dgm:spPr/>
    </dgm:pt>
    <dgm:pt modelId="{1C96BD84-4E36-413B-B951-EE4A451BB3A0}" type="pres">
      <dgm:prSet presAssocID="{1465D4B4-B010-46EB-A66D-13F021251201}" presName="composite" presStyleCnt="0"/>
      <dgm:spPr/>
    </dgm:pt>
    <dgm:pt modelId="{3AA8957D-91F2-4663-BC11-5A5510419DAF}" type="pres">
      <dgm:prSet presAssocID="{1465D4B4-B010-46EB-A66D-13F02125120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6C01E-0B9A-4E3F-99BE-17C7CF59BA1C}" type="pres">
      <dgm:prSet presAssocID="{1465D4B4-B010-46EB-A66D-13F021251201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EA867C-0D8E-4815-B4C0-72B01898227D}" type="presOf" srcId="{78E83641-2A01-4F3A-B06C-634B396490CE}" destId="{CC897E30-22CA-4B82-BFF0-6EFC6B747C07}" srcOrd="0" destOrd="0" presId="urn:microsoft.com/office/officeart/2005/8/layout/chevron2"/>
    <dgm:cxn modelId="{C3250C64-A81D-4250-9C15-561EDC8FE3D3}" type="presOf" srcId="{9F0FDCC8-211C-4690-87C5-3D5AE398C941}" destId="{8FB32787-5675-4BD7-8E34-BEF46451004F}" srcOrd="0" destOrd="0" presId="urn:microsoft.com/office/officeart/2005/8/layout/chevron2"/>
    <dgm:cxn modelId="{3B0D0634-0BE0-44D6-8256-49B21D4170A0}" type="presOf" srcId="{1465D4B4-B010-46EB-A66D-13F021251201}" destId="{3AA8957D-91F2-4663-BC11-5A5510419DAF}" srcOrd="0" destOrd="0" presId="urn:microsoft.com/office/officeart/2005/8/layout/chevron2"/>
    <dgm:cxn modelId="{925B3003-90E6-4C15-9E98-18E4F0699F14}" type="presOf" srcId="{EC27EA8B-8D88-48AE-BAD6-B5C31049E5B9}" destId="{9C06C01E-0B9A-4E3F-99BE-17C7CF59BA1C}" srcOrd="0" destOrd="0" presId="urn:microsoft.com/office/officeart/2005/8/layout/chevron2"/>
    <dgm:cxn modelId="{3B1128AA-2E5A-4687-B008-569880A8A3EE}" type="presOf" srcId="{969A23E6-D053-48A4-B0F3-4B0C1F8A09C2}" destId="{35249CDC-22D6-4F6F-81CA-4ACD779445EE}" srcOrd="0" destOrd="0" presId="urn:microsoft.com/office/officeart/2005/8/layout/chevron2"/>
    <dgm:cxn modelId="{4483B21C-3439-4A53-8EE3-98B2696C7543}" srcId="{969A23E6-D053-48A4-B0F3-4B0C1F8A09C2}" destId="{9F0FDCC8-211C-4690-87C5-3D5AE398C941}" srcOrd="0" destOrd="0" parTransId="{E015DCAB-578E-4FB9-BCDD-DB3ABABF978D}" sibTransId="{5C7A86B9-08B7-417D-B229-EA1A890E6C8B}"/>
    <dgm:cxn modelId="{DC791157-E1C4-4ABE-9BC7-918B56C82564}" srcId="{1465D4B4-B010-46EB-A66D-13F021251201}" destId="{EC27EA8B-8D88-48AE-BAD6-B5C31049E5B9}" srcOrd="0" destOrd="0" parTransId="{929C2EF5-83F8-4485-BFE7-84BBE7B49C9A}" sibTransId="{00F2FFBC-A725-43B4-8CF7-C127BF73ED85}"/>
    <dgm:cxn modelId="{C44DC5B6-F435-47C7-9FB4-F1E623AE37A5}" srcId="{969A23E6-D053-48A4-B0F3-4B0C1F8A09C2}" destId="{1465D4B4-B010-46EB-A66D-13F021251201}" srcOrd="1" destOrd="0" parTransId="{9E706DBE-08B0-4FB7-AA4A-1F7B899B3799}" sibTransId="{E6BE95E6-E98B-4A9B-82F1-915B00730AE2}"/>
    <dgm:cxn modelId="{E0645F37-B9F0-42EE-A0B6-B73F23789DA2}" srcId="{9F0FDCC8-211C-4690-87C5-3D5AE398C941}" destId="{78E83641-2A01-4F3A-B06C-634B396490CE}" srcOrd="0" destOrd="0" parTransId="{6C2A1952-05B6-42B3-993F-7D5B8818BD71}" sibTransId="{3A0928EA-815F-4F9D-879F-12D247B115D7}"/>
    <dgm:cxn modelId="{E9734C9C-F5CA-4F47-8441-808EB3F58B43}" type="presParOf" srcId="{35249CDC-22D6-4F6F-81CA-4ACD779445EE}" destId="{BFA78210-0C2D-4BD8-B1E7-3F4125016C8E}" srcOrd="0" destOrd="0" presId="urn:microsoft.com/office/officeart/2005/8/layout/chevron2"/>
    <dgm:cxn modelId="{4C5EA788-666B-4955-BA77-3078EC371D91}" type="presParOf" srcId="{BFA78210-0C2D-4BD8-B1E7-3F4125016C8E}" destId="{8FB32787-5675-4BD7-8E34-BEF46451004F}" srcOrd="0" destOrd="0" presId="urn:microsoft.com/office/officeart/2005/8/layout/chevron2"/>
    <dgm:cxn modelId="{72CEAD5B-640D-47A3-BF49-A76A83A98506}" type="presParOf" srcId="{BFA78210-0C2D-4BD8-B1E7-3F4125016C8E}" destId="{CC897E30-22CA-4B82-BFF0-6EFC6B747C07}" srcOrd="1" destOrd="0" presId="urn:microsoft.com/office/officeart/2005/8/layout/chevron2"/>
    <dgm:cxn modelId="{72CAFE32-7D36-48E2-816C-ACC6E2ECE0C5}" type="presParOf" srcId="{35249CDC-22D6-4F6F-81CA-4ACD779445EE}" destId="{A599F5A8-8957-4568-8C7C-894DE93A69A6}" srcOrd="1" destOrd="0" presId="urn:microsoft.com/office/officeart/2005/8/layout/chevron2"/>
    <dgm:cxn modelId="{FA9FA2CD-BC75-4D46-B94B-91939B6A46F5}" type="presParOf" srcId="{35249CDC-22D6-4F6F-81CA-4ACD779445EE}" destId="{1C96BD84-4E36-413B-B951-EE4A451BB3A0}" srcOrd="2" destOrd="0" presId="urn:microsoft.com/office/officeart/2005/8/layout/chevron2"/>
    <dgm:cxn modelId="{25ECA9BF-BF2A-42DB-B4F0-B5F7905AAF7C}" type="presParOf" srcId="{1C96BD84-4E36-413B-B951-EE4A451BB3A0}" destId="{3AA8957D-91F2-4663-BC11-5A5510419DAF}" srcOrd="0" destOrd="0" presId="urn:microsoft.com/office/officeart/2005/8/layout/chevron2"/>
    <dgm:cxn modelId="{58F32C7B-429A-4AF8-8D93-352D377457CB}" type="presParOf" srcId="{1C96BD84-4E36-413B-B951-EE4A451BB3A0}" destId="{9C06C01E-0B9A-4E3F-99BE-17C7CF59BA1C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18FB-71B0-4844-BC16-84B71E0AE04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8A4CE-E6C8-48C1-8A80-13C9AE9F6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174084" name="Місце для номера слайда 3"/>
          <p:cNvSpPr txBox="1">
            <a:spLocks noGrp="1"/>
          </p:cNvSpPr>
          <p:nvPr/>
        </p:nvSpPr>
        <p:spPr bwMode="auto">
          <a:xfrm>
            <a:off x="3884613" y="8685706"/>
            <a:ext cx="2971800" cy="4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718742-526B-4CFF-A9A0-AF5EDD04EC6A}" type="slidenum">
              <a:rPr lang="ru-RU" sz="1200">
                <a:latin typeface="Verdana" pitchFamily="34" charset="0"/>
              </a:rPr>
              <a:pPr algn="r"/>
              <a:t>23</a:t>
            </a:fld>
            <a:endParaRPr lang="ru-RU" sz="1200">
              <a:latin typeface="Verdana" pitchFamily="34" charset="0"/>
            </a:endParaRPr>
          </a:p>
        </p:txBody>
      </p:sp>
      <p:sp>
        <p:nvSpPr>
          <p:cNvPr id="174085" name="Місце для дати 4"/>
          <p:cNvSpPr txBox="1">
            <a:spLocks noGrp="1"/>
          </p:cNvSpPr>
          <p:nvPr/>
        </p:nvSpPr>
        <p:spPr bwMode="auto">
          <a:xfrm>
            <a:off x="3884613" y="0"/>
            <a:ext cx="2971800" cy="45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uk-UA" sz="120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AD881-7EB0-487A-813A-E093F7CA82FF}" type="slidenum">
              <a:rPr lang="ru-RU"/>
              <a:pPr/>
              <a:t>37</a:t>
            </a:fld>
            <a:endParaRPr lang="ru-R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«Математика. Самостоятельные м контрольные работы по геометрии для 11 класса».  Ершова А.П., Голобородько В.В.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19234-55CE-4CC1-B299-8E7CDEB6D6D7}" type="slidenum">
              <a:rPr lang="ru-RU"/>
              <a:pPr/>
              <a:t>39</a:t>
            </a:fld>
            <a:endParaRPr lang="ru-RU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«Математика. Самостоятельные м контрольные работы по геометрии для 11 класса».  Ершова А.П., Голобородько В.В.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D40A-73FF-4CBF-B495-3880C817C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slide" Target="slide3.xml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428736"/>
            <a:ext cx="75724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2 урок </a:t>
            </a:r>
            <a:r>
              <a:rPr lang="uk-UA" dirty="0" smtClean="0"/>
              <a:t>П.7, с. 228 </a:t>
            </a:r>
          </a:p>
          <a:p>
            <a:pPr algn="ctr"/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</a:rPr>
              <a:t>ПАРАЛЕЛЬНЕ ПРОЕКТУВАННЯ. ЗОБРАЖЕННЯ ПЛОСКИХ</a:t>
            </a:r>
          </a:p>
          <a:p>
            <a:pPr algn="ctr"/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</a:rPr>
              <a:t> І ПРОСТОРОВИХ ФІГУР </a:t>
            </a:r>
          </a:p>
          <a:p>
            <a:pPr algn="ctr"/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</a:rPr>
              <a:t>У СТЕРЕОМЕТРІЇ</a:t>
            </a:r>
            <a:endParaRPr lang="uk-UA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анные 6"/>
          <p:cNvSpPr/>
          <p:nvPr/>
        </p:nvSpPr>
        <p:spPr>
          <a:xfrm>
            <a:off x="179388" y="4102100"/>
            <a:ext cx="4392612" cy="1584325"/>
          </a:xfrm>
          <a:prstGeom prst="flowChartInputOutput">
            <a:avLst/>
          </a:prstGeom>
          <a:gradFill flip="none" rotWithShape="1">
            <a:gsLst>
              <a:gs pos="0">
                <a:srgbClr val="9EA2F0">
                  <a:tint val="66000"/>
                  <a:satMod val="160000"/>
                </a:srgbClr>
              </a:gs>
              <a:gs pos="50000">
                <a:srgbClr val="9EA2F0">
                  <a:tint val="44500"/>
                  <a:satMod val="160000"/>
                </a:srgbClr>
              </a:gs>
              <a:gs pos="100000">
                <a:srgbClr val="9EA2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2163" y="4076700"/>
            <a:ext cx="4419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971550" y="1628775"/>
            <a:ext cx="1404938" cy="3252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76488" y="1628775"/>
            <a:ext cx="1403350" cy="326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76488" y="1628775"/>
            <a:ext cx="755650" cy="2879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>
            <a:off x="955675" y="4508500"/>
            <a:ext cx="2808288" cy="373063"/>
          </a:xfrm>
          <a:prstGeom prst="triangle">
            <a:avLst>
              <a:gd name="adj" fmla="val 7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8" name="Равнобедренный треугольник 7"/>
          <p:cNvSpPr/>
          <p:nvPr/>
        </p:nvSpPr>
        <p:spPr>
          <a:xfrm rot="690600">
            <a:off x="1593850" y="3101975"/>
            <a:ext cx="1836738" cy="639763"/>
          </a:xfrm>
          <a:prstGeom prst="triangle">
            <a:avLst>
              <a:gd name="adj" fmla="val 60284"/>
            </a:avLst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60663" y="3159125"/>
            <a:ext cx="182562" cy="6429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20" name="Прямая соединительная линия 64519"/>
          <p:cNvCxnSpPr>
            <a:stCxn id="39" idx="4"/>
          </p:cNvCxnSpPr>
          <p:nvPr/>
        </p:nvCxnSpPr>
        <p:spPr>
          <a:xfrm flipH="1">
            <a:off x="7596188" y="3068638"/>
            <a:ext cx="549275" cy="1951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9" idx="2"/>
          </p:cNvCxnSpPr>
          <p:nvPr/>
        </p:nvCxnSpPr>
        <p:spPr>
          <a:xfrm flipH="1">
            <a:off x="5724525" y="2701925"/>
            <a:ext cx="622300" cy="2317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9" idx="0"/>
          </p:cNvCxnSpPr>
          <p:nvPr/>
        </p:nvCxnSpPr>
        <p:spPr>
          <a:xfrm flipH="1">
            <a:off x="6948488" y="2295525"/>
            <a:ext cx="611187" cy="2333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Равнобедренный треугольник 38"/>
          <p:cNvSpPr/>
          <p:nvPr/>
        </p:nvSpPr>
        <p:spPr>
          <a:xfrm rot="690600">
            <a:off x="6392863" y="2251075"/>
            <a:ext cx="1835150" cy="641350"/>
          </a:xfrm>
          <a:prstGeom prst="triangle">
            <a:avLst>
              <a:gd name="adj" fmla="val 60284"/>
            </a:avLst>
          </a:prstGeom>
          <a:gradFill flip="none" rotWithShape="1">
            <a:gsLst>
              <a:gs pos="0">
                <a:srgbClr val="990000">
                  <a:tint val="66000"/>
                  <a:satMod val="160000"/>
                </a:srgbClr>
              </a:gs>
              <a:gs pos="50000">
                <a:srgbClr val="990000">
                  <a:tint val="44500"/>
                  <a:satMod val="160000"/>
                </a:srgbClr>
              </a:gs>
              <a:gs pos="100000">
                <a:srgbClr val="99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45" name="Прямая соединительная линия 44"/>
          <p:cNvCxnSpPr>
            <a:stCxn id="39" idx="0"/>
          </p:cNvCxnSpPr>
          <p:nvPr/>
        </p:nvCxnSpPr>
        <p:spPr>
          <a:xfrm flipH="1">
            <a:off x="7392988" y="2295525"/>
            <a:ext cx="166687" cy="6286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Равнобедренный треугольник 46"/>
          <p:cNvSpPr/>
          <p:nvPr/>
        </p:nvSpPr>
        <p:spPr>
          <a:xfrm>
            <a:off x="5724525" y="4635500"/>
            <a:ext cx="1871663" cy="384175"/>
          </a:xfrm>
          <a:prstGeom prst="triangle">
            <a:avLst>
              <a:gd name="adj" fmla="val 63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30064" name="TextBox 64527"/>
          <p:cNvSpPr txBox="1">
            <a:spLocks noChangeArrowheads="1"/>
          </p:cNvSpPr>
          <p:nvPr/>
        </p:nvSpPr>
        <p:spPr bwMode="auto">
          <a:xfrm>
            <a:off x="504825" y="1295400"/>
            <a:ext cx="324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latin typeface="Calibri" pitchFamily="34" charset="0"/>
              </a:rPr>
              <a:t>центральне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130065" name="TextBox 53"/>
          <p:cNvSpPr txBox="1">
            <a:spLocks noChangeArrowheads="1"/>
          </p:cNvSpPr>
          <p:nvPr/>
        </p:nvSpPr>
        <p:spPr bwMode="auto">
          <a:xfrm>
            <a:off x="4967288" y="1330325"/>
            <a:ext cx="324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latin typeface="Calibri" pitchFamily="34" charset="0"/>
              </a:rPr>
              <a:t>паралельне</a:t>
            </a:r>
            <a:endParaRPr lang="ru-RU" sz="2800" b="1" i="1">
              <a:latin typeface="Calibri" pitchFamily="34" charset="0"/>
            </a:endParaRPr>
          </a:p>
        </p:txBody>
      </p:sp>
      <p:sp>
        <p:nvSpPr>
          <p:cNvPr id="64529" name="TextBox 64528"/>
          <p:cNvSpPr txBox="1"/>
          <p:nvPr/>
        </p:nvSpPr>
        <p:spPr>
          <a:xfrm>
            <a:off x="482600" y="5210175"/>
            <a:ext cx="9890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41888" y="5146675"/>
            <a:ext cx="990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130068" name="WordArt 22"/>
          <p:cNvSpPr>
            <a:spLocks noChangeArrowheads="1" noChangeShapeType="1" noTextEdit="1"/>
          </p:cNvSpPr>
          <p:nvPr/>
        </p:nvSpPr>
        <p:spPr bwMode="auto">
          <a:xfrm>
            <a:off x="409575" y="0"/>
            <a:ext cx="8324850" cy="14525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Види проектування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332288"/>
            <a:ext cx="4419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611188" y="2506663"/>
            <a:ext cx="3409950" cy="3376612"/>
            <a:chOff x="611560" y="2506244"/>
            <a:chExt cx="3409537" cy="3377642"/>
          </a:xfrm>
        </p:grpSpPr>
        <p:cxnSp>
          <p:nvCxnSpPr>
            <p:cNvPr id="64520" name="Прямая соединительная линия 64519"/>
            <p:cNvCxnSpPr>
              <a:stCxn id="39" idx="4"/>
            </p:cNvCxnSpPr>
            <p:nvPr/>
          </p:nvCxnSpPr>
          <p:spPr>
            <a:xfrm flipH="1">
              <a:off x="3389349" y="3324055"/>
              <a:ext cx="549208" cy="1950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39" idx="2"/>
            </p:cNvCxnSpPr>
            <p:nvPr/>
          </p:nvCxnSpPr>
          <p:spPr>
            <a:xfrm flipH="1">
              <a:off x="1516325" y="2957232"/>
              <a:ext cx="623811" cy="23168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Равнобедренный треугольник 46"/>
            <p:cNvSpPr/>
            <p:nvPr/>
          </p:nvSpPr>
          <p:spPr>
            <a:xfrm>
              <a:off x="1516325" y="4889808"/>
              <a:ext cx="1873023" cy="384292"/>
            </a:xfrm>
            <a:prstGeom prst="triangle">
              <a:avLst>
                <a:gd name="adj" fmla="val 631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1560" y="5361440"/>
              <a:ext cx="990480" cy="522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800" b="1" i="1" dirty="0">
                  <a:latin typeface="+mn-lt"/>
                </a:rPr>
                <a:t>α</a:t>
              </a:r>
              <a:endParaRPr lang="ru-RU" sz="2800" b="1" i="1" dirty="0">
                <a:latin typeface="+mn-lt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2694108" y="2996931"/>
              <a:ext cx="509525" cy="1892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Равнобедренный треугольник 38"/>
            <p:cNvSpPr/>
            <p:nvPr/>
          </p:nvSpPr>
          <p:spPr>
            <a:xfrm rot="690600">
              <a:off x="2186169" y="2506244"/>
              <a:ext cx="1834928" cy="641546"/>
            </a:xfrm>
            <a:prstGeom prst="triangle">
              <a:avLst>
                <a:gd name="adj" fmla="val 60284"/>
              </a:avLst>
            </a:pr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cxnSp>
          <p:nvCxnSpPr>
            <p:cNvPr id="45" name="Прямая соединительная линия 44"/>
            <p:cNvCxnSpPr>
              <a:stCxn id="39" idx="0"/>
            </p:cNvCxnSpPr>
            <p:nvPr/>
          </p:nvCxnSpPr>
          <p:spPr>
            <a:xfrm flipH="1">
              <a:off x="3160776" y="2550708"/>
              <a:ext cx="192064" cy="6081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562600" y="1530350"/>
            <a:ext cx="3240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latin typeface="Calibri" pitchFamily="34" charset="0"/>
              </a:rPr>
              <a:t>ортогональне проектування</a:t>
            </a:r>
            <a:endParaRPr lang="ru-RU" sz="2800" b="1" i="1">
              <a:latin typeface="Calibri" pitchFamily="34" charset="0"/>
            </a:endParaRPr>
          </a:p>
        </p:txBody>
      </p:sp>
      <p:grpSp>
        <p:nvGrpSpPr>
          <p:cNvPr id="3" name="Группа 35"/>
          <p:cNvGrpSpPr>
            <a:grpSpLocks/>
          </p:cNvGrpSpPr>
          <p:nvPr/>
        </p:nvGrpSpPr>
        <p:grpSpPr bwMode="auto">
          <a:xfrm>
            <a:off x="4649788" y="2489200"/>
            <a:ext cx="4419600" cy="3394075"/>
            <a:chOff x="4260602" y="2539927"/>
            <a:chExt cx="4419600" cy="3394844"/>
          </a:xfrm>
        </p:grpSpPr>
        <p:pic>
          <p:nvPicPr>
            <p:cNvPr id="13108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602" y="4325046"/>
              <a:ext cx="4419600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Равнобедренный треугольник 27"/>
            <p:cNvSpPr/>
            <p:nvPr/>
          </p:nvSpPr>
          <p:spPr>
            <a:xfrm rot="690600">
              <a:off x="5700464" y="2539927"/>
              <a:ext cx="1889125" cy="641495"/>
            </a:xfrm>
            <a:prstGeom prst="triangle">
              <a:avLst>
                <a:gd name="adj" fmla="val 60284"/>
              </a:avLst>
            </a:prstGeom>
            <a:gradFill flip="none" rotWithShape="1">
              <a:gsLst>
                <a:gs pos="0">
                  <a:srgbClr val="990000">
                    <a:tint val="66000"/>
                    <a:satMod val="160000"/>
                  </a:srgbClr>
                </a:gs>
                <a:gs pos="50000">
                  <a:srgbClr val="990000">
                    <a:tint val="44500"/>
                    <a:satMod val="160000"/>
                  </a:srgbClr>
                </a:gs>
                <a:gs pos="100000">
                  <a:srgbClr val="99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cxnSp>
          <p:nvCxnSpPr>
            <p:cNvPr id="29" name="Прямая соединительная линия 28"/>
            <p:cNvCxnSpPr>
              <a:stCxn id="28" idx="0"/>
            </p:cNvCxnSpPr>
            <p:nvPr/>
          </p:nvCxnSpPr>
          <p:spPr>
            <a:xfrm flipH="1">
              <a:off x="6883152" y="2584387"/>
              <a:ext cx="15875" cy="68119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16" name="Прямая соединительная линия 64515"/>
            <p:cNvCxnSpPr>
              <a:stCxn id="28" idx="2"/>
            </p:cNvCxnSpPr>
            <p:nvPr/>
          </p:nvCxnSpPr>
          <p:spPr>
            <a:xfrm>
              <a:off x="5654427" y="2986116"/>
              <a:ext cx="0" cy="2342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28" idx="4"/>
            </p:cNvCxnSpPr>
            <p:nvPr/>
          </p:nvCxnSpPr>
          <p:spPr>
            <a:xfrm>
              <a:off x="7507039" y="3362438"/>
              <a:ext cx="1588" cy="1965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883152" y="3159192"/>
              <a:ext cx="55562" cy="1772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571752" y="5369493"/>
              <a:ext cx="990600" cy="5224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2800" b="1" i="1" dirty="0">
                  <a:latin typeface="+mn-lt"/>
                </a:rPr>
                <a:t>α</a:t>
              </a:r>
              <a:endParaRPr lang="ru-RU" sz="2800" b="1" i="1" dirty="0">
                <a:latin typeface="+mn-lt"/>
              </a:endParaRPr>
            </a:p>
          </p:txBody>
        </p:sp>
        <p:cxnSp>
          <p:nvCxnSpPr>
            <p:cNvPr id="64526" name="Прямая соединительная линия 64525"/>
            <p:cNvCxnSpPr/>
            <p:nvPr/>
          </p:nvCxnSpPr>
          <p:spPr>
            <a:xfrm flipV="1">
              <a:off x="5654427" y="5082091"/>
              <a:ext cx="141287" cy="53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31" name="Прямая соединительная линия 64530"/>
            <p:cNvCxnSpPr/>
            <p:nvPr/>
          </p:nvCxnSpPr>
          <p:spPr>
            <a:xfrm>
              <a:off x="5795714" y="5082091"/>
              <a:ext cx="0" cy="192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33" name="Прямая соединительная линия 64532"/>
            <p:cNvCxnSpPr/>
            <p:nvPr/>
          </p:nvCxnSpPr>
          <p:spPr>
            <a:xfrm>
              <a:off x="6803777" y="4797863"/>
              <a:ext cx="0" cy="176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38" name="Прямая соединительная линия 64537"/>
            <p:cNvCxnSpPr/>
            <p:nvPr/>
          </p:nvCxnSpPr>
          <p:spPr>
            <a:xfrm flipV="1">
              <a:off x="6803777" y="4764519"/>
              <a:ext cx="134937" cy="33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41" name="Прямая соединительная линия 64540"/>
            <p:cNvCxnSpPr/>
            <p:nvPr/>
          </p:nvCxnSpPr>
          <p:spPr>
            <a:xfrm>
              <a:off x="7383214" y="5063037"/>
              <a:ext cx="0" cy="155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7383214" y="5061448"/>
              <a:ext cx="127000" cy="95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Равнобедренный треугольник 29"/>
          <p:cNvSpPr/>
          <p:nvPr/>
        </p:nvSpPr>
        <p:spPr>
          <a:xfrm>
            <a:off x="6059488" y="4886325"/>
            <a:ext cx="1836737" cy="398463"/>
          </a:xfrm>
          <a:custGeom>
            <a:avLst/>
            <a:gdLst>
              <a:gd name="connsiteX0" fmla="*/ 0 w 1872208"/>
              <a:gd name="connsiteY0" fmla="*/ 383929 h 383929"/>
              <a:gd name="connsiteX1" fmla="*/ 1182786 w 1872208"/>
              <a:gd name="connsiteY1" fmla="*/ 0 h 383929"/>
              <a:gd name="connsiteX2" fmla="*/ 1872208 w 1872208"/>
              <a:gd name="connsiteY2" fmla="*/ 383929 h 383929"/>
              <a:gd name="connsiteX3" fmla="*/ 0 w 1872208"/>
              <a:gd name="connsiteY3" fmla="*/ 383929 h 383929"/>
              <a:gd name="connsiteX0" fmla="*/ 0 w 1872208"/>
              <a:gd name="connsiteY0" fmla="*/ 397645 h 397645"/>
              <a:gd name="connsiteX1" fmla="*/ 1260510 w 1872208"/>
              <a:gd name="connsiteY1" fmla="*/ 0 h 397645"/>
              <a:gd name="connsiteX2" fmla="*/ 1872208 w 1872208"/>
              <a:gd name="connsiteY2" fmla="*/ 397645 h 397645"/>
              <a:gd name="connsiteX3" fmla="*/ 0 w 1872208"/>
              <a:gd name="connsiteY3" fmla="*/ 397645 h 397645"/>
              <a:gd name="connsiteX0" fmla="*/ 0 w 1836349"/>
              <a:gd name="connsiteY0" fmla="*/ 397645 h 397645"/>
              <a:gd name="connsiteX1" fmla="*/ 1260510 w 1836349"/>
              <a:gd name="connsiteY1" fmla="*/ 0 h 397645"/>
              <a:gd name="connsiteX2" fmla="*/ 1836349 w 1836349"/>
              <a:gd name="connsiteY2" fmla="*/ 388680 h 397645"/>
              <a:gd name="connsiteX3" fmla="*/ 0 w 1836349"/>
              <a:gd name="connsiteY3" fmla="*/ 397645 h 39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349" h="397645">
                <a:moveTo>
                  <a:pt x="0" y="397645"/>
                </a:moveTo>
                <a:lnTo>
                  <a:pt x="1260510" y="0"/>
                </a:lnTo>
                <a:lnTo>
                  <a:pt x="1836349" y="388680"/>
                </a:lnTo>
                <a:lnTo>
                  <a:pt x="0" y="39764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31079" name="WordArt 29"/>
          <p:cNvSpPr>
            <a:spLocks noChangeArrowheads="1" noChangeShapeType="1" noTextEdit="1"/>
          </p:cNvSpPr>
          <p:nvPr/>
        </p:nvSpPr>
        <p:spPr bwMode="auto">
          <a:xfrm>
            <a:off x="314325" y="280988"/>
            <a:ext cx="8496300" cy="1285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Паралельне проектування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auto">
          <a:xfrm>
            <a:off x="4572000" y="2914650"/>
            <a:ext cx="2016125" cy="361950"/>
          </a:xfrm>
          <a:custGeom>
            <a:avLst/>
            <a:gdLst>
              <a:gd name="T0" fmla="*/ 0 w 1270"/>
              <a:gd name="T1" fmla="*/ 2147483647 h 228"/>
              <a:gd name="T2" fmla="*/ 2147483647 w 1270"/>
              <a:gd name="T3" fmla="*/ 2147483647 h 228"/>
              <a:gd name="T4" fmla="*/ 2147483647 w 1270"/>
              <a:gd name="T5" fmla="*/ 2147483647 h 228"/>
              <a:gd name="T6" fmla="*/ 2147483647 w 1270"/>
              <a:gd name="T7" fmla="*/ 0 h 228"/>
              <a:gd name="T8" fmla="*/ 0 w 1270"/>
              <a:gd name="T9" fmla="*/ 2147483647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0"/>
              <a:gd name="T16" fmla="*/ 0 h 228"/>
              <a:gd name="T17" fmla="*/ 1270 w 1270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0" h="228">
                <a:moveTo>
                  <a:pt x="0" y="6"/>
                </a:moveTo>
                <a:lnTo>
                  <a:pt x="1270" y="6"/>
                </a:lnTo>
                <a:lnTo>
                  <a:pt x="846" y="228"/>
                </a:lnTo>
                <a:lnTo>
                  <a:pt x="21" y="0"/>
                </a:lnTo>
                <a:lnTo>
                  <a:pt x="0" y="6"/>
                </a:lnTo>
                <a:close/>
              </a:path>
            </a:pathLst>
          </a:custGeom>
          <a:solidFill>
            <a:srgbClr val="00CC66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099" name="Freeform 3"/>
          <p:cNvSpPr>
            <a:spLocks/>
          </p:cNvSpPr>
          <p:nvPr/>
        </p:nvSpPr>
        <p:spPr bwMode="auto">
          <a:xfrm>
            <a:off x="2152650" y="1587500"/>
            <a:ext cx="1092200" cy="1257300"/>
          </a:xfrm>
          <a:custGeom>
            <a:avLst/>
            <a:gdLst>
              <a:gd name="T0" fmla="*/ 0 w 688"/>
              <a:gd name="T1" fmla="*/ 2147483647 h 792"/>
              <a:gd name="T2" fmla="*/ 2147483647 w 688"/>
              <a:gd name="T3" fmla="*/ 0 h 792"/>
              <a:gd name="T4" fmla="*/ 2147483647 w 688"/>
              <a:gd name="T5" fmla="*/ 2147483647 h 792"/>
              <a:gd name="T6" fmla="*/ 0 w 688"/>
              <a:gd name="T7" fmla="*/ 2147483647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792"/>
              <a:gd name="T14" fmla="*/ 688 w 688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792">
                <a:moveTo>
                  <a:pt x="0" y="620"/>
                </a:moveTo>
                <a:lnTo>
                  <a:pt x="688" y="0"/>
                </a:lnTo>
                <a:lnTo>
                  <a:pt x="580" y="792"/>
                </a:lnTo>
                <a:lnTo>
                  <a:pt x="0" y="620"/>
                </a:lnTo>
                <a:close/>
              </a:path>
            </a:pathLst>
          </a:custGeom>
          <a:solidFill>
            <a:srgbClr val="0000FF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00" name="AutoShape 4"/>
          <p:cNvSpPr>
            <a:spLocks noChangeArrowheads="1"/>
          </p:cNvSpPr>
          <p:nvPr/>
        </p:nvSpPr>
        <p:spPr bwMode="auto">
          <a:xfrm>
            <a:off x="2452688" y="3789363"/>
            <a:ext cx="6315075" cy="1304925"/>
          </a:xfrm>
          <a:prstGeom prst="parallelogram">
            <a:avLst>
              <a:gd name="adj" fmla="val 120985"/>
            </a:avLst>
          </a:prstGeom>
          <a:solidFill>
            <a:schemeClr val="hlink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>
            <a:off x="376238" y="1854200"/>
            <a:ext cx="1285875" cy="3446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501650" y="1673225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а</a:t>
            </a:r>
          </a:p>
        </p:txBody>
      </p:sp>
      <p:sp>
        <p:nvSpPr>
          <p:cNvPr id="132103" name="Text Box 8"/>
          <p:cNvSpPr txBox="1">
            <a:spLocks noChangeArrowheads="1"/>
          </p:cNvSpPr>
          <p:nvPr/>
        </p:nvSpPr>
        <p:spPr bwMode="auto">
          <a:xfrm>
            <a:off x="6815138" y="464343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62175" y="1584325"/>
            <a:ext cx="1081088" cy="1258888"/>
            <a:chOff x="1362" y="998"/>
            <a:chExt cx="681" cy="793"/>
          </a:xfrm>
        </p:grpSpPr>
        <p:sp>
          <p:nvSpPr>
            <p:cNvPr id="132160" name="Line 10"/>
            <p:cNvSpPr>
              <a:spLocks noChangeShapeType="1"/>
            </p:cNvSpPr>
            <p:nvPr/>
          </p:nvSpPr>
          <p:spPr bwMode="auto">
            <a:xfrm flipV="1">
              <a:off x="1362" y="998"/>
              <a:ext cx="681" cy="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61" name="Line 11"/>
            <p:cNvSpPr>
              <a:spLocks noChangeShapeType="1"/>
            </p:cNvSpPr>
            <p:nvPr/>
          </p:nvSpPr>
          <p:spPr bwMode="auto">
            <a:xfrm flipH="1">
              <a:off x="1938" y="1026"/>
              <a:ext cx="105" cy="7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62" name="Line 12"/>
            <p:cNvSpPr>
              <a:spLocks noChangeShapeType="1"/>
            </p:cNvSpPr>
            <p:nvPr/>
          </p:nvSpPr>
          <p:spPr bwMode="auto">
            <a:xfrm>
              <a:off x="1362" y="1621"/>
              <a:ext cx="57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01453" name="Line 13"/>
          <p:cNvSpPr>
            <a:spLocks noChangeShapeType="1"/>
          </p:cNvSpPr>
          <p:nvPr/>
        </p:nvSpPr>
        <p:spPr bwMode="auto">
          <a:xfrm>
            <a:off x="1789113" y="1628775"/>
            <a:ext cx="1179512" cy="316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54" name="Line 14"/>
          <p:cNvSpPr>
            <a:spLocks noChangeShapeType="1"/>
          </p:cNvSpPr>
          <p:nvPr/>
        </p:nvSpPr>
        <p:spPr bwMode="auto">
          <a:xfrm>
            <a:off x="3144838" y="1341438"/>
            <a:ext cx="1128712" cy="306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55" name="Line 15"/>
          <p:cNvSpPr>
            <a:spLocks noChangeShapeType="1"/>
          </p:cNvSpPr>
          <p:nvPr/>
        </p:nvSpPr>
        <p:spPr bwMode="auto">
          <a:xfrm>
            <a:off x="4030663" y="1449388"/>
            <a:ext cx="1085850" cy="294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13338" y="3968750"/>
            <a:ext cx="2076450" cy="908050"/>
            <a:chOff x="3489" y="2500"/>
            <a:chExt cx="1417" cy="572"/>
          </a:xfrm>
        </p:grpSpPr>
        <p:sp>
          <p:nvSpPr>
            <p:cNvPr id="132154" name="Line 17"/>
            <p:cNvSpPr>
              <a:spLocks noChangeShapeType="1"/>
            </p:cNvSpPr>
            <p:nvPr/>
          </p:nvSpPr>
          <p:spPr bwMode="auto">
            <a:xfrm>
              <a:off x="3489" y="2755"/>
              <a:ext cx="935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55" name="Line 18"/>
            <p:cNvSpPr>
              <a:spLocks noChangeShapeType="1"/>
            </p:cNvSpPr>
            <p:nvPr/>
          </p:nvSpPr>
          <p:spPr bwMode="auto">
            <a:xfrm flipV="1">
              <a:off x="4436" y="2873"/>
              <a:ext cx="454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56" name="Line 19"/>
            <p:cNvSpPr>
              <a:spLocks noChangeShapeType="1"/>
            </p:cNvSpPr>
            <p:nvPr/>
          </p:nvSpPr>
          <p:spPr bwMode="auto">
            <a:xfrm>
              <a:off x="3489" y="2755"/>
              <a:ext cx="1389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57" name="Line 20"/>
            <p:cNvSpPr>
              <a:spLocks noChangeShapeType="1"/>
            </p:cNvSpPr>
            <p:nvPr/>
          </p:nvSpPr>
          <p:spPr bwMode="auto">
            <a:xfrm>
              <a:off x="4416" y="2504"/>
              <a:ext cx="16" cy="5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58" name="Line 21"/>
            <p:cNvSpPr>
              <a:spLocks noChangeShapeType="1"/>
            </p:cNvSpPr>
            <p:nvPr/>
          </p:nvSpPr>
          <p:spPr bwMode="auto">
            <a:xfrm flipV="1">
              <a:off x="3489" y="2500"/>
              <a:ext cx="935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2159" name="Line 22"/>
            <p:cNvSpPr>
              <a:spLocks noChangeShapeType="1"/>
            </p:cNvSpPr>
            <p:nvPr/>
          </p:nvSpPr>
          <p:spPr bwMode="auto">
            <a:xfrm flipH="1" flipV="1">
              <a:off x="4424" y="2500"/>
              <a:ext cx="482" cy="3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701463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100" y="4406900"/>
            <a:ext cx="1370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1464" name="Line 24"/>
          <p:cNvSpPr>
            <a:spLocks noChangeShapeType="1"/>
          </p:cNvSpPr>
          <p:nvPr/>
        </p:nvSpPr>
        <p:spPr bwMode="auto">
          <a:xfrm>
            <a:off x="2489200" y="1247775"/>
            <a:ext cx="1320800" cy="354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65" name="Line 25"/>
          <p:cNvSpPr>
            <a:spLocks noChangeShapeType="1"/>
          </p:cNvSpPr>
          <p:nvPr/>
        </p:nvSpPr>
        <p:spPr bwMode="auto">
          <a:xfrm>
            <a:off x="6494463" y="4005263"/>
            <a:ext cx="406400" cy="1093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66" name="Line 26"/>
          <p:cNvSpPr>
            <a:spLocks noChangeShapeType="1"/>
          </p:cNvSpPr>
          <p:nvPr/>
        </p:nvSpPr>
        <p:spPr bwMode="auto">
          <a:xfrm>
            <a:off x="2970213" y="4778375"/>
            <a:ext cx="101600" cy="293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67" name="Line 27"/>
          <p:cNvSpPr>
            <a:spLocks noChangeShapeType="1"/>
          </p:cNvSpPr>
          <p:nvPr/>
        </p:nvSpPr>
        <p:spPr bwMode="auto">
          <a:xfrm>
            <a:off x="3816350" y="4779963"/>
            <a:ext cx="100013" cy="306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68" name="Line 28"/>
          <p:cNvSpPr>
            <a:spLocks noChangeShapeType="1"/>
          </p:cNvSpPr>
          <p:nvPr/>
        </p:nvSpPr>
        <p:spPr bwMode="auto">
          <a:xfrm>
            <a:off x="4286250" y="4425950"/>
            <a:ext cx="254000" cy="661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69" name="Line 29"/>
          <p:cNvSpPr>
            <a:spLocks noChangeShapeType="1"/>
          </p:cNvSpPr>
          <p:nvPr/>
        </p:nvSpPr>
        <p:spPr bwMode="auto">
          <a:xfrm>
            <a:off x="4540250" y="5075238"/>
            <a:ext cx="200025" cy="512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0" name="Line 30"/>
          <p:cNvSpPr>
            <a:spLocks noChangeShapeType="1"/>
          </p:cNvSpPr>
          <p:nvPr/>
        </p:nvSpPr>
        <p:spPr bwMode="auto">
          <a:xfrm>
            <a:off x="3924300" y="5103813"/>
            <a:ext cx="160338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1" name="Line 31"/>
          <p:cNvSpPr>
            <a:spLocks noChangeShapeType="1"/>
          </p:cNvSpPr>
          <p:nvPr/>
        </p:nvSpPr>
        <p:spPr bwMode="auto">
          <a:xfrm>
            <a:off x="3094038" y="5105400"/>
            <a:ext cx="122237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2" name="Line 32"/>
          <p:cNvSpPr>
            <a:spLocks noChangeShapeType="1"/>
          </p:cNvSpPr>
          <p:nvPr/>
        </p:nvSpPr>
        <p:spPr bwMode="auto">
          <a:xfrm>
            <a:off x="5153025" y="1268413"/>
            <a:ext cx="1333500" cy="3608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3" name="Line 33"/>
          <p:cNvSpPr>
            <a:spLocks noChangeShapeType="1"/>
          </p:cNvSpPr>
          <p:nvPr/>
        </p:nvSpPr>
        <p:spPr bwMode="auto">
          <a:xfrm>
            <a:off x="7202488" y="4587875"/>
            <a:ext cx="123825" cy="369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4" name="Line 34"/>
          <p:cNvSpPr>
            <a:spLocks noChangeShapeType="1"/>
          </p:cNvSpPr>
          <p:nvPr/>
        </p:nvSpPr>
        <p:spPr bwMode="auto">
          <a:xfrm>
            <a:off x="5113338" y="4373563"/>
            <a:ext cx="265112" cy="725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5" name="Line 35"/>
          <p:cNvSpPr>
            <a:spLocks noChangeShapeType="1"/>
          </p:cNvSpPr>
          <p:nvPr/>
        </p:nvSpPr>
        <p:spPr bwMode="auto">
          <a:xfrm>
            <a:off x="5591175" y="1536700"/>
            <a:ext cx="581025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6" name="Line 36"/>
          <p:cNvSpPr>
            <a:spLocks noChangeShapeType="1"/>
          </p:cNvSpPr>
          <p:nvPr/>
        </p:nvSpPr>
        <p:spPr bwMode="auto">
          <a:xfrm>
            <a:off x="6496050" y="4883150"/>
            <a:ext cx="66675" cy="192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7" name="Line 37"/>
          <p:cNvSpPr>
            <a:spLocks noChangeShapeType="1"/>
          </p:cNvSpPr>
          <p:nvPr/>
        </p:nvSpPr>
        <p:spPr bwMode="auto">
          <a:xfrm>
            <a:off x="7339013" y="4978400"/>
            <a:ext cx="241300" cy="67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8" name="Line 38"/>
          <p:cNvSpPr>
            <a:spLocks noChangeShapeType="1"/>
          </p:cNvSpPr>
          <p:nvPr/>
        </p:nvSpPr>
        <p:spPr bwMode="auto">
          <a:xfrm>
            <a:off x="6905625" y="5108575"/>
            <a:ext cx="173038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79" name="Line 39"/>
          <p:cNvSpPr>
            <a:spLocks noChangeShapeType="1"/>
          </p:cNvSpPr>
          <p:nvPr/>
        </p:nvSpPr>
        <p:spPr bwMode="auto">
          <a:xfrm>
            <a:off x="6580188" y="5110163"/>
            <a:ext cx="17145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80" name="Line 40"/>
          <p:cNvSpPr>
            <a:spLocks noChangeShapeType="1"/>
          </p:cNvSpPr>
          <p:nvPr/>
        </p:nvSpPr>
        <p:spPr bwMode="auto">
          <a:xfrm>
            <a:off x="5384800" y="5111750"/>
            <a:ext cx="14605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81" name="Line 41"/>
          <p:cNvSpPr>
            <a:spLocks noChangeShapeType="1"/>
          </p:cNvSpPr>
          <p:nvPr/>
        </p:nvSpPr>
        <p:spPr bwMode="auto">
          <a:xfrm>
            <a:off x="5954713" y="1223963"/>
            <a:ext cx="1238250" cy="3341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82" name="Line 42"/>
          <p:cNvSpPr>
            <a:spLocks noChangeShapeType="1"/>
          </p:cNvSpPr>
          <p:nvPr/>
        </p:nvSpPr>
        <p:spPr bwMode="auto">
          <a:xfrm>
            <a:off x="6181725" y="3165475"/>
            <a:ext cx="2889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1483" name="Line 43"/>
          <p:cNvSpPr>
            <a:spLocks noChangeShapeType="1"/>
          </p:cNvSpPr>
          <p:nvPr/>
        </p:nvSpPr>
        <p:spPr bwMode="auto">
          <a:xfrm>
            <a:off x="5408613" y="1050925"/>
            <a:ext cx="1381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0" name="Oval 44"/>
          <p:cNvSpPr>
            <a:spLocks noChangeArrowheads="1"/>
          </p:cNvSpPr>
          <p:nvPr/>
        </p:nvSpPr>
        <p:spPr bwMode="auto">
          <a:xfrm>
            <a:off x="2120900" y="252888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31" name="Oval 45"/>
          <p:cNvSpPr>
            <a:spLocks noChangeArrowheads="1"/>
          </p:cNvSpPr>
          <p:nvPr/>
        </p:nvSpPr>
        <p:spPr bwMode="auto">
          <a:xfrm>
            <a:off x="3035300" y="279876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32" name="Oval 46"/>
          <p:cNvSpPr>
            <a:spLocks noChangeArrowheads="1"/>
          </p:cNvSpPr>
          <p:nvPr/>
        </p:nvSpPr>
        <p:spPr bwMode="auto">
          <a:xfrm>
            <a:off x="3200400" y="153828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33" name="Line 48"/>
          <p:cNvSpPr>
            <a:spLocks noChangeShapeType="1"/>
          </p:cNvSpPr>
          <p:nvPr/>
        </p:nvSpPr>
        <p:spPr bwMode="auto">
          <a:xfrm>
            <a:off x="5572125" y="1447800"/>
            <a:ext cx="1016000" cy="1476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4" name="Line 49"/>
          <p:cNvSpPr>
            <a:spLocks noChangeShapeType="1"/>
          </p:cNvSpPr>
          <p:nvPr/>
        </p:nvSpPr>
        <p:spPr bwMode="auto">
          <a:xfrm>
            <a:off x="4572000" y="292417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5" name="Freeform 50"/>
          <p:cNvSpPr>
            <a:spLocks/>
          </p:cNvSpPr>
          <p:nvPr/>
        </p:nvSpPr>
        <p:spPr bwMode="auto">
          <a:xfrm>
            <a:off x="4572000" y="1446213"/>
            <a:ext cx="1338263" cy="1828800"/>
          </a:xfrm>
          <a:custGeom>
            <a:avLst/>
            <a:gdLst>
              <a:gd name="T0" fmla="*/ 0 w 843"/>
              <a:gd name="T1" fmla="*/ 2147483647 h 1152"/>
              <a:gd name="T2" fmla="*/ 2147483647 w 843"/>
              <a:gd name="T3" fmla="*/ 0 h 1152"/>
              <a:gd name="T4" fmla="*/ 2147483647 w 843"/>
              <a:gd name="T5" fmla="*/ 2147483647 h 1152"/>
              <a:gd name="T6" fmla="*/ 0 w 843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843"/>
              <a:gd name="T13" fmla="*/ 0 h 1152"/>
              <a:gd name="T14" fmla="*/ 843 w 843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3" h="1152">
                <a:moveTo>
                  <a:pt x="0" y="933"/>
                </a:moveTo>
                <a:lnTo>
                  <a:pt x="627" y="0"/>
                </a:lnTo>
                <a:lnTo>
                  <a:pt x="843" y="1152"/>
                </a:lnTo>
                <a:lnTo>
                  <a:pt x="0" y="933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6" name="Line 51"/>
          <p:cNvSpPr>
            <a:spLocks noChangeShapeType="1"/>
          </p:cNvSpPr>
          <p:nvPr/>
        </p:nvSpPr>
        <p:spPr bwMode="auto">
          <a:xfrm flipV="1">
            <a:off x="4572000" y="1450975"/>
            <a:ext cx="989013" cy="147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7" name="Line 52"/>
          <p:cNvSpPr>
            <a:spLocks noChangeShapeType="1"/>
          </p:cNvSpPr>
          <p:nvPr/>
        </p:nvSpPr>
        <p:spPr bwMode="auto">
          <a:xfrm flipV="1">
            <a:off x="5905500" y="2924175"/>
            <a:ext cx="671513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8" name="Line 53"/>
          <p:cNvSpPr>
            <a:spLocks noChangeShapeType="1"/>
          </p:cNvSpPr>
          <p:nvPr/>
        </p:nvSpPr>
        <p:spPr bwMode="auto">
          <a:xfrm flipH="1" flipV="1">
            <a:off x="5567363" y="1447800"/>
            <a:ext cx="338137" cy="181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39" name="Line 54"/>
          <p:cNvSpPr>
            <a:spLocks noChangeShapeType="1"/>
          </p:cNvSpPr>
          <p:nvPr/>
        </p:nvSpPr>
        <p:spPr bwMode="auto">
          <a:xfrm>
            <a:off x="4572000" y="2924175"/>
            <a:ext cx="1328738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40" name="Oval 55"/>
          <p:cNvSpPr>
            <a:spLocks noChangeArrowheads="1"/>
          </p:cNvSpPr>
          <p:nvPr/>
        </p:nvSpPr>
        <p:spPr bwMode="auto">
          <a:xfrm>
            <a:off x="4530725" y="288925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496" name="Oval 56"/>
          <p:cNvSpPr>
            <a:spLocks noChangeArrowheads="1"/>
          </p:cNvSpPr>
          <p:nvPr/>
        </p:nvSpPr>
        <p:spPr bwMode="auto">
          <a:xfrm>
            <a:off x="2098675" y="2527300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497" name="Oval 57"/>
          <p:cNvSpPr>
            <a:spLocks noChangeArrowheads="1"/>
          </p:cNvSpPr>
          <p:nvPr/>
        </p:nvSpPr>
        <p:spPr bwMode="auto">
          <a:xfrm>
            <a:off x="3189288" y="1531938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498" name="Oval 58"/>
          <p:cNvSpPr>
            <a:spLocks noChangeArrowheads="1"/>
          </p:cNvSpPr>
          <p:nvPr/>
        </p:nvSpPr>
        <p:spPr bwMode="auto">
          <a:xfrm>
            <a:off x="3033713" y="2800350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499" name="Oval 59"/>
          <p:cNvSpPr>
            <a:spLocks noChangeArrowheads="1"/>
          </p:cNvSpPr>
          <p:nvPr/>
        </p:nvSpPr>
        <p:spPr bwMode="auto">
          <a:xfrm>
            <a:off x="4524375" y="2878138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45" name="Freeform 60"/>
          <p:cNvSpPr>
            <a:spLocks/>
          </p:cNvSpPr>
          <p:nvPr/>
        </p:nvSpPr>
        <p:spPr bwMode="auto">
          <a:xfrm>
            <a:off x="5568950" y="1443038"/>
            <a:ext cx="1014413" cy="1824037"/>
          </a:xfrm>
          <a:custGeom>
            <a:avLst/>
            <a:gdLst>
              <a:gd name="T0" fmla="*/ 2147483647 w 639"/>
              <a:gd name="T1" fmla="*/ 2147483647 h 1149"/>
              <a:gd name="T2" fmla="*/ 2147483647 w 639"/>
              <a:gd name="T3" fmla="*/ 2147483647 h 1149"/>
              <a:gd name="T4" fmla="*/ 0 w 639"/>
              <a:gd name="T5" fmla="*/ 0 h 1149"/>
              <a:gd name="T6" fmla="*/ 2147483647 w 639"/>
              <a:gd name="T7" fmla="*/ 2147483647 h 1149"/>
              <a:gd name="T8" fmla="*/ 0 60000 65536"/>
              <a:gd name="T9" fmla="*/ 0 60000 65536"/>
              <a:gd name="T10" fmla="*/ 0 60000 65536"/>
              <a:gd name="T11" fmla="*/ 0 60000 65536"/>
              <a:gd name="T12" fmla="*/ 0 w 639"/>
              <a:gd name="T13" fmla="*/ 0 h 1149"/>
              <a:gd name="T14" fmla="*/ 639 w 639"/>
              <a:gd name="T15" fmla="*/ 1149 h 1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9" h="1149">
                <a:moveTo>
                  <a:pt x="210" y="1149"/>
                </a:moveTo>
                <a:lnTo>
                  <a:pt x="639" y="927"/>
                </a:lnTo>
                <a:lnTo>
                  <a:pt x="0" y="0"/>
                </a:lnTo>
                <a:lnTo>
                  <a:pt x="210" y="1149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46" name="Oval 61"/>
          <p:cNvSpPr>
            <a:spLocks noChangeArrowheads="1"/>
          </p:cNvSpPr>
          <p:nvPr/>
        </p:nvSpPr>
        <p:spPr bwMode="auto">
          <a:xfrm>
            <a:off x="5861050" y="32210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47" name="Oval 62"/>
          <p:cNvSpPr>
            <a:spLocks noChangeArrowheads="1"/>
          </p:cNvSpPr>
          <p:nvPr/>
        </p:nvSpPr>
        <p:spPr bwMode="auto">
          <a:xfrm>
            <a:off x="6535738" y="2865438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2148" name="Oval 63"/>
          <p:cNvSpPr>
            <a:spLocks noChangeArrowheads="1"/>
          </p:cNvSpPr>
          <p:nvPr/>
        </p:nvSpPr>
        <p:spPr bwMode="auto">
          <a:xfrm>
            <a:off x="5527675" y="140335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504" name="Oval 64"/>
          <p:cNvSpPr>
            <a:spLocks noChangeArrowheads="1"/>
          </p:cNvSpPr>
          <p:nvPr/>
        </p:nvSpPr>
        <p:spPr bwMode="auto">
          <a:xfrm>
            <a:off x="6516688" y="2852738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505" name="Oval 65"/>
          <p:cNvSpPr>
            <a:spLocks noChangeArrowheads="1"/>
          </p:cNvSpPr>
          <p:nvPr/>
        </p:nvSpPr>
        <p:spPr bwMode="auto">
          <a:xfrm>
            <a:off x="5507038" y="1389063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506" name="Oval 66"/>
          <p:cNvSpPr>
            <a:spLocks noChangeArrowheads="1"/>
          </p:cNvSpPr>
          <p:nvPr/>
        </p:nvSpPr>
        <p:spPr bwMode="auto">
          <a:xfrm>
            <a:off x="5848350" y="3221038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1507" name="Rectangle 67"/>
          <p:cNvSpPr>
            <a:spLocks noChangeArrowheads="1"/>
          </p:cNvSpPr>
          <p:nvPr/>
        </p:nvSpPr>
        <p:spPr bwMode="auto">
          <a:xfrm>
            <a:off x="781050" y="5303838"/>
            <a:ext cx="73628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chemeClr val="tx2"/>
                </a:solidFill>
              </a:rPr>
              <a:t>Таким чином можна отримати</a:t>
            </a:r>
          </a:p>
          <a:p>
            <a:pPr algn="ctr"/>
            <a:r>
              <a:rPr lang="ru-RU" sz="3200" b="1" i="1">
                <a:solidFill>
                  <a:schemeClr val="tx2"/>
                </a:solidFill>
              </a:rPr>
              <a:t> зображення будь-якої плоскої або </a:t>
            </a:r>
          </a:p>
          <a:p>
            <a:pPr algn="ctr"/>
            <a:r>
              <a:rPr lang="ru-RU" sz="3200" b="1" i="1">
                <a:solidFill>
                  <a:schemeClr val="tx2"/>
                </a:solidFill>
              </a:rPr>
              <a:t>просторової фігури</a:t>
            </a:r>
            <a:r>
              <a:rPr lang="en-US" sz="3200" b="1" i="1">
                <a:solidFill>
                  <a:schemeClr val="tx2"/>
                </a:solidFill>
              </a:rPr>
              <a:t> </a:t>
            </a:r>
            <a:r>
              <a:rPr lang="ru-RU" sz="3200" b="1" i="1">
                <a:solidFill>
                  <a:schemeClr val="tx2"/>
                </a:solidFill>
              </a:rPr>
              <a:t>на площині.</a:t>
            </a:r>
            <a:endParaRPr lang="uk-UA" sz="3200" b="1" i="1">
              <a:solidFill>
                <a:schemeClr val="tx2"/>
              </a:solidFill>
            </a:endParaRPr>
          </a:p>
        </p:txBody>
      </p:sp>
      <p:sp>
        <p:nvSpPr>
          <p:cNvPr id="701508" name="Rectangle 68"/>
          <p:cNvSpPr>
            <a:spLocks noChangeArrowheads="1"/>
          </p:cNvSpPr>
          <p:nvPr/>
        </p:nvSpPr>
        <p:spPr bwMode="auto">
          <a:xfrm>
            <a:off x="0" y="0"/>
            <a:ext cx="89693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chemeClr val="tx2"/>
                </a:solidFill>
              </a:rPr>
              <a:t>Р</a:t>
            </a:r>
            <a:r>
              <a:rPr lang="uk-UA" sz="3200" b="1" i="1">
                <a:solidFill>
                  <a:schemeClr val="tx2"/>
                </a:solidFill>
              </a:rPr>
              <a:t>озглядаючи будь-яку</a:t>
            </a:r>
            <a:r>
              <a:rPr lang="ru-RU" sz="3200" b="1" i="1">
                <a:solidFill>
                  <a:schemeClr val="tx2"/>
                </a:solidFill>
              </a:rPr>
              <a:t> геометрчну фігуру</a:t>
            </a:r>
          </a:p>
          <a:p>
            <a:pPr algn="ctr"/>
            <a:r>
              <a:rPr lang="ru-RU" sz="3200" b="1" i="1">
                <a:solidFill>
                  <a:schemeClr val="tx2"/>
                </a:solidFill>
              </a:rPr>
              <a:t> як множину точок, можно побудувати</a:t>
            </a:r>
          </a:p>
          <a:p>
            <a:pPr algn="ctr"/>
            <a:r>
              <a:rPr lang="ru-RU" sz="3200" b="1" i="1">
                <a:solidFill>
                  <a:schemeClr val="tx2"/>
                </a:solidFill>
              </a:rPr>
              <a:t> в заданій площині проекцію даної фігури.</a:t>
            </a:r>
            <a:endParaRPr lang="uk-UA" sz="32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0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0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0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0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0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0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0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0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70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0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70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7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0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70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70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70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70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70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70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70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70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70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70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70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8941 0.32106 " pathEditMode="relative" rAng="0" ptsTypes="AA">
                                      <p:cBhvr>
                                        <p:cTn id="92" dur="5000" fill="hold"/>
                                        <p:tgtEl>
                                          <p:spTgt spid="70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11371 0.41343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701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20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7848 0.28287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70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4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09896 0.36644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701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18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5678 0.20879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701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0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5607E-6 L 0.06354 0.23422 " pathEditMode="relative" rAng="0" ptsTypes="AA">
                                      <p:cBhvr>
                                        <p:cTn id="110" dur="5000" fill="hold"/>
                                        <p:tgtEl>
                                          <p:spTgt spid="70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11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0116E-6 L 0.06666 0.24047 " pathEditMode="relative" rAng="0" ptsTypes="AA">
                                      <p:cBhvr>
                                        <p:cTn id="114" dur="5000" fill="hold"/>
                                        <p:tgtEl>
                                          <p:spTgt spid="701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70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53" grpId="0" animBg="1"/>
      <p:bldP spid="701454" grpId="0" animBg="1"/>
      <p:bldP spid="701455" grpId="0" animBg="1"/>
      <p:bldP spid="701464" grpId="0" animBg="1"/>
      <p:bldP spid="701465" grpId="0" animBg="1"/>
      <p:bldP spid="701466" grpId="0" animBg="1"/>
      <p:bldP spid="701467" grpId="0" animBg="1"/>
      <p:bldP spid="701468" grpId="0" animBg="1"/>
      <p:bldP spid="701469" grpId="0" animBg="1"/>
      <p:bldP spid="701470" grpId="0" animBg="1"/>
      <p:bldP spid="701471" grpId="0" animBg="1"/>
      <p:bldP spid="701472" grpId="0" animBg="1"/>
      <p:bldP spid="701473" grpId="0" animBg="1"/>
      <p:bldP spid="701474" grpId="0" animBg="1"/>
      <p:bldP spid="701475" grpId="0" animBg="1"/>
      <p:bldP spid="701476" grpId="0" animBg="1"/>
      <p:bldP spid="701477" grpId="0" animBg="1"/>
      <p:bldP spid="701478" grpId="0" animBg="1"/>
      <p:bldP spid="701479" grpId="0" animBg="1"/>
      <p:bldP spid="701480" grpId="0" animBg="1"/>
      <p:bldP spid="701481" grpId="0" animBg="1"/>
      <p:bldP spid="701482" grpId="0" animBg="1"/>
      <p:bldP spid="701483" grpId="0" animBg="1"/>
      <p:bldP spid="701496" grpId="0" animBg="1"/>
      <p:bldP spid="701496" grpId="1" animBg="1"/>
      <p:bldP spid="701497" grpId="0" animBg="1"/>
      <p:bldP spid="701497" grpId="1" animBg="1"/>
      <p:bldP spid="701498" grpId="0" animBg="1"/>
      <p:bldP spid="701498" grpId="1" animBg="1"/>
      <p:bldP spid="701499" grpId="0" animBg="1"/>
      <p:bldP spid="701499" grpId="1" animBg="1"/>
      <p:bldP spid="701504" grpId="0" animBg="1"/>
      <p:bldP spid="701504" grpId="1" animBg="1"/>
      <p:bldP spid="701505" grpId="0" animBg="1"/>
      <p:bldP spid="701505" grpId="1" animBg="1"/>
      <p:bldP spid="701506" grpId="0" animBg="1"/>
      <p:bldP spid="701506" grpId="1" animBg="1"/>
      <p:bldP spid="701507" grpId="0"/>
      <p:bldP spid="7015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Line 2"/>
          <p:cNvSpPr>
            <a:spLocks noChangeShapeType="1"/>
          </p:cNvSpPr>
          <p:nvPr/>
        </p:nvSpPr>
        <p:spPr bwMode="auto">
          <a:xfrm>
            <a:off x="1601788" y="3424238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</a:rPr>
              <a:t>Зауваження 1.</a:t>
            </a:r>
            <a:r>
              <a:rPr lang="ru-RU" sz="2800" b="1"/>
              <a:t> При паралельному проективанні </a:t>
            </a:r>
            <a:r>
              <a:rPr lang="ru-RU" sz="2800" b="1" u="sng">
                <a:solidFill>
                  <a:schemeClr val="accent2"/>
                </a:solidFill>
              </a:rPr>
              <a:t>не вибирають</a:t>
            </a:r>
            <a:r>
              <a:rPr lang="ru-RU" sz="2800" b="1"/>
              <a:t> напрамок паралельного проектування паралельно площині проекції.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135313" y="27305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2627313" y="42926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1258888" y="2205038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2809875" y="1595438"/>
            <a:ext cx="288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702472" name="Oval 8"/>
          <p:cNvSpPr>
            <a:spLocks noChangeArrowheads="1"/>
          </p:cNvSpPr>
          <p:nvPr/>
        </p:nvSpPr>
        <p:spPr bwMode="auto">
          <a:xfrm>
            <a:off x="3059113" y="3357563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 rot="830980">
            <a:off x="3168650" y="5359400"/>
            <a:ext cx="374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3200" b="1" i="1">
                <a:sym typeface="Symbol" pitchFamily="18" charset="2"/>
              </a:rPr>
              <a:t></a:t>
            </a:r>
          </a:p>
        </p:txBody>
      </p:sp>
      <p:sp>
        <p:nvSpPr>
          <p:cNvPr id="133130" name="Oval 10"/>
          <p:cNvSpPr>
            <a:spLocks noChangeArrowheads="1"/>
          </p:cNvSpPr>
          <p:nvPr/>
        </p:nvSpPr>
        <p:spPr bwMode="auto">
          <a:xfrm>
            <a:off x="3059113" y="335756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72101 0.00093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0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/>
      <p:bldP spid="702472" grpId="0" animBg="1"/>
      <p:bldP spid="70247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ChangeArrowheads="1"/>
          </p:cNvSpPr>
          <p:nvPr/>
        </p:nvSpPr>
        <p:spPr bwMode="auto">
          <a:xfrm>
            <a:off x="3179763" y="480695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3491" name="Line 3"/>
          <p:cNvSpPr>
            <a:spLocks noChangeShapeType="1"/>
          </p:cNvSpPr>
          <p:nvPr/>
        </p:nvSpPr>
        <p:spPr bwMode="auto">
          <a:xfrm flipV="1">
            <a:off x="5124450" y="5238750"/>
            <a:ext cx="1871663" cy="7207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3492" name="Line 4"/>
          <p:cNvSpPr>
            <a:spLocks noChangeShapeType="1"/>
          </p:cNvSpPr>
          <p:nvPr/>
        </p:nvSpPr>
        <p:spPr bwMode="auto">
          <a:xfrm>
            <a:off x="4692650" y="1998663"/>
            <a:ext cx="2320925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4149" name="Freeform 5"/>
          <p:cNvSpPr>
            <a:spLocks/>
          </p:cNvSpPr>
          <p:nvPr/>
        </p:nvSpPr>
        <p:spPr bwMode="auto">
          <a:xfrm>
            <a:off x="3684588" y="2359025"/>
            <a:ext cx="1511300" cy="1800225"/>
          </a:xfrm>
          <a:custGeom>
            <a:avLst/>
            <a:gdLst>
              <a:gd name="T0" fmla="*/ 0 w 952"/>
              <a:gd name="T1" fmla="*/ 2147483647 h 1134"/>
              <a:gd name="T2" fmla="*/ 2147483647 w 952"/>
              <a:gd name="T3" fmla="*/ 0 h 1134"/>
              <a:gd name="T4" fmla="*/ 2147483647 w 952"/>
              <a:gd name="T5" fmla="*/ 2147483647 h 1134"/>
              <a:gd name="T6" fmla="*/ 0 w 952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134"/>
              <a:gd name="T14" fmla="*/ 952 w 952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134">
                <a:moveTo>
                  <a:pt x="0" y="998"/>
                </a:moveTo>
                <a:lnTo>
                  <a:pt x="816" y="0"/>
                </a:lnTo>
                <a:lnTo>
                  <a:pt x="952" y="1134"/>
                </a:lnTo>
                <a:lnTo>
                  <a:pt x="0" y="99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349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66"/>
                </a:solidFill>
              </a:rPr>
              <a:t>Зауваження 2.</a:t>
            </a:r>
            <a:r>
              <a:rPr lang="ru-RU" sz="2800" b="1"/>
              <a:t> При паралельному проектуванні плоских фігур </a:t>
            </a:r>
            <a:r>
              <a:rPr lang="ru-RU" sz="2800" b="1" u="sng">
                <a:solidFill>
                  <a:schemeClr val="accent2"/>
                </a:solidFill>
              </a:rPr>
              <a:t>не вибирають</a:t>
            </a:r>
            <a:r>
              <a:rPr lang="ru-RU" sz="2800" b="1"/>
              <a:t> напрямок паралельного проектування паралельно площині, якій належить ця плоска фігура. 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3108325" y="3798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872163" y="2136775"/>
            <a:ext cx="28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703497" name="Line 9"/>
          <p:cNvSpPr>
            <a:spLocks noChangeShapeType="1"/>
          </p:cNvSpPr>
          <p:nvPr/>
        </p:nvSpPr>
        <p:spPr bwMode="auto">
          <a:xfrm>
            <a:off x="2603500" y="2430463"/>
            <a:ext cx="2528888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3498" name="Oval 10"/>
          <p:cNvSpPr>
            <a:spLocks noChangeArrowheads="1"/>
          </p:cNvSpPr>
          <p:nvPr/>
        </p:nvSpPr>
        <p:spPr bwMode="auto">
          <a:xfrm>
            <a:off x="3611563" y="3871913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 rot="830980">
            <a:off x="3611563" y="603091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>
            <a:off x="3625850" y="388461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>
            <a:off x="5556250" y="2214563"/>
            <a:ext cx="230505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>
            <a:off x="7861300" y="5456238"/>
            <a:ext cx="255588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8083550" y="5772150"/>
            <a:ext cx="2571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4160" name="Oval 16"/>
          <p:cNvSpPr>
            <a:spLocks noChangeArrowheads="1"/>
          </p:cNvSpPr>
          <p:nvPr/>
        </p:nvSpPr>
        <p:spPr bwMode="auto">
          <a:xfrm>
            <a:off x="4922838" y="232727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4932363" y="18700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4837113" y="415925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03507" name="Line 19"/>
          <p:cNvSpPr>
            <a:spLocks noChangeShapeType="1"/>
          </p:cNvSpPr>
          <p:nvPr/>
        </p:nvSpPr>
        <p:spPr bwMode="auto">
          <a:xfrm>
            <a:off x="3756025" y="2143125"/>
            <a:ext cx="2438400" cy="340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4164" name="Oval 20"/>
          <p:cNvSpPr>
            <a:spLocks noChangeArrowheads="1"/>
          </p:cNvSpPr>
          <p:nvPr/>
        </p:nvSpPr>
        <p:spPr bwMode="auto">
          <a:xfrm>
            <a:off x="5124450" y="408781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3509" name="Oval 21"/>
          <p:cNvSpPr>
            <a:spLocks noChangeArrowheads="1"/>
          </p:cNvSpPr>
          <p:nvPr/>
        </p:nvSpPr>
        <p:spPr bwMode="auto">
          <a:xfrm>
            <a:off x="5124450" y="4087813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3510" name="Oval 22"/>
          <p:cNvSpPr>
            <a:spLocks noChangeArrowheads="1"/>
          </p:cNvSpPr>
          <p:nvPr/>
        </p:nvSpPr>
        <p:spPr bwMode="auto">
          <a:xfrm>
            <a:off x="4922838" y="232727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3511" name="Text Box 23"/>
          <p:cNvSpPr txBox="1">
            <a:spLocks noChangeArrowheads="1"/>
          </p:cNvSpPr>
          <p:nvPr/>
        </p:nvSpPr>
        <p:spPr bwMode="auto">
          <a:xfrm>
            <a:off x="4819650" y="59721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</a:t>
            </a:r>
            <a:r>
              <a:rPr lang="en-US" sz="2000"/>
              <a:t>’</a:t>
            </a:r>
            <a:endParaRPr lang="ru-RU" sz="2000"/>
          </a:p>
        </p:txBody>
      </p:sp>
      <p:sp>
        <p:nvSpPr>
          <p:cNvPr id="703512" name="Text Box 24"/>
          <p:cNvSpPr txBox="1">
            <a:spLocks noChangeArrowheads="1"/>
          </p:cNvSpPr>
          <p:nvPr/>
        </p:nvSpPr>
        <p:spPr bwMode="auto">
          <a:xfrm>
            <a:off x="7069138" y="516731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B’</a:t>
            </a:r>
            <a:endParaRPr lang="ru-RU" sz="2000"/>
          </a:p>
        </p:txBody>
      </p:sp>
      <p:sp>
        <p:nvSpPr>
          <p:cNvPr id="703513" name="Text Box 25"/>
          <p:cNvSpPr txBox="1">
            <a:spLocks noChangeArrowheads="1"/>
          </p:cNvSpPr>
          <p:nvPr/>
        </p:nvSpPr>
        <p:spPr bwMode="auto">
          <a:xfrm>
            <a:off x="6132513" y="55276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C’</a:t>
            </a:r>
            <a:endParaRPr lang="ru-RU" sz="2000"/>
          </a:p>
        </p:txBody>
      </p:sp>
      <p:sp>
        <p:nvSpPr>
          <p:cNvPr id="703514" name="Oval 26"/>
          <p:cNvSpPr>
            <a:spLocks noChangeArrowheads="1"/>
          </p:cNvSpPr>
          <p:nvPr/>
        </p:nvSpPr>
        <p:spPr bwMode="auto">
          <a:xfrm>
            <a:off x="4359275" y="3011488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3515" name="Rectangle 27"/>
          <p:cNvSpPr>
            <a:spLocks noChangeArrowheads="1"/>
          </p:cNvSpPr>
          <p:nvPr/>
        </p:nvSpPr>
        <p:spPr bwMode="auto">
          <a:xfrm>
            <a:off x="0" y="4546600"/>
            <a:ext cx="43148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/>
              <a:t>Отримана при цьому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/>
              <a:t> проекція не відтворює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/>
              <a:t> властивості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/>
              <a:t>даної плоскої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/>
              <a:t> фігури.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0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5955 0.2965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1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11111 0.2057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1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2223 0.41597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70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animBg="1"/>
      <p:bldP spid="703492" grpId="0" animBg="1"/>
      <p:bldP spid="703494" grpId="0"/>
      <p:bldP spid="703497" grpId="0" animBg="1"/>
      <p:bldP spid="703498" grpId="0" animBg="1"/>
      <p:bldP spid="703498" grpId="1" animBg="1"/>
      <p:bldP spid="703507" grpId="0" animBg="1"/>
      <p:bldP spid="703509" grpId="0" animBg="1"/>
      <p:bldP spid="703509" grpId="1" animBg="1"/>
      <p:bldP spid="703510" grpId="0" animBg="1"/>
      <p:bldP spid="703510" grpId="1" animBg="1"/>
      <p:bldP spid="703511" grpId="0"/>
      <p:bldP spid="703512" grpId="0"/>
      <p:bldP spid="703513" grpId="0"/>
      <p:bldP spid="703514" grpId="0" animBg="1"/>
      <p:bldP spid="7035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ChangeArrowheads="1"/>
          </p:cNvSpPr>
          <p:nvPr/>
        </p:nvSpPr>
        <p:spPr bwMode="auto">
          <a:xfrm>
            <a:off x="2741613" y="4872038"/>
            <a:ext cx="5689600" cy="1728787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5171" name="Freeform 3"/>
          <p:cNvSpPr>
            <a:spLocks/>
          </p:cNvSpPr>
          <p:nvPr/>
        </p:nvSpPr>
        <p:spPr bwMode="auto">
          <a:xfrm>
            <a:off x="4470400" y="2208213"/>
            <a:ext cx="1511300" cy="1800225"/>
          </a:xfrm>
          <a:custGeom>
            <a:avLst/>
            <a:gdLst>
              <a:gd name="T0" fmla="*/ 0 w 952"/>
              <a:gd name="T1" fmla="*/ 2147483647 h 1134"/>
              <a:gd name="T2" fmla="*/ 2147483647 w 952"/>
              <a:gd name="T3" fmla="*/ 0 h 1134"/>
              <a:gd name="T4" fmla="*/ 2147483647 w 952"/>
              <a:gd name="T5" fmla="*/ 2147483647 h 1134"/>
              <a:gd name="T6" fmla="*/ 0 w 952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1134"/>
              <a:gd name="T14" fmla="*/ 952 w 952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1134">
                <a:moveTo>
                  <a:pt x="0" y="998"/>
                </a:moveTo>
                <a:lnTo>
                  <a:pt x="816" y="0"/>
                </a:lnTo>
                <a:lnTo>
                  <a:pt x="952" y="1134"/>
                </a:lnTo>
                <a:lnTo>
                  <a:pt x="0" y="99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45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>
                <a:solidFill>
                  <a:srgbClr val="FF0066"/>
                </a:solidFill>
              </a:rPr>
              <a:t>Зауваження</a:t>
            </a:r>
            <a:r>
              <a:rPr lang="ru-RU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>
                <a:solidFill>
                  <a:srgbClr val="FF0066"/>
                </a:solidFill>
              </a:rPr>
              <a:t>3</a:t>
            </a:r>
            <a:r>
              <a:rPr lang="ru-RU" sz="2800" b="1" dirty="0">
                <a:solidFill>
                  <a:srgbClr val="FF0066"/>
                </a:solidFill>
              </a:rPr>
              <a:t>.</a:t>
            </a:r>
            <a:r>
              <a:rPr lang="ru-RU" sz="2800" b="1" dirty="0"/>
              <a:t>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напрямок</a:t>
            </a:r>
            <a:r>
              <a:rPr lang="ru-RU" sz="2800" b="1" dirty="0"/>
              <a:t> </a:t>
            </a:r>
            <a:r>
              <a:rPr lang="ru-RU" sz="2800" b="1" dirty="0" err="1"/>
              <a:t>паралельного</a:t>
            </a:r>
            <a:r>
              <a:rPr lang="ru-RU" sz="2800" b="1" dirty="0"/>
              <a:t> </a:t>
            </a:r>
            <a:r>
              <a:rPr lang="ru-RU" sz="2800" b="1" dirty="0" err="1"/>
              <a:t>проектування</a:t>
            </a:r>
            <a:r>
              <a:rPr lang="ru-RU" sz="2800" b="1" dirty="0"/>
              <a:t> </a:t>
            </a:r>
            <a:r>
              <a:rPr lang="ru-RU" sz="2800" b="1" dirty="0" err="1"/>
              <a:t>перпендикулярний</a:t>
            </a:r>
            <a:r>
              <a:rPr lang="ru-RU" sz="2800" b="1" dirty="0"/>
              <a:t> </a:t>
            </a:r>
            <a:r>
              <a:rPr lang="ru-RU" sz="2800" b="1" dirty="0" err="1"/>
              <a:t>площині</a:t>
            </a:r>
            <a:r>
              <a:rPr lang="ru-RU" sz="2800" b="1" dirty="0"/>
              <a:t> </a:t>
            </a:r>
            <a:r>
              <a:rPr lang="ru-RU" sz="2800" b="1" dirty="0" err="1"/>
              <a:t>проекцій</a:t>
            </a:r>
            <a:r>
              <a:rPr lang="ru-RU" sz="2800" b="1" dirty="0"/>
              <a:t>, то </a:t>
            </a:r>
            <a:r>
              <a:rPr lang="ru-RU" sz="2800" b="1" dirty="0" err="1"/>
              <a:t>таке</a:t>
            </a:r>
            <a:r>
              <a:rPr lang="ru-RU" sz="2800" b="1" dirty="0"/>
              <a:t> </a:t>
            </a:r>
            <a:r>
              <a:rPr lang="ru-RU" sz="2800" b="1" dirty="0" err="1"/>
              <a:t>паралельне</a:t>
            </a:r>
            <a:r>
              <a:rPr lang="ru-RU" sz="2800" b="1" dirty="0"/>
              <a:t> </a:t>
            </a:r>
            <a:r>
              <a:rPr lang="ru-RU" sz="2800" b="1" dirty="0" err="1"/>
              <a:t>проектування</a:t>
            </a:r>
            <a:r>
              <a:rPr lang="ru-RU" sz="2800" b="1" dirty="0"/>
              <a:t> </a:t>
            </a:r>
            <a:r>
              <a:rPr lang="ru-RU" sz="2800" b="1" dirty="0" err="1"/>
              <a:t>називається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0000FF"/>
                </a:solidFill>
              </a:rPr>
              <a:t>ортогональним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</a:rPr>
              <a:t>проектуванням</a:t>
            </a:r>
            <a:r>
              <a:rPr lang="ru-RU" sz="2800" b="1" dirty="0"/>
              <a:t>.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894138" y="35766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7494588" y="1992313"/>
            <a:ext cx="460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</a:rPr>
              <a:t>а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 rot="830980">
            <a:off x="3173413" y="609600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>
            <a:off x="7350125" y="2208213"/>
            <a:ext cx="1588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 flipH="1">
            <a:off x="7358063" y="5168900"/>
            <a:ext cx="1587" cy="9636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>
            <a:off x="7346950" y="6161088"/>
            <a:ext cx="1588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5262563" y="184785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B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199188" y="38639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C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704525" name="Text Box 13"/>
          <p:cNvSpPr txBox="1">
            <a:spLocks noChangeArrowheads="1"/>
          </p:cNvSpPr>
          <p:nvPr/>
        </p:nvSpPr>
        <p:spPr bwMode="auto">
          <a:xfrm>
            <a:off x="3679825" y="54483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А</a:t>
            </a:r>
            <a:r>
              <a:rPr lang="en-US" b="1" i="1">
                <a:solidFill>
                  <a:schemeClr val="accent2"/>
                </a:solidFill>
              </a:rPr>
              <a:t>’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704526" name="Text Box 14"/>
          <p:cNvSpPr txBox="1">
            <a:spLocks noChangeArrowheads="1"/>
          </p:cNvSpPr>
          <p:nvPr/>
        </p:nvSpPr>
        <p:spPr bwMode="auto">
          <a:xfrm>
            <a:off x="5981700" y="6024563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B’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704527" name="Text Box 15"/>
          <p:cNvSpPr txBox="1">
            <a:spLocks noChangeArrowheads="1"/>
          </p:cNvSpPr>
          <p:nvPr/>
        </p:nvSpPr>
        <p:spPr bwMode="auto">
          <a:xfrm>
            <a:off x="6054725" y="5448300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C’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135184" name="Line 16"/>
          <p:cNvSpPr>
            <a:spLocks noChangeShapeType="1"/>
          </p:cNvSpPr>
          <p:nvPr/>
        </p:nvSpPr>
        <p:spPr bwMode="auto">
          <a:xfrm flipV="1">
            <a:off x="7134225" y="4945063"/>
            <a:ext cx="1008063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 flipH="1" flipV="1">
            <a:off x="6773863" y="5016500"/>
            <a:ext cx="936625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>
            <a:off x="7062788" y="4729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87" name="Line 19"/>
          <p:cNvSpPr>
            <a:spLocks noChangeShapeType="1"/>
          </p:cNvSpPr>
          <p:nvPr/>
        </p:nvSpPr>
        <p:spPr bwMode="auto">
          <a:xfrm>
            <a:off x="7672388" y="4714875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 flipV="1">
            <a:off x="7350125" y="4711700"/>
            <a:ext cx="3175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 flipH="1" flipV="1">
            <a:off x="7062788" y="4729163"/>
            <a:ext cx="2873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4534" name="Freeform 22"/>
          <p:cNvSpPr>
            <a:spLocks/>
          </p:cNvSpPr>
          <p:nvPr/>
        </p:nvSpPr>
        <p:spPr bwMode="auto">
          <a:xfrm>
            <a:off x="4470400" y="5664200"/>
            <a:ext cx="1511300" cy="576263"/>
          </a:xfrm>
          <a:custGeom>
            <a:avLst/>
            <a:gdLst>
              <a:gd name="T0" fmla="*/ 0 w 952"/>
              <a:gd name="T1" fmla="*/ 0 h 363"/>
              <a:gd name="T2" fmla="*/ 2147483647 w 952"/>
              <a:gd name="T3" fmla="*/ 0 h 363"/>
              <a:gd name="T4" fmla="*/ 2147483647 w 952"/>
              <a:gd name="T5" fmla="*/ 2147483647 h 363"/>
              <a:gd name="T6" fmla="*/ 0 w 952"/>
              <a:gd name="T7" fmla="*/ 0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363"/>
              <a:gd name="T14" fmla="*/ 952 w 952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363">
                <a:moveTo>
                  <a:pt x="0" y="0"/>
                </a:moveTo>
                <a:lnTo>
                  <a:pt x="952" y="0"/>
                </a:lnTo>
                <a:lnTo>
                  <a:pt x="816" y="363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4535" name="Line 23"/>
          <p:cNvSpPr>
            <a:spLocks noChangeShapeType="1"/>
          </p:cNvSpPr>
          <p:nvPr/>
        </p:nvSpPr>
        <p:spPr bwMode="auto">
          <a:xfrm>
            <a:off x="5765800" y="1560513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4536" name="Line 24"/>
          <p:cNvSpPr>
            <a:spLocks noChangeShapeType="1"/>
          </p:cNvSpPr>
          <p:nvPr/>
        </p:nvSpPr>
        <p:spPr bwMode="auto">
          <a:xfrm flipH="1">
            <a:off x="5981700" y="2640013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4537" name="Line 25"/>
          <p:cNvSpPr>
            <a:spLocks noChangeShapeType="1"/>
          </p:cNvSpPr>
          <p:nvPr/>
        </p:nvSpPr>
        <p:spPr bwMode="auto">
          <a:xfrm>
            <a:off x="4470400" y="1992313"/>
            <a:ext cx="7938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5194" name="Oval 26"/>
          <p:cNvSpPr>
            <a:spLocks noChangeArrowheads="1"/>
          </p:cNvSpPr>
          <p:nvPr/>
        </p:nvSpPr>
        <p:spPr bwMode="auto">
          <a:xfrm>
            <a:off x="4418013" y="373697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4539" name="Oval 27"/>
          <p:cNvSpPr>
            <a:spLocks noChangeArrowheads="1"/>
          </p:cNvSpPr>
          <p:nvPr/>
        </p:nvSpPr>
        <p:spPr bwMode="auto">
          <a:xfrm>
            <a:off x="4419600" y="373697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5196" name="Oval 28"/>
          <p:cNvSpPr>
            <a:spLocks noChangeArrowheads="1"/>
          </p:cNvSpPr>
          <p:nvPr/>
        </p:nvSpPr>
        <p:spPr bwMode="auto">
          <a:xfrm>
            <a:off x="5929313" y="3951288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4541" name="Oval 29"/>
          <p:cNvSpPr>
            <a:spLocks noChangeArrowheads="1"/>
          </p:cNvSpPr>
          <p:nvPr/>
        </p:nvSpPr>
        <p:spPr bwMode="auto">
          <a:xfrm>
            <a:off x="5932488" y="394652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5198" name="Oval 30"/>
          <p:cNvSpPr>
            <a:spLocks noChangeArrowheads="1"/>
          </p:cNvSpPr>
          <p:nvPr/>
        </p:nvSpPr>
        <p:spPr bwMode="auto">
          <a:xfrm>
            <a:off x="5713413" y="2165350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4543" name="Oval 31"/>
          <p:cNvSpPr>
            <a:spLocks noChangeArrowheads="1"/>
          </p:cNvSpPr>
          <p:nvPr/>
        </p:nvSpPr>
        <p:spPr bwMode="auto">
          <a:xfrm>
            <a:off x="5705475" y="2160588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2" name="TextBox 31"/>
          <p:cNvSpPr txBox="1"/>
          <p:nvPr/>
        </p:nvSpPr>
        <p:spPr>
          <a:xfrm>
            <a:off x="357158" y="435769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А     А</a:t>
            </a:r>
            <a:r>
              <a:rPr lang="uk-UA" sz="2000" b="1" dirty="0" smtClean="0"/>
              <a:t>1</a:t>
            </a:r>
            <a:endParaRPr lang="uk-UA" sz="2800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714348" y="464344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7158" y="492919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     В</a:t>
            </a:r>
            <a:r>
              <a:rPr lang="uk-UA" sz="2000" b="1" dirty="0" smtClean="0"/>
              <a:t>1</a:t>
            </a:r>
            <a:endParaRPr lang="uk-UA" sz="2800" b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714348" y="521495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14348" y="564357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7158" y="535782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С      С</a:t>
            </a:r>
            <a:r>
              <a:rPr lang="uk-UA" sz="2000" b="1" dirty="0" smtClean="0"/>
              <a:t>1</a:t>
            </a:r>
            <a:endParaRPr lang="uk-UA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7158" y="321468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АА</a:t>
            </a:r>
            <a:r>
              <a:rPr lang="uk-UA" b="1" dirty="0" smtClean="0"/>
              <a:t>1</a:t>
            </a:r>
            <a:r>
              <a:rPr lang="en-US" sz="3200" b="1" dirty="0" smtClean="0"/>
              <a:t>II</a:t>
            </a:r>
            <a:r>
              <a:rPr lang="uk-UA" sz="2800" b="1" dirty="0" smtClean="0"/>
              <a:t>ВВ</a:t>
            </a:r>
            <a:r>
              <a:rPr lang="uk-UA" sz="2000" b="1" dirty="0" smtClean="0"/>
              <a:t>1</a:t>
            </a:r>
            <a:r>
              <a:rPr lang="en-US" sz="2800" b="1" dirty="0" smtClean="0"/>
              <a:t> II</a:t>
            </a:r>
            <a:r>
              <a:rPr lang="uk-UA" sz="2800" b="1" dirty="0" smtClean="0"/>
              <a:t>СС</a:t>
            </a:r>
            <a:r>
              <a:rPr lang="uk-UA" b="1" dirty="0" smtClean="0"/>
              <a:t>1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0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0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0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0017 0.2747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704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0034 0.2421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704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00018 0.59051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70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6" grpId="0"/>
      <p:bldP spid="704525" grpId="0"/>
      <p:bldP spid="704526" grpId="0"/>
      <p:bldP spid="704527" grpId="0"/>
      <p:bldP spid="704534" grpId="0" animBg="1"/>
      <p:bldP spid="704535" grpId="0" animBg="1"/>
      <p:bldP spid="704536" grpId="0" animBg="1"/>
      <p:bldP spid="704537" grpId="0" animBg="1"/>
      <p:bldP spid="704539" grpId="0" animBg="1"/>
      <p:bldP spid="704539" grpId="1" animBg="1"/>
      <p:bldP spid="704541" grpId="0" animBg="1"/>
      <p:bldP spid="704541" grpId="1" animBg="1"/>
      <p:bldP spid="704543" grpId="0" animBg="1"/>
      <p:bldP spid="7045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ChangeArrowheads="1"/>
          </p:cNvSpPr>
          <p:nvPr/>
        </p:nvSpPr>
        <p:spPr bwMode="auto">
          <a:xfrm>
            <a:off x="3179763" y="48641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5539" name="Line 3"/>
          <p:cNvSpPr>
            <a:spLocks noChangeShapeType="1"/>
          </p:cNvSpPr>
          <p:nvPr/>
        </p:nvSpPr>
        <p:spPr bwMode="auto">
          <a:xfrm>
            <a:off x="4692650" y="2055813"/>
            <a:ext cx="2141538" cy="301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6196" name="Freeform 4"/>
          <p:cNvSpPr>
            <a:spLocks/>
          </p:cNvSpPr>
          <p:nvPr/>
        </p:nvSpPr>
        <p:spPr bwMode="auto">
          <a:xfrm>
            <a:off x="3130550" y="2416175"/>
            <a:ext cx="1849438" cy="974725"/>
          </a:xfrm>
          <a:custGeom>
            <a:avLst/>
            <a:gdLst>
              <a:gd name="T0" fmla="*/ 0 w 1165"/>
              <a:gd name="T1" fmla="*/ 2147483647 h 614"/>
              <a:gd name="T2" fmla="*/ 2147483647 w 1165"/>
              <a:gd name="T3" fmla="*/ 0 h 614"/>
              <a:gd name="T4" fmla="*/ 2147483647 w 1165"/>
              <a:gd name="T5" fmla="*/ 2147483647 h 614"/>
              <a:gd name="T6" fmla="*/ 0 w 1165"/>
              <a:gd name="T7" fmla="*/ 2147483647 h 614"/>
              <a:gd name="T8" fmla="*/ 0 60000 65536"/>
              <a:gd name="T9" fmla="*/ 0 60000 65536"/>
              <a:gd name="T10" fmla="*/ 0 60000 65536"/>
              <a:gd name="T11" fmla="*/ 0 60000 65536"/>
              <a:gd name="T12" fmla="*/ 0 w 1165"/>
              <a:gd name="T13" fmla="*/ 0 h 614"/>
              <a:gd name="T14" fmla="*/ 1165 w 1165"/>
              <a:gd name="T15" fmla="*/ 614 h 6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5" h="614">
                <a:moveTo>
                  <a:pt x="0" y="518"/>
                </a:moveTo>
                <a:lnTo>
                  <a:pt x="1165" y="0"/>
                </a:lnTo>
                <a:lnTo>
                  <a:pt x="1120" y="614"/>
                </a:lnTo>
                <a:lnTo>
                  <a:pt x="0" y="51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FF0066"/>
                </a:solidFill>
              </a:rPr>
              <a:t>Зауваження 4.</a:t>
            </a:r>
            <a:r>
              <a:rPr lang="ru-RU" sz="2800" b="1" i="1"/>
              <a:t> Якщо площина проекції і площина, в якій лежить дана фігура паралельні (</a:t>
            </a:r>
            <a:r>
              <a:rPr lang="ru-RU" sz="3200" b="1" i="1">
                <a:sym typeface="Symbol" pitchFamily="18" charset="2"/>
              </a:rPr>
              <a:t></a:t>
            </a:r>
            <a:r>
              <a:rPr lang="en-US" sz="2800" b="1" i="1">
                <a:cs typeface="Arial" charset="0"/>
              </a:rPr>
              <a:t>||</a:t>
            </a:r>
            <a:r>
              <a:rPr lang="ru-RU" sz="2800" b="1" i="1">
                <a:cs typeface="Arial" charset="0"/>
              </a:rPr>
              <a:t>(АВС))</a:t>
            </a:r>
            <a:r>
              <a:rPr lang="ru-RU" sz="2800" b="1" i="1"/>
              <a:t>, то отримане  при цьому зображення дорівнює праобразу.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676525" y="31369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6405563" y="2511425"/>
            <a:ext cx="28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705544" name="Line 8"/>
          <p:cNvSpPr>
            <a:spLocks noChangeShapeType="1"/>
          </p:cNvSpPr>
          <p:nvPr/>
        </p:nvSpPr>
        <p:spPr bwMode="auto">
          <a:xfrm>
            <a:off x="2603500" y="2487613"/>
            <a:ext cx="242570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 rot="830980">
            <a:off x="3611563" y="6088063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3081338" y="318611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6203" name="Line 11"/>
          <p:cNvSpPr>
            <a:spLocks noChangeShapeType="1"/>
          </p:cNvSpPr>
          <p:nvPr/>
        </p:nvSpPr>
        <p:spPr bwMode="auto">
          <a:xfrm>
            <a:off x="5484813" y="1912938"/>
            <a:ext cx="230505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>
            <a:off x="7797800" y="5160963"/>
            <a:ext cx="404813" cy="568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8148638" y="5656263"/>
            <a:ext cx="2571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6206" name="Oval 14"/>
          <p:cNvSpPr>
            <a:spLocks noChangeArrowheads="1"/>
          </p:cNvSpPr>
          <p:nvPr/>
        </p:nvSpPr>
        <p:spPr bwMode="auto">
          <a:xfrm>
            <a:off x="4922838" y="238442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4837113" y="19843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36208" name="Text Box 16"/>
          <p:cNvSpPr txBox="1">
            <a:spLocks noChangeArrowheads="1"/>
          </p:cNvSpPr>
          <p:nvPr/>
        </p:nvSpPr>
        <p:spPr bwMode="auto">
          <a:xfrm>
            <a:off x="4403725" y="34956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05553" name="Text Box 17"/>
          <p:cNvSpPr txBox="1">
            <a:spLocks noChangeArrowheads="1"/>
          </p:cNvSpPr>
          <p:nvPr/>
        </p:nvSpPr>
        <p:spPr bwMode="auto">
          <a:xfrm>
            <a:off x="4603750" y="5838825"/>
            <a:ext cx="73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</a:rPr>
              <a:t>А</a:t>
            </a:r>
            <a:r>
              <a:rPr lang="en-US" sz="2800" b="1" i="1">
                <a:solidFill>
                  <a:schemeClr val="accent2"/>
                </a:solidFill>
              </a:rPr>
              <a:t>’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05554" name="Text Box 18"/>
          <p:cNvSpPr txBox="1">
            <a:spLocks noChangeArrowheads="1"/>
          </p:cNvSpPr>
          <p:nvPr/>
        </p:nvSpPr>
        <p:spPr bwMode="auto">
          <a:xfrm>
            <a:off x="6924675" y="4864100"/>
            <a:ext cx="66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B’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05555" name="Text Box 19"/>
          <p:cNvSpPr txBox="1">
            <a:spLocks noChangeArrowheads="1"/>
          </p:cNvSpPr>
          <p:nvPr/>
        </p:nvSpPr>
        <p:spPr bwMode="auto">
          <a:xfrm>
            <a:off x="6924675" y="5945188"/>
            <a:ext cx="71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C’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05556" name="Freeform 20"/>
          <p:cNvSpPr>
            <a:spLocks/>
          </p:cNvSpPr>
          <p:nvPr/>
        </p:nvSpPr>
        <p:spPr bwMode="auto">
          <a:xfrm>
            <a:off x="4995863" y="5067300"/>
            <a:ext cx="1849437" cy="974725"/>
          </a:xfrm>
          <a:custGeom>
            <a:avLst/>
            <a:gdLst>
              <a:gd name="T0" fmla="*/ 0 w 1165"/>
              <a:gd name="T1" fmla="*/ 2147483647 h 614"/>
              <a:gd name="T2" fmla="*/ 2147483647 w 1165"/>
              <a:gd name="T3" fmla="*/ 0 h 614"/>
              <a:gd name="T4" fmla="*/ 2147483647 w 1165"/>
              <a:gd name="T5" fmla="*/ 2147483647 h 614"/>
              <a:gd name="T6" fmla="*/ 0 w 1165"/>
              <a:gd name="T7" fmla="*/ 2147483647 h 614"/>
              <a:gd name="T8" fmla="*/ 0 60000 65536"/>
              <a:gd name="T9" fmla="*/ 0 60000 65536"/>
              <a:gd name="T10" fmla="*/ 0 60000 65536"/>
              <a:gd name="T11" fmla="*/ 0 60000 65536"/>
              <a:gd name="T12" fmla="*/ 0 w 1165"/>
              <a:gd name="T13" fmla="*/ 0 h 614"/>
              <a:gd name="T14" fmla="*/ 1165 w 1165"/>
              <a:gd name="T15" fmla="*/ 614 h 6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5" h="614">
                <a:moveTo>
                  <a:pt x="0" y="518"/>
                </a:moveTo>
                <a:lnTo>
                  <a:pt x="1165" y="0"/>
                </a:lnTo>
                <a:lnTo>
                  <a:pt x="1120" y="614"/>
                </a:lnTo>
                <a:lnTo>
                  <a:pt x="0" y="51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5557" name="Line 21"/>
          <p:cNvSpPr>
            <a:spLocks noChangeShapeType="1"/>
          </p:cNvSpPr>
          <p:nvPr/>
        </p:nvSpPr>
        <p:spPr bwMode="auto">
          <a:xfrm>
            <a:off x="4146550" y="2344738"/>
            <a:ext cx="2628900" cy="367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6214" name="Oval 22"/>
          <p:cNvSpPr>
            <a:spLocks noChangeArrowheads="1"/>
          </p:cNvSpPr>
          <p:nvPr/>
        </p:nvSpPr>
        <p:spPr bwMode="auto">
          <a:xfrm>
            <a:off x="4846638" y="335756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5559" name="Oval 23"/>
          <p:cNvSpPr>
            <a:spLocks noChangeArrowheads="1"/>
          </p:cNvSpPr>
          <p:nvPr/>
        </p:nvSpPr>
        <p:spPr bwMode="auto">
          <a:xfrm>
            <a:off x="4846638" y="3352800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5560" name="Oval 24"/>
          <p:cNvSpPr>
            <a:spLocks noChangeArrowheads="1"/>
          </p:cNvSpPr>
          <p:nvPr/>
        </p:nvSpPr>
        <p:spPr bwMode="auto">
          <a:xfrm>
            <a:off x="3076575" y="318452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5561" name="Oval 25"/>
          <p:cNvSpPr>
            <a:spLocks noChangeArrowheads="1"/>
          </p:cNvSpPr>
          <p:nvPr/>
        </p:nvSpPr>
        <p:spPr bwMode="auto">
          <a:xfrm>
            <a:off x="4922838" y="238442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0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20642 0.3835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705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1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0538 0.38078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705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19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0348 0.3854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705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animBg="1"/>
      <p:bldP spid="705541" grpId="0"/>
      <p:bldP spid="705544" grpId="0" animBg="1"/>
      <p:bldP spid="705553" grpId="0"/>
      <p:bldP spid="705554" grpId="0"/>
      <p:bldP spid="705555" grpId="0"/>
      <p:bldP spid="705556" grpId="0" animBg="1"/>
      <p:bldP spid="705557" grpId="0" animBg="1"/>
      <p:bldP spid="705559" grpId="0" animBg="1"/>
      <p:bldP spid="705559" grpId="1" animBg="1"/>
      <p:bldP spid="705560" grpId="0" animBg="1"/>
      <p:bldP spid="705560" grpId="1" animBg="1"/>
      <p:bldP spid="705561" grpId="0" animBg="1"/>
      <p:bldP spid="70556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982" name="Picture 6"/>
          <p:cNvPicPr>
            <a:picLocks noChangeAspect="1" noChangeArrowheads="1"/>
          </p:cNvPicPr>
          <p:nvPr/>
        </p:nvPicPr>
        <p:blipFill>
          <a:blip r:embed="rId2"/>
          <a:srcRect l="31387" t="12257" r="5879" b="46112"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6981" name="WordArt 5"/>
          <p:cNvSpPr>
            <a:spLocks noChangeArrowheads="1" noChangeShapeType="1" noTextEdit="1"/>
          </p:cNvSpPr>
          <p:nvPr/>
        </p:nvSpPr>
        <p:spPr bwMode="auto">
          <a:xfrm>
            <a:off x="-323850" y="342900"/>
            <a:ext cx="7477125" cy="5292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Властивості 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паралельного</a:t>
            </a:r>
          </a:p>
          <a:p>
            <a:pPr algn="ctr"/>
            <a:r>
              <a:rPr lang="uk-U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проектування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66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/>
              <a:t>1) паралельність прямих (відрізків, променів) </a:t>
            </a:r>
            <a:r>
              <a:rPr lang="ru-RU" sz="3600" b="1" i="1">
                <a:solidFill>
                  <a:srgbClr val="FF0066"/>
                </a:solidFill>
              </a:rPr>
              <a:t>зберігається</a:t>
            </a:r>
            <a:r>
              <a:rPr lang="ru-RU" sz="3600" b="1" i="1"/>
              <a:t>;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2627313" y="42926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 rot="830980">
            <a:off x="6516688" y="55895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 flipV="1">
            <a:off x="2251075" y="1484313"/>
            <a:ext cx="2016125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 flipV="1">
            <a:off x="3708400" y="2781300"/>
            <a:ext cx="1008063" cy="900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5219700" y="1557338"/>
            <a:ext cx="221615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1978025" y="2936875"/>
            <a:ext cx="1627188" cy="222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2701925" y="2352675"/>
            <a:ext cx="2160588" cy="294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3213" y="1268413"/>
            <a:ext cx="237490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>
            <a:off x="4173538" y="2060575"/>
            <a:ext cx="2163762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 flipV="1">
            <a:off x="3589338" y="4543425"/>
            <a:ext cx="292735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 flipV="1">
            <a:off x="4859338" y="5013325"/>
            <a:ext cx="1474787" cy="290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5615" name="Line 14"/>
          <p:cNvSpPr>
            <a:spLocks noChangeShapeType="1"/>
          </p:cNvSpPr>
          <p:nvPr/>
        </p:nvSpPr>
        <p:spPr bwMode="auto">
          <a:xfrm>
            <a:off x="3606800" y="51673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6" name="Line 15"/>
          <p:cNvSpPr>
            <a:spLocks noChangeShapeType="1"/>
          </p:cNvSpPr>
          <p:nvPr/>
        </p:nvSpPr>
        <p:spPr bwMode="auto">
          <a:xfrm>
            <a:off x="4876800" y="53324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7" name="Line 16"/>
          <p:cNvSpPr>
            <a:spLocks noChangeShapeType="1"/>
          </p:cNvSpPr>
          <p:nvPr/>
        </p:nvSpPr>
        <p:spPr bwMode="auto">
          <a:xfrm>
            <a:off x="6337300" y="50403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>
            <a:off x="6527800" y="45704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5435600" y="1341438"/>
            <a:ext cx="288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1835150" y="3141663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A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4572000" y="2349500"/>
            <a:ext cx="360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D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2" name="Text Box 21"/>
          <p:cNvSpPr txBox="1">
            <a:spLocks noChangeArrowheads="1"/>
          </p:cNvSpPr>
          <p:nvPr/>
        </p:nvSpPr>
        <p:spPr bwMode="auto">
          <a:xfrm>
            <a:off x="3276600" y="35004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3" name="Text Box 22"/>
          <p:cNvSpPr txBox="1">
            <a:spLocks noChangeArrowheads="1"/>
          </p:cNvSpPr>
          <p:nvPr/>
        </p:nvSpPr>
        <p:spPr bwMode="auto">
          <a:xfrm>
            <a:off x="4418013" y="120491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4" name="Text Box 23"/>
          <p:cNvSpPr txBox="1">
            <a:spLocks noChangeArrowheads="1"/>
          </p:cNvSpPr>
          <p:nvPr/>
        </p:nvSpPr>
        <p:spPr bwMode="auto">
          <a:xfrm>
            <a:off x="3057525" y="5132388"/>
            <a:ext cx="714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A</a:t>
            </a:r>
            <a:r>
              <a:rPr lang="uk-UA" sz="2800" b="1" i="1" baseline="-25000">
                <a:solidFill>
                  <a:schemeClr val="accent2"/>
                </a:solidFill>
              </a:rPr>
              <a:t>1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5" name="Text Box 24"/>
          <p:cNvSpPr txBox="1">
            <a:spLocks noChangeArrowheads="1"/>
          </p:cNvSpPr>
          <p:nvPr/>
        </p:nvSpPr>
        <p:spPr bwMode="auto">
          <a:xfrm>
            <a:off x="6402388" y="4856163"/>
            <a:ext cx="763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D</a:t>
            </a:r>
            <a:r>
              <a:rPr lang="uk-UA" sz="2800" b="1" i="1" baseline="-25000">
                <a:solidFill>
                  <a:schemeClr val="accent2"/>
                </a:solidFill>
              </a:rPr>
              <a:t>1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6" name="Text Box 25"/>
          <p:cNvSpPr txBox="1">
            <a:spLocks noChangeArrowheads="1"/>
          </p:cNvSpPr>
          <p:nvPr/>
        </p:nvSpPr>
        <p:spPr bwMode="auto">
          <a:xfrm>
            <a:off x="4384675" y="5284788"/>
            <a:ext cx="582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r>
              <a:rPr lang="uk-UA" sz="2800" b="1" i="1" baseline="-25000">
                <a:solidFill>
                  <a:schemeClr val="accent2"/>
                </a:solidFill>
              </a:rPr>
              <a:t>1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6516688" y="4292600"/>
            <a:ext cx="808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r>
              <a:rPr lang="uk-UA" sz="2800" b="1" i="1" baseline="-25000">
                <a:solidFill>
                  <a:schemeClr val="accent2"/>
                </a:solidFill>
              </a:rPr>
              <a:t>1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7454900" y="4621213"/>
            <a:ext cx="234950" cy="320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706589" name="Object 29"/>
          <p:cNvGraphicFramePr>
            <a:graphicFrameLocks noChangeAspect="1"/>
          </p:cNvGraphicFramePr>
          <p:nvPr>
            <p:ph/>
          </p:nvPr>
        </p:nvGraphicFramePr>
        <p:xfrm>
          <a:off x="495300" y="5973763"/>
          <a:ext cx="5854700" cy="884237"/>
        </p:xfrm>
        <a:graphic>
          <a:graphicData uri="http://schemas.openxmlformats.org/presentationml/2006/ole">
            <p:oleObj spid="_x0000_s301058" name="Формула" r:id="rId3" imgW="14475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Text Box 2"/>
          <p:cNvSpPr txBox="1">
            <a:spLocks noChangeArrowheads="1"/>
          </p:cNvSpPr>
          <p:nvPr/>
        </p:nvSpPr>
        <p:spPr bwMode="auto">
          <a:xfrm>
            <a:off x="-73025" y="0"/>
            <a:ext cx="92170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3200" b="1" i="1"/>
              <a:t> 2) відношення довжин відрізків, що лежать на паралельних або на одній прямій </a:t>
            </a:r>
            <a:r>
              <a:rPr lang="ru-RU" sz="3200" b="1" i="1">
                <a:solidFill>
                  <a:srgbClr val="FF0066"/>
                </a:solidFill>
              </a:rPr>
              <a:t>зберігаються</a:t>
            </a:r>
            <a:r>
              <a:rPr lang="ru-RU" sz="3200" b="1" i="1"/>
              <a:t>;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627313" y="42926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830980">
            <a:off x="6516688" y="55895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2251075" y="1484313"/>
            <a:ext cx="2016125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3708400" y="2781300"/>
            <a:ext cx="1008063" cy="900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5219700" y="1557338"/>
            <a:ext cx="221615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978025" y="2936875"/>
            <a:ext cx="1627188" cy="2220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701925" y="2352675"/>
            <a:ext cx="2160588" cy="294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4113213" y="1268413"/>
            <a:ext cx="237490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173538" y="2060575"/>
            <a:ext cx="2163762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3589338" y="4543425"/>
            <a:ext cx="292735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4859338" y="5013325"/>
            <a:ext cx="1474787" cy="290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3606800" y="51673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4876800" y="53324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6337300" y="50403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6527800" y="45704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5969000" y="2027238"/>
            <a:ext cx="28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1835150" y="31416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4572000" y="23495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3276600" y="350043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4489450" y="145891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3267075" y="5132388"/>
            <a:ext cx="60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</a:t>
            </a:r>
            <a:r>
              <a:rPr lang="uk-UA" b="1" baseline="-25000">
                <a:solidFill>
                  <a:schemeClr val="accent2"/>
                </a:solidFill>
              </a:rPr>
              <a:t>1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6402388" y="4856163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</a:t>
            </a:r>
            <a:r>
              <a:rPr lang="uk-UA" b="1" baseline="-25000">
                <a:solidFill>
                  <a:schemeClr val="accent2"/>
                </a:solidFill>
              </a:rPr>
              <a:t>1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4518025" y="5284788"/>
            <a:ext cx="60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</a:t>
            </a:r>
            <a:r>
              <a:rPr lang="uk-UA" b="1" baseline="-25000">
                <a:solidFill>
                  <a:schemeClr val="accent2"/>
                </a:solidFill>
              </a:rPr>
              <a:t>1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6516688" y="4292600"/>
            <a:ext cx="65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B</a:t>
            </a:r>
            <a:r>
              <a:rPr lang="uk-UA" b="1" baseline="-25000">
                <a:solidFill>
                  <a:schemeClr val="accent2"/>
                </a:solidFill>
              </a:rPr>
              <a:t>1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7454900" y="4621213"/>
            <a:ext cx="234950" cy="320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7613" name="Text Box 29"/>
          <p:cNvSpPr txBox="1">
            <a:spLocks noChangeArrowheads="1"/>
          </p:cNvSpPr>
          <p:nvPr/>
        </p:nvSpPr>
        <p:spPr bwMode="auto">
          <a:xfrm>
            <a:off x="0" y="6092825"/>
            <a:ext cx="663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Якщо  АВ=2</a:t>
            </a:r>
            <a:r>
              <a:rPr lang="en-US" sz="2800" b="1" i="1"/>
              <a:t>CD</a:t>
            </a:r>
            <a:r>
              <a:rPr lang="ru-RU" sz="2800" b="1" i="1"/>
              <a:t>, то А</a:t>
            </a:r>
            <a:r>
              <a:rPr lang="ru-RU" sz="2800" b="1" i="1" baseline="-25000"/>
              <a:t>1</a:t>
            </a:r>
            <a:r>
              <a:rPr lang="ru-RU" sz="2800" b="1" i="1"/>
              <a:t>В</a:t>
            </a:r>
            <a:r>
              <a:rPr lang="ru-RU" sz="2800" b="1" i="1" baseline="-25000"/>
              <a:t>1</a:t>
            </a:r>
            <a:r>
              <a:rPr lang="ru-RU" sz="2800" b="1" i="1"/>
              <a:t>=2</a:t>
            </a:r>
            <a:r>
              <a:rPr lang="en-US" sz="2800" b="1" i="1"/>
              <a:t>C</a:t>
            </a:r>
            <a:r>
              <a:rPr lang="uk-UA" sz="2800" b="1" i="1" baseline="-25000"/>
              <a:t>1</a:t>
            </a:r>
            <a:r>
              <a:rPr lang="en-US" sz="2800" b="1" i="1"/>
              <a:t>D</a:t>
            </a:r>
            <a:r>
              <a:rPr lang="uk-UA" sz="2800" b="1" i="1" baseline="-25000"/>
              <a:t>1</a:t>
            </a:r>
            <a:r>
              <a:rPr lang="uk-UA" sz="2800" b="1" i="1"/>
              <a:t> </a:t>
            </a:r>
            <a:r>
              <a:rPr lang="ru-RU" sz="2800" b="1" i="1"/>
              <a:t> або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2771775" y="206057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3070225" y="1989138"/>
            <a:ext cx="2049463" cy="279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5121275" y="4795838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3276600" y="2276475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5076825" y="475297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5076825" y="4365625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М</a:t>
            </a:r>
            <a:r>
              <a:rPr lang="ru-RU" b="1" baseline="-25000">
                <a:solidFill>
                  <a:schemeClr val="accent2"/>
                </a:solidFill>
              </a:rPr>
              <a:t>1</a:t>
            </a:r>
            <a:endParaRPr lang="ru-RU" b="1">
              <a:solidFill>
                <a:schemeClr val="accent2"/>
              </a:solidFill>
            </a:endParaRPr>
          </a:p>
        </p:txBody>
      </p:sp>
      <p:graphicFrame>
        <p:nvGraphicFramePr>
          <p:cNvPr id="707621" name="Object 37"/>
          <p:cNvGraphicFramePr>
            <a:graphicFrameLocks noChangeAspect="1"/>
          </p:cNvGraphicFramePr>
          <p:nvPr>
            <p:ph/>
          </p:nvPr>
        </p:nvGraphicFramePr>
        <p:xfrm>
          <a:off x="6858000" y="5667375"/>
          <a:ext cx="2286000" cy="1190625"/>
        </p:xfrm>
        <a:graphic>
          <a:graphicData uri="http://schemas.openxmlformats.org/presentationml/2006/ole">
            <p:oleObj spid="_x0000_s302082" name="Формула" r:id="rId3" imgW="825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0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6" grpId="0"/>
      <p:bldP spid="7076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7146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4400" b="1" i="1" smtClean="0">
                <a:latin typeface="Times New Roman" pitchFamily="18" charset="0"/>
              </a:rPr>
              <a:t>        </a:t>
            </a:r>
            <a:r>
              <a:rPr lang="uk-UA" sz="3600" b="1" i="1" smtClean="0">
                <a:latin typeface="Times New Roman" pitchFamily="18" charset="0"/>
              </a:rPr>
              <a:t>Процес відображення точок простору на площину називається </a:t>
            </a:r>
            <a:r>
              <a:rPr lang="uk-UA" sz="3600" b="1" i="1" smtClean="0">
                <a:solidFill>
                  <a:srgbClr val="FF0000"/>
                </a:solidFill>
                <a:latin typeface="Times New Roman" pitchFamily="18" charset="0"/>
              </a:rPr>
              <a:t>проектуванням</a:t>
            </a:r>
            <a:r>
              <a:rPr lang="uk-UA" sz="3600" b="1" i="1" smtClean="0">
                <a:latin typeface="Times New Roman" pitchFamily="18" charset="0"/>
              </a:rPr>
              <a:t>.  Зображення, що отримується при проектуванні називається </a:t>
            </a:r>
            <a:r>
              <a:rPr lang="uk-UA" sz="3600" b="1" i="1" smtClean="0">
                <a:solidFill>
                  <a:srgbClr val="FF0000"/>
                </a:solidFill>
                <a:latin typeface="Times New Roman" pitchFamily="18" charset="0"/>
              </a:rPr>
              <a:t>проекцією</a:t>
            </a:r>
            <a:r>
              <a:rPr lang="uk-UA" sz="3600" b="1" i="1" smtClean="0">
                <a:latin typeface="Times New Roman" pitchFamily="18" charset="0"/>
              </a:rPr>
              <a:t>. Слово проекція виникло від латинського </a:t>
            </a:r>
            <a:r>
              <a:rPr lang="uk-UA" sz="3600" b="1" i="1" smtClean="0">
                <a:solidFill>
                  <a:schemeClr val="accent2"/>
                </a:solidFill>
                <a:latin typeface="Times New Roman" pitchFamily="18" charset="0"/>
              </a:rPr>
              <a:t>projection</a:t>
            </a:r>
            <a:r>
              <a:rPr lang="uk-UA" sz="3600" b="1" i="1" smtClean="0">
                <a:latin typeface="Times New Roman" pitchFamily="18" charset="0"/>
              </a:rPr>
              <a:t> - кидання вперед, вдалину</a:t>
            </a:r>
            <a:r>
              <a:rPr lang="uk-UA" sz="4000" b="1" i="1" smtClean="0">
                <a:latin typeface="Times New Roman" pitchFamily="18" charset="0"/>
              </a:rPr>
              <a:t>. </a:t>
            </a:r>
            <a:endParaRPr lang="ru-RU" sz="4000" b="1" i="1" smtClean="0">
              <a:latin typeface="Times New Roman" pitchFamily="18" charset="0"/>
            </a:endParaRPr>
          </a:p>
        </p:txBody>
      </p:sp>
      <p:pic>
        <p:nvPicPr>
          <p:cNvPr id="121859" name="Picture 3" descr="ANd9GcSFJZzTiKO7xM7hw2QgWfxeNIbDP074VlurAi4KUzqMG3j0fa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0075" y="4437063"/>
            <a:ext cx="56896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3"/>
          <p:cNvSpPr>
            <a:spLocks noChangeArrowheads="1"/>
          </p:cNvSpPr>
          <p:nvPr/>
        </p:nvSpPr>
        <p:spPr bwMode="auto">
          <a:xfrm>
            <a:off x="2627313" y="4652963"/>
            <a:ext cx="5689600" cy="1728787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8243" name="Text Box 4"/>
          <p:cNvSpPr txBox="1">
            <a:spLocks noChangeArrowheads="1"/>
          </p:cNvSpPr>
          <p:nvPr/>
        </p:nvSpPr>
        <p:spPr bwMode="auto">
          <a:xfrm rot="830980">
            <a:off x="6516688" y="5949950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138244" name="Line 5"/>
          <p:cNvSpPr>
            <a:spLocks noChangeShapeType="1"/>
          </p:cNvSpPr>
          <p:nvPr/>
        </p:nvSpPr>
        <p:spPr bwMode="auto">
          <a:xfrm flipV="1">
            <a:off x="2251075" y="2276475"/>
            <a:ext cx="1312863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45" name="Line 6"/>
          <p:cNvSpPr>
            <a:spLocks noChangeShapeType="1"/>
          </p:cNvSpPr>
          <p:nvPr/>
        </p:nvSpPr>
        <p:spPr bwMode="auto">
          <a:xfrm>
            <a:off x="3459163" y="2133600"/>
            <a:ext cx="2690812" cy="3671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46" name="Line 7"/>
          <p:cNvSpPr>
            <a:spLocks noChangeShapeType="1"/>
          </p:cNvSpPr>
          <p:nvPr/>
        </p:nvSpPr>
        <p:spPr bwMode="auto">
          <a:xfrm>
            <a:off x="1978025" y="3297238"/>
            <a:ext cx="1627188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8247" name="Line 8"/>
          <p:cNvSpPr>
            <a:spLocks noChangeShapeType="1"/>
          </p:cNvSpPr>
          <p:nvPr/>
        </p:nvSpPr>
        <p:spPr bwMode="auto">
          <a:xfrm>
            <a:off x="5435600" y="2420938"/>
            <a:ext cx="168910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48" name="Line 9"/>
          <p:cNvSpPr>
            <a:spLocks noChangeShapeType="1"/>
          </p:cNvSpPr>
          <p:nvPr/>
        </p:nvSpPr>
        <p:spPr bwMode="auto">
          <a:xfrm>
            <a:off x="3589338" y="5480050"/>
            <a:ext cx="2566987" cy="325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49" name="Line 10"/>
          <p:cNvSpPr>
            <a:spLocks noChangeShapeType="1"/>
          </p:cNvSpPr>
          <p:nvPr/>
        </p:nvSpPr>
        <p:spPr bwMode="auto">
          <a:xfrm>
            <a:off x="7164388" y="4786313"/>
            <a:ext cx="422275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8250" name="Text Box 11"/>
          <p:cNvSpPr txBox="1">
            <a:spLocks noChangeArrowheads="1"/>
          </p:cNvSpPr>
          <p:nvPr/>
        </p:nvSpPr>
        <p:spPr bwMode="auto">
          <a:xfrm>
            <a:off x="5784850" y="2205038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Times New Roman" pitchFamily="18" charset="0"/>
              </a:rPr>
              <a:t>а</a:t>
            </a:r>
          </a:p>
        </p:txBody>
      </p:sp>
      <p:sp>
        <p:nvSpPr>
          <p:cNvPr id="138251" name="Text Box 12"/>
          <p:cNvSpPr txBox="1">
            <a:spLocks noChangeArrowheads="1"/>
          </p:cNvSpPr>
          <p:nvPr/>
        </p:nvSpPr>
        <p:spPr bwMode="auto">
          <a:xfrm>
            <a:off x="1835150" y="350202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</a:t>
            </a:r>
            <a:endParaRPr lang="ru-RU" sz="1800"/>
          </a:p>
        </p:txBody>
      </p:sp>
      <p:sp>
        <p:nvSpPr>
          <p:cNvPr id="138252" name="Text Box 13"/>
          <p:cNvSpPr txBox="1">
            <a:spLocks noChangeArrowheads="1"/>
          </p:cNvSpPr>
          <p:nvPr/>
        </p:nvSpPr>
        <p:spPr bwMode="auto">
          <a:xfrm>
            <a:off x="3708400" y="22050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  <a:endParaRPr lang="ru-RU" sz="1800"/>
          </a:p>
        </p:txBody>
      </p:sp>
      <p:sp>
        <p:nvSpPr>
          <p:cNvPr id="138253" name="Text Box 14"/>
          <p:cNvSpPr txBox="1">
            <a:spLocks noChangeArrowheads="1"/>
          </p:cNvSpPr>
          <p:nvPr/>
        </p:nvSpPr>
        <p:spPr bwMode="auto">
          <a:xfrm>
            <a:off x="3348038" y="55181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A’</a:t>
            </a:r>
            <a:endParaRPr lang="ru-RU" sz="1800"/>
          </a:p>
        </p:txBody>
      </p:sp>
      <p:sp>
        <p:nvSpPr>
          <p:cNvPr id="138254" name="Text Box 15"/>
          <p:cNvSpPr txBox="1">
            <a:spLocks noChangeArrowheads="1"/>
          </p:cNvSpPr>
          <p:nvPr/>
        </p:nvSpPr>
        <p:spPr bwMode="auto">
          <a:xfrm>
            <a:off x="6084888" y="58054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B’</a:t>
            </a:r>
            <a:endParaRPr lang="ru-RU" sz="1800"/>
          </a:p>
        </p:txBody>
      </p:sp>
      <p:sp>
        <p:nvSpPr>
          <p:cNvPr id="708624" name="Text Box 16"/>
          <p:cNvSpPr txBox="1">
            <a:spLocks noChangeArrowheads="1"/>
          </p:cNvSpPr>
          <p:nvPr/>
        </p:nvSpPr>
        <p:spPr bwMode="auto">
          <a:xfrm>
            <a:off x="0" y="24765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3600" b="1" i="1"/>
              <a:t>3) Лінійні розміри плоских фігур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3600" b="1" i="1"/>
              <a:t> (довжини відрізків, величини кутів)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3600" b="1" i="1"/>
              <a:t> </a:t>
            </a:r>
            <a:r>
              <a:rPr lang="ru-RU" sz="3600" b="1" i="1" u="sng">
                <a:solidFill>
                  <a:srgbClr val="FF0066"/>
                </a:solidFill>
              </a:rPr>
              <a:t>не</a:t>
            </a:r>
            <a:r>
              <a:rPr lang="ru-RU" sz="3600" b="1" i="1">
                <a:solidFill>
                  <a:srgbClr val="FF0066"/>
                </a:solidFill>
              </a:rPr>
              <a:t>   зберігаються</a:t>
            </a:r>
            <a:r>
              <a:rPr lang="ru-RU" sz="3600" b="1" i="1"/>
              <a:t> .</a:t>
            </a:r>
            <a:endParaRPr lang="ru-RU" sz="3600" b="1" i="1">
              <a:solidFill>
                <a:srgbClr val="FF0066"/>
              </a:solidFill>
            </a:endParaRPr>
          </a:p>
        </p:txBody>
      </p:sp>
      <p:sp>
        <p:nvSpPr>
          <p:cNvPr id="138256" name="Line 18"/>
          <p:cNvSpPr>
            <a:spLocks noChangeShapeType="1"/>
          </p:cNvSpPr>
          <p:nvPr/>
        </p:nvSpPr>
        <p:spPr bwMode="auto">
          <a:xfrm flipV="1">
            <a:off x="2268538" y="2997200"/>
            <a:ext cx="2519362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57" name="Line 19"/>
          <p:cNvSpPr>
            <a:spLocks noChangeShapeType="1"/>
          </p:cNvSpPr>
          <p:nvPr/>
        </p:nvSpPr>
        <p:spPr bwMode="auto">
          <a:xfrm>
            <a:off x="4787900" y="2997200"/>
            <a:ext cx="1795463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58" name="Line 20"/>
          <p:cNvSpPr>
            <a:spLocks noChangeShapeType="1"/>
          </p:cNvSpPr>
          <p:nvPr/>
        </p:nvSpPr>
        <p:spPr bwMode="auto">
          <a:xfrm flipV="1">
            <a:off x="3576638" y="5445125"/>
            <a:ext cx="3011487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8259" name="Freeform 21"/>
          <p:cNvSpPr>
            <a:spLocks/>
          </p:cNvSpPr>
          <p:nvPr/>
        </p:nvSpPr>
        <p:spPr bwMode="auto">
          <a:xfrm>
            <a:off x="2700338" y="3189288"/>
            <a:ext cx="263525" cy="265112"/>
          </a:xfrm>
          <a:custGeom>
            <a:avLst/>
            <a:gdLst>
              <a:gd name="T0" fmla="*/ 0 w 166"/>
              <a:gd name="T1" fmla="*/ 0 h 167"/>
              <a:gd name="T2" fmla="*/ 2147483647 w 166"/>
              <a:gd name="T3" fmla="*/ 2147483647 h 167"/>
              <a:gd name="T4" fmla="*/ 2147483647 w 166"/>
              <a:gd name="T5" fmla="*/ 2147483647 h 167"/>
              <a:gd name="T6" fmla="*/ 2147483647 w 166"/>
              <a:gd name="T7" fmla="*/ 2147483647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167"/>
              <a:gd name="T14" fmla="*/ 166 w 166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167">
                <a:moveTo>
                  <a:pt x="0" y="0"/>
                </a:moveTo>
                <a:cubicBezTo>
                  <a:pt x="16" y="2"/>
                  <a:pt x="73" y="2"/>
                  <a:pt x="99" y="15"/>
                </a:cubicBezTo>
                <a:cubicBezTo>
                  <a:pt x="125" y="28"/>
                  <a:pt x="144" y="54"/>
                  <a:pt x="155" y="79"/>
                </a:cubicBezTo>
                <a:cubicBezTo>
                  <a:pt x="166" y="104"/>
                  <a:pt x="163" y="149"/>
                  <a:pt x="165" y="167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8260" name="Text Box 22"/>
          <p:cNvSpPr txBox="1">
            <a:spLocks noChangeArrowheads="1"/>
          </p:cNvSpPr>
          <p:nvPr/>
        </p:nvSpPr>
        <p:spPr bwMode="auto">
          <a:xfrm rot="-1526510">
            <a:off x="2903538" y="29813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sp>
        <p:nvSpPr>
          <p:cNvPr id="138261" name="Text Box 23"/>
          <p:cNvSpPr txBox="1">
            <a:spLocks noChangeArrowheads="1"/>
          </p:cNvSpPr>
          <p:nvPr/>
        </p:nvSpPr>
        <p:spPr bwMode="auto">
          <a:xfrm rot="848287">
            <a:off x="5448300" y="5407025"/>
            <a:ext cx="58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el-GR" sz="20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62" name="Freeform 24"/>
          <p:cNvSpPr>
            <a:spLocks/>
          </p:cNvSpPr>
          <p:nvPr/>
        </p:nvSpPr>
        <p:spPr bwMode="auto">
          <a:xfrm>
            <a:off x="5003800" y="5445125"/>
            <a:ext cx="188913" cy="206375"/>
          </a:xfrm>
          <a:custGeom>
            <a:avLst/>
            <a:gdLst>
              <a:gd name="T0" fmla="*/ 2147483647 w 119"/>
              <a:gd name="T1" fmla="*/ 0 h 130"/>
              <a:gd name="T2" fmla="*/ 2147483647 w 119"/>
              <a:gd name="T3" fmla="*/ 2147483647 h 130"/>
              <a:gd name="T4" fmla="*/ 0 w 119"/>
              <a:gd name="T5" fmla="*/ 2147483647 h 130"/>
              <a:gd name="T6" fmla="*/ 0 60000 65536"/>
              <a:gd name="T7" fmla="*/ 0 60000 65536"/>
              <a:gd name="T8" fmla="*/ 0 60000 65536"/>
              <a:gd name="T9" fmla="*/ 0 w 119"/>
              <a:gd name="T10" fmla="*/ 0 h 130"/>
              <a:gd name="T11" fmla="*/ 119 w 119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30">
                <a:moveTo>
                  <a:pt x="91" y="0"/>
                </a:moveTo>
                <a:cubicBezTo>
                  <a:pt x="105" y="22"/>
                  <a:pt x="119" y="44"/>
                  <a:pt x="104" y="66"/>
                </a:cubicBezTo>
                <a:cubicBezTo>
                  <a:pt x="89" y="88"/>
                  <a:pt x="44" y="109"/>
                  <a:pt x="0" y="13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8263" name="Text Box 25"/>
          <p:cNvSpPr txBox="1">
            <a:spLocks noChangeArrowheads="1"/>
          </p:cNvSpPr>
          <p:nvPr/>
        </p:nvSpPr>
        <p:spPr bwMode="auto">
          <a:xfrm>
            <a:off x="4787900" y="26368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</a:t>
            </a:r>
            <a:endParaRPr lang="ru-RU" sz="1800"/>
          </a:p>
        </p:txBody>
      </p:sp>
      <p:sp>
        <p:nvSpPr>
          <p:cNvPr id="138264" name="Text Box 26"/>
          <p:cNvSpPr txBox="1">
            <a:spLocks noChangeArrowheads="1"/>
          </p:cNvSpPr>
          <p:nvPr/>
        </p:nvSpPr>
        <p:spPr bwMode="auto">
          <a:xfrm>
            <a:off x="6659563" y="5229225"/>
            <a:ext cx="44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C’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3C5AFBE-2A06-430F-BCE0-6A3E4C08AD0C}" type="slidenum">
              <a:rPr lang="ru-RU" sz="1200">
                <a:solidFill>
                  <a:srgbClr val="898989"/>
                </a:solidFill>
              </a:rPr>
              <a:pPr algn="r"/>
              <a:t>21</a:t>
            </a:fld>
            <a:endParaRPr lang="ru-RU" sz="1200">
              <a:solidFill>
                <a:srgbClr val="898989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62355" y="2305114"/>
          <a:ext cx="7908140" cy="1799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738" y="1550988"/>
            <a:ext cx="3671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632523"/>
                </a:solidFill>
                <a:latin typeface="Calibri" pitchFamily="34" charset="0"/>
              </a:rPr>
              <a:t>Зберігаються:</a:t>
            </a:r>
            <a:endParaRPr lang="ru-RU" sz="3200" b="1" i="1">
              <a:solidFill>
                <a:srgbClr val="632523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2438" y="4206875"/>
            <a:ext cx="3671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632523"/>
                </a:solidFill>
                <a:latin typeface="Calibri" pitchFamily="34" charset="0"/>
              </a:rPr>
              <a:t>Не зберігаються:</a:t>
            </a:r>
            <a:endParaRPr lang="ru-RU" sz="3200" b="1" i="1">
              <a:solidFill>
                <a:srgbClr val="632523"/>
              </a:solidFill>
              <a:latin typeface="Calibri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71893" y="4756770"/>
          <a:ext cx="807720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22952" name="WordArt 8"/>
          <p:cNvSpPr>
            <a:spLocks noChangeArrowheads="1" noChangeShapeType="1" noTextEdit="1"/>
          </p:cNvSpPr>
          <p:nvPr/>
        </p:nvSpPr>
        <p:spPr bwMode="auto">
          <a:xfrm>
            <a:off x="271463" y="0"/>
            <a:ext cx="8467725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Властивості </a:t>
            </a:r>
          </a:p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паралельного проектування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Graphic spid="11" grpId="0">
        <p:bldAsOne/>
      </p:bldGraphic>
      <p:bldP spid="7229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Line 2"/>
          <p:cNvSpPr>
            <a:spLocks noChangeShapeType="1"/>
          </p:cNvSpPr>
          <p:nvPr/>
        </p:nvSpPr>
        <p:spPr bwMode="auto">
          <a:xfrm>
            <a:off x="1049338" y="1058863"/>
            <a:ext cx="923925" cy="592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35" name="Line 3"/>
          <p:cNvSpPr>
            <a:spLocks noChangeShapeType="1"/>
          </p:cNvSpPr>
          <p:nvPr/>
        </p:nvSpPr>
        <p:spPr bwMode="auto">
          <a:xfrm>
            <a:off x="1042988" y="2205038"/>
            <a:ext cx="576262" cy="365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auto">
          <a:xfrm>
            <a:off x="2590800" y="3068638"/>
            <a:ext cx="6553200" cy="3024187"/>
          </a:xfrm>
          <a:prstGeom prst="parallelogram">
            <a:avLst>
              <a:gd name="adj" fmla="val 54173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1042988" y="1052513"/>
            <a:ext cx="0" cy="11525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1042988" y="2205038"/>
            <a:ext cx="10810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 flipH="1">
            <a:off x="684213" y="2205038"/>
            <a:ext cx="358775" cy="3603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40" name="Line 8"/>
          <p:cNvSpPr>
            <a:spLocks noChangeShapeType="1"/>
          </p:cNvSpPr>
          <p:nvPr/>
        </p:nvSpPr>
        <p:spPr bwMode="auto">
          <a:xfrm flipH="1" flipV="1">
            <a:off x="5727700" y="4468813"/>
            <a:ext cx="288925" cy="7842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41" name="Line 9"/>
          <p:cNvSpPr>
            <a:spLocks noChangeShapeType="1"/>
          </p:cNvSpPr>
          <p:nvPr/>
        </p:nvSpPr>
        <p:spPr bwMode="auto">
          <a:xfrm flipV="1">
            <a:off x="5216525" y="5243513"/>
            <a:ext cx="795338" cy="192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42" name="Line 10"/>
          <p:cNvSpPr>
            <a:spLocks noChangeShapeType="1"/>
          </p:cNvSpPr>
          <p:nvPr/>
        </p:nvSpPr>
        <p:spPr bwMode="auto">
          <a:xfrm>
            <a:off x="2124075" y="1047750"/>
            <a:ext cx="3600450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40299" name="AutoShape 11"/>
          <p:cNvSpPr>
            <a:spLocks noChangeArrowheads="1"/>
          </p:cNvSpPr>
          <p:nvPr/>
        </p:nvSpPr>
        <p:spPr bwMode="auto">
          <a:xfrm>
            <a:off x="684213" y="1052513"/>
            <a:ext cx="1439862" cy="1512887"/>
          </a:xfrm>
          <a:prstGeom prst="cube">
            <a:avLst>
              <a:gd name="adj" fmla="val 25000"/>
            </a:avLst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9644" name="Line 12"/>
          <p:cNvSpPr>
            <a:spLocks noChangeShapeType="1"/>
          </p:cNvSpPr>
          <p:nvPr/>
        </p:nvSpPr>
        <p:spPr bwMode="auto">
          <a:xfrm>
            <a:off x="2124075" y="2203450"/>
            <a:ext cx="3600450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45" name="Line 13"/>
          <p:cNvSpPr>
            <a:spLocks noChangeShapeType="1"/>
          </p:cNvSpPr>
          <p:nvPr/>
        </p:nvSpPr>
        <p:spPr bwMode="auto">
          <a:xfrm>
            <a:off x="1763713" y="1417638"/>
            <a:ext cx="4248150" cy="268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46" name="Line 14"/>
          <p:cNvSpPr>
            <a:spLocks noChangeShapeType="1"/>
          </p:cNvSpPr>
          <p:nvPr/>
        </p:nvSpPr>
        <p:spPr bwMode="auto">
          <a:xfrm>
            <a:off x="1979613" y="1652588"/>
            <a:ext cx="2952750" cy="186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47" name="Line 15"/>
          <p:cNvSpPr>
            <a:spLocks noChangeShapeType="1"/>
          </p:cNvSpPr>
          <p:nvPr/>
        </p:nvSpPr>
        <p:spPr bwMode="auto">
          <a:xfrm>
            <a:off x="1619250" y="2574925"/>
            <a:ext cx="3313113" cy="209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48" name="Line 16"/>
          <p:cNvSpPr>
            <a:spLocks noChangeShapeType="1"/>
          </p:cNvSpPr>
          <p:nvPr/>
        </p:nvSpPr>
        <p:spPr bwMode="auto">
          <a:xfrm>
            <a:off x="1763713" y="2563813"/>
            <a:ext cx="4248150" cy="268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49" name="Line 17"/>
          <p:cNvSpPr>
            <a:spLocks noChangeShapeType="1"/>
          </p:cNvSpPr>
          <p:nvPr/>
        </p:nvSpPr>
        <p:spPr bwMode="auto">
          <a:xfrm>
            <a:off x="684213" y="2565400"/>
            <a:ext cx="4535487" cy="286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50" name="Line 18"/>
          <p:cNvSpPr>
            <a:spLocks noChangeShapeType="1"/>
          </p:cNvSpPr>
          <p:nvPr/>
        </p:nvSpPr>
        <p:spPr bwMode="auto">
          <a:xfrm>
            <a:off x="684213" y="1398588"/>
            <a:ext cx="4535487" cy="286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09651" name="Line 19"/>
          <p:cNvSpPr>
            <a:spLocks noChangeShapeType="1"/>
          </p:cNvSpPr>
          <p:nvPr/>
        </p:nvSpPr>
        <p:spPr bwMode="auto">
          <a:xfrm>
            <a:off x="6010275" y="4102100"/>
            <a:ext cx="0" cy="1158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2" name="Line 20"/>
          <p:cNvSpPr>
            <a:spLocks noChangeShapeType="1"/>
          </p:cNvSpPr>
          <p:nvPr/>
        </p:nvSpPr>
        <p:spPr bwMode="auto">
          <a:xfrm flipH="1" flipV="1">
            <a:off x="5724525" y="3313113"/>
            <a:ext cx="284163" cy="785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3" name="Line 21"/>
          <p:cNvSpPr>
            <a:spLocks noChangeShapeType="1"/>
          </p:cNvSpPr>
          <p:nvPr/>
        </p:nvSpPr>
        <p:spPr bwMode="auto">
          <a:xfrm>
            <a:off x="5219700" y="4292600"/>
            <a:ext cx="0" cy="1158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4" name="Line 22"/>
          <p:cNvSpPr>
            <a:spLocks noChangeShapeType="1"/>
          </p:cNvSpPr>
          <p:nvPr/>
        </p:nvSpPr>
        <p:spPr bwMode="auto">
          <a:xfrm>
            <a:off x="4932363" y="3500438"/>
            <a:ext cx="0" cy="1158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5" name="Line 23"/>
          <p:cNvSpPr>
            <a:spLocks noChangeShapeType="1"/>
          </p:cNvSpPr>
          <p:nvPr/>
        </p:nvSpPr>
        <p:spPr bwMode="auto">
          <a:xfrm flipV="1">
            <a:off x="4929188" y="4475163"/>
            <a:ext cx="798512" cy="190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6" name="Line 24"/>
          <p:cNvSpPr>
            <a:spLocks noChangeShapeType="1"/>
          </p:cNvSpPr>
          <p:nvPr/>
        </p:nvSpPr>
        <p:spPr bwMode="auto">
          <a:xfrm flipV="1">
            <a:off x="5219700" y="4098925"/>
            <a:ext cx="792163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7" name="Line 25"/>
          <p:cNvSpPr>
            <a:spLocks noChangeShapeType="1"/>
          </p:cNvSpPr>
          <p:nvPr/>
        </p:nvSpPr>
        <p:spPr bwMode="auto">
          <a:xfrm>
            <a:off x="4932363" y="4652963"/>
            <a:ext cx="284162" cy="773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8" name="Line 26"/>
          <p:cNvSpPr>
            <a:spLocks noChangeShapeType="1"/>
          </p:cNvSpPr>
          <p:nvPr/>
        </p:nvSpPr>
        <p:spPr bwMode="auto">
          <a:xfrm flipV="1">
            <a:off x="4929188" y="3319463"/>
            <a:ext cx="801687" cy="19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59" name="Line 27"/>
          <p:cNvSpPr>
            <a:spLocks noChangeShapeType="1"/>
          </p:cNvSpPr>
          <p:nvPr/>
        </p:nvSpPr>
        <p:spPr bwMode="auto">
          <a:xfrm>
            <a:off x="4932363" y="3500438"/>
            <a:ext cx="284162" cy="766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0" name="Line 28"/>
          <p:cNvSpPr>
            <a:spLocks noChangeShapeType="1"/>
          </p:cNvSpPr>
          <p:nvPr/>
        </p:nvSpPr>
        <p:spPr bwMode="auto">
          <a:xfrm>
            <a:off x="5724525" y="3316288"/>
            <a:ext cx="0" cy="11271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1" name="Text Box 29"/>
          <p:cNvSpPr txBox="1">
            <a:spLocks noChangeArrowheads="1"/>
          </p:cNvSpPr>
          <p:nvPr/>
        </p:nvSpPr>
        <p:spPr bwMode="auto">
          <a:xfrm rot="1407708">
            <a:off x="7164388" y="55895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709662" name="Text Box 30"/>
          <p:cNvSpPr txBox="1">
            <a:spLocks noChangeArrowheads="1"/>
          </p:cNvSpPr>
          <p:nvPr/>
        </p:nvSpPr>
        <p:spPr bwMode="auto">
          <a:xfrm>
            <a:off x="34925" y="44450"/>
            <a:ext cx="907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/>
              <a:t>Побудуємо зображення куба:</a:t>
            </a:r>
          </a:p>
        </p:txBody>
      </p:sp>
      <p:sp>
        <p:nvSpPr>
          <p:cNvPr id="709664" name="Line 32"/>
          <p:cNvSpPr>
            <a:spLocks noChangeShapeType="1"/>
          </p:cNvSpPr>
          <p:nvPr/>
        </p:nvSpPr>
        <p:spPr bwMode="auto">
          <a:xfrm flipV="1">
            <a:off x="5245100" y="5195888"/>
            <a:ext cx="190500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5" name="Line 33"/>
          <p:cNvSpPr>
            <a:spLocks noChangeShapeType="1"/>
          </p:cNvSpPr>
          <p:nvPr/>
        </p:nvSpPr>
        <p:spPr bwMode="auto">
          <a:xfrm>
            <a:off x="5435600" y="5197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6" name="Line 34"/>
          <p:cNvSpPr>
            <a:spLocks noChangeShapeType="1"/>
          </p:cNvSpPr>
          <p:nvPr/>
        </p:nvSpPr>
        <p:spPr bwMode="auto">
          <a:xfrm>
            <a:off x="5156200" y="5054600"/>
            <a:ext cx="635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7" name="Line 35"/>
          <p:cNvSpPr>
            <a:spLocks noChangeShapeType="1"/>
          </p:cNvSpPr>
          <p:nvPr/>
        </p:nvSpPr>
        <p:spPr bwMode="auto">
          <a:xfrm>
            <a:off x="5149850" y="506412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8" name="Line 36"/>
          <p:cNvSpPr>
            <a:spLocks noChangeShapeType="1"/>
          </p:cNvSpPr>
          <p:nvPr/>
        </p:nvSpPr>
        <p:spPr bwMode="auto">
          <a:xfrm flipV="1">
            <a:off x="5156200" y="4040188"/>
            <a:ext cx="190500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69" name="Line 37"/>
          <p:cNvSpPr>
            <a:spLocks noChangeShapeType="1"/>
          </p:cNvSpPr>
          <p:nvPr/>
        </p:nvSpPr>
        <p:spPr bwMode="auto">
          <a:xfrm>
            <a:off x="5346700" y="4038600"/>
            <a:ext cx="635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70" name="Line 38"/>
          <p:cNvSpPr>
            <a:spLocks noChangeShapeType="1"/>
          </p:cNvSpPr>
          <p:nvPr/>
        </p:nvSpPr>
        <p:spPr bwMode="auto">
          <a:xfrm flipH="1">
            <a:off x="4984750" y="4954588"/>
            <a:ext cx="144463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71" name="Line 39"/>
          <p:cNvSpPr>
            <a:spLocks noChangeShapeType="1"/>
          </p:cNvSpPr>
          <p:nvPr/>
        </p:nvSpPr>
        <p:spPr bwMode="auto">
          <a:xfrm>
            <a:off x="5605463" y="5248275"/>
            <a:ext cx="523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09672" name="Line 40"/>
          <p:cNvSpPr>
            <a:spLocks noChangeShapeType="1"/>
          </p:cNvSpPr>
          <p:nvPr/>
        </p:nvSpPr>
        <p:spPr bwMode="auto">
          <a:xfrm>
            <a:off x="5937250" y="4597400"/>
            <a:ext cx="139700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0328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35700"/>
            <a:ext cx="766763" cy="6223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7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70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70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70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70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70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70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70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70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70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0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0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70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70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70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70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70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0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70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70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7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70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7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70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70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70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709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70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0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0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0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9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9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0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09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09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0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09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09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0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09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09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09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09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4" grpId="0" animBg="1"/>
      <p:bldP spid="709635" grpId="0" animBg="1"/>
      <p:bldP spid="709640" grpId="0" animBg="1"/>
      <p:bldP spid="709641" grpId="0" animBg="1"/>
      <p:bldP spid="709642" grpId="0" animBg="1"/>
      <p:bldP spid="709644" grpId="0" animBg="1"/>
      <p:bldP spid="709645" grpId="0" animBg="1"/>
      <p:bldP spid="709646" grpId="0" animBg="1"/>
      <p:bldP spid="709647" grpId="0" animBg="1"/>
      <p:bldP spid="709648" grpId="0" animBg="1"/>
      <p:bldP spid="709649" grpId="0" animBg="1"/>
      <p:bldP spid="709650" grpId="0" animBg="1"/>
      <p:bldP spid="709651" grpId="0" animBg="1"/>
      <p:bldP spid="709652" grpId="0" animBg="1"/>
      <p:bldP spid="709653" grpId="0" animBg="1"/>
      <p:bldP spid="709654" grpId="0" animBg="1"/>
      <p:bldP spid="709655" grpId="0" animBg="1"/>
      <p:bldP spid="709656" grpId="0" animBg="1"/>
      <p:bldP spid="709657" grpId="0" animBg="1"/>
      <p:bldP spid="709658" grpId="0" animBg="1"/>
      <p:bldP spid="709659" grpId="0" animBg="1"/>
      <p:bldP spid="709660" grpId="0" animBg="1"/>
      <p:bldP spid="709661" grpId="0"/>
      <p:bldP spid="709662" grpId="0"/>
      <p:bldP spid="709664" grpId="0" animBg="1"/>
      <p:bldP spid="709665" grpId="0" animBg="1"/>
      <p:bldP spid="709666" grpId="0" animBg="1"/>
      <p:bldP spid="709667" grpId="0" animBg="1"/>
      <p:bldP spid="709668" grpId="0" animBg="1"/>
      <p:bldP spid="709669" grpId="0" animBg="1"/>
      <p:bldP spid="709670" grpId="0" animBg="1"/>
      <p:bldP spid="709671" grpId="0" animBg="1"/>
      <p:bldP spid="7096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Documents and Settings\Aida\Рабочий стол\МОИ шаблоны ЭКСПЕРИМЕНТы\matema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9" y="26045"/>
            <a:ext cx="9108410" cy="681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8551863" cy="5657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574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59000"/>
                      </a:srgbClr>
                    </a:gs>
                    <a:gs pos="50000">
                      <a:srgbClr val="0000FF"/>
                    </a:gs>
                    <a:gs pos="100000">
                      <a:srgbClr val="FFFFFF">
                        <a:alpha val="59000"/>
                      </a:srgbClr>
                    </a:gs>
                  </a:gsLst>
                  <a:lin ang="5400000" scaled="1"/>
                </a:gradFill>
                <a:latin typeface="Impact"/>
              </a:rPr>
              <a:t>Зображення </a:t>
            </a:r>
          </a:p>
          <a:p>
            <a:pPr algn="ctr">
              <a:defRPr/>
            </a:pPr>
            <a:r>
              <a:rPr lang="ru-RU" sz="3600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59000"/>
                      </a:srgbClr>
                    </a:gs>
                    <a:gs pos="50000">
                      <a:srgbClr val="0000FF"/>
                    </a:gs>
                    <a:gs pos="100000">
                      <a:srgbClr val="FFFFFF">
                        <a:alpha val="59000"/>
                      </a:srgbClr>
                    </a:gs>
                  </a:gsLst>
                  <a:lin ang="5400000" scaled="1"/>
                </a:gradFill>
                <a:latin typeface="Impact"/>
              </a:rPr>
              <a:t>плоских та просторових </a:t>
            </a:r>
          </a:p>
          <a:p>
            <a:pPr algn="ctr">
              <a:defRPr/>
            </a:pPr>
            <a:r>
              <a:rPr lang="ru-RU" sz="3600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59000"/>
                      </a:srgbClr>
                    </a:gs>
                    <a:gs pos="50000">
                      <a:srgbClr val="0000FF"/>
                    </a:gs>
                    <a:gs pos="100000">
                      <a:srgbClr val="FFFFFF">
                        <a:alpha val="59000"/>
                      </a:srgbClr>
                    </a:gs>
                  </a:gsLst>
                  <a:lin ang="5400000" scaled="1"/>
                </a:gradFill>
                <a:latin typeface="Impact"/>
              </a:rPr>
              <a:t>фігур</a:t>
            </a:r>
          </a:p>
          <a:p>
            <a:pPr algn="ctr">
              <a:defRPr/>
            </a:pPr>
            <a:r>
              <a:rPr lang="ru-RU" sz="3600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59000"/>
                      </a:srgbClr>
                    </a:gs>
                    <a:gs pos="50000">
                      <a:srgbClr val="0000FF"/>
                    </a:gs>
                    <a:gs pos="100000">
                      <a:srgbClr val="FFFFFF">
                        <a:alpha val="59000"/>
                      </a:srgbClr>
                    </a:gs>
                  </a:gsLst>
                  <a:lin ang="5400000" scaled="1"/>
                </a:gradFill>
                <a:latin typeface="Impact"/>
              </a:rPr>
              <a:t> у стереометрії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0350" y="323850"/>
            <a:ext cx="8883650" cy="1439863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uk-UA" sz="3600" b="1" i="1" smtClean="0">
                <a:latin typeface="Times New Roman" pitchFamily="18" charset="0"/>
              </a:rPr>
              <a:t>Розглянуті властивості паралельного проектування дають змогу наочно зображати просторові фігури на площині</a:t>
            </a:r>
            <a:r>
              <a:rPr lang="uk-UA" sz="3200" b="1" i="1" smtClean="0">
                <a:latin typeface="Times New Roman" pitchFamily="18" charset="0"/>
              </a:rPr>
              <a:t>                                                 </a:t>
            </a:r>
            <a:endParaRPr lang="ru-RU" sz="3200" b="1" i="1" smtClean="0">
              <a:latin typeface="Times New Roman" pitchFamily="18" charset="0"/>
            </a:endParaRPr>
          </a:p>
        </p:txBody>
      </p:sp>
      <p:sp>
        <p:nvSpPr>
          <p:cNvPr id="733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81413" y="3060700"/>
            <a:ext cx="5202237" cy="295275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uk-UA" sz="3200" b="1" i="1" smtClean="0">
                <a:solidFill>
                  <a:srgbClr val="FF0000"/>
                </a:solidFill>
                <a:latin typeface="Times New Roman" pitchFamily="18" charset="0"/>
              </a:rPr>
              <a:t>        Зображенням фігури</a:t>
            </a:r>
            <a:r>
              <a:rPr lang="uk-UA" sz="3200" b="1" i="1" smtClean="0">
                <a:latin typeface="Times New Roman" pitchFamily="18" charset="0"/>
              </a:rPr>
              <a:t>                             називається будь-яка фігура, подібна до паралельної проекції даної фігури на деяку площину.</a:t>
            </a:r>
            <a:endParaRPr lang="ru-RU" sz="3200" b="1" i="1" smtClean="0">
              <a:latin typeface="Times New Roman" pitchFamily="18" charset="0"/>
            </a:endParaRPr>
          </a:p>
          <a:p>
            <a:pPr algn="ctr"/>
            <a:endParaRPr lang="ru-RU" sz="3200" b="1" i="1" smtClean="0"/>
          </a:p>
        </p:txBody>
      </p:sp>
      <p:pic>
        <p:nvPicPr>
          <p:cNvPr id="733189" name="Picture 5" descr="image005"/>
          <p:cNvPicPr>
            <a:picLocks noChangeAspect="1" noChangeArrowheads="1"/>
          </p:cNvPicPr>
          <p:nvPr/>
        </p:nvPicPr>
        <p:blipFill>
          <a:blip r:embed="rId2"/>
          <a:srcRect l="51227" t="11456" r="1746" b="16483"/>
          <a:stretch>
            <a:fillRect/>
          </a:stretch>
        </p:blipFill>
        <p:spPr bwMode="auto">
          <a:xfrm>
            <a:off x="342900" y="3252788"/>
            <a:ext cx="30972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3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7" grpId="0" build="p"/>
      <p:bldP spid="73318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Line 2"/>
          <p:cNvSpPr>
            <a:spLocks noChangeShapeType="1"/>
          </p:cNvSpPr>
          <p:nvPr/>
        </p:nvSpPr>
        <p:spPr bwMode="auto">
          <a:xfrm>
            <a:off x="4572000" y="404813"/>
            <a:ext cx="0" cy="590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0" y="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Фігура в просторі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945063" y="0"/>
            <a:ext cx="4198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Її зображення на площині</a:t>
            </a:r>
          </a:p>
        </p:txBody>
      </p:sp>
      <p:sp>
        <p:nvSpPr>
          <p:cNvPr id="143365" name="Freeform 5"/>
          <p:cNvSpPr>
            <a:spLocks/>
          </p:cNvSpPr>
          <p:nvPr/>
        </p:nvSpPr>
        <p:spPr bwMode="auto">
          <a:xfrm>
            <a:off x="698500" y="692150"/>
            <a:ext cx="2360613" cy="1301750"/>
          </a:xfrm>
          <a:custGeom>
            <a:avLst/>
            <a:gdLst>
              <a:gd name="T0" fmla="*/ 0 w 1487"/>
              <a:gd name="T1" fmla="*/ 2147483647 h 820"/>
              <a:gd name="T2" fmla="*/ 2147483647 w 1487"/>
              <a:gd name="T3" fmla="*/ 0 h 820"/>
              <a:gd name="T4" fmla="*/ 2147483647 w 1487"/>
              <a:gd name="T5" fmla="*/ 2147483647 h 820"/>
              <a:gd name="T6" fmla="*/ 0 w 1487"/>
              <a:gd name="T7" fmla="*/ 2147483647 h 820"/>
              <a:gd name="T8" fmla="*/ 0 60000 65536"/>
              <a:gd name="T9" fmla="*/ 0 60000 65536"/>
              <a:gd name="T10" fmla="*/ 0 60000 65536"/>
              <a:gd name="T11" fmla="*/ 0 60000 65536"/>
              <a:gd name="T12" fmla="*/ 0 w 1487"/>
              <a:gd name="T13" fmla="*/ 0 h 820"/>
              <a:gd name="T14" fmla="*/ 1487 w 1487"/>
              <a:gd name="T15" fmla="*/ 820 h 8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7" h="820">
                <a:moveTo>
                  <a:pt x="0" y="820"/>
                </a:moveTo>
                <a:lnTo>
                  <a:pt x="1306" y="0"/>
                </a:lnTo>
                <a:lnTo>
                  <a:pt x="1487" y="817"/>
                </a:lnTo>
                <a:lnTo>
                  <a:pt x="0" y="82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0662" name="Freeform 6"/>
          <p:cNvSpPr>
            <a:spLocks/>
          </p:cNvSpPr>
          <p:nvPr/>
        </p:nvSpPr>
        <p:spPr bwMode="auto">
          <a:xfrm>
            <a:off x="5148263" y="981075"/>
            <a:ext cx="3095625" cy="1079500"/>
          </a:xfrm>
          <a:custGeom>
            <a:avLst/>
            <a:gdLst>
              <a:gd name="T0" fmla="*/ 0 w 1950"/>
              <a:gd name="T1" fmla="*/ 2147483647 h 680"/>
              <a:gd name="T2" fmla="*/ 2147483647 w 1950"/>
              <a:gd name="T3" fmla="*/ 0 h 680"/>
              <a:gd name="T4" fmla="*/ 2147483647 w 1950"/>
              <a:gd name="T5" fmla="*/ 2147483647 h 680"/>
              <a:gd name="T6" fmla="*/ 0 w 1950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950"/>
              <a:gd name="T13" fmla="*/ 0 h 680"/>
              <a:gd name="T14" fmla="*/ 1950 w 1950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0" h="680">
                <a:moveTo>
                  <a:pt x="0" y="680"/>
                </a:moveTo>
                <a:lnTo>
                  <a:pt x="680" y="0"/>
                </a:lnTo>
                <a:lnTo>
                  <a:pt x="1950" y="408"/>
                </a:lnTo>
                <a:lnTo>
                  <a:pt x="0" y="68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67" name="AutoShape 7"/>
          <p:cNvSpPr>
            <a:spLocks noChangeArrowheads="1"/>
          </p:cNvSpPr>
          <p:nvPr/>
        </p:nvSpPr>
        <p:spPr bwMode="auto">
          <a:xfrm>
            <a:off x="971550" y="2708275"/>
            <a:ext cx="2663825" cy="1441450"/>
          </a:xfrm>
          <a:prstGeom prst="rtTriangl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0664" name="Freeform 8"/>
          <p:cNvSpPr>
            <a:spLocks/>
          </p:cNvSpPr>
          <p:nvPr/>
        </p:nvSpPr>
        <p:spPr bwMode="auto">
          <a:xfrm>
            <a:off x="5364163" y="2852738"/>
            <a:ext cx="2879725" cy="1296987"/>
          </a:xfrm>
          <a:custGeom>
            <a:avLst/>
            <a:gdLst>
              <a:gd name="T0" fmla="*/ 0 w 1814"/>
              <a:gd name="T1" fmla="*/ 2147483647 h 817"/>
              <a:gd name="T2" fmla="*/ 2147483647 w 1814"/>
              <a:gd name="T3" fmla="*/ 0 h 817"/>
              <a:gd name="T4" fmla="*/ 2147483647 w 1814"/>
              <a:gd name="T5" fmla="*/ 2147483647 h 817"/>
              <a:gd name="T6" fmla="*/ 0 w 1814"/>
              <a:gd name="T7" fmla="*/ 2147483647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1814"/>
              <a:gd name="T13" fmla="*/ 0 h 817"/>
              <a:gd name="T14" fmla="*/ 1814 w 1814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4" h="817">
                <a:moveTo>
                  <a:pt x="0" y="817"/>
                </a:moveTo>
                <a:lnTo>
                  <a:pt x="272" y="0"/>
                </a:lnTo>
                <a:lnTo>
                  <a:pt x="1814" y="590"/>
                </a:lnTo>
                <a:lnTo>
                  <a:pt x="0" y="817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0665" name="Line 9"/>
          <p:cNvSpPr>
            <a:spLocks noChangeShapeType="1"/>
          </p:cNvSpPr>
          <p:nvPr/>
        </p:nvSpPr>
        <p:spPr bwMode="auto">
          <a:xfrm flipV="1">
            <a:off x="5467350" y="3833813"/>
            <a:ext cx="280988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0666" name="Line 10"/>
          <p:cNvSpPr>
            <a:spLocks noChangeShapeType="1"/>
          </p:cNvSpPr>
          <p:nvPr/>
        </p:nvSpPr>
        <p:spPr bwMode="auto">
          <a:xfrm flipH="1">
            <a:off x="5661025" y="3833813"/>
            <a:ext cx="8572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0" y="215265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Довільний трикутник</a:t>
            </a:r>
          </a:p>
        </p:txBody>
      </p:sp>
      <p:sp>
        <p:nvSpPr>
          <p:cNvPr id="710668" name="Text Box 12"/>
          <p:cNvSpPr txBox="1">
            <a:spLocks noChangeArrowheads="1"/>
          </p:cNvSpPr>
          <p:nvPr/>
        </p:nvSpPr>
        <p:spPr bwMode="auto">
          <a:xfrm>
            <a:off x="5003800" y="2133600"/>
            <a:ext cx="387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трикутник</a:t>
            </a: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0" y="4292600"/>
            <a:ext cx="431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Прямокутний трикутник</a:t>
            </a:r>
          </a:p>
        </p:txBody>
      </p:sp>
      <p:sp>
        <p:nvSpPr>
          <p:cNvPr id="710670" name="Text Box 14"/>
          <p:cNvSpPr txBox="1">
            <a:spLocks noChangeArrowheads="1"/>
          </p:cNvSpPr>
          <p:nvPr/>
        </p:nvSpPr>
        <p:spPr bwMode="auto">
          <a:xfrm>
            <a:off x="5076825" y="4292600"/>
            <a:ext cx="380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трикутник</a:t>
            </a:r>
            <a:endParaRPr lang="ru-RU" sz="1800"/>
          </a:p>
        </p:txBody>
      </p:sp>
      <p:sp>
        <p:nvSpPr>
          <p:cNvPr id="710671" name="Freeform 15"/>
          <p:cNvSpPr>
            <a:spLocks/>
          </p:cNvSpPr>
          <p:nvPr/>
        </p:nvSpPr>
        <p:spPr bwMode="auto">
          <a:xfrm>
            <a:off x="5143500" y="5016500"/>
            <a:ext cx="3200400" cy="1041400"/>
          </a:xfrm>
          <a:custGeom>
            <a:avLst/>
            <a:gdLst>
              <a:gd name="T0" fmla="*/ 0 w 2016"/>
              <a:gd name="T1" fmla="*/ 2147483647 h 656"/>
              <a:gd name="T2" fmla="*/ 2147483647 w 2016"/>
              <a:gd name="T3" fmla="*/ 0 h 656"/>
              <a:gd name="T4" fmla="*/ 2147483647 w 2016"/>
              <a:gd name="T5" fmla="*/ 2147483647 h 656"/>
              <a:gd name="T6" fmla="*/ 0 w 2016"/>
              <a:gd name="T7" fmla="*/ 2147483647 h 656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656"/>
              <a:gd name="T14" fmla="*/ 2016 w 2016"/>
              <a:gd name="T15" fmla="*/ 656 h 6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656">
                <a:moveTo>
                  <a:pt x="0" y="560"/>
                </a:moveTo>
                <a:lnTo>
                  <a:pt x="1480" y="0"/>
                </a:lnTo>
                <a:lnTo>
                  <a:pt x="2016" y="656"/>
                </a:lnTo>
                <a:lnTo>
                  <a:pt x="0" y="56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76" name="AutoShape 16"/>
          <p:cNvSpPr>
            <a:spLocks noChangeArrowheads="1"/>
          </p:cNvSpPr>
          <p:nvPr/>
        </p:nvSpPr>
        <p:spPr bwMode="auto">
          <a:xfrm>
            <a:off x="236538" y="4951413"/>
            <a:ext cx="4176712" cy="9366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1238250" y="5354638"/>
            <a:ext cx="144463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 flipV="1">
            <a:off x="3205163" y="5291138"/>
            <a:ext cx="144462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0" y="6169025"/>
            <a:ext cx="462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Рівнобедрений трикутник</a:t>
            </a:r>
          </a:p>
        </p:txBody>
      </p:sp>
      <p:sp>
        <p:nvSpPr>
          <p:cNvPr id="710676" name="Text Box 20"/>
          <p:cNvSpPr txBox="1">
            <a:spLocks noChangeArrowheads="1"/>
          </p:cNvSpPr>
          <p:nvPr/>
        </p:nvSpPr>
        <p:spPr bwMode="auto">
          <a:xfrm>
            <a:off x="5076825" y="6165850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трикутник</a:t>
            </a:r>
            <a:r>
              <a:rPr lang="ru-RU"/>
              <a:t> </a:t>
            </a:r>
            <a:endParaRPr lang="ru-RU" sz="1800"/>
          </a:p>
        </p:txBody>
      </p:sp>
      <p:sp>
        <p:nvSpPr>
          <p:cNvPr id="710677" name="Line 21"/>
          <p:cNvSpPr>
            <a:spLocks noChangeShapeType="1"/>
          </p:cNvSpPr>
          <p:nvPr/>
        </p:nvSpPr>
        <p:spPr bwMode="auto">
          <a:xfrm>
            <a:off x="6537325" y="5254625"/>
            <a:ext cx="14287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0678" name="Line 22"/>
          <p:cNvSpPr>
            <a:spLocks noChangeShapeType="1"/>
          </p:cNvSpPr>
          <p:nvPr/>
        </p:nvSpPr>
        <p:spPr bwMode="auto">
          <a:xfrm flipH="1">
            <a:off x="7743825" y="5360988"/>
            <a:ext cx="152400" cy="122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83" name="Line 23"/>
          <p:cNvSpPr>
            <a:spLocks noChangeShapeType="1"/>
          </p:cNvSpPr>
          <p:nvPr/>
        </p:nvSpPr>
        <p:spPr bwMode="auto">
          <a:xfrm>
            <a:off x="971550" y="3860800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3384" name="Line 24"/>
          <p:cNvSpPr>
            <a:spLocks noChangeShapeType="1"/>
          </p:cNvSpPr>
          <p:nvPr/>
        </p:nvSpPr>
        <p:spPr bwMode="auto">
          <a:xfrm>
            <a:off x="1258888" y="3860800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2" grpId="0" animBg="1"/>
      <p:bldP spid="710664" grpId="0" animBg="1"/>
      <p:bldP spid="710665" grpId="0" animBg="1"/>
      <p:bldP spid="710666" grpId="0" animBg="1"/>
      <p:bldP spid="710668" grpId="0"/>
      <p:bldP spid="710670" grpId="0"/>
      <p:bldP spid="710671" grpId="0" animBg="1"/>
      <p:bldP spid="710676" grpId="0"/>
      <p:bldP spid="710677" grpId="0" animBg="1"/>
      <p:bldP spid="7106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Line 2"/>
          <p:cNvSpPr>
            <a:spLocks noChangeShapeType="1"/>
          </p:cNvSpPr>
          <p:nvPr/>
        </p:nvSpPr>
        <p:spPr bwMode="auto">
          <a:xfrm>
            <a:off x="4572000" y="404813"/>
            <a:ext cx="0" cy="590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387" name="AutoShape 5"/>
          <p:cNvSpPr>
            <a:spLocks noChangeArrowheads="1"/>
          </p:cNvSpPr>
          <p:nvPr/>
        </p:nvSpPr>
        <p:spPr bwMode="auto">
          <a:xfrm>
            <a:off x="1331913" y="492125"/>
            <a:ext cx="1800225" cy="14398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4388" name="Line 6"/>
          <p:cNvSpPr>
            <a:spLocks noChangeShapeType="1"/>
          </p:cNvSpPr>
          <p:nvPr/>
        </p:nvSpPr>
        <p:spPr bwMode="auto">
          <a:xfrm>
            <a:off x="1743075" y="1068388"/>
            <a:ext cx="142875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389" name="Line 7"/>
          <p:cNvSpPr>
            <a:spLocks noChangeShapeType="1"/>
          </p:cNvSpPr>
          <p:nvPr/>
        </p:nvSpPr>
        <p:spPr bwMode="auto">
          <a:xfrm flipV="1">
            <a:off x="2555875" y="1068388"/>
            <a:ext cx="1444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390" name="Line 8"/>
          <p:cNvSpPr>
            <a:spLocks noChangeShapeType="1"/>
          </p:cNvSpPr>
          <p:nvPr/>
        </p:nvSpPr>
        <p:spPr bwMode="auto">
          <a:xfrm>
            <a:off x="2217738" y="1808163"/>
            <a:ext cx="0" cy="207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391" name="Text Box 9"/>
          <p:cNvSpPr txBox="1">
            <a:spLocks noChangeArrowheads="1"/>
          </p:cNvSpPr>
          <p:nvPr/>
        </p:nvSpPr>
        <p:spPr bwMode="auto">
          <a:xfrm>
            <a:off x="0" y="2117725"/>
            <a:ext cx="4489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Рівносторонній трикутник</a:t>
            </a:r>
          </a:p>
        </p:txBody>
      </p:sp>
      <p:sp>
        <p:nvSpPr>
          <p:cNvPr id="711690" name="Text Box 10"/>
          <p:cNvSpPr txBox="1">
            <a:spLocks noChangeArrowheads="1"/>
          </p:cNvSpPr>
          <p:nvPr/>
        </p:nvSpPr>
        <p:spPr bwMode="auto">
          <a:xfrm>
            <a:off x="4957763" y="2289175"/>
            <a:ext cx="365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трикутник</a:t>
            </a:r>
            <a:r>
              <a:rPr lang="ru-RU"/>
              <a:t> </a:t>
            </a:r>
            <a:endParaRPr lang="ru-RU" sz="1800"/>
          </a:p>
        </p:txBody>
      </p:sp>
      <p:sp>
        <p:nvSpPr>
          <p:cNvPr id="711691" name="Freeform 11"/>
          <p:cNvSpPr>
            <a:spLocks/>
          </p:cNvSpPr>
          <p:nvPr/>
        </p:nvSpPr>
        <p:spPr bwMode="auto">
          <a:xfrm>
            <a:off x="5229225" y="930275"/>
            <a:ext cx="3089275" cy="1266825"/>
          </a:xfrm>
          <a:custGeom>
            <a:avLst/>
            <a:gdLst>
              <a:gd name="T0" fmla="*/ 0 w 1946"/>
              <a:gd name="T1" fmla="*/ 2147483647 h 798"/>
              <a:gd name="T2" fmla="*/ 2147483647 w 1946"/>
              <a:gd name="T3" fmla="*/ 0 h 798"/>
              <a:gd name="T4" fmla="*/ 2147483647 w 1946"/>
              <a:gd name="T5" fmla="*/ 2147483647 h 798"/>
              <a:gd name="T6" fmla="*/ 0 w 1946"/>
              <a:gd name="T7" fmla="*/ 2147483647 h 798"/>
              <a:gd name="T8" fmla="*/ 0 60000 65536"/>
              <a:gd name="T9" fmla="*/ 0 60000 65536"/>
              <a:gd name="T10" fmla="*/ 0 60000 65536"/>
              <a:gd name="T11" fmla="*/ 0 60000 65536"/>
              <a:gd name="T12" fmla="*/ 0 w 1946"/>
              <a:gd name="T13" fmla="*/ 0 h 798"/>
              <a:gd name="T14" fmla="*/ 1946 w 1946"/>
              <a:gd name="T15" fmla="*/ 798 h 7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6" h="798">
                <a:moveTo>
                  <a:pt x="0" y="560"/>
                </a:moveTo>
                <a:lnTo>
                  <a:pt x="1480" y="0"/>
                </a:lnTo>
                <a:lnTo>
                  <a:pt x="1946" y="798"/>
                </a:lnTo>
                <a:lnTo>
                  <a:pt x="0" y="56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>
            <a:off x="6596063" y="1211263"/>
            <a:ext cx="73025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1693" name="Line 13"/>
          <p:cNvSpPr>
            <a:spLocks noChangeShapeType="1"/>
          </p:cNvSpPr>
          <p:nvPr/>
        </p:nvSpPr>
        <p:spPr bwMode="auto">
          <a:xfrm flipV="1">
            <a:off x="7686675" y="1335088"/>
            <a:ext cx="217488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1694" name="Line 14"/>
          <p:cNvSpPr>
            <a:spLocks noChangeShapeType="1"/>
          </p:cNvSpPr>
          <p:nvPr/>
        </p:nvSpPr>
        <p:spPr bwMode="auto">
          <a:xfrm flipH="1">
            <a:off x="6640513" y="1900238"/>
            <a:ext cx="144462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397" name="AutoShape 15"/>
          <p:cNvSpPr>
            <a:spLocks noChangeArrowheads="1"/>
          </p:cNvSpPr>
          <p:nvPr/>
        </p:nvSpPr>
        <p:spPr bwMode="auto">
          <a:xfrm>
            <a:off x="895350" y="3067050"/>
            <a:ext cx="2736850" cy="1079500"/>
          </a:xfrm>
          <a:prstGeom prst="parallelogram">
            <a:avLst>
              <a:gd name="adj" fmla="val 6338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1696" name="AutoShape 16"/>
          <p:cNvSpPr>
            <a:spLocks noChangeArrowheads="1"/>
          </p:cNvSpPr>
          <p:nvPr/>
        </p:nvSpPr>
        <p:spPr bwMode="auto">
          <a:xfrm>
            <a:off x="5292725" y="2852738"/>
            <a:ext cx="3095625" cy="720725"/>
          </a:xfrm>
          <a:prstGeom prst="parallelogram">
            <a:avLst>
              <a:gd name="adj" fmla="val 10737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4399" name="Rectangle 17"/>
          <p:cNvSpPr>
            <a:spLocks noChangeArrowheads="1"/>
          </p:cNvSpPr>
          <p:nvPr/>
        </p:nvSpPr>
        <p:spPr bwMode="auto">
          <a:xfrm>
            <a:off x="900113" y="4797425"/>
            <a:ext cx="2808287" cy="9366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1698" name="AutoShape 18"/>
          <p:cNvSpPr>
            <a:spLocks noChangeArrowheads="1"/>
          </p:cNvSpPr>
          <p:nvPr/>
        </p:nvSpPr>
        <p:spPr bwMode="auto">
          <a:xfrm>
            <a:off x="4787900" y="4868863"/>
            <a:ext cx="3744913" cy="720725"/>
          </a:xfrm>
          <a:prstGeom prst="parallelogram">
            <a:avLst>
              <a:gd name="adj" fmla="val 12990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4401" name="Line 19"/>
          <p:cNvSpPr>
            <a:spLocks noChangeShapeType="1"/>
          </p:cNvSpPr>
          <p:nvPr/>
        </p:nvSpPr>
        <p:spPr bwMode="auto">
          <a:xfrm>
            <a:off x="900113" y="5516563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402" name="Line 20"/>
          <p:cNvSpPr>
            <a:spLocks noChangeShapeType="1"/>
          </p:cNvSpPr>
          <p:nvPr/>
        </p:nvSpPr>
        <p:spPr bwMode="auto">
          <a:xfrm>
            <a:off x="1116013" y="5516563"/>
            <a:ext cx="0" cy="217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1701" name="Line 21"/>
          <p:cNvSpPr>
            <a:spLocks noChangeShapeType="1"/>
          </p:cNvSpPr>
          <p:nvPr/>
        </p:nvSpPr>
        <p:spPr bwMode="auto">
          <a:xfrm>
            <a:off x="5076825" y="537368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1702" name="Line 22"/>
          <p:cNvSpPr>
            <a:spLocks noChangeShapeType="1"/>
          </p:cNvSpPr>
          <p:nvPr/>
        </p:nvSpPr>
        <p:spPr bwMode="auto">
          <a:xfrm flipH="1">
            <a:off x="5148263" y="5373688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4405" name="Text Box 23"/>
          <p:cNvSpPr txBox="1">
            <a:spLocks noChangeArrowheads="1"/>
          </p:cNvSpPr>
          <p:nvPr/>
        </p:nvSpPr>
        <p:spPr bwMode="auto">
          <a:xfrm>
            <a:off x="503238" y="4130675"/>
            <a:ext cx="3106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Паралелограм</a:t>
            </a:r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4932363" y="3978275"/>
            <a:ext cx="421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</a:t>
            </a:r>
            <a:r>
              <a:rPr lang="ru-RU" sz="1800"/>
              <a:t> </a:t>
            </a:r>
            <a:r>
              <a:rPr lang="ru-RU" b="1" i="1">
                <a:solidFill>
                  <a:schemeClr val="accent2"/>
                </a:solidFill>
              </a:rPr>
              <a:t>паралелограм</a:t>
            </a:r>
          </a:p>
        </p:txBody>
      </p:sp>
      <p:sp>
        <p:nvSpPr>
          <p:cNvPr id="144407" name="Text Box 25"/>
          <p:cNvSpPr txBox="1">
            <a:spLocks noChangeArrowheads="1"/>
          </p:cNvSpPr>
          <p:nvPr/>
        </p:nvSpPr>
        <p:spPr bwMode="auto">
          <a:xfrm>
            <a:off x="827088" y="594995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Прямоугольник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4962525" y="5892800"/>
            <a:ext cx="418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</a:t>
            </a:r>
            <a:r>
              <a:rPr lang="ru-RU"/>
              <a:t> </a:t>
            </a:r>
            <a:r>
              <a:rPr lang="ru-RU" b="1" i="1">
                <a:solidFill>
                  <a:schemeClr val="accent2"/>
                </a:solidFill>
              </a:rPr>
              <a:t>паралелограм</a:t>
            </a:r>
            <a:endParaRPr lang="ru-RU" sz="1800"/>
          </a:p>
        </p:txBody>
      </p:sp>
      <p:sp>
        <p:nvSpPr>
          <p:cNvPr id="144409" name="Text Box 27"/>
          <p:cNvSpPr txBox="1">
            <a:spLocks noChangeArrowheads="1"/>
          </p:cNvSpPr>
          <p:nvPr/>
        </p:nvSpPr>
        <p:spPr bwMode="auto">
          <a:xfrm>
            <a:off x="0" y="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Фігура в просторі</a:t>
            </a:r>
          </a:p>
        </p:txBody>
      </p:sp>
      <p:sp>
        <p:nvSpPr>
          <p:cNvPr id="144410" name="Text Box 28"/>
          <p:cNvSpPr txBox="1">
            <a:spLocks noChangeArrowheads="1"/>
          </p:cNvSpPr>
          <p:nvPr/>
        </p:nvSpPr>
        <p:spPr bwMode="auto">
          <a:xfrm>
            <a:off x="4945063" y="0"/>
            <a:ext cx="4198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Її зображення на площині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90" grpId="0"/>
      <p:bldP spid="711691" grpId="0" animBg="1"/>
      <p:bldP spid="711692" grpId="0" animBg="1"/>
      <p:bldP spid="711693" grpId="0" animBg="1"/>
      <p:bldP spid="711694" grpId="0" animBg="1"/>
      <p:bldP spid="711696" grpId="0" animBg="1"/>
      <p:bldP spid="711698" grpId="0" animBg="1"/>
      <p:bldP spid="711701" grpId="0" animBg="1"/>
      <p:bldP spid="711702" grpId="0" animBg="1"/>
      <p:bldP spid="711704" grpId="0"/>
      <p:bldP spid="7117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Line 2"/>
          <p:cNvSpPr>
            <a:spLocks noChangeShapeType="1"/>
          </p:cNvSpPr>
          <p:nvPr/>
        </p:nvSpPr>
        <p:spPr bwMode="auto">
          <a:xfrm>
            <a:off x="4572000" y="404813"/>
            <a:ext cx="0" cy="590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11" name="Rectangle 5"/>
          <p:cNvSpPr>
            <a:spLocks noChangeArrowheads="1"/>
          </p:cNvSpPr>
          <p:nvPr/>
        </p:nvSpPr>
        <p:spPr bwMode="auto">
          <a:xfrm>
            <a:off x="1885950" y="873125"/>
            <a:ext cx="1439863" cy="14398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2710" name="AutoShape 6"/>
          <p:cNvSpPr>
            <a:spLocks noChangeArrowheads="1"/>
          </p:cNvSpPr>
          <p:nvPr/>
        </p:nvSpPr>
        <p:spPr bwMode="auto">
          <a:xfrm>
            <a:off x="5924550" y="987425"/>
            <a:ext cx="2089150" cy="1295400"/>
          </a:xfrm>
          <a:prstGeom prst="parallelogram">
            <a:avLst>
              <a:gd name="adj" fmla="val 403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5413" name="Line 7"/>
          <p:cNvSpPr>
            <a:spLocks noChangeShapeType="1"/>
          </p:cNvSpPr>
          <p:nvPr/>
        </p:nvSpPr>
        <p:spPr bwMode="auto">
          <a:xfrm>
            <a:off x="1885950" y="2097088"/>
            <a:ext cx="215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14" name="Line 8"/>
          <p:cNvSpPr>
            <a:spLocks noChangeShapeType="1"/>
          </p:cNvSpPr>
          <p:nvPr/>
        </p:nvSpPr>
        <p:spPr bwMode="auto">
          <a:xfrm>
            <a:off x="2101850" y="209708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15" name="Line 9"/>
          <p:cNvSpPr>
            <a:spLocks noChangeShapeType="1"/>
          </p:cNvSpPr>
          <p:nvPr/>
        </p:nvSpPr>
        <p:spPr bwMode="auto">
          <a:xfrm>
            <a:off x="1763713" y="1571625"/>
            <a:ext cx="255587" cy="42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16" name="Line 10"/>
          <p:cNvSpPr>
            <a:spLocks noChangeShapeType="1"/>
          </p:cNvSpPr>
          <p:nvPr/>
        </p:nvSpPr>
        <p:spPr bwMode="auto">
          <a:xfrm flipH="1">
            <a:off x="2597150" y="2201863"/>
            <a:ext cx="9525" cy="195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15" name="Line 11"/>
          <p:cNvSpPr>
            <a:spLocks noChangeShapeType="1"/>
          </p:cNvSpPr>
          <p:nvPr/>
        </p:nvSpPr>
        <p:spPr bwMode="auto">
          <a:xfrm>
            <a:off x="6003925" y="20669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16" name="Line 12"/>
          <p:cNvSpPr>
            <a:spLocks noChangeShapeType="1"/>
          </p:cNvSpPr>
          <p:nvPr/>
        </p:nvSpPr>
        <p:spPr bwMode="auto">
          <a:xfrm flipH="1">
            <a:off x="6142038" y="2066925"/>
            <a:ext cx="904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17" name="Line 13"/>
          <p:cNvSpPr>
            <a:spLocks noChangeShapeType="1"/>
          </p:cNvSpPr>
          <p:nvPr/>
        </p:nvSpPr>
        <p:spPr bwMode="auto">
          <a:xfrm>
            <a:off x="6142038" y="1490663"/>
            <a:ext cx="142875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18" name="Line 14"/>
          <p:cNvSpPr>
            <a:spLocks noChangeShapeType="1"/>
          </p:cNvSpPr>
          <p:nvPr/>
        </p:nvSpPr>
        <p:spPr bwMode="auto">
          <a:xfrm flipH="1">
            <a:off x="6665913" y="2176463"/>
            <a:ext cx="730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21" name="Freeform 15"/>
          <p:cNvSpPr>
            <a:spLocks/>
          </p:cNvSpPr>
          <p:nvPr/>
        </p:nvSpPr>
        <p:spPr bwMode="auto">
          <a:xfrm>
            <a:off x="468313" y="4868863"/>
            <a:ext cx="3600450" cy="1441450"/>
          </a:xfrm>
          <a:custGeom>
            <a:avLst/>
            <a:gdLst>
              <a:gd name="T0" fmla="*/ 0 w 2268"/>
              <a:gd name="T1" fmla="*/ 2147483647 h 908"/>
              <a:gd name="T2" fmla="*/ 2147483647 w 2268"/>
              <a:gd name="T3" fmla="*/ 0 h 908"/>
              <a:gd name="T4" fmla="*/ 2147483647 w 2268"/>
              <a:gd name="T5" fmla="*/ 0 h 908"/>
              <a:gd name="T6" fmla="*/ 2147483647 w 2268"/>
              <a:gd name="T7" fmla="*/ 2147483647 h 908"/>
              <a:gd name="T8" fmla="*/ 0 w 2268"/>
              <a:gd name="T9" fmla="*/ 2147483647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68"/>
              <a:gd name="T16" fmla="*/ 0 h 908"/>
              <a:gd name="T17" fmla="*/ 2268 w 2268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68" h="908">
                <a:moveTo>
                  <a:pt x="0" y="908"/>
                </a:moveTo>
                <a:lnTo>
                  <a:pt x="454" y="0"/>
                </a:lnTo>
                <a:lnTo>
                  <a:pt x="1316" y="0"/>
                </a:lnTo>
                <a:lnTo>
                  <a:pt x="2268" y="908"/>
                </a:lnTo>
                <a:lnTo>
                  <a:pt x="0" y="90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20" name="Freeform 16"/>
          <p:cNvSpPr>
            <a:spLocks/>
          </p:cNvSpPr>
          <p:nvPr/>
        </p:nvSpPr>
        <p:spPr bwMode="auto">
          <a:xfrm>
            <a:off x="5148263" y="4868863"/>
            <a:ext cx="2663825" cy="1441450"/>
          </a:xfrm>
          <a:custGeom>
            <a:avLst/>
            <a:gdLst>
              <a:gd name="T0" fmla="*/ 0 w 1678"/>
              <a:gd name="T1" fmla="*/ 2147483647 h 908"/>
              <a:gd name="T2" fmla="*/ 2147483647 w 1678"/>
              <a:gd name="T3" fmla="*/ 0 h 908"/>
              <a:gd name="T4" fmla="*/ 2147483647 w 1678"/>
              <a:gd name="T5" fmla="*/ 0 h 908"/>
              <a:gd name="T6" fmla="*/ 2147483647 w 1678"/>
              <a:gd name="T7" fmla="*/ 2147483647 h 908"/>
              <a:gd name="T8" fmla="*/ 0 w 1678"/>
              <a:gd name="T9" fmla="*/ 2147483647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8"/>
              <a:gd name="T16" fmla="*/ 0 h 908"/>
              <a:gd name="T17" fmla="*/ 1678 w 1678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8" h="908">
                <a:moveTo>
                  <a:pt x="0" y="908"/>
                </a:moveTo>
                <a:lnTo>
                  <a:pt x="454" y="0"/>
                </a:lnTo>
                <a:lnTo>
                  <a:pt x="1542" y="0"/>
                </a:lnTo>
                <a:lnTo>
                  <a:pt x="1678" y="908"/>
                </a:lnTo>
                <a:lnTo>
                  <a:pt x="0" y="90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23" name="Freeform 17"/>
          <p:cNvSpPr>
            <a:spLocks/>
          </p:cNvSpPr>
          <p:nvPr/>
        </p:nvSpPr>
        <p:spPr bwMode="auto">
          <a:xfrm>
            <a:off x="971550" y="2708275"/>
            <a:ext cx="2881313" cy="1439863"/>
          </a:xfrm>
          <a:custGeom>
            <a:avLst/>
            <a:gdLst>
              <a:gd name="T0" fmla="*/ 0 w 1815"/>
              <a:gd name="T1" fmla="*/ 2147483647 h 907"/>
              <a:gd name="T2" fmla="*/ 2147483647 w 1815"/>
              <a:gd name="T3" fmla="*/ 0 h 907"/>
              <a:gd name="T4" fmla="*/ 2147483647 w 1815"/>
              <a:gd name="T5" fmla="*/ 2147483647 h 907"/>
              <a:gd name="T6" fmla="*/ 2147483647 w 1815"/>
              <a:gd name="T7" fmla="*/ 2147483647 h 907"/>
              <a:gd name="T8" fmla="*/ 0 w 1815"/>
              <a:gd name="T9" fmla="*/ 2147483647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907"/>
              <a:gd name="T17" fmla="*/ 1815 w 1815"/>
              <a:gd name="T18" fmla="*/ 907 h 9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907">
                <a:moveTo>
                  <a:pt x="0" y="454"/>
                </a:moveTo>
                <a:lnTo>
                  <a:pt x="908" y="0"/>
                </a:lnTo>
                <a:lnTo>
                  <a:pt x="1815" y="454"/>
                </a:lnTo>
                <a:lnTo>
                  <a:pt x="908" y="907"/>
                </a:lnTo>
                <a:lnTo>
                  <a:pt x="0" y="454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24" name="Line 18"/>
          <p:cNvSpPr>
            <a:spLocks noChangeShapeType="1"/>
          </p:cNvSpPr>
          <p:nvPr/>
        </p:nvSpPr>
        <p:spPr bwMode="auto">
          <a:xfrm flipH="1">
            <a:off x="1547813" y="3716338"/>
            <a:ext cx="2159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25" name="Line 19"/>
          <p:cNvSpPr>
            <a:spLocks noChangeShapeType="1"/>
          </p:cNvSpPr>
          <p:nvPr/>
        </p:nvSpPr>
        <p:spPr bwMode="auto">
          <a:xfrm>
            <a:off x="1692275" y="2924175"/>
            <a:ext cx="14446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24" name="Freeform 20"/>
          <p:cNvSpPr>
            <a:spLocks/>
          </p:cNvSpPr>
          <p:nvPr/>
        </p:nvSpPr>
        <p:spPr bwMode="auto">
          <a:xfrm>
            <a:off x="5292725" y="2852738"/>
            <a:ext cx="2879725" cy="1150937"/>
          </a:xfrm>
          <a:custGeom>
            <a:avLst/>
            <a:gdLst>
              <a:gd name="T0" fmla="*/ 0 w 1814"/>
              <a:gd name="T1" fmla="*/ 2147483647 h 725"/>
              <a:gd name="T2" fmla="*/ 2147483647 w 1814"/>
              <a:gd name="T3" fmla="*/ 0 h 725"/>
              <a:gd name="T4" fmla="*/ 2147483647 w 1814"/>
              <a:gd name="T5" fmla="*/ 0 h 725"/>
              <a:gd name="T6" fmla="*/ 2147483647 w 1814"/>
              <a:gd name="T7" fmla="*/ 2147483647 h 725"/>
              <a:gd name="T8" fmla="*/ 0 w 1814"/>
              <a:gd name="T9" fmla="*/ 2147483647 h 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4"/>
              <a:gd name="T16" fmla="*/ 0 h 725"/>
              <a:gd name="T17" fmla="*/ 1814 w 1814"/>
              <a:gd name="T18" fmla="*/ 725 h 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4" h="725">
                <a:moveTo>
                  <a:pt x="0" y="725"/>
                </a:moveTo>
                <a:lnTo>
                  <a:pt x="453" y="0"/>
                </a:lnTo>
                <a:lnTo>
                  <a:pt x="1814" y="0"/>
                </a:lnTo>
                <a:lnTo>
                  <a:pt x="1360" y="725"/>
                </a:lnTo>
                <a:lnTo>
                  <a:pt x="0" y="725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25" name="Line 21"/>
          <p:cNvSpPr>
            <a:spLocks noChangeShapeType="1"/>
          </p:cNvSpPr>
          <p:nvPr/>
        </p:nvSpPr>
        <p:spPr bwMode="auto">
          <a:xfrm>
            <a:off x="5567363" y="3348038"/>
            <a:ext cx="21590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2726" name="Line 22"/>
          <p:cNvSpPr>
            <a:spLocks noChangeShapeType="1"/>
          </p:cNvSpPr>
          <p:nvPr/>
        </p:nvSpPr>
        <p:spPr bwMode="auto">
          <a:xfrm>
            <a:off x="6373813" y="387985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5429" name="Text Box 23"/>
          <p:cNvSpPr txBox="1">
            <a:spLocks noChangeArrowheads="1"/>
          </p:cNvSpPr>
          <p:nvPr/>
        </p:nvSpPr>
        <p:spPr bwMode="auto">
          <a:xfrm>
            <a:off x="0" y="22479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Квадрат</a:t>
            </a:r>
          </a:p>
        </p:txBody>
      </p:sp>
      <p:sp>
        <p:nvSpPr>
          <p:cNvPr id="712728" name="Text Box 24"/>
          <p:cNvSpPr txBox="1">
            <a:spLocks noChangeArrowheads="1"/>
          </p:cNvSpPr>
          <p:nvPr/>
        </p:nvSpPr>
        <p:spPr bwMode="auto">
          <a:xfrm>
            <a:off x="4684713" y="2332038"/>
            <a:ext cx="417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</a:t>
            </a:r>
            <a:r>
              <a:rPr lang="ru-RU"/>
              <a:t> </a:t>
            </a:r>
            <a:r>
              <a:rPr lang="ru-RU" b="1" i="1">
                <a:solidFill>
                  <a:schemeClr val="accent2"/>
                </a:solidFill>
              </a:rPr>
              <a:t>паралелограм</a:t>
            </a:r>
            <a:endParaRPr lang="ru-RU" sz="1800"/>
          </a:p>
        </p:txBody>
      </p:sp>
      <p:sp>
        <p:nvSpPr>
          <p:cNvPr id="145431" name="Text Box 25"/>
          <p:cNvSpPr txBox="1">
            <a:spLocks noChangeArrowheads="1"/>
          </p:cNvSpPr>
          <p:nvPr/>
        </p:nvSpPr>
        <p:spPr bwMode="auto">
          <a:xfrm>
            <a:off x="1042988" y="6308725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Трапеція</a:t>
            </a:r>
          </a:p>
        </p:txBody>
      </p:sp>
      <p:sp>
        <p:nvSpPr>
          <p:cNvPr id="712730" name="Text Box 26"/>
          <p:cNvSpPr txBox="1">
            <a:spLocks noChangeArrowheads="1"/>
          </p:cNvSpPr>
          <p:nvPr/>
        </p:nvSpPr>
        <p:spPr bwMode="auto">
          <a:xfrm>
            <a:off x="5219700" y="6308725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Довільна</a:t>
            </a:r>
            <a:r>
              <a:rPr lang="ru-RU" sz="1800"/>
              <a:t> </a:t>
            </a:r>
            <a:r>
              <a:rPr lang="ru-RU" b="1" i="1">
                <a:solidFill>
                  <a:schemeClr val="accent2"/>
                </a:solidFill>
              </a:rPr>
              <a:t>трапеція</a:t>
            </a:r>
          </a:p>
        </p:txBody>
      </p:sp>
      <p:sp>
        <p:nvSpPr>
          <p:cNvPr id="712731" name="Text Box 27"/>
          <p:cNvSpPr txBox="1">
            <a:spLocks noChangeArrowheads="1"/>
          </p:cNvSpPr>
          <p:nvPr/>
        </p:nvSpPr>
        <p:spPr bwMode="auto">
          <a:xfrm>
            <a:off x="4859338" y="4244975"/>
            <a:ext cx="4284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Довільний </a:t>
            </a:r>
            <a:r>
              <a:rPr lang="ru-RU"/>
              <a:t> </a:t>
            </a:r>
            <a:r>
              <a:rPr lang="ru-RU" b="1" i="1">
                <a:solidFill>
                  <a:schemeClr val="accent2"/>
                </a:solidFill>
              </a:rPr>
              <a:t>паралелограм</a:t>
            </a:r>
            <a:r>
              <a:rPr lang="ru-RU"/>
              <a:t> </a:t>
            </a:r>
            <a:endParaRPr lang="ru-RU" sz="1800"/>
          </a:p>
        </p:txBody>
      </p:sp>
      <p:sp>
        <p:nvSpPr>
          <p:cNvPr id="145434" name="Text Box 28"/>
          <p:cNvSpPr txBox="1">
            <a:spLocks noChangeArrowheads="1"/>
          </p:cNvSpPr>
          <p:nvPr/>
        </p:nvSpPr>
        <p:spPr bwMode="auto">
          <a:xfrm>
            <a:off x="1403350" y="42926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Ромб</a:t>
            </a:r>
          </a:p>
        </p:txBody>
      </p:sp>
      <p:sp>
        <p:nvSpPr>
          <p:cNvPr id="145435" name="Text Box 30"/>
          <p:cNvSpPr txBox="1">
            <a:spLocks noChangeArrowheads="1"/>
          </p:cNvSpPr>
          <p:nvPr/>
        </p:nvSpPr>
        <p:spPr bwMode="auto">
          <a:xfrm>
            <a:off x="0" y="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Фігура в просторі</a:t>
            </a:r>
          </a:p>
        </p:txBody>
      </p:sp>
      <p:sp>
        <p:nvSpPr>
          <p:cNvPr id="145436" name="Text Box 31"/>
          <p:cNvSpPr txBox="1">
            <a:spLocks noChangeArrowheads="1"/>
          </p:cNvSpPr>
          <p:nvPr/>
        </p:nvSpPr>
        <p:spPr bwMode="auto">
          <a:xfrm>
            <a:off x="4945063" y="0"/>
            <a:ext cx="4198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Її зображення на площині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 animBg="1"/>
      <p:bldP spid="712715" grpId="0" animBg="1"/>
      <p:bldP spid="712716" grpId="0" animBg="1"/>
      <p:bldP spid="712717" grpId="0" animBg="1"/>
      <p:bldP spid="712718" grpId="0" animBg="1"/>
      <p:bldP spid="712720" grpId="0" animBg="1"/>
      <p:bldP spid="712724" grpId="0" animBg="1"/>
      <p:bldP spid="712725" grpId="0" animBg="1"/>
      <p:bldP spid="712726" grpId="0" animBg="1"/>
      <p:bldP spid="712728" grpId="0"/>
      <p:bldP spid="712730" grpId="0"/>
      <p:bldP spid="7127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Line 2"/>
          <p:cNvSpPr>
            <a:spLocks noChangeShapeType="1"/>
          </p:cNvSpPr>
          <p:nvPr/>
        </p:nvSpPr>
        <p:spPr bwMode="auto">
          <a:xfrm>
            <a:off x="4572000" y="404813"/>
            <a:ext cx="0" cy="590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35" name="Freeform 5"/>
          <p:cNvSpPr>
            <a:spLocks/>
          </p:cNvSpPr>
          <p:nvPr/>
        </p:nvSpPr>
        <p:spPr bwMode="auto">
          <a:xfrm>
            <a:off x="468313" y="549275"/>
            <a:ext cx="2881312" cy="1439863"/>
          </a:xfrm>
          <a:custGeom>
            <a:avLst/>
            <a:gdLst>
              <a:gd name="T0" fmla="*/ 0 w 1815"/>
              <a:gd name="T1" fmla="*/ 2147483647 h 907"/>
              <a:gd name="T2" fmla="*/ 2147483647 w 1815"/>
              <a:gd name="T3" fmla="*/ 0 h 907"/>
              <a:gd name="T4" fmla="*/ 2147483647 w 1815"/>
              <a:gd name="T5" fmla="*/ 0 h 907"/>
              <a:gd name="T6" fmla="*/ 2147483647 w 1815"/>
              <a:gd name="T7" fmla="*/ 2147483647 h 907"/>
              <a:gd name="T8" fmla="*/ 0 w 1815"/>
              <a:gd name="T9" fmla="*/ 2147483647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907"/>
              <a:gd name="T17" fmla="*/ 1815 w 1815"/>
              <a:gd name="T18" fmla="*/ 907 h 9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907">
                <a:moveTo>
                  <a:pt x="0" y="907"/>
                </a:moveTo>
                <a:lnTo>
                  <a:pt x="454" y="0"/>
                </a:lnTo>
                <a:lnTo>
                  <a:pt x="1361" y="0"/>
                </a:lnTo>
                <a:lnTo>
                  <a:pt x="1815" y="907"/>
                </a:lnTo>
                <a:lnTo>
                  <a:pt x="0" y="907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34" name="Freeform 6"/>
          <p:cNvSpPr>
            <a:spLocks/>
          </p:cNvSpPr>
          <p:nvPr/>
        </p:nvSpPr>
        <p:spPr bwMode="auto">
          <a:xfrm>
            <a:off x="5138738" y="949325"/>
            <a:ext cx="3054350" cy="1439863"/>
          </a:xfrm>
          <a:custGeom>
            <a:avLst/>
            <a:gdLst>
              <a:gd name="T0" fmla="*/ 0 w 1924"/>
              <a:gd name="T1" fmla="*/ 2147483647 h 907"/>
              <a:gd name="T2" fmla="*/ 2147483647 w 1924"/>
              <a:gd name="T3" fmla="*/ 2147483647 h 907"/>
              <a:gd name="T4" fmla="*/ 2147483647 w 1924"/>
              <a:gd name="T5" fmla="*/ 2147483647 h 907"/>
              <a:gd name="T6" fmla="*/ 2147483647 w 1924"/>
              <a:gd name="T7" fmla="*/ 0 h 907"/>
              <a:gd name="T8" fmla="*/ 2147483647 w 1924"/>
              <a:gd name="T9" fmla="*/ 0 h 907"/>
              <a:gd name="T10" fmla="*/ 2147483647 w 1924"/>
              <a:gd name="T11" fmla="*/ 2147483647 h 907"/>
              <a:gd name="T12" fmla="*/ 0 w 1924"/>
              <a:gd name="T13" fmla="*/ 2147483647 h 9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4"/>
              <a:gd name="T22" fmla="*/ 0 h 907"/>
              <a:gd name="T23" fmla="*/ 1924 w 1924"/>
              <a:gd name="T24" fmla="*/ 907 h 9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4" h="907">
                <a:moveTo>
                  <a:pt x="0" y="901"/>
                </a:moveTo>
                <a:cubicBezTo>
                  <a:pt x="11" y="890"/>
                  <a:pt x="21" y="879"/>
                  <a:pt x="32" y="869"/>
                </a:cubicBezTo>
                <a:cubicBezTo>
                  <a:pt x="39" y="863"/>
                  <a:pt x="56" y="853"/>
                  <a:pt x="56" y="853"/>
                </a:cubicBezTo>
                <a:lnTo>
                  <a:pt x="835" y="0"/>
                </a:lnTo>
                <a:lnTo>
                  <a:pt x="1470" y="0"/>
                </a:lnTo>
                <a:lnTo>
                  <a:pt x="1924" y="907"/>
                </a:lnTo>
                <a:lnTo>
                  <a:pt x="0" y="901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37" name="Line 7"/>
          <p:cNvSpPr>
            <a:spLocks noChangeShapeType="1"/>
          </p:cNvSpPr>
          <p:nvPr/>
        </p:nvSpPr>
        <p:spPr bwMode="auto">
          <a:xfrm>
            <a:off x="755650" y="1125538"/>
            <a:ext cx="2159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38" name="Line 8"/>
          <p:cNvSpPr>
            <a:spLocks noChangeShapeType="1"/>
          </p:cNvSpPr>
          <p:nvPr/>
        </p:nvSpPr>
        <p:spPr bwMode="auto">
          <a:xfrm flipV="1">
            <a:off x="2843213" y="1125538"/>
            <a:ext cx="21590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>
            <a:off x="5815013" y="1525588"/>
            <a:ext cx="1444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38" name="Line 10"/>
          <p:cNvSpPr>
            <a:spLocks noChangeShapeType="1"/>
          </p:cNvSpPr>
          <p:nvPr/>
        </p:nvSpPr>
        <p:spPr bwMode="auto">
          <a:xfrm flipV="1">
            <a:off x="7686675" y="1525588"/>
            <a:ext cx="21590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41" name="Freeform 11"/>
          <p:cNvSpPr>
            <a:spLocks/>
          </p:cNvSpPr>
          <p:nvPr/>
        </p:nvSpPr>
        <p:spPr bwMode="auto">
          <a:xfrm>
            <a:off x="539750" y="2708275"/>
            <a:ext cx="2592388" cy="1441450"/>
          </a:xfrm>
          <a:custGeom>
            <a:avLst/>
            <a:gdLst>
              <a:gd name="T0" fmla="*/ 0 w 1633"/>
              <a:gd name="T1" fmla="*/ 0 h 908"/>
              <a:gd name="T2" fmla="*/ 0 w 1633"/>
              <a:gd name="T3" fmla="*/ 2147483647 h 908"/>
              <a:gd name="T4" fmla="*/ 2147483647 w 1633"/>
              <a:gd name="T5" fmla="*/ 2147483647 h 908"/>
              <a:gd name="T6" fmla="*/ 2147483647 w 1633"/>
              <a:gd name="T7" fmla="*/ 0 h 908"/>
              <a:gd name="T8" fmla="*/ 0 w 1633"/>
              <a:gd name="T9" fmla="*/ 0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3"/>
              <a:gd name="T16" fmla="*/ 0 h 908"/>
              <a:gd name="T17" fmla="*/ 1633 w 1633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3" h="908">
                <a:moveTo>
                  <a:pt x="0" y="0"/>
                </a:moveTo>
                <a:lnTo>
                  <a:pt x="0" y="908"/>
                </a:lnTo>
                <a:lnTo>
                  <a:pt x="1633" y="908"/>
                </a:lnTo>
                <a:lnTo>
                  <a:pt x="9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40" name="Freeform 12"/>
          <p:cNvSpPr>
            <a:spLocks/>
          </p:cNvSpPr>
          <p:nvPr/>
        </p:nvSpPr>
        <p:spPr bwMode="auto">
          <a:xfrm>
            <a:off x="5292725" y="2708275"/>
            <a:ext cx="2879725" cy="1441450"/>
          </a:xfrm>
          <a:custGeom>
            <a:avLst/>
            <a:gdLst>
              <a:gd name="T0" fmla="*/ 2147483647 w 1814"/>
              <a:gd name="T1" fmla="*/ 0 h 908"/>
              <a:gd name="T2" fmla="*/ 0 w 1814"/>
              <a:gd name="T3" fmla="*/ 2147483647 h 908"/>
              <a:gd name="T4" fmla="*/ 2147483647 w 1814"/>
              <a:gd name="T5" fmla="*/ 2147483647 h 908"/>
              <a:gd name="T6" fmla="*/ 2147483647 w 1814"/>
              <a:gd name="T7" fmla="*/ 0 h 908"/>
              <a:gd name="T8" fmla="*/ 2147483647 w 1814"/>
              <a:gd name="T9" fmla="*/ 0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4"/>
              <a:gd name="T16" fmla="*/ 0 h 908"/>
              <a:gd name="T17" fmla="*/ 1814 w 1814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4" h="908">
                <a:moveTo>
                  <a:pt x="453" y="0"/>
                </a:moveTo>
                <a:lnTo>
                  <a:pt x="0" y="908"/>
                </a:lnTo>
                <a:lnTo>
                  <a:pt x="1814" y="908"/>
                </a:lnTo>
                <a:lnTo>
                  <a:pt x="952" y="0"/>
                </a:lnTo>
                <a:lnTo>
                  <a:pt x="453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43" name="Line 13"/>
          <p:cNvSpPr>
            <a:spLocks noChangeShapeType="1"/>
          </p:cNvSpPr>
          <p:nvPr/>
        </p:nvSpPr>
        <p:spPr bwMode="auto">
          <a:xfrm>
            <a:off x="539750" y="3860800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44" name="Line 14"/>
          <p:cNvSpPr>
            <a:spLocks noChangeShapeType="1"/>
          </p:cNvSpPr>
          <p:nvPr/>
        </p:nvSpPr>
        <p:spPr bwMode="auto">
          <a:xfrm>
            <a:off x="827088" y="3860800"/>
            <a:ext cx="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43" name="Line 15"/>
          <p:cNvSpPr>
            <a:spLocks noChangeShapeType="1"/>
          </p:cNvSpPr>
          <p:nvPr/>
        </p:nvSpPr>
        <p:spPr bwMode="auto">
          <a:xfrm>
            <a:off x="5435600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3744" name="Line 16"/>
          <p:cNvSpPr>
            <a:spLocks noChangeShapeType="1"/>
          </p:cNvSpPr>
          <p:nvPr/>
        </p:nvSpPr>
        <p:spPr bwMode="auto">
          <a:xfrm flipH="1">
            <a:off x="5651500" y="3860800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47" name="Oval 17"/>
          <p:cNvSpPr>
            <a:spLocks noChangeArrowheads="1"/>
          </p:cNvSpPr>
          <p:nvPr/>
        </p:nvSpPr>
        <p:spPr bwMode="auto">
          <a:xfrm>
            <a:off x="250825" y="4868863"/>
            <a:ext cx="1439863" cy="14398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3746" name="Oval 18"/>
          <p:cNvSpPr>
            <a:spLocks noChangeArrowheads="1"/>
          </p:cNvSpPr>
          <p:nvPr/>
        </p:nvSpPr>
        <p:spPr bwMode="auto">
          <a:xfrm>
            <a:off x="5651500" y="5229225"/>
            <a:ext cx="2160588" cy="7191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6449" name="Text Box 19"/>
          <p:cNvSpPr txBox="1">
            <a:spLocks noChangeArrowheads="1"/>
          </p:cNvSpPr>
          <p:nvPr/>
        </p:nvSpPr>
        <p:spPr bwMode="auto">
          <a:xfrm>
            <a:off x="0" y="2060575"/>
            <a:ext cx="385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Рівнобічна трапеція</a:t>
            </a:r>
          </a:p>
        </p:txBody>
      </p:sp>
      <p:sp>
        <p:nvSpPr>
          <p:cNvPr id="713748" name="Text Box 20"/>
          <p:cNvSpPr txBox="1">
            <a:spLocks noChangeArrowheads="1"/>
          </p:cNvSpPr>
          <p:nvPr/>
        </p:nvSpPr>
        <p:spPr bwMode="auto">
          <a:xfrm>
            <a:off x="5003800" y="2308225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Довільна</a:t>
            </a:r>
            <a:r>
              <a:rPr lang="ru-RU"/>
              <a:t> </a:t>
            </a:r>
            <a:r>
              <a:rPr lang="ru-RU" b="1" i="1">
                <a:solidFill>
                  <a:schemeClr val="accent2"/>
                </a:solidFill>
              </a:rPr>
              <a:t>трапеція</a:t>
            </a:r>
            <a:endParaRPr lang="ru-RU" sz="1800"/>
          </a:p>
        </p:txBody>
      </p:sp>
      <p:sp>
        <p:nvSpPr>
          <p:cNvPr id="146451" name="Text Box 21"/>
          <p:cNvSpPr txBox="1">
            <a:spLocks noChangeArrowheads="1"/>
          </p:cNvSpPr>
          <p:nvPr/>
        </p:nvSpPr>
        <p:spPr bwMode="auto">
          <a:xfrm>
            <a:off x="0" y="4240213"/>
            <a:ext cx="393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Прямокутна трапеція</a:t>
            </a:r>
          </a:p>
        </p:txBody>
      </p:sp>
      <p:sp>
        <p:nvSpPr>
          <p:cNvPr id="713750" name="Text Box 22"/>
          <p:cNvSpPr txBox="1">
            <a:spLocks noChangeArrowheads="1"/>
          </p:cNvSpPr>
          <p:nvPr/>
        </p:nvSpPr>
        <p:spPr bwMode="auto">
          <a:xfrm>
            <a:off x="5076825" y="4292600"/>
            <a:ext cx="338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Довільна</a:t>
            </a:r>
            <a:r>
              <a:rPr lang="ru-RU"/>
              <a:t> </a:t>
            </a:r>
            <a:r>
              <a:rPr lang="ru-RU" b="1" i="1">
                <a:solidFill>
                  <a:schemeClr val="accent2"/>
                </a:solidFill>
              </a:rPr>
              <a:t>трапеція</a:t>
            </a:r>
            <a:endParaRPr lang="ru-RU" sz="1800"/>
          </a:p>
        </p:txBody>
      </p:sp>
      <p:sp>
        <p:nvSpPr>
          <p:cNvPr id="146453" name="Text Box 23"/>
          <p:cNvSpPr txBox="1">
            <a:spLocks noChangeArrowheads="1"/>
          </p:cNvSpPr>
          <p:nvPr/>
        </p:nvSpPr>
        <p:spPr bwMode="auto">
          <a:xfrm>
            <a:off x="1908175" y="544512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8000"/>
                </a:solidFill>
              </a:rPr>
              <a:t>Круг (коло)</a:t>
            </a:r>
          </a:p>
        </p:txBody>
      </p:sp>
      <p:sp>
        <p:nvSpPr>
          <p:cNvPr id="713752" name="Text Box 24"/>
          <p:cNvSpPr txBox="1">
            <a:spLocks noChangeArrowheads="1"/>
          </p:cNvSpPr>
          <p:nvPr/>
        </p:nvSpPr>
        <p:spPr bwMode="auto">
          <a:xfrm>
            <a:off x="5795963" y="609282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Овал (еліпс)</a:t>
            </a:r>
          </a:p>
        </p:txBody>
      </p:sp>
      <p:sp>
        <p:nvSpPr>
          <p:cNvPr id="146455" name="Text Box 25"/>
          <p:cNvSpPr txBox="1">
            <a:spLocks noChangeArrowheads="1"/>
          </p:cNvSpPr>
          <p:nvPr/>
        </p:nvSpPr>
        <p:spPr bwMode="auto">
          <a:xfrm>
            <a:off x="4945063" y="0"/>
            <a:ext cx="4198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Її зображення на площині</a:t>
            </a:r>
          </a:p>
        </p:txBody>
      </p:sp>
      <p:sp>
        <p:nvSpPr>
          <p:cNvPr id="146456" name="Text Box 26"/>
          <p:cNvSpPr txBox="1">
            <a:spLocks noChangeArrowheads="1"/>
          </p:cNvSpPr>
          <p:nvPr/>
        </p:nvSpPr>
        <p:spPr bwMode="auto">
          <a:xfrm>
            <a:off x="0" y="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/>
              <a:t>Фігура в просторі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4" grpId="0" animBg="1"/>
      <p:bldP spid="713737" grpId="0" animBg="1"/>
      <p:bldP spid="713738" grpId="0" animBg="1"/>
      <p:bldP spid="713740" grpId="0" animBg="1"/>
      <p:bldP spid="713743" grpId="0" animBg="1"/>
      <p:bldP spid="713744" grpId="0" animBg="1"/>
      <p:bldP spid="713746" grpId="0" animBg="1"/>
      <p:bldP spid="713748" grpId="0"/>
      <p:bldP spid="713750" grpId="0"/>
      <p:bldP spid="7137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Freeform 2"/>
          <p:cNvSpPr>
            <a:spLocks/>
          </p:cNvSpPr>
          <p:nvPr/>
        </p:nvSpPr>
        <p:spPr bwMode="auto">
          <a:xfrm>
            <a:off x="3851275" y="836613"/>
            <a:ext cx="4321175" cy="1439862"/>
          </a:xfrm>
          <a:custGeom>
            <a:avLst/>
            <a:gdLst>
              <a:gd name="T0" fmla="*/ 0 w 2722"/>
              <a:gd name="T1" fmla="*/ 2147483647 h 907"/>
              <a:gd name="T2" fmla="*/ 2147483647 w 2722"/>
              <a:gd name="T3" fmla="*/ 0 h 907"/>
              <a:gd name="T4" fmla="*/ 2147483647 w 2722"/>
              <a:gd name="T5" fmla="*/ 0 h 907"/>
              <a:gd name="T6" fmla="*/ 2147483647 w 2722"/>
              <a:gd name="T7" fmla="*/ 2147483647 h 907"/>
              <a:gd name="T8" fmla="*/ 2147483647 w 2722"/>
              <a:gd name="T9" fmla="*/ 2147483647 h 907"/>
              <a:gd name="T10" fmla="*/ 2147483647 w 2722"/>
              <a:gd name="T11" fmla="*/ 2147483647 h 907"/>
              <a:gd name="T12" fmla="*/ 0 w 2722"/>
              <a:gd name="T13" fmla="*/ 2147483647 h 9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2"/>
              <a:gd name="T22" fmla="*/ 0 h 907"/>
              <a:gd name="T23" fmla="*/ 2722 w 2722"/>
              <a:gd name="T24" fmla="*/ 907 h 9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2" h="907">
                <a:moveTo>
                  <a:pt x="0" y="454"/>
                </a:moveTo>
                <a:lnTo>
                  <a:pt x="908" y="0"/>
                </a:lnTo>
                <a:lnTo>
                  <a:pt x="2268" y="0"/>
                </a:lnTo>
                <a:lnTo>
                  <a:pt x="2722" y="454"/>
                </a:lnTo>
                <a:lnTo>
                  <a:pt x="1815" y="907"/>
                </a:lnTo>
                <a:lnTo>
                  <a:pt x="454" y="907"/>
                </a:lnTo>
                <a:lnTo>
                  <a:pt x="0" y="454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682625" y="622300"/>
            <a:ext cx="2016125" cy="1800225"/>
          </a:xfrm>
          <a:prstGeom prst="hexagon">
            <a:avLst>
              <a:gd name="adj" fmla="val 27998"/>
              <a:gd name="vf" fmla="val 115470"/>
            </a:avLst>
          </a:prstGeom>
          <a:solidFill>
            <a:srgbClr val="0000FF">
              <a:alpha val="50195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4756" name="Line 4"/>
          <p:cNvSpPr>
            <a:spLocks noChangeShapeType="1"/>
          </p:cNvSpPr>
          <p:nvPr/>
        </p:nvSpPr>
        <p:spPr bwMode="auto">
          <a:xfrm>
            <a:off x="1187450" y="6223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57" name="Line 5"/>
          <p:cNvSpPr>
            <a:spLocks noChangeShapeType="1"/>
          </p:cNvSpPr>
          <p:nvPr/>
        </p:nvSpPr>
        <p:spPr bwMode="auto">
          <a:xfrm>
            <a:off x="2195513" y="6223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95288" y="148431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</a:t>
            </a:r>
            <a:endParaRPr lang="ru-RU" sz="1800"/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682625" y="4064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  <a:endParaRPr lang="ru-RU" sz="1800"/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2338388" y="4064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</a:t>
            </a:r>
            <a:endParaRPr lang="ru-RU" sz="1800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700338" y="11969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  <a:endParaRPr lang="ru-RU" sz="1800"/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2266950" y="23495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endParaRPr lang="ru-RU" sz="1800"/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754063" y="23495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</a:t>
            </a:r>
            <a:endParaRPr lang="ru-RU" sz="1800"/>
          </a:p>
        </p:txBody>
      </p:sp>
      <p:sp>
        <p:nvSpPr>
          <p:cNvPr id="714764" name="Line 12"/>
          <p:cNvSpPr>
            <a:spLocks noChangeShapeType="1"/>
          </p:cNvSpPr>
          <p:nvPr/>
        </p:nvSpPr>
        <p:spPr bwMode="auto">
          <a:xfrm flipV="1">
            <a:off x="323850" y="1520825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65" name="Line 13"/>
          <p:cNvSpPr>
            <a:spLocks noChangeShapeType="1"/>
          </p:cNvSpPr>
          <p:nvPr/>
        </p:nvSpPr>
        <p:spPr bwMode="auto">
          <a:xfrm flipH="1">
            <a:off x="1187450" y="622300"/>
            <a:ext cx="10080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66" name="Line 14"/>
          <p:cNvSpPr>
            <a:spLocks noChangeShapeType="1"/>
          </p:cNvSpPr>
          <p:nvPr/>
        </p:nvSpPr>
        <p:spPr bwMode="auto">
          <a:xfrm>
            <a:off x="1187450" y="622300"/>
            <a:ext cx="10080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67" name="Text Box 15"/>
          <p:cNvSpPr txBox="1">
            <a:spLocks noChangeArrowheads="1"/>
          </p:cNvSpPr>
          <p:nvPr/>
        </p:nvSpPr>
        <p:spPr bwMode="auto">
          <a:xfrm>
            <a:off x="1514475" y="15763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</a:t>
            </a:r>
            <a:endParaRPr lang="ru-RU" sz="1800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>
            <a:off x="898525" y="982663"/>
            <a:ext cx="1095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7473" name="Line 17"/>
          <p:cNvSpPr>
            <a:spLocks noChangeShapeType="1"/>
          </p:cNvSpPr>
          <p:nvPr/>
        </p:nvSpPr>
        <p:spPr bwMode="auto">
          <a:xfrm flipH="1">
            <a:off x="827088" y="1917700"/>
            <a:ext cx="142875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>
            <a:off x="1690688" y="2349500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71" name="AutoShape 19"/>
          <p:cNvSpPr>
            <a:spLocks noChangeArrowheads="1"/>
          </p:cNvSpPr>
          <p:nvPr/>
        </p:nvSpPr>
        <p:spPr bwMode="auto">
          <a:xfrm>
            <a:off x="4572000" y="836613"/>
            <a:ext cx="2879725" cy="1441450"/>
          </a:xfrm>
          <a:prstGeom prst="parallelogram">
            <a:avLst>
              <a:gd name="adj" fmla="val 4994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4772" name="Line 20"/>
          <p:cNvSpPr>
            <a:spLocks noChangeShapeType="1"/>
          </p:cNvSpPr>
          <p:nvPr/>
        </p:nvSpPr>
        <p:spPr bwMode="auto">
          <a:xfrm>
            <a:off x="5292725" y="836613"/>
            <a:ext cx="143986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73" name="Line 21"/>
          <p:cNvSpPr>
            <a:spLocks noChangeShapeType="1"/>
          </p:cNvSpPr>
          <p:nvPr/>
        </p:nvSpPr>
        <p:spPr bwMode="auto">
          <a:xfrm flipV="1">
            <a:off x="4572000" y="836613"/>
            <a:ext cx="2879725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74" name="Line 22"/>
          <p:cNvSpPr>
            <a:spLocks noChangeShapeType="1"/>
          </p:cNvSpPr>
          <p:nvPr/>
        </p:nvSpPr>
        <p:spPr bwMode="auto">
          <a:xfrm>
            <a:off x="3348038" y="1557338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chemeClr val="accent2"/>
                </a:solidFill>
              </a:rPr>
              <a:t>Побудуємо зображення правильного шестикутника</a:t>
            </a:r>
          </a:p>
        </p:txBody>
      </p:sp>
      <p:sp>
        <p:nvSpPr>
          <p:cNvPr id="714776" name="Text Box 24"/>
          <p:cNvSpPr txBox="1">
            <a:spLocks noChangeArrowheads="1"/>
          </p:cNvSpPr>
          <p:nvPr/>
        </p:nvSpPr>
        <p:spPr bwMode="auto">
          <a:xfrm>
            <a:off x="4356100" y="22764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</a:t>
            </a:r>
            <a:endParaRPr lang="ru-RU" sz="1800"/>
          </a:p>
        </p:txBody>
      </p:sp>
      <p:sp>
        <p:nvSpPr>
          <p:cNvPr id="714777" name="Text Box 25"/>
          <p:cNvSpPr txBox="1">
            <a:spLocks noChangeArrowheads="1"/>
          </p:cNvSpPr>
          <p:nvPr/>
        </p:nvSpPr>
        <p:spPr bwMode="auto">
          <a:xfrm>
            <a:off x="3635375" y="11969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</a:t>
            </a:r>
            <a:endParaRPr lang="ru-RU" sz="1800"/>
          </a:p>
        </p:txBody>
      </p:sp>
      <p:sp>
        <p:nvSpPr>
          <p:cNvPr id="714778" name="Text Box 26"/>
          <p:cNvSpPr txBox="1">
            <a:spLocks noChangeArrowheads="1"/>
          </p:cNvSpPr>
          <p:nvPr/>
        </p:nvSpPr>
        <p:spPr bwMode="auto">
          <a:xfrm>
            <a:off x="5003800" y="4762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  <a:endParaRPr lang="ru-RU" sz="1800"/>
          </a:p>
        </p:txBody>
      </p:sp>
      <p:sp>
        <p:nvSpPr>
          <p:cNvPr id="714779" name="Text Box 27"/>
          <p:cNvSpPr txBox="1">
            <a:spLocks noChangeArrowheads="1"/>
          </p:cNvSpPr>
          <p:nvPr/>
        </p:nvSpPr>
        <p:spPr bwMode="auto">
          <a:xfrm>
            <a:off x="7235825" y="4762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</a:t>
            </a:r>
            <a:endParaRPr lang="ru-RU" sz="1800"/>
          </a:p>
        </p:txBody>
      </p:sp>
      <p:sp>
        <p:nvSpPr>
          <p:cNvPr id="714780" name="Text Box 28"/>
          <p:cNvSpPr txBox="1">
            <a:spLocks noChangeArrowheads="1"/>
          </p:cNvSpPr>
          <p:nvPr/>
        </p:nvSpPr>
        <p:spPr bwMode="auto">
          <a:xfrm>
            <a:off x="8101013" y="11969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</a:t>
            </a:r>
            <a:endParaRPr lang="ru-RU" sz="1800"/>
          </a:p>
        </p:txBody>
      </p:sp>
      <p:sp>
        <p:nvSpPr>
          <p:cNvPr id="714781" name="Text Box 29"/>
          <p:cNvSpPr txBox="1">
            <a:spLocks noChangeArrowheads="1"/>
          </p:cNvSpPr>
          <p:nvPr/>
        </p:nvSpPr>
        <p:spPr bwMode="auto">
          <a:xfrm>
            <a:off x="6516688" y="22764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endParaRPr lang="ru-RU" sz="1800"/>
          </a:p>
        </p:txBody>
      </p:sp>
      <p:sp>
        <p:nvSpPr>
          <p:cNvPr id="714782" name="Text Box 30"/>
          <p:cNvSpPr txBox="1">
            <a:spLocks noChangeArrowheads="1"/>
          </p:cNvSpPr>
          <p:nvPr/>
        </p:nvSpPr>
        <p:spPr bwMode="auto">
          <a:xfrm>
            <a:off x="0" y="293687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Розіб</a:t>
            </a:r>
            <a:r>
              <a:rPr lang="en-US" b="1" i="1"/>
              <a:t>’</a:t>
            </a:r>
            <a:r>
              <a:rPr lang="uk-UA" b="1" i="1"/>
              <a:t>ємо </a:t>
            </a:r>
            <a:r>
              <a:rPr lang="ru-RU" b="1" i="1"/>
              <a:t>правильний шестикутник на: прямокутник </a:t>
            </a:r>
            <a:r>
              <a:rPr lang="en-US" b="1" i="1">
                <a:solidFill>
                  <a:schemeClr val="accent2"/>
                </a:solidFill>
              </a:rPr>
              <a:t>FBCE</a:t>
            </a:r>
            <a:r>
              <a:rPr lang="ru-RU" b="1" i="1"/>
              <a:t> і два рівнобедрених </a:t>
            </a:r>
            <a:r>
              <a:rPr lang="el-GR" b="1" i="1">
                <a:solidFill>
                  <a:schemeClr val="accent2"/>
                </a:solidFill>
              </a:rPr>
              <a:t>Δ</a:t>
            </a:r>
            <a:r>
              <a:rPr lang="en-US" b="1" i="1">
                <a:solidFill>
                  <a:schemeClr val="accent2"/>
                </a:solidFill>
              </a:rPr>
              <a:t>FAB</a:t>
            </a:r>
            <a:r>
              <a:rPr lang="ru-RU" b="1" i="1"/>
              <a:t> і </a:t>
            </a:r>
            <a:r>
              <a:rPr lang="el-GR" b="1" i="1">
                <a:solidFill>
                  <a:schemeClr val="accent2"/>
                </a:solidFill>
                <a:cs typeface="Arial" charset="0"/>
              </a:rPr>
              <a:t>Δ</a:t>
            </a:r>
            <a:r>
              <a:rPr lang="en-US" b="1" i="1">
                <a:solidFill>
                  <a:schemeClr val="accent2"/>
                </a:solidFill>
                <a:cs typeface="Arial" charset="0"/>
              </a:rPr>
              <a:t>CDE</a:t>
            </a:r>
            <a:r>
              <a:rPr lang="ru-RU" b="1" i="1">
                <a:cs typeface="Arial" charset="0"/>
              </a:rPr>
              <a:t>. Побудуємо: </a:t>
            </a:r>
          </a:p>
          <a:p>
            <a:pPr algn="ctr"/>
            <a:r>
              <a:rPr lang="ru-RU" b="1" i="1">
                <a:cs typeface="Arial" charset="0"/>
              </a:rPr>
              <a:t>1) зображення прямокутника </a:t>
            </a:r>
            <a:r>
              <a:rPr lang="en-US" b="1" i="1">
                <a:solidFill>
                  <a:schemeClr val="accent2"/>
                </a:solidFill>
                <a:cs typeface="Arial" charset="0"/>
              </a:rPr>
              <a:t>FBCE</a:t>
            </a:r>
            <a:r>
              <a:rPr lang="en-US" b="1" i="1">
                <a:cs typeface="Arial" charset="0"/>
              </a:rPr>
              <a:t> </a:t>
            </a:r>
            <a:r>
              <a:rPr lang="ru-RU" b="1" i="1">
                <a:cs typeface="Arial" charset="0"/>
              </a:rPr>
              <a:t>– довільний паралелограм </a:t>
            </a:r>
            <a:r>
              <a:rPr lang="en-US" b="1" i="1">
                <a:solidFill>
                  <a:schemeClr val="accent2"/>
                </a:solidFill>
                <a:cs typeface="Arial" charset="0"/>
              </a:rPr>
              <a:t>FBCE</a:t>
            </a:r>
            <a:r>
              <a:rPr lang="ru-RU" b="1" i="1">
                <a:cs typeface="Arial" charset="0"/>
              </a:rPr>
              <a:t>.   </a:t>
            </a:r>
            <a:endParaRPr lang="el-GR" b="1" i="1">
              <a:cs typeface="Arial" charset="0"/>
            </a:endParaRPr>
          </a:p>
        </p:txBody>
      </p:sp>
      <p:sp>
        <p:nvSpPr>
          <p:cNvPr id="714783" name="Line 31"/>
          <p:cNvSpPr>
            <a:spLocks noChangeShapeType="1"/>
          </p:cNvSpPr>
          <p:nvPr/>
        </p:nvSpPr>
        <p:spPr bwMode="auto">
          <a:xfrm flipH="1">
            <a:off x="1931988" y="1455738"/>
            <a:ext cx="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84" name="Text Box 32"/>
          <p:cNvSpPr txBox="1">
            <a:spLocks noChangeArrowheads="1"/>
          </p:cNvSpPr>
          <p:nvPr/>
        </p:nvSpPr>
        <p:spPr bwMode="auto">
          <a:xfrm>
            <a:off x="0" y="4549775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А де ж  точки </a:t>
            </a:r>
            <a:r>
              <a:rPr lang="en-US" b="1" i="1">
                <a:solidFill>
                  <a:schemeClr val="accent2"/>
                </a:solidFill>
              </a:rPr>
              <a:t>A</a:t>
            </a:r>
            <a:r>
              <a:rPr lang="ru-RU" b="1" i="1"/>
              <a:t> і </a:t>
            </a:r>
            <a:r>
              <a:rPr lang="en-US" b="1" i="1">
                <a:solidFill>
                  <a:schemeClr val="accent2"/>
                </a:solidFill>
              </a:rPr>
              <a:t>D</a:t>
            </a:r>
            <a:r>
              <a:rPr lang="uk-UA" b="1" i="1"/>
              <a:t>?</a:t>
            </a:r>
          </a:p>
          <a:p>
            <a:pPr algn="ctr"/>
            <a:r>
              <a:rPr lang="uk-UA" b="1" i="1"/>
              <a:t> </a:t>
            </a:r>
            <a:r>
              <a:rPr lang="ru-RU" b="1" i="1"/>
              <a:t>Пригадаємо властивості правильного шестикутника: </a:t>
            </a:r>
          </a:p>
          <a:p>
            <a:r>
              <a:rPr lang="ru-RU" b="1" i="1"/>
              <a:t>1) вершини лежать на прямій, що проходить через центр прямокутника і паралельній сторонам </a:t>
            </a:r>
            <a:r>
              <a:rPr lang="en-US" b="1" i="1">
                <a:solidFill>
                  <a:schemeClr val="accent2"/>
                </a:solidFill>
              </a:rPr>
              <a:t>BC</a:t>
            </a:r>
            <a:r>
              <a:rPr lang="ru-RU" b="1" i="1"/>
              <a:t> і </a:t>
            </a:r>
            <a:r>
              <a:rPr lang="en-US" b="1" i="1">
                <a:solidFill>
                  <a:schemeClr val="accent2"/>
                </a:solidFill>
              </a:rPr>
              <a:t>FE</a:t>
            </a:r>
            <a:r>
              <a:rPr lang="ru-RU" b="1" i="1"/>
              <a:t>; </a:t>
            </a:r>
          </a:p>
          <a:p>
            <a:r>
              <a:rPr lang="ru-RU" b="1" i="1"/>
              <a:t>2) </a:t>
            </a:r>
            <a:r>
              <a:rPr lang="en-US" b="1" i="1">
                <a:solidFill>
                  <a:schemeClr val="accent2"/>
                </a:solidFill>
              </a:rPr>
              <a:t>OK=KD</a:t>
            </a:r>
            <a:r>
              <a:rPr lang="en-US" b="1" i="1"/>
              <a:t> </a:t>
            </a:r>
            <a:r>
              <a:rPr lang="uk-UA" b="1" i="1"/>
              <a:t>і</a:t>
            </a:r>
            <a:r>
              <a:rPr lang="ru-RU" b="1" i="1"/>
              <a:t> </a:t>
            </a:r>
            <a:r>
              <a:rPr lang="en-US" b="1" i="1">
                <a:solidFill>
                  <a:schemeClr val="accent2"/>
                </a:solidFill>
              </a:rPr>
              <a:t>ON=NA</a:t>
            </a:r>
            <a:r>
              <a:rPr lang="ru-RU" b="1" i="1"/>
              <a:t>.</a:t>
            </a:r>
            <a:endParaRPr lang="en-US" b="1" i="1"/>
          </a:p>
        </p:txBody>
      </p:sp>
      <p:sp>
        <p:nvSpPr>
          <p:cNvPr id="714785" name="Line 33"/>
          <p:cNvSpPr>
            <a:spLocks noChangeShapeType="1"/>
          </p:cNvSpPr>
          <p:nvPr/>
        </p:nvSpPr>
        <p:spPr bwMode="auto">
          <a:xfrm flipH="1">
            <a:off x="2381250" y="1447800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86" name="Line 34"/>
          <p:cNvSpPr>
            <a:spLocks noChangeShapeType="1"/>
          </p:cNvSpPr>
          <p:nvPr/>
        </p:nvSpPr>
        <p:spPr bwMode="auto">
          <a:xfrm flipH="1">
            <a:off x="2449513" y="14446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87" name="Line 35"/>
          <p:cNvSpPr>
            <a:spLocks noChangeShapeType="1"/>
          </p:cNvSpPr>
          <p:nvPr/>
        </p:nvSpPr>
        <p:spPr bwMode="auto">
          <a:xfrm flipH="1">
            <a:off x="2003425" y="1455738"/>
            <a:ext cx="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88" name="Text Box 36"/>
          <p:cNvSpPr txBox="1">
            <a:spLocks noChangeArrowheads="1"/>
          </p:cNvSpPr>
          <p:nvPr/>
        </p:nvSpPr>
        <p:spPr bwMode="auto">
          <a:xfrm>
            <a:off x="2162175" y="10874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</a:t>
            </a:r>
            <a:endParaRPr lang="ru-RU" sz="1800"/>
          </a:p>
        </p:txBody>
      </p:sp>
      <p:sp>
        <p:nvSpPr>
          <p:cNvPr id="714789" name="Text Box 37"/>
          <p:cNvSpPr txBox="1">
            <a:spLocks noChangeArrowheads="1"/>
          </p:cNvSpPr>
          <p:nvPr/>
        </p:nvSpPr>
        <p:spPr bwMode="auto">
          <a:xfrm>
            <a:off x="876300" y="1139825"/>
            <a:ext cx="43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</a:t>
            </a:r>
            <a:endParaRPr lang="ru-RU" sz="1800"/>
          </a:p>
        </p:txBody>
      </p:sp>
      <p:sp>
        <p:nvSpPr>
          <p:cNvPr id="714790" name="Line 38"/>
          <p:cNvSpPr>
            <a:spLocks noChangeShapeType="1"/>
          </p:cNvSpPr>
          <p:nvPr/>
        </p:nvSpPr>
        <p:spPr bwMode="auto">
          <a:xfrm flipH="1">
            <a:off x="890588" y="14573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91" name="Line 39"/>
          <p:cNvSpPr>
            <a:spLocks noChangeShapeType="1"/>
          </p:cNvSpPr>
          <p:nvPr/>
        </p:nvSpPr>
        <p:spPr bwMode="auto">
          <a:xfrm flipH="1">
            <a:off x="1339850" y="1449388"/>
            <a:ext cx="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92" name="Line 40"/>
          <p:cNvSpPr>
            <a:spLocks noChangeShapeType="1"/>
          </p:cNvSpPr>
          <p:nvPr/>
        </p:nvSpPr>
        <p:spPr bwMode="auto">
          <a:xfrm flipH="1">
            <a:off x="1408113" y="1446213"/>
            <a:ext cx="0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93" name="Line 41"/>
          <p:cNvSpPr>
            <a:spLocks noChangeShapeType="1"/>
          </p:cNvSpPr>
          <p:nvPr/>
        </p:nvSpPr>
        <p:spPr bwMode="auto">
          <a:xfrm flipH="1">
            <a:off x="962025" y="1457325"/>
            <a:ext cx="0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794" name="Text Box 42"/>
          <p:cNvSpPr txBox="1">
            <a:spLocks noChangeArrowheads="1"/>
          </p:cNvSpPr>
          <p:nvPr/>
        </p:nvSpPr>
        <p:spPr bwMode="auto">
          <a:xfrm>
            <a:off x="0" y="48228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2) знаходимо на зображенні точку </a:t>
            </a:r>
            <a:r>
              <a:rPr lang="ru-RU" b="1" i="1">
                <a:solidFill>
                  <a:schemeClr val="accent2"/>
                </a:solidFill>
              </a:rPr>
              <a:t>О</a:t>
            </a:r>
            <a:r>
              <a:rPr lang="ru-RU" b="1" i="1"/>
              <a:t> і проводимо через неї пряму, 	паралельну </a:t>
            </a:r>
            <a:r>
              <a:rPr lang="en-US" b="1" i="1">
                <a:solidFill>
                  <a:schemeClr val="accent2"/>
                </a:solidFill>
              </a:rPr>
              <a:t>BC</a:t>
            </a:r>
            <a:r>
              <a:rPr lang="ru-RU" b="1" i="1"/>
              <a:t> і </a:t>
            </a:r>
            <a:r>
              <a:rPr lang="en-US" b="1" i="1">
                <a:solidFill>
                  <a:schemeClr val="accent2"/>
                </a:solidFill>
              </a:rPr>
              <a:t>FE</a:t>
            </a:r>
            <a:r>
              <a:rPr lang="ru-RU" b="1" i="1"/>
              <a:t>, отримаємо точки </a:t>
            </a:r>
            <a:r>
              <a:rPr lang="en-US" b="1" i="1">
                <a:solidFill>
                  <a:schemeClr val="accent2"/>
                </a:solidFill>
              </a:rPr>
              <a:t>N</a:t>
            </a:r>
            <a:r>
              <a:rPr lang="en-US" b="1" i="1"/>
              <a:t> </a:t>
            </a:r>
            <a:r>
              <a:rPr lang="ru-RU" b="1" i="1"/>
              <a:t> і </a:t>
            </a:r>
            <a:r>
              <a:rPr lang="en-US" b="1" i="1">
                <a:solidFill>
                  <a:schemeClr val="accent2"/>
                </a:solidFill>
              </a:rPr>
              <a:t>K</a:t>
            </a:r>
            <a:r>
              <a:rPr lang="ru-RU" b="1" i="1"/>
              <a:t>; </a:t>
            </a:r>
          </a:p>
        </p:txBody>
      </p:sp>
      <p:sp>
        <p:nvSpPr>
          <p:cNvPr id="714795" name="Text Box 43"/>
          <p:cNvSpPr txBox="1">
            <a:spLocks noChangeArrowheads="1"/>
          </p:cNvSpPr>
          <p:nvPr/>
        </p:nvSpPr>
        <p:spPr bwMode="auto">
          <a:xfrm>
            <a:off x="5822950" y="158591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</a:t>
            </a:r>
            <a:endParaRPr lang="ru-RU" sz="1800"/>
          </a:p>
        </p:txBody>
      </p:sp>
      <p:sp>
        <p:nvSpPr>
          <p:cNvPr id="714796" name="Text Box 44"/>
          <p:cNvSpPr txBox="1">
            <a:spLocks noChangeArrowheads="1"/>
          </p:cNvSpPr>
          <p:nvPr/>
        </p:nvSpPr>
        <p:spPr bwMode="auto">
          <a:xfrm>
            <a:off x="4643438" y="119697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</a:t>
            </a:r>
            <a:endParaRPr lang="ru-RU" sz="1800"/>
          </a:p>
        </p:txBody>
      </p:sp>
      <p:sp>
        <p:nvSpPr>
          <p:cNvPr id="714797" name="Text Box 45"/>
          <p:cNvSpPr txBox="1">
            <a:spLocks noChangeArrowheads="1"/>
          </p:cNvSpPr>
          <p:nvPr/>
        </p:nvSpPr>
        <p:spPr bwMode="auto">
          <a:xfrm>
            <a:off x="7164388" y="1196975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</a:t>
            </a:r>
            <a:endParaRPr lang="ru-RU" sz="1800"/>
          </a:p>
        </p:txBody>
      </p:sp>
      <p:sp>
        <p:nvSpPr>
          <p:cNvPr id="714798" name="Text Box 46"/>
          <p:cNvSpPr txBox="1">
            <a:spLocks noChangeArrowheads="1"/>
          </p:cNvSpPr>
          <p:nvPr/>
        </p:nvSpPr>
        <p:spPr bwMode="auto">
          <a:xfrm>
            <a:off x="247650" y="5788025"/>
            <a:ext cx="8172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 i="1"/>
              <a:t>3) відкладаємо </a:t>
            </a:r>
            <a:r>
              <a:rPr lang="en-US" b="1" i="1">
                <a:solidFill>
                  <a:schemeClr val="accent2"/>
                </a:solidFill>
              </a:rPr>
              <a:t>NA=NO</a:t>
            </a:r>
            <a:r>
              <a:rPr lang="en-US" b="1" i="1"/>
              <a:t> </a:t>
            </a:r>
            <a:r>
              <a:rPr lang="uk-UA" b="1" i="1"/>
              <a:t>і</a:t>
            </a:r>
            <a:r>
              <a:rPr lang="ru-RU" b="1" i="1"/>
              <a:t> </a:t>
            </a:r>
            <a:r>
              <a:rPr lang="en-US" b="1" i="1">
                <a:solidFill>
                  <a:schemeClr val="accent2"/>
                </a:solidFill>
              </a:rPr>
              <a:t>KD=KO</a:t>
            </a:r>
            <a:r>
              <a:rPr lang="en-US" b="1" i="1"/>
              <a:t> (</a:t>
            </a:r>
            <a:r>
              <a:rPr lang="en-US" b="1" i="1">
                <a:solidFill>
                  <a:schemeClr val="accent2"/>
                </a:solidFill>
              </a:rPr>
              <a:t>A</a:t>
            </a:r>
            <a:r>
              <a:rPr lang="en-US" b="1" i="1"/>
              <a:t> </a:t>
            </a:r>
            <a:r>
              <a:rPr lang="uk-UA" b="1" i="1"/>
              <a:t>і</a:t>
            </a:r>
            <a:r>
              <a:rPr lang="en-US" b="1" i="1"/>
              <a:t> </a:t>
            </a:r>
            <a:r>
              <a:rPr lang="en-US" b="1" i="1">
                <a:solidFill>
                  <a:schemeClr val="accent2"/>
                </a:solidFill>
              </a:rPr>
              <a:t>D</a:t>
            </a:r>
            <a:r>
              <a:rPr lang="en-US" b="1" i="1"/>
              <a:t> </a:t>
            </a:r>
            <a:r>
              <a:rPr lang="uk-UA" b="1" i="1"/>
              <a:t>- </a:t>
            </a:r>
            <a:r>
              <a:rPr lang="ru-RU" b="1" i="1"/>
              <a:t>вершини правильного шестикутника).</a:t>
            </a:r>
          </a:p>
        </p:txBody>
      </p:sp>
      <p:sp>
        <p:nvSpPr>
          <p:cNvPr id="714799" name="Line 47"/>
          <p:cNvSpPr>
            <a:spLocks noChangeShapeType="1"/>
          </p:cNvSpPr>
          <p:nvPr/>
        </p:nvSpPr>
        <p:spPr bwMode="auto">
          <a:xfrm>
            <a:off x="6011863" y="1557338"/>
            <a:ext cx="10810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0" name="Line 48"/>
          <p:cNvSpPr>
            <a:spLocks noChangeShapeType="1"/>
          </p:cNvSpPr>
          <p:nvPr/>
        </p:nvSpPr>
        <p:spPr bwMode="auto">
          <a:xfrm>
            <a:off x="4932363" y="1557338"/>
            <a:ext cx="10810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1" name="Line 49"/>
          <p:cNvSpPr>
            <a:spLocks noChangeShapeType="1"/>
          </p:cNvSpPr>
          <p:nvPr/>
        </p:nvSpPr>
        <p:spPr bwMode="auto">
          <a:xfrm>
            <a:off x="7092950" y="1557338"/>
            <a:ext cx="10810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714802" name="Line 50"/>
          <p:cNvSpPr>
            <a:spLocks noChangeShapeType="1"/>
          </p:cNvSpPr>
          <p:nvPr/>
        </p:nvSpPr>
        <p:spPr bwMode="auto">
          <a:xfrm>
            <a:off x="3851275" y="1557338"/>
            <a:ext cx="10810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3" name="Freeform 51"/>
          <p:cNvSpPr>
            <a:spLocks/>
          </p:cNvSpPr>
          <p:nvPr/>
        </p:nvSpPr>
        <p:spPr bwMode="auto">
          <a:xfrm>
            <a:off x="6372225" y="1484313"/>
            <a:ext cx="287338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4" name="Freeform 52"/>
          <p:cNvSpPr>
            <a:spLocks/>
          </p:cNvSpPr>
          <p:nvPr/>
        </p:nvSpPr>
        <p:spPr bwMode="auto">
          <a:xfrm>
            <a:off x="7451725" y="1484313"/>
            <a:ext cx="287338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5" name="Freeform 53"/>
          <p:cNvSpPr>
            <a:spLocks/>
          </p:cNvSpPr>
          <p:nvPr/>
        </p:nvSpPr>
        <p:spPr bwMode="auto">
          <a:xfrm>
            <a:off x="5219700" y="1484313"/>
            <a:ext cx="287338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4806" name="Freeform 54"/>
          <p:cNvSpPr>
            <a:spLocks/>
          </p:cNvSpPr>
          <p:nvPr/>
        </p:nvSpPr>
        <p:spPr bwMode="auto">
          <a:xfrm>
            <a:off x="4284663" y="1484313"/>
            <a:ext cx="287337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4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4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4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4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4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4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4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4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4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4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4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4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14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14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1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1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4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4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7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71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2000"/>
                                        <p:tgtEl>
                                          <p:spTgt spid="71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71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71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71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1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1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1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14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14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1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71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2000"/>
                                        <p:tgtEl>
                                          <p:spTgt spid="71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71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71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1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1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1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1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1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1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4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14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71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14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14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1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4" grpId="0" animBg="1"/>
      <p:bldP spid="714756" grpId="0" animBg="1"/>
      <p:bldP spid="714757" grpId="0" animBg="1"/>
      <p:bldP spid="714764" grpId="0" animBg="1"/>
      <p:bldP spid="714765" grpId="0" animBg="1"/>
      <p:bldP spid="714766" grpId="0" animBg="1"/>
      <p:bldP spid="714767" grpId="0"/>
      <p:bldP spid="714771" grpId="0" animBg="1"/>
      <p:bldP spid="714772" grpId="0" animBg="1"/>
      <p:bldP spid="714773" grpId="0" animBg="1"/>
      <p:bldP spid="714774" grpId="0" animBg="1"/>
      <p:bldP spid="714776" grpId="0"/>
      <p:bldP spid="714777" grpId="0"/>
      <p:bldP spid="714778" grpId="0"/>
      <p:bldP spid="714779" grpId="0"/>
      <p:bldP spid="714780" grpId="0"/>
      <p:bldP spid="714781" grpId="0"/>
      <p:bldP spid="714782" grpId="0"/>
      <p:bldP spid="714783" grpId="0" animBg="1"/>
      <p:bldP spid="714784" grpId="0"/>
      <p:bldP spid="714784" grpId="1"/>
      <p:bldP spid="714785" grpId="0" animBg="1"/>
      <p:bldP spid="714786" grpId="0" animBg="1"/>
      <p:bldP spid="714787" grpId="0" animBg="1"/>
      <p:bldP spid="714788" grpId="0"/>
      <p:bldP spid="714789" grpId="0"/>
      <p:bldP spid="714790" grpId="0" animBg="1"/>
      <p:bldP spid="714791" grpId="0" animBg="1"/>
      <p:bldP spid="714792" grpId="0" animBg="1"/>
      <p:bldP spid="714793" grpId="0" animBg="1"/>
      <p:bldP spid="714794" grpId="0"/>
      <p:bldP spid="714795" grpId="0"/>
      <p:bldP spid="714796" grpId="0"/>
      <p:bldP spid="714797" grpId="0"/>
      <p:bldP spid="714798" grpId="0"/>
      <p:bldP spid="714799" grpId="0" animBg="1"/>
      <p:bldP spid="714799" grpId="1" animBg="1"/>
      <p:bldP spid="714800" grpId="0" animBg="1"/>
      <p:bldP spid="714800" grpId="1" animBg="1"/>
      <p:bldP spid="714801" grpId="0" animBg="1"/>
      <p:bldP spid="714801" grpId="1" animBg="1"/>
      <p:bldP spid="714802" grpId="0" animBg="1"/>
      <p:bldP spid="714802" grpId="1" animBg="1"/>
      <p:bldP spid="714803" grpId="0" animBg="1"/>
      <p:bldP spid="714804" grpId="0" animBg="1"/>
      <p:bldP spid="714805" grpId="0" animBg="1"/>
      <p:bldP spid="7148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9" name="Rectangle 3"/>
          <p:cNvSpPr>
            <a:spLocks/>
          </p:cNvSpPr>
          <p:nvPr/>
        </p:nvSpPr>
        <p:spPr bwMode="auto">
          <a:xfrm>
            <a:off x="4752975" y="444500"/>
            <a:ext cx="43910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2800" b="1" i="1" dirty="0">
                <a:solidFill>
                  <a:schemeClr val="tx2"/>
                </a:solidFill>
                <a:latin typeface="Times New Roman" pitchFamily="18" charset="0"/>
              </a:rPr>
              <a:t>       Щось схоже на проекцію можна спостерігати, розглядаючи тінь, що відкидається предметом на поверхню стіни або підлоги при освітленні цього предмета джерелом світла.</a:t>
            </a: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b="1" i="1" dirty="0">
                <a:solidFill>
                  <a:schemeClr val="tx2"/>
                </a:solidFill>
                <a:latin typeface="Times New Roman" pitchFamily="18" charset="0"/>
              </a:rPr>
            </a:br>
            <a:endParaRPr lang="ru-RU" sz="28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22883" name="Picture 4" descr="Sliding-Patio-Door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21213" cy="4278313"/>
          </a:xfrm>
        </p:spPr>
      </p:pic>
      <p:pic>
        <p:nvPicPr>
          <p:cNvPr id="122884" name="Picture 14" descr="http://thekievtimes.ua/wp-content/uploads/2013/03/3094871.jpg"/>
          <p:cNvPicPr>
            <a:picLocks noChangeAspect="1" noChangeArrowheads="1"/>
          </p:cNvPicPr>
          <p:nvPr/>
        </p:nvPicPr>
        <p:blipFill>
          <a:blip r:embed="rId3"/>
          <a:srcRect l="23396" t="12518" r="10272" b="15376"/>
          <a:stretch>
            <a:fillRect/>
          </a:stretch>
        </p:blipFill>
        <p:spPr bwMode="auto">
          <a:xfrm>
            <a:off x="0" y="4305300"/>
            <a:ext cx="31781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8" descr="http://i1.i.ua/prikol/pic/6/1/288816.jpg"/>
          <p:cNvPicPr>
            <a:picLocks noChangeAspect="1" noChangeArrowheads="1"/>
          </p:cNvPicPr>
          <p:nvPr/>
        </p:nvPicPr>
        <p:blipFill>
          <a:blip r:embed="rId4"/>
          <a:srcRect l="2794" t="5354" r="8452" b="5446"/>
          <a:stretch>
            <a:fillRect/>
          </a:stretch>
        </p:blipFill>
        <p:spPr bwMode="auto">
          <a:xfrm>
            <a:off x="3143250" y="4287838"/>
            <a:ext cx="3382963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12" descr="http://os1.i.ua/3/6/4290638_5339ea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7463" y="4284663"/>
            <a:ext cx="277653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Freeform 2"/>
          <p:cNvSpPr>
            <a:spLocks/>
          </p:cNvSpPr>
          <p:nvPr/>
        </p:nvSpPr>
        <p:spPr bwMode="auto">
          <a:xfrm>
            <a:off x="5005388" y="836613"/>
            <a:ext cx="2446337" cy="1655762"/>
          </a:xfrm>
          <a:custGeom>
            <a:avLst/>
            <a:gdLst>
              <a:gd name="T0" fmla="*/ 0 w 1541"/>
              <a:gd name="T1" fmla="*/ 2147483647 h 1043"/>
              <a:gd name="T2" fmla="*/ 2147483647 w 1541"/>
              <a:gd name="T3" fmla="*/ 0 h 1043"/>
              <a:gd name="T4" fmla="*/ 2147483647 w 1541"/>
              <a:gd name="T5" fmla="*/ 2147483647 h 1043"/>
              <a:gd name="T6" fmla="*/ 2147483647 w 1541"/>
              <a:gd name="T7" fmla="*/ 2147483647 h 1043"/>
              <a:gd name="T8" fmla="*/ 2147483647 w 1541"/>
              <a:gd name="T9" fmla="*/ 2147483647 h 1043"/>
              <a:gd name="T10" fmla="*/ 0 w 1541"/>
              <a:gd name="T11" fmla="*/ 2147483647 h 10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1"/>
              <a:gd name="T19" fmla="*/ 0 h 1043"/>
              <a:gd name="T20" fmla="*/ 1541 w 1541"/>
              <a:gd name="T21" fmla="*/ 1043 h 10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1" h="1043">
                <a:moveTo>
                  <a:pt x="0" y="400"/>
                </a:moveTo>
                <a:lnTo>
                  <a:pt x="861" y="0"/>
                </a:lnTo>
                <a:lnTo>
                  <a:pt x="1541" y="408"/>
                </a:lnTo>
                <a:lnTo>
                  <a:pt x="1088" y="1043"/>
                </a:lnTo>
                <a:lnTo>
                  <a:pt x="181" y="1043"/>
                </a:lnTo>
                <a:lnTo>
                  <a:pt x="0" y="400"/>
                </a:lnTo>
                <a:close/>
              </a:path>
            </a:pathLst>
          </a:custGeom>
          <a:solidFill>
            <a:srgbClr val="00FF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8483" name="AutoShape 3"/>
          <p:cNvSpPr>
            <a:spLocks noChangeArrowheads="1"/>
          </p:cNvSpPr>
          <p:nvPr/>
        </p:nvSpPr>
        <p:spPr bwMode="auto">
          <a:xfrm>
            <a:off x="971550" y="549275"/>
            <a:ext cx="2160588" cy="1943100"/>
          </a:xfrm>
          <a:prstGeom prst="pentagon">
            <a:avLst/>
          </a:prstGeom>
          <a:solidFill>
            <a:srgbClr val="0000FF">
              <a:alpha val="59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611188" y="1077913"/>
            <a:ext cx="287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A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763713" y="188913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203575" y="1052513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2700338" y="242093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D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042988" y="242093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E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>
            <a:off x="1344613" y="850900"/>
            <a:ext cx="168275" cy="161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H="1">
            <a:off x="1058863" y="1846263"/>
            <a:ext cx="200025" cy="10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2195513" y="2349500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>
            <a:off x="2836863" y="1814513"/>
            <a:ext cx="196850" cy="133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 flipH="1">
            <a:off x="2527300" y="865188"/>
            <a:ext cx="185738" cy="182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0" name="Text Box 14"/>
          <p:cNvSpPr txBox="1">
            <a:spLocks noChangeArrowheads="1"/>
          </p:cNvSpPr>
          <p:nvPr/>
        </p:nvSpPr>
        <p:spPr bwMode="auto">
          <a:xfrm>
            <a:off x="0" y="3328988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Побудуємо зображення правильного п</a:t>
            </a:r>
            <a:r>
              <a:rPr lang="en-US" sz="2800" b="1" i="1"/>
              <a:t>’</a:t>
            </a:r>
            <a:r>
              <a:rPr lang="ru-RU" sz="2800" b="1" i="1"/>
              <a:t>яти</a:t>
            </a:r>
            <a:r>
              <a:rPr lang="en-US" sz="2800" b="1" i="1"/>
              <a:t>r</a:t>
            </a:r>
            <a:r>
              <a:rPr lang="ru-RU" sz="2800" b="1" i="1"/>
              <a:t>у</a:t>
            </a:r>
            <a:r>
              <a:rPr lang="en-US" sz="2800" b="1" i="1"/>
              <a:t>n</a:t>
            </a:r>
            <a:r>
              <a:rPr lang="ru-RU" sz="2800" b="1" i="1"/>
              <a:t>ника.</a:t>
            </a:r>
          </a:p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8000"/>
                </a:solidFill>
              </a:rPr>
              <a:t>П</a:t>
            </a:r>
            <a:r>
              <a:rPr lang="uk-UA" sz="2800" b="1" i="1">
                <a:solidFill>
                  <a:srgbClr val="008000"/>
                </a:solidFill>
              </a:rPr>
              <a:t>ідказ</a:t>
            </a:r>
            <a:r>
              <a:rPr lang="ru-RU" sz="2800" b="1" i="1">
                <a:solidFill>
                  <a:srgbClr val="008000"/>
                </a:solidFill>
              </a:rPr>
              <a:t>ка:</a:t>
            </a:r>
            <a:r>
              <a:rPr lang="ru-RU" sz="2800" b="1" i="1"/>
              <a:t> розіб</a:t>
            </a:r>
            <a:r>
              <a:rPr lang="en-US" sz="2800" b="1" i="1"/>
              <a:t>’</a:t>
            </a:r>
            <a:r>
              <a:rPr lang="uk-UA" sz="2800" b="1" i="1"/>
              <a:t>ємо</a:t>
            </a:r>
            <a:r>
              <a:rPr lang="ru-RU" sz="2800" b="1" i="1"/>
              <a:t> фігуру на дві частини – рівнобічну трапецію і рівнобедрений трикутник, а потім скористаємося властивостями цих фігур і властивостями паралельного проектування.</a:t>
            </a:r>
          </a:p>
        </p:txBody>
      </p:sp>
      <p:sp>
        <p:nvSpPr>
          <p:cNvPr id="715791" name="Freeform 15"/>
          <p:cNvSpPr>
            <a:spLocks/>
          </p:cNvSpPr>
          <p:nvPr/>
        </p:nvSpPr>
        <p:spPr bwMode="auto">
          <a:xfrm>
            <a:off x="5003800" y="1484313"/>
            <a:ext cx="2447925" cy="1008062"/>
          </a:xfrm>
          <a:custGeom>
            <a:avLst/>
            <a:gdLst>
              <a:gd name="T0" fmla="*/ 2147483647 w 1542"/>
              <a:gd name="T1" fmla="*/ 2147483647 h 635"/>
              <a:gd name="T2" fmla="*/ 2147483647 w 1542"/>
              <a:gd name="T3" fmla="*/ 2147483647 h 635"/>
              <a:gd name="T4" fmla="*/ 2147483647 w 1542"/>
              <a:gd name="T5" fmla="*/ 0 h 635"/>
              <a:gd name="T6" fmla="*/ 0 w 1542"/>
              <a:gd name="T7" fmla="*/ 0 h 635"/>
              <a:gd name="T8" fmla="*/ 2147483647 w 1542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2"/>
              <a:gd name="T16" fmla="*/ 0 h 635"/>
              <a:gd name="T17" fmla="*/ 1542 w 1542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2" h="635">
                <a:moveTo>
                  <a:pt x="182" y="635"/>
                </a:moveTo>
                <a:lnTo>
                  <a:pt x="1089" y="635"/>
                </a:lnTo>
                <a:lnTo>
                  <a:pt x="1542" y="0"/>
                </a:lnTo>
                <a:lnTo>
                  <a:pt x="0" y="0"/>
                </a:lnTo>
                <a:lnTo>
                  <a:pt x="182" y="635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2" name="Line 16"/>
          <p:cNvSpPr>
            <a:spLocks noChangeShapeType="1"/>
          </p:cNvSpPr>
          <p:nvPr/>
        </p:nvSpPr>
        <p:spPr bwMode="auto">
          <a:xfrm>
            <a:off x="971550" y="1296988"/>
            <a:ext cx="21605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3" name="Line 17"/>
          <p:cNvSpPr>
            <a:spLocks noChangeShapeType="1"/>
          </p:cNvSpPr>
          <p:nvPr/>
        </p:nvSpPr>
        <p:spPr bwMode="auto">
          <a:xfrm>
            <a:off x="2051050" y="40481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4" name="Line 18"/>
          <p:cNvSpPr>
            <a:spLocks noChangeShapeType="1"/>
          </p:cNvSpPr>
          <p:nvPr/>
        </p:nvSpPr>
        <p:spPr bwMode="auto">
          <a:xfrm flipV="1">
            <a:off x="1403350" y="1282700"/>
            <a:ext cx="1743075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5" name="Line 19"/>
          <p:cNvSpPr>
            <a:spLocks noChangeShapeType="1"/>
          </p:cNvSpPr>
          <p:nvPr/>
        </p:nvSpPr>
        <p:spPr bwMode="auto">
          <a:xfrm flipV="1">
            <a:off x="5965825" y="404813"/>
            <a:ext cx="493713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6" name="Line 20"/>
          <p:cNvSpPr>
            <a:spLocks noChangeShapeType="1"/>
          </p:cNvSpPr>
          <p:nvPr/>
        </p:nvSpPr>
        <p:spPr bwMode="auto">
          <a:xfrm flipV="1">
            <a:off x="5292725" y="1484313"/>
            <a:ext cx="21590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7" name="Line 21"/>
          <p:cNvSpPr>
            <a:spLocks noChangeShapeType="1"/>
          </p:cNvSpPr>
          <p:nvPr/>
        </p:nvSpPr>
        <p:spPr bwMode="auto">
          <a:xfrm flipV="1">
            <a:off x="5003800" y="461963"/>
            <a:ext cx="21590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8" name="Freeform 22"/>
          <p:cNvSpPr>
            <a:spLocks/>
          </p:cNvSpPr>
          <p:nvPr/>
        </p:nvSpPr>
        <p:spPr bwMode="auto">
          <a:xfrm>
            <a:off x="1422400" y="1217613"/>
            <a:ext cx="287338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799" name="Freeform 23"/>
          <p:cNvSpPr>
            <a:spLocks/>
          </p:cNvSpPr>
          <p:nvPr/>
        </p:nvSpPr>
        <p:spPr bwMode="auto">
          <a:xfrm>
            <a:off x="2311400" y="1217613"/>
            <a:ext cx="287338" cy="144462"/>
          </a:xfrm>
          <a:custGeom>
            <a:avLst/>
            <a:gdLst>
              <a:gd name="T0" fmla="*/ 0 w 181"/>
              <a:gd name="T1" fmla="*/ 2147483647 h 91"/>
              <a:gd name="T2" fmla="*/ 2147483647 w 181"/>
              <a:gd name="T3" fmla="*/ 0 h 91"/>
              <a:gd name="T4" fmla="*/ 2147483647 w 181"/>
              <a:gd name="T5" fmla="*/ 2147483647 h 91"/>
              <a:gd name="T6" fmla="*/ 2147483647 w 181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91"/>
              <a:gd name="T14" fmla="*/ 181 w 181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91">
                <a:moveTo>
                  <a:pt x="0" y="91"/>
                </a:moveTo>
                <a:cubicBezTo>
                  <a:pt x="11" y="45"/>
                  <a:pt x="22" y="0"/>
                  <a:pt x="45" y="0"/>
                </a:cubicBezTo>
                <a:cubicBezTo>
                  <a:pt x="68" y="0"/>
                  <a:pt x="113" y="91"/>
                  <a:pt x="136" y="91"/>
                </a:cubicBezTo>
                <a:cubicBezTo>
                  <a:pt x="159" y="91"/>
                  <a:pt x="170" y="45"/>
                  <a:pt x="181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657350" y="2395538"/>
            <a:ext cx="287338" cy="215900"/>
            <a:chOff x="1429" y="3022"/>
            <a:chExt cx="181" cy="136"/>
          </a:xfrm>
        </p:grpSpPr>
        <p:sp>
          <p:nvSpPr>
            <p:cNvPr id="148520" name="Line 25"/>
            <p:cNvSpPr>
              <a:spLocks noChangeShapeType="1"/>
            </p:cNvSpPr>
            <p:nvPr/>
          </p:nvSpPr>
          <p:spPr bwMode="auto">
            <a:xfrm>
              <a:off x="1429" y="3022"/>
              <a:ext cx="9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8521" name="Line 26"/>
            <p:cNvSpPr>
              <a:spLocks noChangeShapeType="1"/>
            </p:cNvSpPr>
            <p:nvPr/>
          </p:nvSpPr>
          <p:spPr bwMode="auto">
            <a:xfrm flipV="1">
              <a:off x="1519" y="3022"/>
              <a:ext cx="91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293938" y="2382838"/>
            <a:ext cx="287337" cy="215900"/>
            <a:chOff x="1429" y="3022"/>
            <a:chExt cx="181" cy="136"/>
          </a:xfrm>
        </p:grpSpPr>
        <p:sp>
          <p:nvSpPr>
            <p:cNvPr id="148518" name="Line 28"/>
            <p:cNvSpPr>
              <a:spLocks noChangeShapeType="1"/>
            </p:cNvSpPr>
            <p:nvPr/>
          </p:nvSpPr>
          <p:spPr bwMode="auto">
            <a:xfrm>
              <a:off x="1429" y="3022"/>
              <a:ext cx="9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8519" name="Line 29"/>
            <p:cNvSpPr>
              <a:spLocks noChangeShapeType="1"/>
            </p:cNvSpPr>
            <p:nvPr/>
          </p:nvSpPr>
          <p:spPr bwMode="auto">
            <a:xfrm flipV="1">
              <a:off x="1519" y="3022"/>
              <a:ext cx="91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15806" name="Text Box 30"/>
          <p:cNvSpPr txBox="1">
            <a:spLocks noChangeArrowheads="1"/>
          </p:cNvSpPr>
          <p:nvPr/>
        </p:nvSpPr>
        <p:spPr bwMode="auto">
          <a:xfrm>
            <a:off x="4643438" y="1268413"/>
            <a:ext cx="287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A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15807" name="Text Box 31"/>
          <p:cNvSpPr txBox="1">
            <a:spLocks noChangeArrowheads="1"/>
          </p:cNvSpPr>
          <p:nvPr/>
        </p:nvSpPr>
        <p:spPr bwMode="auto">
          <a:xfrm>
            <a:off x="7451725" y="1341438"/>
            <a:ext cx="358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C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15808" name="Text Box 32"/>
          <p:cNvSpPr txBox="1">
            <a:spLocks noChangeArrowheads="1"/>
          </p:cNvSpPr>
          <p:nvPr/>
        </p:nvSpPr>
        <p:spPr bwMode="auto">
          <a:xfrm>
            <a:off x="6732588" y="242093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D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15809" name="Text Box 33"/>
          <p:cNvSpPr txBox="1">
            <a:spLocks noChangeArrowheads="1"/>
          </p:cNvSpPr>
          <p:nvPr/>
        </p:nvSpPr>
        <p:spPr bwMode="auto">
          <a:xfrm>
            <a:off x="5003800" y="24209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E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715811" name="Line 35"/>
          <p:cNvSpPr>
            <a:spLocks noChangeShapeType="1"/>
          </p:cNvSpPr>
          <p:nvPr/>
        </p:nvSpPr>
        <p:spPr bwMode="auto">
          <a:xfrm flipH="1">
            <a:off x="5724525" y="1412875"/>
            <a:ext cx="7143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2" name="Line 36"/>
          <p:cNvSpPr>
            <a:spLocks noChangeShapeType="1"/>
          </p:cNvSpPr>
          <p:nvPr/>
        </p:nvSpPr>
        <p:spPr bwMode="auto">
          <a:xfrm flipH="1">
            <a:off x="6732588" y="1412875"/>
            <a:ext cx="7143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3" name="Line 37"/>
          <p:cNvSpPr>
            <a:spLocks noChangeShapeType="1"/>
          </p:cNvSpPr>
          <p:nvPr/>
        </p:nvSpPr>
        <p:spPr bwMode="auto">
          <a:xfrm flipH="1">
            <a:off x="5580063" y="2420938"/>
            <a:ext cx="714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4" name="Line 38"/>
          <p:cNvSpPr>
            <a:spLocks noChangeShapeType="1"/>
          </p:cNvSpPr>
          <p:nvPr/>
        </p:nvSpPr>
        <p:spPr bwMode="auto">
          <a:xfrm flipH="1">
            <a:off x="5651500" y="2420938"/>
            <a:ext cx="7143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5" name="Line 39"/>
          <p:cNvSpPr>
            <a:spLocks noChangeShapeType="1"/>
          </p:cNvSpPr>
          <p:nvPr/>
        </p:nvSpPr>
        <p:spPr bwMode="auto">
          <a:xfrm flipH="1">
            <a:off x="6229350" y="2420938"/>
            <a:ext cx="7143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6" name="Line 40"/>
          <p:cNvSpPr>
            <a:spLocks noChangeShapeType="1"/>
          </p:cNvSpPr>
          <p:nvPr/>
        </p:nvSpPr>
        <p:spPr bwMode="auto">
          <a:xfrm flipH="1">
            <a:off x="6300788" y="2420938"/>
            <a:ext cx="714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5817" name="Text Box 41"/>
          <p:cNvSpPr txBox="1">
            <a:spLocks noChangeArrowheads="1"/>
          </p:cNvSpPr>
          <p:nvPr/>
        </p:nvSpPr>
        <p:spPr bwMode="auto">
          <a:xfrm>
            <a:off x="6011863" y="47625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accent2"/>
                </a:solidFill>
              </a:rPr>
              <a:t>B</a:t>
            </a:r>
            <a:endParaRPr lang="ru-RU" sz="2800" b="1" i="1">
              <a:solidFill>
                <a:schemeClr val="accent2"/>
              </a:solidFill>
            </a:endParaRPr>
          </a:p>
        </p:txBody>
      </p:sp>
      <p:sp>
        <p:nvSpPr>
          <p:cNvPr id="148517" name="AutoShape 4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35700"/>
            <a:ext cx="766763" cy="6223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5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5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5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5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5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5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5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5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5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5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5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5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1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1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1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1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1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71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71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5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5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8" grpId="0" animBg="1"/>
      <p:bldP spid="715790" grpId="0"/>
      <p:bldP spid="715791" grpId="0" animBg="1"/>
      <p:bldP spid="715792" grpId="0" animBg="1"/>
      <p:bldP spid="715793" grpId="0" animBg="1"/>
      <p:bldP spid="715794" grpId="0" animBg="1"/>
      <p:bldP spid="715795" grpId="0" animBg="1"/>
      <p:bldP spid="715796" grpId="0" animBg="1"/>
      <p:bldP spid="715797" grpId="0" animBg="1"/>
      <p:bldP spid="715798" grpId="0" animBg="1"/>
      <p:bldP spid="715799" grpId="0" animBg="1"/>
      <p:bldP spid="715806" grpId="0"/>
      <p:bldP spid="715807" grpId="0"/>
      <p:bldP spid="715808" grpId="0"/>
      <p:bldP spid="715809" grpId="0"/>
      <p:bldP spid="715811" grpId="0" animBg="1"/>
      <p:bldP spid="715812" grpId="0" animBg="1"/>
      <p:bldP spid="715813" grpId="0" animBg="1"/>
      <p:bldP spid="715814" grpId="0" animBg="1"/>
      <p:bldP spid="715815" grpId="0" animBg="1"/>
      <p:bldP spid="715816" grpId="0" animBg="1"/>
      <p:bldP spid="7158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Text Box 2"/>
          <p:cNvSpPr txBox="1">
            <a:spLocks noChangeArrowheads="1"/>
          </p:cNvSpPr>
          <p:nvPr/>
        </p:nvSpPr>
        <p:spPr bwMode="auto">
          <a:xfrm>
            <a:off x="1" y="993775"/>
            <a:ext cx="55006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i="1" dirty="0">
                <a:solidFill>
                  <a:srgbClr val="FF0000"/>
                </a:solidFill>
              </a:rPr>
              <a:t>1</a:t>
            </a:r>
            <a:r>
              <a:rPr lang="en-US" sz="2400" b="1" i="1" dirty="0">
                <a:solidFill>
                  <a:srgbClr val="FF0000"/>
                </a:solidFill>
              </a:rPr>
              <a:t>.</a:t>
            </a:r>
            <a:r>
              <a:rPr lang="en-US" sz="2400" b="1" i="1" dirty="0"/>
              <a:t> </a:t>
            </a:r>
            <a:r>
              <a:rPr lang="uk-UA" sz="2400" b="1" i="1" dirty="0"/>
              <a:t>На зображенні рівностороннього </a:t>
            </a:r>
            <a:endParaRPr lang="en-US" sz="2400" b="1" i="1" dirty="0"/>
          </a:p>
          <a:p>
            <a:pPr marL="342900" indent="-342900"/>
            <a:r>
              <a:rPr lang="en-US" sz="2400" b="1" i="1" dirty="0"/>
              <a:t>  </a:t>
            </a:r>
            <a:r>
              <a:rPr lang="uk-UA" sz="2400" b="1" i="1" dirty="0"/>
              <a:t>трикутника </a:t>
            </a:r>
            <a:r>
              <a:rPr lang="uk-UA" sz="2400" b="1" i="1" dirty="0" smtClean="0"/>
              <a:t>побудуйте зображення його </a:t>
            </a:r>
            <a:r>
              <a:rPr lang="uk-UA" sz="2400" b="1" i="1" dirty="0"/>
              <a:t>центра.</a:t>
            </a:r>
          </a:p>
        </p:txBody>
      </p:sp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4929190" y="2922588"/>
            <a:ext cx="388302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2.</a:t>
            </a:r>
            <a:r>
              <a:rPr lang="ru-RU" sz="2800" b="1" i="1" dirty="0">
                <a:latin typeface="Georgia" pitchFamily="18" charset="0"/>
              </a:rPr>
              <a:t> </a:t>
            </a:r>
            <a:r>
              <a:rPr lang="uk-UA" sz="2400" b="1" i="1" dirty="0"/>
              <a:t>Побудуйте зображення ромба з кутом </a:t>
            </a:r>
            <a:r>
              <a:rPr lang="uk-UA" sz="2400" b="1" i="1" dirty="0" smtClean="0"/>
              <a:t>120° та </a:t>
            </a:r>
            <a:r>
              <a:rPr lang="uk-UA" sz="2400" b="1" i="1" dirty="0"/>
              <a:t>зображення висоти ромба, яку проведено з вершини цього кута</a:t>
            </a:r>
            <a:r>
              <a:rPr lang="uk-UA" sz="3200" b="1" i="1" dirty="0"/>
              <a:t>.</a:t>
            </a:r>
            <a:endParaRPr lang="en-US" sz="3200" b="1" i="1" dirty="0"/>
          </a:p>
        </p:txBody>
      </p:sp>
      <p:sp>
        <p:nvSpPr>
          <p:cNvPr id="774148" name="WordArt 4"/>
          <p:cNvSpPr>
            <a:spLocks noChangeArrowheads="1" noChangeShapeType="1" noTextEdit="1"/>
          </p:cNvSpPr>
          <p:nvPr/>
        </p:nvSpPr>
        <p:spPr bwMode="auto">
          <a:xfrm>
            <a:off x="1692275" y="231775"/>
            <a:ext cx="4117975" cy="78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Задачі</a:t>
            </a:r>
          </a:p>
        </p:txBody>
      </p:sp>
      <p:sp>
        <p:nvSpPr>
          <p:cNvPr id="774151" name="Text Box 7"/>
          <p:cNvSpPr txBox="1">
            <a:spLocks noChangeArrowheads="1"/>
          </p:cNvSpPr>
          <p:nvPr/>
        </p:nvSpPr>
        <p:spPr bwMode="auto">
          <a:xfrm>
            <a:off x="1" y="4903788"/>
            <a:ext cx="42148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i="1" dirty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ru-RU" sz="2800" b="1" i="1" dirty="0">
                <a:latin typeface="Georgia" pitchFamily="18" charset="0"/>
              </a:rPr>
              <a:t> </a:t>
            </a:r>
            <a:r>
              <a:rPr lang="uk-UA" sz="2400" b="1" i="1" dirty="0"/>
              <a:t>Побудуйте зображення рівнобічної </a:t>
            </a:r>
            <a:r>
              <a:rPr lang="en-US" sz="2400" b="1" i="1" dirty="0"/>
              <a:t> </a:t>
            </a:r>
            <a:r>
              <a:rPr lang="en-US" sz="2400" b="1" i="1" dirty="0" smtClean="0"/>
              <a:t> </a:t>
            </a:r>
            <a:r>
              <a:rPr lang="uk-UA" sz="2400" b="1" i="1" dirty="0" smtClean="0"/>
              <a:t>трапеції</a:t>
            </a:r>
            <a:r>
              <a:rPr lang="en-US" sz="2400" b="1" i="1" dirty="0" smtClean="0"/>
              <a:t> </a:t>
            </a:r>
            <a:r>
              <a:rPr lang="uk-UA" sz="2400" b="1" i="1" dirty="0"/>
              <a:t>з основами 3 і 9 см та </a:t>
            </a:r>
            <a:r>
              <a:rPr lang="en-US" sz="2400" b="1" i="1" dirty="0"/>
              <a:t> </a:t>
            </a:r>
            <a:r>
              <a:rPr lang="uk-UA" sz="2400" b="1" i="1" dirty="0" smtClean="0"/>
              <a:t>зображення </a:t>
            </a:r>
            <a:r>
              <a:rPr lang="uk-UA" sz="2400" b="1" i="1" dirty="0"/>
              <a:t>її висоти.</a:t>
            </a:r>
            <a:endParaRPr lang="uk-UA" sz="3200" b="1" i="1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572132" y="1000108"/>
            <a:ext cx="1714512" cy="12858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омб 7"/>
          <p:cNvSpPr/>
          <p:nvPr/>
        </p:nvSpPr>
        <p:spPr>
          <a:xfrm>
            <a:off x="428596" y="2285992"/>
            <a:ext cx="1214446" cy="242889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Трапеция 8"/>
          <p:cNvSpPr/>
          <p:nvPr/>
        </p:nvSpPr>
        <p:spPr>
          <a:xfrm>
            <a:off x="3714744" y="5357826"/>
            <a:ext cx="2286016" cy="114300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7505685" y="928670"/>
            <a:ext cx="1638315" cy="1428760"/>
          </a:xfrm>
          <a:custGeom>
            <a:avLst/>
            <a:gdLst>
              <a:gd name="T0" fmla="*/ 0 w 1950"/>
              <a:gd name="T1" fmla="*/ 2147483647 h 680"/>
              <a:gd name="T2" fmla="*/ 2147483647 w 1950"/>
              <a:gd name="T3" fmla="*/ 0 h 680"/>
              <a:gd name="T4" fmla="*/ 2147483647 w 1950"/>
              <a:gd name="T5" fmla="*/ 2147483647 h 680"/>
              <a:gd name="T6" fmla="*/ 0 w 1950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950"/>
              <a:gd name="T13" fmla="*/ 0 h 680"/>
              <a:gd name="T14" fmla="*/ 1950 w 1950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0" h="680">
                <a:moveTo>
                  <a:pt x="0" y="680"/>
                </a:moveTo>
                <a:lnTo>
                  <a:pt x="680" y="0"/>
                </a:lnTo>
                <a:lnTo>
                  <a:pt x="1950" y="408"/>
                </a:lnTo>
                <a:lnTo>
                  <a:pt x="0" y="68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" name="Freeform 20"/>
          <p:cNvSpPr>
            <a:spLocks/>
          </p:cNvSpPr>
          <p:nvPr/>
        </p:nvSpPr>
        <p:spPr bwMode="auto">
          <a:xfrm>
            <a:off x="1643042" y="3071810"/>
            <a:ext cx="2879725" cy="1150937"/>
          </a:xfrm>
          <a:custGeom>
            <a:avLst/>
            <a:gdLst>
              <a:gd name="T0" fmla="*/ 0 w 1814"/>
              <a:gd name="T1" fmla="*/ 2147483647 h 725"/>
              <a:gd name="T2" fmla="*/ 2147483647 w 1814"/>
              <a:gd name="T3" fmla="*/ 0 h 725"/>
              <a:gd name="T4" fmla="*/ 2147483647 w 1814"/>
              <a:gd name="T5" fmla="*/ 0 h 725"/>
              <a:gd name="T6" fmla="*/ 2147483647 w 1814"/>
              <a:gd name="T7" fmla="*/ 2147483647 h 725"/>
              <a:gd name="T8" fmla="*/ 0 w 1814"/>
              <a:gd name="T9" fmla="*/ 2147483647 h 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4"/>
              <a:gd name="T16" fmla="*/ 0 h 725"/>
              <a:gd name="T17" fmla="*/ 1814 w 1814"/>
              <a:gd name="T18" fmla="*/ 725 h 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4" h="725">
                <a:moveTo>
                  <a:pt x="0" y="725"/>
                </a:moveTo>
                <a:lnTo>
                  <a:pt x="453" y="0"/>
                </a:lnTo>
                <a:lnTo>
                  <a:pt x="1814" y="0"/>
                </a:lnTo>
                <a:lnTo>
                  <a:pt x="1360" y="725"/>
                </a:lnTo>
                <a:lnTo>
                  <a:pt x="0" y="725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6286512" y="5214950"/>
            <a:ext cx="2571768" cy="1428760"/>
          </a:xfrm>
          <a:custGeom>
            <a:avLst/>
            <a:gdLst>
              <a:gd name="T0" fmla="*/ 0 w 1678"/>
              <a:gd name="T1" fmla="*/ 2147483647 h 908"/>
              <a:gd name="T2" fmla="*/ 2147483647 w 1678"/>
              <a:gd name="T3" fmla="*/ 0 h 908"/>
              <a:gd name="T4" fmla="*/ 2147483647 w 1678"/>
              <a:gd name="T5" fmla="*/ 0 h 908"/>
              <a:gd name="T6" fmla="*/ 2147483647 w 1678"/>
              <a:gd name="T7" fmla="*/ 2147483647 h 908"/>
              <a:gd name="T8" fmla="*/ 0 w 1678"/>
              <a:gd name="T9" fmla="*/ 2147483647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8"/>
              <a:gd name="T16" fmla="*/ 0 h 908"/>
              <a:gd name="T17" fmla="*/ 1678 w 1678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8" h="908">
                <a:moveTo>
                  <a:pt x="0" y="908"/>
                </a:moveTo>
                <a:lnTo>
                  <a:pt x="454" y="0"/>
                </a:lnTo>
                <a:lnTo>
                  <a:pt x="1542" y="0"/>
                </a:lnTo>
                <a:lnTo>
                  <a:pt x="1678" y="908"/>
                </a:lnTo>
                <a:lnTo>
                  <a:pt x="0" y="908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7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6" grpId="0"/>
      <p:bldP spid="774147" grpId="0"/>
      <p:bldP spid="774148" grpId="0" animBg="1"/>
      <p:bldP spid="774151" grpId="0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58" y="285728"/>
            <a:ext cx="8358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uk-UA" sz="3200" b="1" i="1" dirty="0" smtClean="0">
                <a:solidFill>
                  <a:srgbClr val="FF0000"/>
                </a:solidFill>
              </a:rPr>
              <a:t>4</a:t>
            </a:r>
            <a:r>
              <a:rPr lang="en-US" sz="3200" b="1" i="1" dirty="0" smtClean="0">
                <a:solidFill>
                  <a:srgbClr val="FF0000"/>
                </a:solidFill>
              </a:rPr>
              <a:t>.</a:t>
            </a:r>
            <a:r>
              <a:rPr lang="en-US" sz="3200" b="1" i="1" dirty="0" smtClean="0"/>
              <a:t> </a:t>
            </a:r>
            <a:r>
              <a:rPr lang="uk-UA" sz="3200" b="1" i="1" dirty="0"/>
              <a:t>На </a:t>
            </a:r>
            <a:r>
              <a:rPr lang="uk-UA" sz="3200" b="1" i="1" dirty="0" smtClean="0"/>
              <a:t>зображенні </a:t>
            </a:r>
            <a:r>
              <a:rPr lang="en-US" sz="3200" b="1" i="1" dirty="0" smtClean="0"/>
              <a:t>  </a:t>
            </a:r>
            <a:r>
              <a:rPr lang="uk-UA" sz="3200" b="1" i="1" dirty="0"/>
              <a:t>трикутника побудуйте зображення </a:t>
            </a:r>
            <a:r>
              <a:rPr lang="uk-UA" sz="3200" b="1" i="1" dirty="0" smtClean="0"/>
              <a:t>його медіан.</a:t>
            </a:r>
            <a:endParaRPr lang="uk-UA" sz="3200" b="1" i="1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8596" y="2214554"/>
            <a:ext cx="5857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uk-UA" sz="3200" b="1" i="1" dirty="0" smtClean="0">
                <a:solidFill>
                  <a:srgbClr val="FF0000"/>
                </a:solidFill>
              </a:rPr>
              <a:t>5</a:t>
            </a:r>
            <a:r>
              <a:rPr lang="en-US" sz="3200" b="1" i="1" dirty="0" smtClean="0">
                <a:solidFill>
                  <a:srgbClr val="FF0000"/>
                </a:solidFill>
              </a:rPr>
              <a:t>.</a:t>
            </a:r>
            <a:r>
              <a:rPr lang="en-US" sz="3200" b="1" i="1" dirty="0" smtClean="0"/>
              <a:t> </a:t>
            </a:r>
            <a:r>
              <a:rPr lang="uk-UA" sz="3200" b="1" i="1" dirty="0" smtClean="0"/>
              <a:t>Чи може паралельна проекція паралелограма бути трапецією?.</a:t>
            </a:r>
            <a:endParaRPr lang="uk-UA" sz="3200" b="1" i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8596" y="4214818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uk-UA" sz="3200" b="1" i="1" dirty="0" smtClean="0">
                <a:solidFill>
                  <a:srgbClr val="FF0000"/>
                </a:solidFill>
              </a:rPr>
              <a:t>6</a:t>
            </a:r>
            <a:r>
              <a:rPr lang="en-US" sz="3200" b="1" i="1" dirty="0" smtClean="0">
                <a:solidFill>
                  <a:srgbClr val="FF0000"/>
                </a:solidFill>
              </a:rPr>
              <a:t>.</a:t>
            </a:r>
            <a:r>
              <a:rPr lang="en-US" sz="3200" b="1" i="1" dirty="0" smtClean="0"/>
              <a:t> </a:t>
            </a:r>
            <a:r>
              <a:rPr lang="uk-UA" sz="3200" b="1" i="1" dirty="0" smtClean="0"/>
              <a:t>Дано паралельну проекцію</a:t>
            </a:r>
            <a:r>
              <a:rPr lang="en-US" sz="3200" b="1" i="1" dirty="0" smtClean="0"/>
              <a:t>  </a:t>
            </a:r>
            <a:r>
              <a:rPr lang="uk-UA" sz="3200" b="1" i="1" dirty="0" smtClean="0"/>
              <a:t>трикутника. Чим є проекція середньої лінії трикутника?</a:t>
            </a:r>
            <a:endParaRPr lang="uk-UA" sz="3200" b="1" i="1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500562" y="857232"/>
            <a:ext cx="4643438" cy="1428760"/>
          </a:xfrm>
          <a:custGeom>
            <a:avLst/>
            <a:gdLst>
              <a:gd name="T0" fmla="*/ 0 w 1950"/>
              <a:gd name="T1" fmla="*/ 2147483647 h 680"/>
              <a:gd name="T2" fmla="*/ 2147483647 w 1950"/>
              <a:gd name="T3" fmla="*/ 0 h 680"/>
              <a:gd name="T4" fmla="*/ 2147483647 w 1950"/>
              <a:gd name="T5" fmla="*/ 2147483647 h 680"/>
              <a:gd name="T6" fmla="*/ 0 w 1950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950"/>
              <a:gd name="T13" fmla="*/ 0 h 680"/>
              <a:gd name="T14" fmla="*/ 1950 w 1950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0" h="680">
                <a:moveTo>
                  <a:pt x="0" y="680"/>
                </a:moveTo>
                <a:lnTo>
                  <a:pt x="680" y="0"/>
                </a:lnTo>
                <a:lnTo>
                  <a:pt x="1950" y="408"/>
                </a:lnTo>
                <a:lnTo>
                  <a:pt x="0" y="68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" name="Freeform 20"/>
          <p:cNvSpPr>
            <a:spLocks/>
          </p:cNvSpPr>
          <p:nvPr/>
        </p:nvSpPr>
        <p:spPr bwMode="auto">
          <a:xfrm>
            <a:off x="5214942" y="2571744"/>
            <a:ext cx="3500430" cy="1150937"/>
          </a:xfrm>
          <a:custGeom>
            <a:avLst/>
            <a:gdLst>
              <a:gd name="T0" fmla="*/ 0 w 1814"/>
              <a:gd name="T1" fmla="*/ 2147483647 h 725"/>
              <a:gd name="T2" fmla="*/ 2147483647 w 1814"/>
              <a:gd name="T3" fmla="*/ 0 h 725"/>
              <a:gd name="T4" fmla="*/ 2147483647 w 1814"/>
              <a:gd name="T5" fmla="*/ 0 h 725"/>
              <a:gd name="T6" fmla="*/ 2147483647 w 1814"/>
              <a:gd name="T7" fmla="*/ 2147483647 h 725"/>
              <a:gd name="T8" fmla="*/ 0 w 1814"/>
              <a:gd name="T9" fmla="*/ 2147483647 h 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4"/>
              <a:gd name="T16" fmla="*/ 0 h 725"/>
              <a:gd name="T17" fmla="*/ 1814 w 1814"/>
              <a:gd name="T18" fmla="*/ 725 h 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4" h="725">
                <a:moveTo>
                  <a:pt x="0" y="725"/>
                </a:moveTo>
                <a:lnTo>
                  <a:pt x="453" y="0"/>
                </a:lnTo>
                <a:lnTo>
                  <a:pt x="1814" y="0"/>
                </a:lnTo>
                <a:lnTo>
                  <a:pt x="1360" y="725"/>
                </a:lnTo>
                <a:lnTo>
                  <a:pt x="0" y="72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357686" y="5214950"/>
            <a:ext cx="4643438" cy="1428760"/>
          </a:xfrm>
          <a:custGeom>
            <a:avLst/>
            <a:gdLst>
              <a:gd name="T0" fmla="*/ 0 w 1950"/>
              <a:gd name="T1" fmla="*/ 2147483647 h 680"/>
              <a:gd name="T2" fmla="*/ 2147483647 w 1950"/>
              <a:gd name="T3" fmla="*/ 0 h 680"/>
              <a:gd name="T4" fmla="*/ 2147483647 w 1950"/>
              <a:gd name="T5" fmla="*/ 2147483647 h 680"/>
              <a:gd name="T6" fmla="*/ 0 w 1950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950"/>
              <a:gd name="T13" fmla="*/ 0 h 680"/>
              <a:gd name="T14" fmla="*/ 1950 w 1950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0" h="680">
                <a:moveTo>
                  <a:pt x="0" y="680"/>
                </a:moveTo>
                <a:lnTo>
                  <a:pt x="680" y="0"/>
                </a:lnTo>
                <a:lnTo>
                  <a:pt x="1950" y="408"/>
                </a:lnTo>
                <a:lnTo>
                  <a:pt x="0" y="68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7158" y="357166"/>
            <a:ext cx="821537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uk-UA" sz="3200" b="1" i="1" dirty="0" smtClean="0">
                <a:solidFill>
                  <a:srgbClr val="FF0000"/>
                </a:solidFill>
              </a:rPr>
              <a:t>7</a:t>
            </a:r>
            <a:r>
              <a:rPr lang="en-US" sz="3200" b="1" i="1" dirty="0" smtClean="0">
                <a:solidFill>
                  <a:srgbClr val="FF0000"/>
                </a:solidFill>
              </a:rPr>
              <a:t>.</a:t>
            </a:r>
            <a:r>
              <a:rPr lang="en-US" sz="3200" b="1" i="1" dirty="0" smtClean="0"/>
              <a:t> </a:t>
            </a:r>
            <a:r>
              <a:rPr lang="uk-UA" sz="2400" b="1" i="1" dirty="0" smtClean="0"/>
              <a:t>Точки А</a:t>
            </a:r>
            <a:r>
              <a:rPr lang="uk-UA" sz="1600" b="1" i="1" dirty="0" smtClean="0"/>
              <a:t>1</a:t>
            </a:r>
            <a:r>
              <a:rPr lang="uk-UA" sz="2400" b="1" i="1" dirty="0" smtClean="0"/>
              <a:t> і В</a:t>
            </a:r>
            <a:r>
              <a:rPr lang="uk-UA" sz="1600" b="1" i="1" dirty="0" smtClean="0"/>
              <a:t>1</a:t>
            </a:r>
            <a:r>
              <a:rPr lang="uk-UA" sz="2400" b="1" i="1" dirty="0" smtClean="0"/>
              <a:t> – проекції точок А і В на площину </a:t>
            </a:r>
            <a:r>
              <a:rPr lang="el-GR" sz="2400" b="1" i="1" dirty="0" smtClean="0"/>
              <a:t>α</a:t>
            </a:r>
            <a:r>
              <a:rPr lang="uk-UA" sz="2400" b="1" i="1" dirty="0" smtClean="0"/>
              <a:t>. Пряма АВ перетинає цю площину в точці С (</a:t>
            </a:r>
            <a:r>
              <a:rPr lang="uk-UA" sz="2400" b="1" i="1" dirty="0" err="1" smtClean="0"/>
              <a:t>див.рис</a:t>
            </a:r>
            <a:r>
              <a:rPr lang="uk-UA" sz="2400" b="1" i="1" dirty="0" smtClean="0"/>
              <a:t>.) Знайдіть довжину відрізка АВ, якщо АА</a:t>
            </a:r>
            <a:r>
              <a:rPr lang="uk-UA" b="1" i="1" dirty="0" smtClean="0"/>
              <a:t>1</a:t>
            </a:r>
            <a:r>
              <a:rPr lang="uk-UA" sz="2400" b="1" i="1" dirty="0" smtClean="0"/>
              <a:t>=18см, ВВ</a:t>
            </a:r>
            <a:r>
              <a:rPr lang="uk-UA" sz="1600" b="1" i="1" dirty="0" smtClean="0"/>
              <a:t>1</a:t>
            </a:r>
            <a:r>
              <a:rPr lang="uk-UA" sz="2400" b="1" i="1" dirty="0" smtClean="0"/>
              <a:t>= 12 см, </a:t>
            </a:r>
            <a:r>
              <a:rPr lang="uk-UA" sz="2400" b="1" i="1" dirty="0" err="1" smtClean="0"/>
              <a:t>АС=</a:t>
            </a:r>
            <a:r>
              <a:rPr lang="uk-UA" sz="2400" b="1" i="1" dirty="0" smtClean="0"/>
              <a:t> 12 см</a:t>
            </a:r>
            <a:endParaRPr lang="uk-UA" sz="3200" b="1" i="1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28596" y="4286256"/>
            <a:ext cx="6000792" cy="1785950"/>
          </a:xfrm>
          <a:prstGeom prst="parallelogram">
            <a:avLst>
              <a:gd name="adj" fmla="val 8766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143108" y="3143248"/>
            <a:ext cx="2016125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3428992" y="3786188"/>
            <a:ext cx="1285885" cy="1143009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143372" y="3143248"/>
            <a:ext cx="1500198" cy="171451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143108" y="4857760"/>
            <a:ext cx="3500462" cy="714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507207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А</a:t>
            </a:r>
            <a:r>
              <a:rPr lang="uk-UA" sz="1200" b="1" i="1" dirty="0" smtClean="0"/>
              <a:t>1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5072074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В</a:t>
            </a:r>
            <a:r>
              <a:rPr lang="uk-UA" sz="1200" b="1" i="1" dirty="0" smtClean="0"/>
              <a:t>1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14942" y="4929198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С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278605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А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335756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В</a:t>
            </a:r>
            <a:endParaRPr lang="uk-UA" dirty="0"/>
          </a:p>
        </p:txBody>
      </p:sp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1071538" y="5572140"/>
          <a:ext cx="511175" cy="396862"/>
        </p:xfrm>
        <a:graphic>
          <a:graphicData uri="http://schemas.openxmlformats.org/presentationml/2006/ole">
            <p:oleObj spid="_x0000_s303106" name="Формула" r:id="rId3" imgW="152280" imgH="139680" progId="Equation.3">
              <p:embed/>
            </p:oleObj>
          </a:graphicData>
        </a:graphic>
      </p:graphicFrame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5643570" y="2214554"/>
            <a:ext cx="571504" cy="64294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2" name="WordArt 4"/>
          <p:cNvSpPr>
            <a:spLocks noChangeArrowheads="1" noChangeShapeType="1" noTextEdit="1"/>
          </p:cNvSpPr>
          <p:nvPr/>
        </p:nvSpPr>
        <p:spPr bwMode="auto">
          <a:xfrm>
            <a:off x="1692275" y="231775"/>
            <a:ext cx="4117975" cy="78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Задачі</a:t>
            </a:r>
          </a:p>
        </p:txBody>
      </p:sp>
      <p:pic>
        <p:nvPicPr>
          <p:cNvPr id="128003" name="Picture 3" descr="C:\Users\denis\Desktop\подібність трикутникі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29027" name="Picture 2" descr="C:\Users\denis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1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279400" y="890588"/>
            <a:ext cx="862488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uk-UA" sz="2800" b="1" i="1">
                <a:solidFill>
                  <a:srgbClr val="FF0000"/>
                </a:solidFill>
              </a:rPr>
              <a:t>5.</a:t>
            </a:r>
            <a:r>
              <a:rPr lang="uk-UA" sz="2800" b="1" i="1"/>
              <a:t> Дано куб</a:t>
            </a:r>
            <a:r>
              <a:rPr lang="ru-RU" sz="2800" b="1" i="1"/>
              <a:t> </a:t>
            </a:r>
            <a:r>
              <a:rPr lang="en-US" sz="2800" b="1" i="1"/>
              <a:t>ABCDA</a:t>
            </a:r>
            <a:r>
              <a:rPr lang="uk-UA" sz="2800" b="1" i="1" baseline="-25000"/>
              <a:t>1</a:t>
            </a:r>
            <a:r>
              <a:rPr lang="en-US" sz="2800" b="1" i="1"/>
              <a:t>B</a:t>
            </a:r>
            <a:r>
              <a:rPr lang="uk-UA" sz="2800" b="1" i="1" baseline="-25000"/>
              <a:t>1</a:t>
            </a:r>
            <a:r>
              <a:rPr lang="en-US" sz="2800" b="1" i="1"/>
              <a:t>C</a:t>
            </a:r>
            <a:r>
              <a:rPr lang="uk-UA" sz="2800" b="1" i="1" baseline="-25000"/>
              <a:t>1</a:t>
            </a:r>
            <a:r>
              <a:rPr lang="en-US" sz="2800" b="1" i="1"/>
              <a:t>D</a:t>
            </a:r>
            <a:r>
              <a:rPr lang="uk-UA" sz="2800" b="1" i="1" baseline="-25000"/>
              <a:t>1</a:t>
            </a:r>
            <a:r>
              <a:rPr lang="uk-UA" sz="2800" b="1" i="1"/>
              <a:t>. Побудуйте переріз </a:t>
            </a:r>
          </a:p>
          <a:p>
            <a:pPr marL="342900" indent="-342900"/>
            <a:r>
              <a:rPr lang="uk-UA" sz="2800" b="1" i="1"/>
              <a:t>куба площиною, яка проходить через дані </a:t>
            </a:r>
          </a:p>
          <a:p>
            <a:pPr marL="342900" indent="-342900"/>
            <a:r>
              <a:rPr lang="uk-UA" sz="2800" b="1" i="1"/>
              <a:t>точки: а) С</a:t>
            </a:r>
            <a:r>
              <a:rPr lang="uk-UA" sz="2800" b="1" i="1" baseline="-25000"/>
              <a:t>1</a:t>
            </a:r>
            <a:r>
              <a:rPr lang="uk-UA" sz="2800" b="1" i="1"/>
              <a:t>, К,</a:t>
            </a:r>
            <a:r>
              <a:rPr lang="ru-RU" sz="2800" b="1" i="1"/>
              <a:t> </a:t>
            </a:r>
            <a:r>
              <a:rPr lang="en-US" sz="2800" b="1" i="1"/>
              <a:t>D</a:t>
            </a:r>
            <a:r>
              <a:rPr lang="ru-RU" sz="2800" b="1" i="1"/>
              <a:t>;</a:t>
            </a:r>
            <a:r>
              <a:rPr lang="uk-UA" sz="2800" b="1" i="1"/>
              <a:t> де точка К — </a:t>
            </a:r>
          </a:p>
          <a:p>
            <a:pPr marL="342900" indent="-342900"/>
            <a:r>
              <a:rPr lang="uk-UA" sz="2800" b="1" i="1"/>
              <a:t>середина А</a:t>
            </a:r>
            <a:r>
              <a:rPr lang="uk-UA" sz="2800" b="1" i="1" baseline="-25000"/>
              <a:t>1</a:t>
            </a:r>
            <a:r>
              <a:rPr lang="uk-UA" sz="2800" b="1" i="1"/>
              <a:t>В</a:t>
            </a:r>
            <a:r>
              <a:rPr lang="uk-UA" sz="2800" b="1" i="1" baseline="-25000"/>
              <a:t>1</a:t>
            </a:r>
            <a:r>
              <a:rPr lang="uk-UA" sz="2800" b="1" i="1"/>
              <a:t>. З'ясуйте, яка фігура</a:t>
            </a:r>
          </a:p>
          <a:p>
            <a:pPr marL="342900" indent="-342900"/>
            <a:r>
              <a:rPr lang="uk-UA" sz="2800" b="1" i="1"/>
              <a:t> утвориться в перерізі.</a:t>
            </a:r>
            <a:r>
              <a:rPr lang="uk-UA" sz="2800"/>
              <a:t> </a:t>
            </a:r>
            <a:endParaRPr lang="en-US" sz="2800" b="1" i="1"/>
          </a:p>
        </p:txBody>
      </p:sp>
      <p:sp>
        <p:nvSpPr>
          <p:cNvPr id="131075" name="Прямоугольник 5"/>
          <p:cNvSpPr>
            <a:spLocks noChangeArrowheads="1"/>
          </p:cNvSpPr>
          <p:nvPr/>
        </p:nvSpPr>
        <p:spPr bwMode="auto">
          <a:xfrm>
            <a:off x="3219450" y="315913"/>
            <a:ext cx="2111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i="1">
                <a:solidFill>
                  <a:srgbClr val="FF0000"/>
                </a:solidFill>
              </a:rPr>
              <a:t>Задача </a:t>
            </a:r>
            <a:endParaRPr lang="uk-UA" sz="4000"/>
          </a:p>
        </p:txBody>
      </p:sp>
      <p:pic>
        <p:nvPicPr>
          <p:cNvPr id="145413" name="Picture 5" descr="C:\Users\denis\Desktop\изображение_viber_2020-10-26_15-15-16.jpg"/>
          <p:cNvPicPr>
            <a:picLocks noChangeAspect="1" noChangeArrowheads="1"/>
          </p:cNvPicPr>
          <p:nvPr/>
        </p:nvPicPr>
        <p:blipFill>
          <a:blip r:embed="rId2"/>
          <a:srcRect r="938"/>
          <a:stretch>
            <a:fillRect/>
          </a:stretch>
        </p:blipFill>
        <p:spPr bwMode="auto">
          <a:xfrm>
            <a:off x="317500" y="279400"/>
            <a:ext cx="85979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9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Freeform 2" descr="Контурные ромбики"/>
          <p:cNvSpPr>
            <a:spLocks/>
          </p:cNvSpPr>
          <p:nvPr/>
        </p:nvSpPr>
        <p:spPr bwMode="auto">
          <a:xfrm>
            <a:off x="381000" y="4419600"/>
            <a:ext cx="5994400" cy="1676400"/>
          </a:xfrm>
          <a:custGeom>
            <a:avLst/>
            <a:gdLst/>
            <a:ahLst/>
            <a:cxnLst>
              <a:cxn ang="0">
                <a:pos x="1704" y="64"/>
              </a:cxn>
              <a:cxn ang="0">
                <a:pos x="792" y="112"/>
              </a:cxn>
              <a:cxn ang="0">
                <a:pos x="168" y="400"/>
              </a:cxn>
              <a:cxn ang="0">
                <a:pos x="168" y="784"/>
              </a:cxn>
              <a:cxn ang="0">
                <a:pos x="1176" y="928"/>
              </a:cxn>
              <a:cxn ang="0">
                <a:pos x="2232" y="928"/>
              </a:cxn>
              <a:cxn ang="0">
                <a:pos x="3288" y="784"/>
              </a:cxn>
              <a:cxn ang="0">
                <a:pos x="3432" y="352"/>
              </a:cxn>
              <a:cxn ang="0">
                <a:pos x="2952" y="160"/>
              </a:cxn>
              <a:cxn ang="0">
                <a:pos x="2040" y="16"/>
              </a:cxn>
              <a:cxn ang="0">
                <a:pos x="1704" y="64"/>
              </a:cxn>
            </a:cxnLst>
            <a:rect l="0" t="0" r="r" b="b"/>
            <a:pathLst>
              <a:path w="3488" h="952">
                <a:moveTo>
                  <a:pt x="1704" y="64"/>
                </a:moveTo>
                <a:cubicBezTo>
                  <a:pt x="1496" y="80"/>
                  <a:pt x="1048" y="56"/>
                  <a:pt x="792" y="112"/>
                </a:cubicBezTo>
                <a:cubicBezTo>
                  <a:pt x="536" y="168"/>
                  <a:pt x="272" y="288"/>
                  <a:pt x="168" y="400"/>
                </a:cubicBezTo>
                <a:cubicBezTo>
                  <a:pt x="64" y="512"/>
                  <a:pt x="0" y="696"/>
                  <a:pt x="168" y="784"/>
                </a:cubicBezTo>
                <a:cubicBezTo>
                  <a:pt x="336" y="872"/>
                  <a:pt x="832" y="904"/>
                  <a:pt x="1176" y="928"/>
                </a:cubicBezTo>
                <a:cubicBezTo>
                  <a:pt x="1520" y="952"/>
                  <a:pt x="1880" y="952"/>
                  <a:pt x="2232" y="928"/>
                </a:cubicBezTo>
                <a:cubicBezTo>
                  <a:pt x="2584" y="904"/>
                  <a:pt x="3088" y="880"/>
                  <a:pt x="3288" y="784"/>
                </a:cubicBezTo>
                <a:cubicBezTo>
                  <a:pt x="3488" y="688"/>
                  <a:pt x="3488" y="456"/>
                  <a:pt x="3432" y="352"/>
                </a:cubicBezTo>
                <a:cubicBezTo>
                  <a:pt x="3376" y="248"/>
                  <a:pt x="3184" y="216"/>
                  <a:pt x="2952" y="160"/>
                </a:cubicBezTo>
                <a:cubicBezTo>
                  <a:pt x="2720" y="104"/>
                  <a:pt x="2248" y="32"/>
                  <a:pt x="2040" y="16"/>
                </a:cubicBezTo>
                <a:cubicBezTo>
                  <a:pt x="1832" y="0"/>
                  <a:pt x="1912" y="48"/>
                  <a:pt x="1704" y="64"/>
                </a:cubicBezTo>
                <a:close/>
              </a:path>
            </a:pathLst>
          </a:custGeom>
          <a:pattFill prst="openDmnd">
            <a:fgClr>
              <a:srgbClr val="00FFFF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230188" y="200025"/>
            <a:ext cx="86852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   </a:t>
            </a:r>
            <a:r>
              <a:rPr lang="ru-RU" sz="2400" dirty="0" smtClean="0"/>
              <a:t>   </a:t>
            </a:r>
            <a:r>
              <a:rPr lang="uk-UA" sz="2400" dirty="0" smtClean="0"/>
              <a:t>Відрізок</a:t>
            </a:r>
            <a:r>
              <a:rPr lang="ru-RU" sz="2400" dirty="0" smtClean="0"/>
              <a:t> </a:t>
            </a:r>
            <a:r>
              <a:rPr lang="ru-RU" sz="2400" dirty="0"/>
              <a:t>АВ не </a:t>
            </a:r>
            <a:r>
              <a:rPr lang="uk-UA" sz="2400" dirty="0" smtClean="0"/>
              <a:t>перетинається</a:t>
            </a:r>
            <a:r>
              <a:rPr lang="ru-RU" sz="2400" dirty="0" smtClean="0"/>
              <a:t> з площиною </a:t>
            </a:r>
            <a:r>
              <a:rPr lang="el-GR" sz="2400" dirty="0" smtClean="0"/>
              <a:t>α</a:t>
            </a:r>
            <a:r>
              <a:rPr lang="ru-RU" sz="2400" dirty="0" smtClean="0"/>
              <a:t>. Через кінці відрізка  </a:t>
            </a:r>
            <a:r>
              <a:rPr lang="ru-RU" sz="2400" dirty="0"/>
              <a:t>АВ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uk-UA" sz="2400" dirty="0" smtClean="0"/>
              <a:t>його</a:t>
            </a:r>
            <a:r>
              <a:rPr lang="ru-RU" sz="2400" dirty="0" smtClean="0"/>
              <a:t> середину (точку </a:t>
            </a:r>
            <a:r>
              <a:rPr lang="ru-RU" sz="2400" dirty="0"/>
              <a:t>М) </a:t>
            </a:r>
            <a:r>
              <a:rPr lang="ru-RU" sz="2400" dirty="0" err="1" smtClean="0"/>
              <a:t>проведені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паралельні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перетинають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площину</a:t>
            </a:r>
            <a:r>
              <a:rPr lang="ru-RU" sz="2400" dirty="0" smtClean="0"/>
              <a:t> </a:t>
            </a:r>
            <a:r>
              <a:rPr lang="el-GR" sz="2400" dirty="0" smtClean="0"/>
              <a:t>α</a:t>
            </a:r>
            <a:r>
              <a:rPr lang="uk-UA" sz="2400" dirty="0" smtClean="0"/>
              <a:t> в точках</a:t>
            </a:r>
            <a:r>
              <a:rPr lang="ru-RU" sz="2400" dirty="0" smtClean="0"/>
              <a:t> </a:t>
            </a:r>
            <a:r>
              <a:rPr lang="ru-RU" sz="2400" dirty="0"/>
              <a:t>А</a:t>
            </a:r>
            <a:r>
              <a:rPr lang="ru-RU" sz="2400" baseline="-25000" dirty="0"/>
              <a:t>1</a:t>
            </a:r>
            <a:r>
              <a:rPr lang="ru-RU" sz="2400" dirty="0"/>
              <a:t>, В</a:t>
            </a:r>
            <a:r>
              <a:rPr lang="ru-RU" sz="2400" baseline="-25000" dirty="0"/>
              <a:t>1</a:t>
            </a:r>
            <a:r>
              <a:rPr lang="ru-RU" sz="2400" dirty="0"/>
              <a:t> и М</a:t>
            </a:r>
            <a:r>
              <a:rPr lang="ru-RU" sz="2400" baseline="-25000" dirty="0"/>
              <a:t>1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а</a:t>
            </a:r>
            <a:r>
              <a:rPr lang="ru-RU" sz="2400" dirty="0"/>
              <a:t>) </a:t>
            </a:r>
            <a:r>
              <a:rPr lang="ru-RU" sz="2400" dirty="0" err="1" smtClean="0"/>
              <a:t>Доведіть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/>
              <a:t>точки А</a:t>
            </a:r>
            <a:r>
              <a:rPr lang="ru-RU" sz="2400" baseline="-25000" dirty="0"/>
              <a:t>1</a:t>
            </a:r>
            <a:r>
              <a:rPr lang="ru-RU" sz="2400" dirty="0"/>
              <a:t>, В</a:t>
            </a:r>
            <a:r>
              <a:rPr lang="ru-RU" sz="2400" baseline="-25000" dirty="0"/>
              <a:t>1</a:t>
            </a:r>
            <a:r>
              <a:rPr lang="ru-RU" sz="2400" dirty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/>
              <a:t>М</a:t>
            </a:r>
            <a:r>
              <a:rPr lang="ru-RU" sz="2400" baseline="-25000" dirty="0"/>
              <a:t>1</a:t>
            </a:r>
            <a:r>
              <a:rPr lang="ru-RU" sz="2400" dirty="0"/>
              <a:t> </a:t>
            </a:r>
            <a:r>
              <a:rPr lang="ru-RU" sz="2400" dirty="0" smtClean="0"/>
              <a:t>лежать </a:t>
            </a:r>
            <a:r>
              <a:rPr lang="ru-RU" sz="2400" dirty="0"/>
              <a:t>на </a:t>
            </a:r>
            <a:r>
              <a:rPr lang="ru-RU" sz="2400" dirty="0" err="1" smtClean="0"/>
              <a:t>одній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прямій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б</a:t>
            </a:r>
            <a:r>
              <a:rPr lang="ru-RU" sz="2400" dirty="0"/>
              <a:t>) </a:t>
            </a:r>
            <a:r>
              <a:rPr lang="ru-RU" sz="2400" dirty="0" err="1" smtClean="0"/>
              <a:t>Знайдіть</a:t>
            </a:r>
            <a:r>
              <a:rPr lang="ru-RU" sz="2400" dirty="0" smtClean="0"/>
              <a:t> </a:t>
            </a:r>
            <a:r>
              <a:rPr lang="ru-RU" sz="2400" dirty="0"/>
              <a:t>АА</a:t>
            </a:r>
            <a:r>
              <a:rPr lang="ru-RU" sz="2400" baseline="-25000" dirty="0"/>
              <a:t>1</a:t>
            </a:r>
            <a:r>
              <a:rPr lang="ru-RU" sz="2400" dirty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/>
              <a:t>ВВ</a:t>
            </a:r>
            <a:r>
              <a:rPr lang="ru-RU" sz="2400" baseline="-25000" dirty="0"/>
              <a:t>1</a:t>
            </a:r>
            <a:r>
              <a:rPr lang="ru-RU" sz="2400" dirty="0"/>
              <a:t> = 12см, ММ</a:t>
            </a:r>
            <a:r>
              <a:rPr lang="ru-RU" sz="2400" baseline="-25000" dirty="0"/>
              <a:t>1</a:t>
            </a:r>
            <a:r>
              <a:rPr lang="ru-RU" sz="2400" dirty="0"/>
              <a:t>=8см.   </a:t>
            </a:r>
            <a:endParaRPr lang="ru-RU" sz="2400" baseline="-25000" dirty="0"/>
          </a:p>
        </p:txBody>
      </p:sp>
      <p:sp>
        <p:nvSpPr>
          <p:cNvPr id="249860" name="Freeform 4"/>
          <p:cNvSpPr>
            <a:spLocks/>
          </p:cNvSpPr>
          <p:nvPr/>
        </p:nvSpPr>
        <p:spPr bwMode="auto">
          <a:xfrm>
            <a:off x="4114800" y="2603500"/>
            <a:ext cx="1104900" cy="262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6" y="1656"/>
              </a:cxn>
            </a:cxnLst>
            <a:rect l="0" t="0" r="r" b="b"/>
            <a:pathLst>
              <a:path w="696" h="1656">
                <a:moveTo>
                  <a:pt x="0" y="0"/>
                </a:moveTo>
                <a:lnTo>
                  <a:pt x="696" y="165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861" name="Line 5"/>
          <p:cNvSpPr>
            <a:spLocks noChangeShapeType="1"/>
          </p:cNvSpPr>
          <p:nvPr/>
        </p:nvSpPr>
        <p:spPr bwMode="auto">
          <a:xfrm flipV="1">
            <a:off x="1219200" y="2603500"/>
            <a:ext cx="2895600" cy="1219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862" name="Line 6"/>
          <p:cNvSpPr>
            <a:spLocks noChangeShapeType="1"/>
          </p:cNvSpPr>
          <p:nvPr/>
        </p:nvSpPr>
        <p:spPr bwMode="auto">
          <a:xfrm flipV="1">
            <a:off x="838200" y="5194300"/>
            <a:ext cx="5486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685800" y="33655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2209800" y="267970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М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4191000" y="23749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2498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05600" y="6019800"/>
            <a:ext cx="16764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err="1" smtClean="0"/>
              <a:t>Перевірка</a:t>
            </a:r>
            <a:endParaRPr lang="ru-RU" sz="2400" dirty="0"/>
          </a:p>
        </p:txBody>
      </p:sp>
      <p:sp>
        <p:nvSpPr>
          <p:cNvPr id="249867" name="Freeform 11"/>
          <p:cNvSpPr>
            <a:spLocks/>
          </p:cNvSpPr>
          <p:nvPr/>
        </p:nvSpPr>
        <p:spPr bwMode="auto">
          <a:xfrm>
            <a:off x="1219200" y="3822700"/>
            <a:ext cx="381000" cy="977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6" y="936"/>
              </a:cxn>
            </a:cxnLst>
            <a:rect l="0" t="0" r="r" b="b"/>
            <a:pathLst>
              <a:path w="376" h="936">
                <a:moveTo>
                  <a:pt x="0" y="0"/>
                </a:moveTo>
                <a:lnTo>
                  <a:pt x="376" y="93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49868" name="Object 12"/>
          <p:cNvGraphicFramePr>
            <a:graphicFrameLocks noChangeAspect="1"/>
          </p:cNvGraphicFramePr>
          <p:nvPr/>
        </p:nvGraphicFramePr>
        <p:xfrm>
          <a:off x="762000" y="5410200"/>
          <a:ext cx="533400" cy="488950"/>
        </p:xfrm>
        <a:graphic>
          <a:graphicData uri="http://schemas.openxmlformats.org/presentationml/2006/ole">
            <p:oleObj spid="_x0000_s1026" name="Формула" r:id="rId4" imgW="152280" imgH="139680" progId="Equation.3">
              <p:embed/>
            </p:oleObj>
          </a:graphicData>
        </a:graphic>
      </p:graphicFrame>
      <p:sp>
        <p:nvSpPr>
          <p:cNvPr id="249871" name="Line 15"/>
          <p:cNvSpPr>
            <a:spLocks noChangeShapeType="1"/>
          </p:cNvSpPr>
          <p:nvPr/>
        </p:nvSpPr>
        <p:spPr bwMode="auto">
          <a:xfrm>
            <a:off x="2667000" y="3213100"/>
            <a:ext cx="83820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9872" name="Oval 16"/>
          <p:cNvSpPr>
            <a:spLocks noChangeArrowheads="1"/>
          </p:cNvSpPr>
          <p:nvPr/>
        </p:nvSpPr>
        <p:spPr bwMode="auto">
          <a:xfrm>
            <a:off x="2590800" y="31369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9873" name="Oval 17"/>
          <p:cNvSpPr>
            <a:spLocks noChangeArrowheads="1"/>
          </p:cNvSpPr>
          <p:nvPr/>
        </p:nvSpPr>
        <p:spPr bwMode="auto">
          <a:xfrm>
            <a:off x="40386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9874" name="Oval 18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9875" name="Freeform 19"/>
          <p:cNvSpPr>
            <a:spLocks/>
          </p:cNvSpPr>
          <p:nvPr/>
        </p:nvSpPr>
        <p:spPr bwMode="auto">
          <a:xfrm>
            <a:off x="5219700" y="5224463"/>
            <a:ext cx="190500" cy="47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300"/>
              </a:cxn>
            </a:cxnLst>
            <a:rect l="0" t="0" r="r" b="b"/>
            <a:pathLst>
              <a:path w="120" h="300">
                <a:moveTo>
                  <a:pt x="0" y="0"/>
                </a:moveTo>
                <a:lnTo>
                  <a:pt x="120" y="3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34000" y="5486400"/>
            <a:ext cx="728663" cy="519113"/>
            <a:chOff x="3360" y="3456"/>
            <a:chExt cx="459" cy="327"/>
          </a:xfrm>
        </p:grpSpPr>
        <p:sp>
          <p:nvSpPr>
            <p:cNvPr id="249877" name="Text Box 21"/>
            <p:cNvSpPr txBox="1">
              <a:spLocks noChangeArrowheads="1"/>
            </p:cNvSpPr>
            <p:nvPr/>
          </p:nvSpPr>
          <p:spPr bwMode="auto">
            <a:xfrm>
              <a:off x="3456" y="3456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/>
                <a:t>В</a:t>
              </a:r>
              <a:r>
                <a:rPr lang="ru-RU" sz="2800" b="1" baseline="-25000"/>
                <a:t>1</a:t>
              </a:r>
              <a:endParaRPr lang="ru-RU" sz="2800" b="1"/>
            </a:p>
          </p:txBody>
        </p:sp>
        <p:sp>
          <p:nvSpPr>
            <p:cNvPr id="249878" name="Oval 22"/>
            <p:cNvSpPr>
              <a:spLocks noChangeArrowheads="1"/>
            </p:cNvSpPr>
            <p:nvPr/>
          </p:nvSpPr>
          <p:spPr bwMode="auto">
            <a:xfrm>
              <a:off x="3360" y="35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9879" name="Freeform 23"/>
          <p:cNvSpPr>
            <a:spLocks/>
          </p:cNvSpPr>
          <p:nvPr/>
        </p:nvSpPr>
        <p:spPr bwMode="auto">
          <a:xfrm>
            <a:off x="1595438" y="4791075"/>
            <a:ext cx="200025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" y="318"/>
              </a:cxn>
            </a:cxnLst>
            <a:rect l="0" t="0" r="r" b="b"/>
            <a:pathLst>
              <a:path w="126" h="318">
                <a:moveTo>
                  <a:pt x="0" y="0"/>
                </a:moveTo>
                <a:lnTo>
                  <a:pt x="126" y="318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143000" y="4724400"/>
            <a:ext cx="576263" cy="595313"/>
            <a:chOff x="720" y="2976"/>
            <a:chExt cx="363" cy="375"/>
          </a:xfrm>
        </p:grpSpPr>
        <p:sp>
          <p:nvSpPr>
            <p:cNvPr id="249881" name="Text Box 25"/>
            <p:cNvSpPr txBox="1">
              <a:spLocks noChangeArrowheads="1"/>
            </p:cNvSpPr>
            <p:nvPr/>
          </p:nvSpPr>
          <p:spPr bwMode="auto">
            <a:xfrm>
              <a:off x="720" y="3024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/>
                <a:t>А</a:t>
              </a:r>
              <a:r>
                <a:rPr lang="ru-RU" sz="2800" b="1" baseline="-25000"/>
                <a:t>1</a:t>
              </a:r>
              <a:endParaRPr lang="ru-RU" sz="2800" b="1"/>
            </a:p>
          </p:txBody>
        </p:sp>
        <p:sp>
          <p:nvSpPr>
            <p:cNvPr id="249882" name="Oval 26"/>
            <p:cNvSpPr>
              <a:spLocks noChangeArrowheads="1"/>
            </p:cNvSpPr>
            <p:nvPr/>
          </p:nvSpPr>
          <p:spPr bwMode="auto">
            <a:xfrm>
              <a:off x="960" y="297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9883" name="Freeform 27"/>
          <p:cNvSpPr>
            <a:spLocks/>
          </p:cNvSpPr>
          <p:nvPr/>
        </p:nvSpPr>
        <p:spPr bwMode="auto">
          <a:xfrm>
            <a:off x="3505200" y="5257800"/>
            <a:ext cx="190500" cy="47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300"/>
              </a:cxn>
            </a:cxnLst>
            <a:rect l="0" t="0" r="r" b="b"/>
            <a:pathLst>
              <a:path w="120" h="300">
                <a:moveTo>
                  <a:pt x="0" y="0"/>
                </a:moveTo>
                <a:lnTo>
                  <a:pt x="120" y="30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581400" y="5410200"/>
            <a:ext cx="768350" cy="519113"/>
            <a:chOff x="2256" y="3408"/>
            <a:chExt cx="484" cy="327"/>
          </a:xfrm>
        </p:grpSpPr>
        <p:sp>
          <p:nvSpPr>
            <p:cNvPr id="249885" name="Text Box 29"/>
            <p:cNvSpPr txBox="1">
              <a:spLocks noChangeArrowheads="1"/>
            </p:cNvSpPr>
            <p:nvPr/>
          </p:nvSpPr>
          <p:spPr bwMode="auto">
            <a:xfrm>
              <a:off x="2352" y="3408"/>
              <a:ext cx="3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M</a:t>
              </a:r>
              <a:r>
                <a:rPr lang="ru-RU" sz="2800" b="1" baseline="-25000"/>
                <a:t>1</a:t>
              </a:r>
              <a:endParaRPr lang="ru-RU" sz="2800" b="1"/>
            </a:p>
          </p:txBody>
        </p:sp>
        <p:sp>
          <p:nvSpPr>
            <p:cNvPr id="249886" name="Oval 30"/>
            <p:cNvSpPr>
              <a:spLocks noChangeArrowheads="1"/>
            </p:cNvSpPr>
            <p:nvPr/>
          </p:nvSpPr>
          <p:spPr bwMode="auto">
            <a:xfrm>
              <a:off x="2256" y="35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Номер слайда 3"/>
          <p:cNvSpPr txBox="1">
            <a:spLocks/>
          </p:cNvSpPr>
          <p:nvPr/>
        </p:nvSpPr>
        <p:spPr>
          <a:xfrm>
            <a:off x="142844" y="214290"/>
            <a:ext cx="70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7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Управляющая кнопка: домой 33">
            <a:hlinkClick r:id="rId5" action="ppaction://hlinksldjump" highlightClick="1"/>
          </p:cNvPr>
          <p:cNvSpPr/>
          <p:nvPr/>
        </p:nvSpPr>
        <p:spPr>
          <a:xfrm>
            <a:off x="142844" y="6215082"/>
            <a:ext cx="428628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Управляющая кнопка: возврат 30">
            <a:hlinkClick r:id="" action="ppaction://noaction" highlightClick="1"/>
          </p:cNvPr>
          <p:cNvSpPr/>
          <p:nvPr/>
        </p:nvSpPr>
        <p:spPr>
          <a:xfrm>
            <a:off x="714348" y="6215082"/>
            <a:ext cx="428628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9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025 -0.0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20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025 0.07778 " pathEditMode="relative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24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01667 -0.06666 " pathEditMode="relative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866"/>
                  </p:tgtEl>
                </p:cond>
              </p:nextCondLst>
            </p:seq>
          </p:childTnLst>
        </p:cTn>
      </p:par>
    </p:tnLst>
    <p:bldLst>
      <p:bldP spid="249862" grpId="0" animBg="1"/>
      <p:bldP spid="249875" grpId="0" animBg="1"/>
      <p:bldP spid="249879" grpId="0" animBg="1"/>
      <p:bldP spid="24988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Text Box 2"/>
          <p:cNvSpPr txBox="1">
            <a:spLocks noChangeArrowheads="1"/>
          </p:cNvSpPr>
          <p:nvPr/>
        </p:nvSpPr>
        <p:spPr bwMode="auto">
          <a:xfrm>
            <a:off x="0" y="865188"/>
            <a:ext cx="9144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uk-UA" sz="2800" b="1" i="1">
                <a:solidFill>
                  <a:srgbClr val="FF0000"/>
                </a:solidFill>
              </a:rPr>
              <a:t>3.</a:t>
            </a:r>
            <a:r>
              <a:rPr lang="uk-UA" sz="2800" b="1" i="1"/>
              <a:t> У трикутній піраміді </a:t>
            </a:r>
            <a:r>
              <a:rPr lang="en-US" sz="2800" b="1" i="1"/>
              <a:t>S</a:t>
            </a:r>
            <a:r>
              <a:rPr lang="uk-UA" sz="2800" b="1" i="1"/>
              <a:t>АВС провести переріз:</a:t>
            </a:r>
          </a:p>
          <a:p>
            <a:pPr marL="342900" indent="-342900" algn="ctr"/>
            <a:r>
              <a:rPr lang="uk-UA" sz="2800" b="1" i="1"/>
              <a:t>а) через середину  АС паралельно грані </a:t>
            </a:r>
            <a:r>
              <a:rPr lang="en-US" sz="2800" b="1" i="1"/>
              <a:t>S</a:t>
            </a:r>
            <a:r>
              <a:rPr lang="uk-UA" sz="2800" b="1" i="1"/>
              <a:t>СВ;</a:t>
            </a:r>
          </a:p>
          <a:p>
            <a:pPr marL="342900" indent="-342900" algn="ctr"/>
            <a:r>
              <a:rPr lang="uk-UA" sz="2800" b="1" i="1"/>
              <a:t>б) через середину  </a:t>
            </a:r>
            <a:r>
              <a:rPr lang="en-US" sz="2800" b="1" i="1"/>
              <a:t>S</a:t>
            </a:r>
            <a:r>
              <a:rPr lang="uk-UA" sz="2800" b="1" i="1"/>
              <a:t>С паралельно грані </a:t>
            </a:r>
            <a:r>
              <a:rPr lang="en-US" sz="2800" b="1" i="1"/>
              <a:t>S</a:t>
            </a:r>
            <a:r>
              <a:rPr lang="uk-UA" sz="2800" b="1" i="1"/>
              <a:t>АВ.</a:t>
            </a:r>
            <a:endParaRPr lang="en-US" sz="2800" b="1" i="1"/>
          </a:p>
        </p:txBody>
      </p:sp>
      <p:sp>
        <p:nvSpPr>
          <p:cNvPr id="146435" name="Прямоугольник 8"/>
          <p:cNvSpPr>
            <a:spLocks noChangeArrowheads="1"/>
          </p:cNvSpPr>
          <p:nvPr/>
        </p:nvSpPr>
        <p:spPr bwMode="auto">
          <a:xfrm>
            <a:off x="2901950" y="0"/>
            <a:ext cx="2409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 b="1" i="1">
                <a:solidFill>
                  <a:srgbClr val="FF0000"/>
                </a:solidFill>
              </a:rPr>
              <a:t>Задача</a:t>
            </a:r>
            <a:r>
              <a:rPr lang="uk-UA" b="1" i="1">
                <a:solidFill>
                  <a:srgbClr val="FF0000"/>
                </a:solidFill>
              </a:rPr>
              <a:t> </a:t>
            </a:r>
            <a:endParaRPr lang="uk-UA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1168400" y="2578100"/>
            <a:ext cx="4127500" cy="4279900"/>
          </a:xfrm>
          <a:custGeom>
            <a:avLst/>
            <a:gdLst>
              <a:gd name="T0" fmla="*/ 2147483647 w 2600"/>
              <a:gd name="T1" fmla="*/ 2147483647 h 2832"/>
              <a:gd name="T2" fmla="*/ 2147483647 w 2600"/>
              <a:gd name="T3" fmla="*/ 2147483647 h 2832"/>
              <a:gd name="T4" fmla="*/ 2147483647 w 2600"/>
              <a:gd name="T5" fmla="*/ 0 h 2832"/>
              <a:gd name="T6" fmla="*/ 0 w 2600"/>
              <a:gd name="T7" fmla="*/ 2147483647 h 2832"/>
              <a:gd name="T8" fmla="*/ 2147483647 w 2600"/>
              <a:gd name="T9" fmla="*/ 2147483647 h 28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00"/>
              <a:gd name="T16" fmla="*/ 0 h 2832"/>
              <a:gd name="T17" fmla="*/ 2600 w 2600"/>
              <a:gd name="T18" fmla="*/ 2832 h 28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00" h="2832">
                <a:moveTo>
                  <a:pt x="1496" y="2832"/>
                </a:moveTo>
                <a:lnTo>
                  <a:pt x="2600" y="1920"/>
                </a:lnTo>
                <a:lnTo>
                  <a:pt x="1208" y="0"/>
                </a:lnTo>
                <a:lnTo>
                  <a:pt x="0" y="1976"/>
                </a:lnTo>
                <a:lnTo>
                  <a:pt x="1496" y="283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079500" y="5499100"/>
            <a:ext cx="4178300" cy="50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" name="Straight Connector 18448"/>
          <p:cNvSpPr>
            <a:spLocks noChangeShapeType="1"/>
          </p:cNvSpPr>
          <p:nvPr/>
        </p:nvSpPr>
        <p:spPr bwMode="auto">
          <a:xfrm>
            <a:off x="3086100" y="2527300"/>
            <a:ext cx="469900" cy="4330700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46439" name="TextBox 16"/>
          <p:cNvSpPr txBox="1">
            <a:spLocks noChangeArrowheads="1"/>
          </p:cNvSpPr>
          <p:nvPr/>
        </p:nvSpPr>
        <p:spPr bwMode="auto">
          <a:xfrm>
            <a:off x="3416300" y="237490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</a:t>
            </a:r>
            <a:endParaRPr lang="uk-UA"/>
          </a:p>
        </p:txBody>
      </p:sp>
      <p:sp>
        <p:nvSpPr>
          <p:cNvPr id="146440" name="TextBox 17"/>
          <p:cNvSpPr txBox="1">
            <a:spLocks noChangeArrowheads="1"/>
          </p:cNvSpPr>
          <p:nvPr/>
        </p:nvSpPr>
        <p:spPr bwMode="auto">
          <a:xfrm>
            <a:off x="736600" y="492760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</a:t>
            </a:r>
            <a:endParaRPr lang="uk-UA"/>
          </a:p>
        </p:txBody>
      </p:sp>
      <p:sp>
        <p:nvSpPr>
          <p:cNvPr id="146441" name="TextBox 18"/>
          <p:cNvSpPr txBox="1">
            <a:spLocks noChangeArrowheads="1"/>
          </p:cNvSpPr>
          <p:nvPr/>
        </p:nvSpPr>
        <p:spPr bwMode="auto">
          <a:xfrm>
            <a:off x="5511800" y="510540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</a:t>
            </a:r>
            <a:endParaRPr lang="uk-UA"/>
          </a:p>
        </p:txBody>
      </p:sp>
      <p:sp>
        <p:nvSpPr>
          <p:cNvPr id="146442" name="TextBox 19"/>
          <p:cNvSpPr txBox="1">
            <a:spLocks noChangeArrowheads="1"/>
          </p:cNvSpPr>
          <p:nvPr/>
        </p:nvSpPr>
        <p:spPr bwMode="auto">
          <a:xfrm>
            <a:off x="4140200" y="6396038"/>
            <a:ext cx="49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  <a:endParaRPr lang="uk-UA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4425950" y="3244850"/>
            <a:ext cx="635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2198688" y="6121400"/>
            <a:ext cx="14287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6445" name="TextBox 25"/>
          <p:cNvSpPr txBox="1">
            <a:spLocks noChangeArrowheads="1"/>
          </p:cNvSpPr>
          <p:nvPr/>
        </p:nvSpPr>
        <p:spPr bwMode="auto">
          <a:xfrm>
            <a:off x="1701800" y="615950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</a:t>
            </a:r>
            <a:endParaRPr lang="uk-UA"/>
          </a:p>
        </p:txBody>
      </p:sp>
      <p:sp>
        <p:nvSpPr>
          <p:cNvPr id="27" name="Straight Connector 18448"/>
          <p:cNvSpPr>
            <a:spLocks noChangeShapeType="1"/>
          </p:cNvSpPr>
          <p:nvPr/>
        </p:nvSpPr>
        <p:spPr bwMode="auto">
          <a:xfrm flipH="1">
            <a:off x="2286000" y="2578100"/>
            <a:ext cx="787400" cy="3733800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V="1">
            <a:off x="2336800" y="5499100"/>
            <a:ext cx="1397000" cy="673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3086100" y="2540000"/>
            <a:ext cx="622300" cy="2882900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6449" name="TextBox 29"/>
          <p:cNvSpPr txBox="1">
            <a:spLocks noChangeArrowheads="1"/>
          </p:cNvSpPr>
          <p:nvPr/>
        </p:nvSpPr>
        <p:spPr bwMode="auto">
          <a:xfrm>
            <a:off x="3771900" y="495300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</a:t>
            </a:r>
            <a:endParaRPr lang="uk-UA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3659188" y="5448300"/>
            <a:ext cx="100012" cy="1555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  <p:bldP spid="10" grpId="0" animBg="1"/>
      <p:bldP spid="11" grpId="0" animBg="1"/>
      <p:bldP spid="16" grpId="0" animBg="1"/>
      <p:bldP spid="25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Freeform 2"/>
          <p:cNvSpPr>
            <a:spLocks/>
          </p:cNvSpPr>
          <p:nvPr/>
        </p:nvSpPr>
        <p:spPr bwMode="auto">
          <a:xfrm>
            <a:off x="838200" y="4510088"/>
            <a:ext cx="4572000" cy="12192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1776" y="0"/>
              </a:cxn>
              <a:cxn ang="0">
                <a:pos x="2880" y="576"/>
              </a:cxn>
              <a:cxn ang="0">
                <a:pos x="1104" y="1008"/>
              </a:cxn>
              <a:cxn ang="0">
                <a:pos x="0" y="480"/>
              </a:cxn>
            </a:cxnLst>
            <a:rect l="0" t="0" r="r" b="b"/>
            <a:pathLst>
              <a:path w="2880" h="1008">
                <a:moveTo>
                  <a:pt x="0" y="480"/>
                </a:moveTo>
                <a:lnTo>
                  <a:pt x="1776" y="0"/>
                </a:lnTo>
                <a:lnTo>
                  <a:pt x="2880" y="576"/>
                </a:lnTo>
                <a:lnTo>
                  <a:pt x="1104" y="1008"/>
                </a:lnTo>
                <a:lnTo>
                  <a:pt x="0" y="48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63" name="Freeform 3"/>
          <p:cNvSpPr>
            <a:spLocks/>
          </p:cNvSpPr>
          <p:nvPr/>
        </p:nvSpPr>
        <p:spPr bwMode="auto">
          <a:xfrm>
            <a:off x="838200" y="2224088"/>
            <a:ext cx="2819400" cy="2895600"/>
          </a:xfrm>
          <a:custGeom>
            <a:avLst/>
            <a:gdLst/>
            <a:ahLst/>
            <a:cxnLst>
              <a:cxn ang="0">
                <a:pos x="0" y="1824"/>
              </a:cxn>
              <a:cxn ang="0">
                <a:pos x="1344" y="0"/>
              </a:cxn>
              <a:cxn ang="0">
                <a:pos x="1776" y="1440"/>
              </a:cxn>
              <a:cxn ang="0">
                <a:pos x="0" y="1816"/>
              </a:cxn>
            </a:cxnLst>
            <a:rect l="0" t="0" r="r" b="b"/>
            <a:pathLst>
              <a:path w="1776" h="1824">
                <a:moveTo>
                  <a:pt x="0" y="1824"/>
                </a:moveTo>
                <a:lnTo>
                  <a:pt x="1344" y="0"/>
                </a:lnTo>
                <a:lnTo>
                  <a:pt x="1776" y="1440"/>
                </a:lnTo>
                <a:lnTo>
                  <a:pt x="0" y="1816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1803400" y="3519488"/>
            <a:ext cx="1549400" cy="26670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976" y="0"/>
              </a:cxn>
            </a:cxnLst>
            <a:rect l="0" t="0" r="r" b="b"/>
            <a:pathLst>
              <a:path w="976" h="168">
                <a:moveTo>
                  <a:pt x="0" y="168"/>
                </a:moveTo>
                <a:lnTo>
                  <a:pt x="97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457200" y="48148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2743200" y="17668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3733800" y="39766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2438400" y="572928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Е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5334000" y="51196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F</a:t>
            </a:r>
            <a:endParaRPr lang="ru-RU" sz="2800" b="1"/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1371600" y="33670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K</a:t>
            </a:r>
            <a:endParaRPr lang="ru-RU" sz="2800" b="1"/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3352800" y="31384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M</a:t>
            </a:r>
            <a:endParaRPr lang="ru-RU" sz="2800" b="1"/>
          </a:p>
        </p:txBody>
      </p:sp>
      <p:sp>
        <p:nvSpPr>
          <p:cNvPr id="245772" name="Freeform 12"/>
          <p:cNvSpPr>
            <a:spLocks/>
          </p:cNvSpPr>
          <p:nvPr/>
        </p:nvSpPr>
        <p:spPr bwMode="auto">
          <a:xfrm>
            <a:off x="889000" y="4510088"/>
            <a:ext cx="2768600" cy="596900"/>
          </a:xfrm>
          <a:custGeom>
            <a:avLst/>
            <a:gdLst/>
            <a:ahLst/>
            <a:cxnLst>
              <a:cxn ang="0">
                <a:pos x="0" y="376"/>
              </a:cxn>
              <a:cxn ang="0">
                <a:pos x="1744" y="0"/>
              </a:cxn>
            </a:cxnLst>
            <a:rect l="0" t="0" r="r" b="b"/>
            <a:pathLst>
              <a:path w="1744" h="376">
                <a:moveTo>
                  <a:pt x="0" y="376"/>
                </a:moveTo>
                <a:lnTo>
                  <a:pt x="1744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oval" w="lg" len="lg"/>
            <a:tailEnd type="oval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230188" y="200025"/>
            <a:ext cx="86852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/>
              <a:t>       </a:t>
            </a:r>
            <a:r>
              <a:rPr lang="ru-RU" sz="2400" dirty="0" err="1" smtClean="0"/>
              <a:t>Трикутник</a:t>
            </a:r>
            <a:r>
              <a:rPr lang="ru-RU" sz="2400" dirty="0" smtClean="0"/>
              <a:t> </a:t>
            </a:r>
            <a:r>
              <a:rPr lang="ru-RU" sz="2400" dirty="0"/>
              <a:t>АВС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/>
              <a:t>квадрат А</a:t>
            </a:r>
            <a:r>
              <a:rPr lang="en-US" sz="2400" dirty="0"/>
              <a:t>EFC</a:t>
            </a:r>
            <a:r>
              <a:rPr lang="ru-RU" sz="2400" dirty="0"/>
              <a:t> не </a:t>
            </a:r>
            <a:r>
              <a:rPr lang="ru-RU" sz="2400" dirty="0" smtClean="0"/>
              <a:t>лежать </a:t>
            </a:r>
            <a:r>
              <a:rPr lang="ru-RU" sz="2400" dirty="0"/>
              <a:t>в </a:t>
            </a:r>
            <a:r>
              <a:rPr lang="ru-RU" sz="2400" dirty="0" err="1" smtClean="0"/>
              <a:t>одній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 err="1" smtClean="0"/>
              <a:t>площині</a:t>
            </a:r>
            <a:r>
              <a:rPr lang="ru-RU" sz="2400" dirty="0" smtClean="0"/>
              <a:t>. </a:t>
            </a:r>
            <a:r>
              <a:rPr lang="ru-RU" sz="2400" dirty="0"/>
              <a:t>Точки 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/>
              <a:t>М – </a:t>
            </a:r>
            <a:r>
              <a:rPr lang="ru-RU" sz="2400" dirty="0" err="1" smtClean="0"/>
              <a:t>середини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відрізків</a:t>
            </a:r>
            <a:r>
              <a:rPr lang="ru-RU" sz="2400" dirty="0" smtClean="0"/>
              <a:t> </a:t>
            </a:r>
            <a:r>
              <a:rPr lang="ru-RU" sz="2400" dirty="0"/>
              <a:t>АВ и ВС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.                           </a:t>
            </a:r>
            <a:r>
              <a:rPr lang="ru-RU" sz="2400" dirty="0" err="1" smtClean="0"/>
              <a:t>Доведіть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/>
              <a:t>КМ</a:t>
            </a:r>
            <a:r>
              <a:rPr lang="en-US" sz="2400" dirty="0"/>
              <a:t> II EF</a:t>
            </a:r>
            <a:r>
              <a:rPr lang="ru-RU" sz="2400" dirty="0"/>
              <a:t>.</a:t>
            </a:r>
          </a:p>
          <a:p>
            <a:r>
              <a:rPr lang="ru-RU" sz="2400" dirty="0"/>
              <a:t>                                                      </a:t>
            </a:r>
            <a:r>
              <a:rPr lang="ru-RU" sz="2400" dirty="0" err="1" smtClean="0"/>
              <a:t>Знайдіть</a:t>
            </a:r>
            <a:r>
              <a:rPr lang="ru-RU" sz="2400" dirty="0" smtClean="0"/>
              <a:t> </a:t>
            </a:r>
            <a:r>
              <a:rPr lang="ru-RU" sz="2400" dirty="0"/>
              <a:t>КМ,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/>
              <a:t>АЕ=8см.</a:t>
            </a:r>
          </a:p>
        </p:txBody>
      </p:sp>
      <p:sp>
        <p:nvSpPr>
          <p:cNvPr id="245774" name="Rectangle 14"/>
          <p:cNvSpPr>
            <a:spLocks noChangeArrowheads="1"/>
          </p:cNvSpPr>
          <p:nvPr/>
        </p:nvSpPr>
        <p:spPr bwMode="auto">
          <a:xfrm>
            <a:off x="1295400" y="5410200"/>
            <a:ext cx="71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8см</a:t>
            </a: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142844" y="214290"/>
            <a:ext cx="70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5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142844" y="6215082"/>
            <a:ext cx="428628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возврат 17">
            <a:hlinkClick r:id="" action="ppaction://noaction" highlightClick="1"/>
          </p:cNvPr>
          <p:cNvSpPr/>
          <p:nvPr/>
        </p:nvSpPr>
        <p:spPr>
          <a:xfrm>
            <a:off x="785786" y="6215082"/>
            <a:ext cx="428628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14350"/>
            <a:ext cx="8858250" cy="5953125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sz="2800" b="1" i="1" smtClean="0">
                <a:latin typeface="Times New Roman" pitchFamily="18" charset="0"/>
              </a:rPr>
              <a:t>           </a:t>
            </a:r>
            <a:r>
              <a:rPr lang="uk-UA" b="1" i="1" smtClean="0">
                <a:latin typeface="Times New Roman" pitchFamily="18" charset="0"/>
              </a:rPr>
              <a:t>Для правильного зображення на площині плоских  геометричних </a:t>
            </a:r>
            <a:r>
              <a:rPr lang="ru-RU" b="1" i="1" smtClean="0">
                <a:latin typeface="Times New Roman" pitchFamily="18" charset="0"/>
              </a:rPr>
              <a:t>фігур</a:t>
            </a:r>
            <a:r>
              <a:rPr lang="uk-UA" b="1" i="1" smtClean="0">
                <a:latin typeface="Times New Roman" pitchFamily="18" charset="0"/>
              </a:rPr>
              <a:t>, розташованих у просторі, необхідно знати та вміти використовувати закони паралельного проектування. </a:t>
            </a:r>
          </a:p>
          <a:p>
            <a:pPr algn="just">
              <a:buFontTx/>
              <a:buNone/>
            </a:pPr>
            <a:r>
              <a:rPr lang="uk-UA" b="1" i="1" smtClean="0">
                <a:latin typeface="Times New Roman" pitchFamily="18" charset="0"/>
              </a:rPr>
              <a:t>   Жодне зображення </a:t>
            </a:r>
          </a:p>
          <a:p>
            <a:pPr algn="just">
              <a:buFontTx/>
              <a:buNone/>
            </a:pPr>
            <a:r>
              <a:rPr lang="uk-UA" b="1" i="1" smtClean="0">
                <a:latin typeface="Times New Roman" pitchFamily="18" charset="0"/>
              </a:rPr>
              <a:t>    на кресленні, на картині, </a:t>
            </a:r>
          </a:p>
          <a:p>
            <a:pPr algn="just">
              <a:buFontTx/>
              <a:buNone/>
            </a:pPr>
            <a:r>
              <a:rPr lang="uk-UA" b="1" i="1" smtClean="0">
                <a:latin typeface="Times New Roman" pitchFamily="18" charset="0"/>
              </a:rPr>
              <a:t>    тим більше – при фото</a:t>
            </a:r>
          </a:p>
          <a:p>
            <a:pPr algn="just">
              <a:buFontTx/>
              <a:buNone/>
            </a:pPr>
            <a:r>
              <a:rPr lang="uk-UA" b="1" i="1" smtClean="0">
                <a:latin typeface="Times New Roman" pitchFamily="18" charset="0"/>
              </a:rPr>
              <a:t>    чи кінозйомці не </a:t>
            </a:r>
          </a:p>
          <a:p>
            <a:pPr algn="just">
              <a:buFontTx/>
              <a:buNone/>
            </a:pPr>
            <a:r>
              <a:rPr lang="uk-UA" b="1" i="1" smtClean="0">
                <a:latin typeface="Times New Roman" pitchFamily="18" charset="0"/>
              </a:rPr>
              <a:t>    порушує цих законів. </a:t>
            </a:r>
            <a:endParaRPr lang="ru-RU" b="1" i="1" smtClean="0">
              <a:latin typeface="Times New Roman" pitchFamily="18" charset="0"/>
            </a:endParaRPr>
          </a:p>
        </p:txBody>
      </p:sp>
      <p:pic>
        <p:nvPicPr>
          <p:cNvPr id="123907" name="Picture 3" descr="image056"/>
          <p:cNvPicPr>
            <a:picLocks noChangeAspect="1" noChangeArrowheads="1"/>
          </p:cNvPicPr>
          <p:nvPr/>
        </p:nvPicPr>
        <p:blipFill>
          <a:blip r:embed="rId2"/>
          <a:srcRect r="38847" b="5498"/>
          <a:stretch>
            <a:fillRect/>
          </a:stretch>
        </p:blipFill>
        <p:spPr bwMode="auto">
          <a:xfrm>
            <a:off x="5145088" y="2495550"/>
            <a:ext cx="399891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0714">
            <a:off x="2868939" y="1014704"/>
            <a:ext cx="2086890" cy="294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33CC33"/>
                </a:solidFill>
              </a:rPr>
              <a:t>В </a:t>
            </a:r>
            <a:r>
              <a:rPr lang="uk-UA" sz="2400" b="1" dirty="0" smtClean="0">
                <a:solidFill>
                  <a:srgbClr val="33CC33"/>
                </a:solidFill>
              </a:rPr>
              <a:t>тетраедрі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en-US" sz="2400" b="1" i="1" dirty="0">
                <a:solidFill>
                  <a:srgbClr val="33CC33"/>
                </a:solidFill>
              </a:rPr>
              <a:t>ABCD</a:t>
            </a:r>
            <a:r>
              <a:rPr lang="ru-RU" sz="2400" b="1" i="1" dirty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назвіть</a:t>
            </a:r>
            <a:r>
              <a:rPr lang="ru-RU" sz="2400" b="1" dirty="0" smtClean="0">
                <a:solidFill>
                  <a:srgbClr val="33CC33"/>
                </a:solidFill>
              </a:rPr>
              <a:t> пари </a:t>
            </a:r>
            <a:r>
              <a:rPr lang="ru-RU" sz="2400" b="1" dirty="0" err="1" smtClean="0">
                <a:solidFill>
                  <a:srgbClr val="33CC33"/>
                </a:solidFill>
              </a:rPr>
              <a:t>мимобіжних</a:t>
            </a:r>
            <a:r>
              <a:rPr lang="ru-RU" sz="2400" b="1" dirty="0" smtClean="0">
                <a:solidFill>
                  <a:srgbClr val="33CC33"/>
                </a:solidFill>
              </a:rPr>
              <a:t> ребер.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95400" y="46482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>
                <a:solidFill>
                  <a:srgbClr val="FF3300"/>
                </a:solidFill>
              </a:rPr>
              <a:t>Відповідь</a:t>
            </a:r>
            <a:r>
              <a:rPr lang="ru-RU" dirty="0" smtClean="0">
                <a:solidFill>
                  <a:srgbClr val="FF3300"/>
                </a:solidFill>
              </a:rPr>
              <a:t>:</a:t>
            </a:r>
            <a:r>
              <a:rPr lang="ru-RU" dirty="0" smtClean="0">
                <a:solidFill>
                  <a:srgbClr val="FF7C80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AB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CD</a:t>
            </a:r>
            <a:r>
              <a:rPr lang="en-US" dirty="0">
                <a:solidFill>
                  <a:srgbClr val="33CC33"/>
                </a:solidFill>
              </a:rPr>
              <a:t>; </a:t>
            </a:r>
            <a:r>
              <a:rPr lang="en-US" i="1" dirty="0">
                <a:solidFill>
                  <a:srgbClr val="33CC33"/>
                </a:solidFill>
              </a:rPr>
              <a:t>BC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AD</a:t>
            </a:r>
            <a:r>
              <a:rPr lang="en-US" dirty="0">
                <a:solidFill>
                  <a:srgbClr val="33CC33"/>
                </a:solidFill>
              </a:rPr>
              <a:t>; </a:t>
            </a:r>
            <a:r>
              <a:rPr lang="en-US" i="1" dirty="0">
                <a:solidFill>
                  <a:srgbClr val="33CC33"/>
                </a:solidFill>
              </a:rPr>
              <a:t>AC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BD</a:t>
            </a:r>
            <a:r>
              <a:rPr lang="en-US" dirty="0">
                <a:solidFill>
                  <a:srgbClr val="33CC33"/>
                </a:solidFill>
              </a:rPr>
              <a:t>.</a:t>
            </a:r>
            <a:endParaRPr lang="ru-RU" dirty="0">
              <a:solidFill>
                <a:srgbClr val="FF7C8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14282" y="214290"/>
            <a:ext cx="264320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42844" y="6215082"/>
            <a:ext cx="428628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возврат 7">
            <a:hlinkClick r:id="" action="ppaction://noaction" highlightClick="1"/>
          </p:cNvPr>
          <p:cNvSpPr/>
          <p:nvPr/>
        </p:nvSpPr>
        <p:spPr>
          <a:xfrm>
            <a:off x="642910" y="6215082"/>
            <a:ext cx="428628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71612"/>
            <a:ext cx="3929090" cy="37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86116" y="5715016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 smtClean="0">
                <a:solidFill>
                  <a:srgbClr val="FF3300"/>
                </a:solidFill>
              </a:rPr>
              <a:t>Відповідь</a:t>
            </a:r>
            <a:r>
              <a:rPr lang="ru-RU" sz="2400" dirty="0" smtClean="0">
                <a:solidFill>
                  <a:srgbClr val="FF33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en-US" sz="2400" i="1" dirty="0" smtClean="0">
                <a:solidFill>
                  <a:srgbClr val="33CC33"/>
                </a:solidFill>
              </a:rPr>
              <a:t>A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i="1" dirty="0" smtClean="0">
                <a:solidFill>
                  <a:srgbClr val="33CC33"/>
                </a:solidFill>
              </a:rPr>
              <a:t>D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; </a:t>
            </a:r>
            <a:r>
              <a:rPr lang="en-US" sz="2400" i="1" dirty="0" smtClean="0">
                <a:solidFill>
                  <a:srgbClr val="33CC33"/>
                </a:solidFill>
              </a:rPr>
              <a:t>B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i="1" dirty="0" smtClean="0">
                <a:solidFill>
                  <a:srgbClr val="33CC33"/>
                </a:solidFill>
              </a:rPr>
              <a:t>C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; </a:t>
            </a:r>
            <a:r>
              <a:rPr lang="en-US" sz="2400" i="1" dirty="0" smtClean="0">
                <a:solidFill>
                  <a:srgbClr val="33CC33"/>
                </a:solidFill>
              </a:rPr>
              <a:t>DD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; </a:t>
            </a:r>
            <a:r>
              <a:rPr lang="en-US" sz="2400" i="1" dirty="0" smtClean="0">
                <a:solidFill>
                  <a:srgbClr val="33CC33"/>
                </a:solidFill>
              </a:rPr>
              <a:t>CC</a:t>
            </a:r>
            <a:r>
              <a:rPr lang="en-US" sz="2400" baseline="-25000" dirty="0" smtClean="0">
                <a:solidFill>
                  <a:srgbClr val="33CC33"/>
                </a:solidFill>
              </a:rPr>
              <a:t>1</a:t>
            </a:r>
            <a:r>
              <a:rPr lang="en-US" sz="2400" dirty="0" smtClean="0">
                <a:solidFill>
                  <a:srgbClr val="33CC33"/>
                </a:solidFill>
              </a:rPr>
              <a:t>.</a:t>
            </a:r>
            <a:endParaRPr lang="ru-RU" sz="2400" dirty="0">
              <a:solidFill>
                <a:srgbClr val="33CC33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00034" y="285728"/>
            <a:ext cx="228601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42844" y="6215082"/>
            <a:ext cx="428628" cy="428628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возврат 7">
            <a:hlinkClick r:id="" action="ppaction://noaction" highlightClick="1"/>
          </p:cNvPr>
          <p:cNvSpPr/>
          <p:nvPr/>
        </p:nvSpPr>
        <p:spPr>
          <a:xfrm>
            <a:off x="642910" y="6215082"/>
            <a:ext cx="428628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6" descr="Гранит"/>
          <p:cNvSpPr>
            <a:spLocks noChangeArrowheads="1" noChangeShapeType="1" noTextEdit="1"/>
          </p:cNvSpPr>
          <p:nvPr/>
        </p:nvSpPr>
        <p:spPr bwMode="auto">
          <a:xfrm>
            <a:off x="671513" y="595313"/>
            <a:ext cx="6981825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Проектування</a:t>
            </a:r>
          </a:p>
        </p:txBody>
      </p:sp>
      <p:pic>
        <p:nvPicPr>
          <p:cNvPr id="12493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9638"/>
            <a:ext cx="51562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10"/>
          <p:cNvPicPr>
            <a:picLocks noChangeAspect="1" noChangeArrowheads="1"/>
          </p:cNvPicPr>
          <p:nvPr/>
        </p:nvPicPr>
        <p:blipFill>
          <a:blip r:embed="rId4"/>
          <a:srcRect r="8987"/>
          <a:stretch>
            <a:fillRect/>
          </a:stretch>
        </p:blipFill>
        <p:spPr bwMode="auto">
          <a:xfrm>
            <a:off x="4959350" y="2132013"/>
            <a:ext cx="418465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3" name="Oval 5"/>
          <p:cNvSpPr>
            <a:spLocks noChangeArrowheads="1"/>
          </p:cNvSpPr>
          <p:nvPr/>
        </p:nvSpPr>
        <p:spPr bwMode="auto">
          <a:xfrm>
            <a:off x="3059113" y="335756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98374" name="Text Box 6"/>
          <p:cNvSpPr txBox="1">
            <a:spLocks noChangeArrowheads="1"/>
          </p:cNvSpPr>
          <p:nvPr/>
        </p:nvSpPr>
        <p:spPr bwMode="auto">
          <a:xfrm>
            <a:off x="3059113" y="29210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179388" y="228600"/>
            <a:ext cx="89646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chemeClr val="tx2"/>
                </a:solidFill>
              </a:rPr>
              <a:t> </a:t>
            </a:r>
            <a:r>
              <a:rPr lang="ru-RU" sz="3200" b="1" i="1">
                <a:solidFill>
                  <a:srgbClr val="FF0000"/>
                </a:solidFill>
              </a:rPr>
              <a:t>Стереометрія</a:t>
            </a:r>
            <a:r>
              <a:rPr lang="ru-RU" sz="3200" b="1">
                <a:solidFill>
                  <a:schemeClr val="tx2"/>
                </a:solidFill>
              </a:rPr>
              <a:t> – геометрія в просторі.  Зображення геометричних фігур ми виконуємо на площині.</a:t>
            </a:r>
            <a:br>
              <a:rPr lang="ru-RU" sz="3200" b="1">
                <a:solidFill>
                  <a:schemeClr val="tx2"/>
                </a:solidFill>
              </a:rPr>
            </a:br>
            <a:r>
              <a:rPr lang="ru-RU" sz="3200" b="1">
                <a:solidFill>
                  <a:schemeClr val="tx2"/>
                </a:solidFill>
              </a:rPr>
              <a:t>Яким чином просторову фігуру (наприклад, куб) можно «покласти» на  площину?</a:t>
            </a:r>
          </a:p>
        </p:txBody>
      </p:sp>
      <p:sp>
        <p:nvSpPr>
          <p:cNvPr id="698377" name="Text Box 9"/>
          <p:cNvSpPr txBox="1">
            <a:spLocks noChangeArrowheads="1"/>
          </p:cNvSpPr>
          <p:nvPr/>
        </p:nvSpPr>
        <p:spPr bwMode="auto">
          <a:xfrm>
            <a:off x="0" y="246063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3200" b="1" i="1"/>
              <a:t>Для розв</a:t>
            </a:r>
            <a:r>
              <a:rPr lang="en-US" sz="3200" b="1" i="1"/>
              <a:t>’</a:t>
            </a:r>
            <a:r>
              <a:rPr lang="uk-UA" sz="3200" b="1" i="1"/>
              <a:t>язання</a:t>
            </a:r>
            <a:r>
              <a:rPr lang="ru-RU" sz="3200" b="1" i="1"/>
              <a:t> цієї задачі застосовують </a:t>
            </a:r>
            <a:r>
              <a:rPr lang="ru-RU" sz="3200" b="1" i="1">
                <a:solidFill>
                  <a:srgbClr val="FF0066"/>
                </a:solidFill>
              </a:rPr>
              <a:t>метод паралельного проектування</a:t>
            </a:r>
            <a:r>
              <a:rPr lang="ru-RU" sz="3200" b="1" i="1"/>
              <a:t>. 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3200" b="1" i="1"/>
              <a:t>Вияснимо його  суть на прикладі  простішої  геометричної фігури – точки.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3" grpId="0" animBg="1"/>
      <p:bldP spid="698374" grpId="0"/>
      <p:bldP spid="698376" grpId="0"/>
      <p:bldP spid="698376" grpId="1"/>
      <p:bldP spid="6983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Oval 2"/>
          <p:cNvSpPr>
            <a:spLocks noChangeArrowheads="1"/>
          </p:cNvSpPr>
          <p:nvPr/>
        </p:nvSpPr>
        <p:spPr bwMode="auto">
          <a:xfrm>
            <a:off x="3059113" y="335756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059113" y="28448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266700"/>
            <a:ext cx="91440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2800" b="1" i="1"/>
              <a:t>Виберемо в просторі довільну площину </a:t>
            </a:r>
            <a:r>
              <a:rPr lang="ru-RU" sz="3200" b="1" i="1">
                <a:sym typeface="Symbol" pitchFamily="18" charset="2"/>
              </a:rPr>
              <a:t>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ru-RU" sz="2800" b="1" i="1"/>
              <a:t> (її  називають </a:t>
            </a:r>
            <a:r>
              <a:rPr lang="ru-RU" sz="2800" b="1" i="1">
                <a:solidFill>
                  <a:srgbClr val="FF0066"/>
                </a:solidFill>
              </a:rPr>
              <a:t>площиною проекцій</a:t>
            </a:r>
            <a:r>
              <a:rPr lang="ru-RU" sz="2800" b="1" i="1"/>
              <a:t>)</a:t>
            </a:r>
          </a:p>
        </p:txBody>
      </p:sp>
      <p:sp>
        <p:nvSpPr>
          <p:cNvPr id="699397" name="AutoShape 5"/>
          <p:cNvSpPr>
            <a:spLocks noChangeArrowheads="1"/>
          </p:cNvSpPr>
          <p:nvPr/>
        </p:nvSpPr>
        <p:spPr bwMode="auto">
          <a:xfrm>
            <a:off x="2627313" y="42926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 rot="830980">
            <a:off x="6516688" y="55895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319088" y="1482725"/>
            <a:ext cx="8310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і будь-яку пряму </a:t>
            </a:r>
            <a:r>
              <a:rPr lang="en-US" sz="3200" b="1" i="1">
                <a:latin typeface="Times New Roman" pitchFamily="18" charset="0"/>
              </a:rPr>
              <a:t>a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∩</a:t>
            </a:r>
            <a:r>
              <a:rPr lang="ru-RU" sz="3200" b="1" i="1">
                <a:solidFill>
                  <a:schemeClr val="tx2"/>
                </a:solidFill>
                <a:sym typeface="Symbol" pitchFamily="18" charset="2"/>
              </a:rPr>
              <a:t> (в</a:t>
            </a:r>
            <a:r>
              <a:rPr lang="ru-RU" sz="2800" b="1" i="1">
                <a:solidFill>
                  <a:schemeClr val="tx2"/>
                </a:solidFill>
                <a:sym typeface="Symbol" pitchFamily="18" charset="2"/>
              </a:rPr>
              <a:t>она задає </a:t>
            </a:r>
            <a:r>
              <a:rPr lang="ru-RU" sz="2800" b="1" i="1">
                <a:solidFill>
                  <a:srgbClr val="FF0066"/>
                </a:solidFill>
                <a:sym typeface="Symbol" pitchFamily="18" charset="2"/>
              </a:rPr>
              <a:t>напрямок паралельного проектування</a:t>
            </a:r>
            <a:endParaRPr lang="ru-RU" sz="3200" b="1" i="1">
              <a:solidFill>
                <a:schemeClr val="tx2"/>
              </a:solidFill>
              <a:sym typeface="Symbol" pitchFamily="18" charset="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9425" y="2189163"/>
            <a:ext cx="2962275" cy="4083050"/>
            <a:chOff x="2426" y="935"/>
            <a:chExt cx="2142" cy="3016"/>
          </a:xfrm>
        </p:grpSpPr>
        <p:sp>
          <p:nvSpPr>
            <p:cNvPr id="126986" name="Line 10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87" name="Line 11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88" name="Line 12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5048250" y="2506663"/>
            <a:ext cx="612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9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7" grpId="0" animBg="1"/>
      <p:bldP spid="699398" grpId="0"/>
      <p:bldP spid="699399" grpId="0"/>
      <p:bldP spid="6994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078163" y="290195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</a:rPr>
              <a:t>А</a:t>
            </a:r>
          </a:p>
        </p:txBody>
      </p:sp>
      <p:sp>
        <p:nvSpPr>
          <p:cNvPr id="128003" name="AutoShape 3"/>
          <p:cNvSpPr>
            <a:spLocks noChangeArrowheads="1"/>
          </p:cNvSpPr>
          <p:nvPr/>
        </p:nvSpPr>
        <p:spPr bwMode="auto">
          <a:xfrm>
            <a:off x="2627313" y="4292600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 rot="830980">
            <a:off x="6516688" y="5589588"/>
            <a:ext cx="37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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75125" y="2017713"/>
            <a:ext cx="3076575" cy="4254500"/>
            <a:chOff x="2426" y="935"/>
            <a:chExt cx="2142" cy="3016"/>
          </a:xfrm>
        </p:grpSpPr>
        <p:sp>
          <p:nvSpPr>
            <p:cNvPr id="128017" name="Line 6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8018" name="Line 7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8019" name="Line 8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28006" name="Text Box 9"/>
          <p:cNvSpPr txBox="1">
            <a:spLocks noChangeArrowheads="1"/>
          </p:cNvSpPr>
          <p:nvPr/>
        </p:nvSpPr>
        <p:spPr bwMode="auto">
          <a:xfrm>
            <a:off x="5429250" y="3116263"/>
            <a:ext cx="28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28007" name="Text Box 10"/>
          <p:cNvSpPr txBox="1">
            <a:spLocks noChangeArrowheads="1"/>
          </p:cNvSpPr>
          <p:nvPr/>
        </p:nvSpPr>
        <p:spPr bwMode="auto">
          <a:xfrm>
            <a:off x="0" y="2286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Проведемо через точку А пряму, паралельну прямій </a:t>
            </a:r>
            <a:r>
              <a:rPr lang="ru-RU" sz="3200" b="1" i="1">
                <a:latin typeface="Times New Roman" pitchFamily="18" charset="0"/>
              </a:rPr>
              <a:t>а</a:t>
            </a:r>
            <a:r>
              <a:rPr lang="ru-RU" sz="2800" b="1" i="1"/>
              <a:t>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63838" y="2916238"/>
            <a:ext cx="2459037" cy="3462337"/>
            <a:chOff x="1736" y="1839"/>
            <a:chExt cx="1549" cy="2181"/>
          </a:xfrm>
        </p:grpSpPr>
        <p:sp>
          <p:nvSpPr>
            <p:cNvPr id="128014" name="Line 12"/>
            <p:cNvSpPr>
              <a:spLocks noChangeShapeType="1"/>
            </p:cNvSpPr>
            <p:nvPr/>
          </p:nvSpPr>
          <p:spPr bwMode="auto">
            <a:xfrm>
              <a:off x="1736" y="1839"/>
              <a:ext cx="1035" cy="1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8015" name="Line 13"/>
            <p:cNvSpPr>
              <a:spLocks noChangeShapeType="1"/>
            </p:cNvSpPr>
            <p:nvPr/>
          </p:nvSpPr>
          <p:spPr bwMode="auto">
            <a:xfrm>
              <a:off x="2782" y="3322"/>
              <a:ext cx="302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8016" name="Line 14"/>
            <p:cNvSpPr>
              <a:spLocks noChangeShapeType="1"/>
            </p:cNvSpPr>
            <p:nvPr/>
          </p:nvSpPr>
          <p:spPr bwMode="auto">
            <a:xfrm>
              <a:off x="3115" y="3780"/>
              <a:ext cx="17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28009" name="Oval 15"/>
          <p:cNvSpPr>
            <a:spLocks noChangeArrowheads="1"/>
          </p:cNvSpPr>
          <p:nvPr/>
        </p:nvSpPr>
        <p:spPr bwMode="auto">
          <a:xfrm>
            <a:off x="3059113" y="3357563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0432" name="Oval 16"/>
          <p:cNvSpPr>
            <a:spLocks noChangeArrowheads="1"/>
          </p:cNvSpPr>
          <p:nvPr/>
        </p:nvSpPr>
        <p:spPr bwMode="auto">
          <a:xfrm>
            <a:off x="4332288" y="5172075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0433" name="Text Box 17"/>
          <p:cNvSpPr txBox="1">
            <a:spLocks noChangeArrowheads="1"/>
          </p:cNvSpPr>
          <p:nvPr/>
        </p:nvSpPr>
        <p:spPr bwMode="auto">
          <a:xfrm>
            <a:off x="4433888" y="4772025"/>
            <a:ext cx="623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А</a:t>
            </a:r>
            <a:r>
              <a:rPr lang="ru-RU" sz="2800" b="1" i="1" baseline="-25000"/>
              <a:t>1</a:t>
            </a:r>
            <a:endParaRPr lang="ru-RU" sz="2800" b="1" i="1"/>
          </a:p>
        </p:txBody>
      </p:sp>
      <p:sp>
        <p:nvSpPr>
          <p:cNvPr id="128012" name="Text Box 18"/>
          <p:cNvSpPr txBox="1">
            <a:spLocks noChangeArrowheads="1"/>
          </p:cNvSpPr>
          <p:nvPr/>
        </p:nvSpPr>
        <p:spPr bwMode="auto">
          <a:xfrm>
            <a:off x="0" y="2524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1800"/>
          </a:p>
        </p:txBody>
      </p:sp>
      <p:sp>
        <p:nvSpPr>
          <p:cNvPr id="700435" name="Text Box 19"/>
          <p:cNvSpPr txBox="1">
            <a:spLocks noChangeArrowheads="1"/>
          </p:cNvSpPr>
          <p:nvPr/>
        </p:nvSpPr>
        <p:spPr bwMode="auto">
          <a:xfrm>
            <a:off x="0" y="104775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i="1" dirty="0"/>
              <a:t>Точка А</a:t>
            </a:r>
            <a:r>
              <a:rPr lang="ru-RU" sz="2800" b="1" i="1" baseline="-25000" dirty="0"/>
              <a:t>1</a:t>
            </a:r>
            <a:r>
              <a:rPr lang="en-US" sz="2800" b="1" i="1" dirty="0"/>
              <a:t> </a:t>
            </a:r>
            <a:r>
              <a:rPr lang="ru-RU" sz="2800" b="1" i="1" dirty="0" err="1"/>
              <a:t>перетину</a:t>
            </a:r>
            <a:r>
              <a:rPr lang="ru-RU" sz="2800" b="1" i="1" dirty="0"/>
              <a:t> </a:t>
            </a:r>
            <a:r>
              <a:rPr lang="ru-RU" sz="2800" b="1" i="1" dirty="0" err="1"/>
              <a:t>цієї</a:t>
            </a:r>
            <a:r>
              <a:rPr lang="ru-RU" sz="2800" b="1" i="1" dirty="0"/>
              <a:t> </a:t>
            </a:r>
            <a:r>
              <a:rPr lang="ru-RU" sz="2800" b="1" i="1" dirty="0" err="1"/>
              <a:t>прямої</a:t>
            </a:r>
            <a:r>
              <a:rPr lang="ru-RU" sz="2800" b="1" i="1" dirty="0"/>
              <a:t> </a:t>
            </a:r>
            <a:r>
              <a:rPr lang="ru-RU" sz="2800" b="1" i="1" dirty="0" err="1"/>
              <a:t>з</a:t>
            </a:r>
            <a:r>
              <a:rPr lang="ru-RU" sz="2800" b="1" i="1" dirty="0"/>
              <a:t> </a:t>
            </a:r>
            <a:r>
              <a:rPr lang="ru-RU" sz="2800" b="1" i="1" dirty="0" err="1"/>
              <a:t>площиною</a:t>
            </a:r>
            <a:r>
              <a:rPr lang="ru-RU" sz="2800" b="1" i="1" dirty="0"/>
              <a:t> </a:t>
            </a:r>
            <a:r>
              <a:rPr lang="ru-RU" sz="2800" b="1" i="1" dirty="0" err="1"/>
              <a:t>і</a:t>
            </a:r>
            <a:r>
              <a:rPr lang="ru-RU" sz="2800" b="1" i="1" dirty="0"/>
              <a:t> </a:t>
            </a:r>
            <a:r>
              <a:rPr lang="ru-RU" sz="2800" b="1" i="1" dirty="0" err="1"/>
              <a:t>є</a:t>
            </a:r>
            <a:r>
              <a:rPr lang="ru-RU" sz="2800" b="1" i="1" dirty="0"/>
              <a:t> </a:t>
            </a:r>
            <a:r>
              <a:rPr lang="ru-RU" sz="2800" b="1" i="1" dirty="0" err="1">
                <a:solidFill>
                  <a:srgbClr val="FF0066"/>
                </a:solidFill>
              </a:rPr>
              <a:t>проекція</a:t>
            </a:r>
            <a:r>
              <a:rPr lang="ru-RU" sz="2800" b="1" i="1" dirty="0"/>
              <a:t> точки А на </a:t>
            </a:r>
            <a:r>
              <a:rPr lang="ru-RU" sz="2800" b="1" i="1" dirty="0" err="1"/>
              <a:t>площину</a:t>
            </a:r>
            <a:r>
              <a:rPr lang="ru-RU" sz="2800" b="1" i="1" dirty="0"/>
              <a:t> </a:t>
            </a:r>
            <a:r>
              <a:rPr lang="ru-RU" sz="3200" b="1" i="1" dirty="0">
                <a:sym typeface="Symbol" pitchFamily="18" charset="2"/>
              </a:rPr>
              <a:t></a:t>
            </a:r>
            <a:r>
              <a:rPr lang="ru-RU" sz="2800" b="1" i="1" dirty="0"/>
              <a:t>. Точку А </a:t>
            </a:r>
            <a:r>
              <a:rPr lang="ru-RU" sz="2800" b="1" i="1" dirty="0" err="1"/>
              <a:t>ще</a:t>
            </a:r>
            <a:r>
              <a:rPr lang="ru-RU" sz="2800" b="1" i="1" dirty="0"/>
              <a:t> </a:t>
            </a:r>
            <a:r>
              <a:rPr lang="ru-RU" sz="2800" b="1" i="1" dirty="0" err="1"/>
              <a:t>називають</a:t>
            </a:r>
            <a:r>
              <a:rPr lang="ru-RU" sz="2800" b="1" i="1" dirty="0"/>
              <a:t> </a:t>
            </a:r>
            <a:r>
              <a:rPr lang="ru-RU" sz="2800" b="1" i="1" dirty="0" smtClean="0">
                <a:solidFill>
                  <a:srgbClr val="FF0066"/>
                </a:solidFill>
              </a:rPr>
              <a:t>прообразом</a:t>
            </a:r>
            <a:r>
              <a:rPr lang="ru-RU" sz="2800" b="1" i="1" dirty="0"/>
              <a:t>, а точку А</a:t>
            </a:r>
            <a:r>
              <a:rPr lang="ru-RU" sz="2800" b="1" i="1" baseline="-25000" dirty="0"/>
              <a:t>1</a:t>
            </a:r>
            <a:r>
              <a:rPr lang="ru-RU" sz="2800" b="1" i="1" dirty="0"/>
              <a:t> – </a:t>
            </a:r>
            <a:r>
              <a:rPr lang="ru-RU" sz="2800" b="1" i="1" dirty="0">
                <a:solidFill>
                  <a:srgbClr val="FF0066"/>
                </a:solidFill>
              </a:rPr>
              <a:t>образом</a:t>
            </a:r>
            <a:r>
              <a:rPr lang="ru-RU" sz="2800" b="1" i="1" dirty="0"/>
              <a:t>. </a:t>
            </a:r>
            <a:r>
              <a:rPr lang="ru-RU" sz="2800" b="1" i="1" dirty="0" err="1"/>
              <a:t>Якщо</a:t>
            </a:r>
            <a:r>
              <a:rPr lang="ru-RU" sz="2800" b="1" i="1" dirty="0"/>
              <a:t> А</a:t>
            </a:r>
            <a:r>
              <a:rPr lang="ru-RU" sz="3200" b="1" i="1" dirty="0">
                <a:sym typeface="Symbol" pitchFamily="18" charset="2"/>
              </a:rPr>
              <a:t></a:t>
            </a:r>
            <a:r>
              <a:rPr lang="ru-RU" sz="2800" b="1" i="1" dirty="0">
                <a:sym typeface="Symbol" pitchFamily="18" charset="2"/>
              </a:rPr>
              <a:t>, то А</a:t>
            </a:r>
            <a:r>
              <a:rPr lang="ru-RU" sz="2800" b="1" i="1" baseline="-25000" dirty="0">
                <a:sym typeface="Symbol" pitchFamily="18" charset="2"/>
              </a:rPr>
              <a:t>1</a:t>
            </a:r>
            <a:r>
              <a:rPr lang="ru-RU" sz="2800" b="1" i="1" dirty="0">
                <a:sym typeface="Symbol" pitchFamily="18" charset="2"/>
              </a:rPr>
              <a:t> </a:t>
            </a:r>
            <a:r>
              <a:rPr lang="ru-RU" sz="2800" b="1" i="1" dirty="0" err="1">
                <a:sym typeface="Symbol" pitchFamily="18" charset="2"/>
              </a:rPr>
              <a:t>співпадає</a:t>
            </a:r>
            <a:r>
              <a:rPr lang="ru-RU" sz="2800" b="1" i="1" dirty="0">
                <a:sym typeface="Symbol" pitchFamily="18" charset="2"/>
              </a:rPr>
              <a:t> </a:t>
            </a:r>
            <a:r>
              <a:rPr lang="ru-RU" sz="2800" b="1" i="1" dirty="0" err="1">
                <a:sym typeface="Symbol" pitchFamily="18" charset="2"/>
              </a:rPr>
              <a:t>з</a:t>
            </a:r>
            <a:r>
              <a:rPr lang="ru-RU" sz="2800" b="1" i="1" dirty="0">
                <a:sym typeface="Symbol" pitchFamily="18" charset="2"/>
              </a:rPr>
              <a:t> А.</a:t>
            </a:r>
            <a:endParaRPr lang="ru-RU" sz="3200" b="1" i="1" dirty="0">
              <a:sym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435769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А     А</a:t>
            </a:r>
            <a:r>
              <a:rPr lang="uk-UA" sz="2000" b="1" dirty="0" smtClean="0"/>
              <a:t>1</a:t>
            </a:r>
            <a:endParaRPr lang="uk-UA" sz="28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42910" y="464344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32" grpId="0" animBg="1"/>
      <p:bldP spid="700433" grpId="0"/>
      <p:bldP spid="700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анные 7"/>
          <p:cNvSpPr/>
          <p:nvPr/>
        </p:nvSpPr>
        <p:spPr>
          <a:xfrm>
            <a:off x="566738" y="4094163"/>
            <a:ext cx="4391025" cy="1584325"/>
          </a:xfrm>
          <a:prstGeom prst="flowChartInputOutput">
            <a:avLst/>
          </a:prstGeom>
          <a:gradFill flip="none" rotWithShape="1">
            <a:gsLst>
              <a:gs pos="0">
                <a:srgbClr val="9EA2F0">
                  <a:tint val="66000"/>
                  <a:satMod val="160000"/>
                </a:srgbClr>
              </a:gs>
              <a:gs pos="50000">
                <a:srgbClr val="9EA2F0">
                  <a:tint val="44500"/>
                  <a:satMod val="160000"/>
                </a:srgbClr>
              </a:gs>
              <a:gs pos="100000">
                <a:srgbClr val="9EA2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9" name="TextBox 8"/>
          <p:cNvSpPr txBox="1"/>
          <p:nvPr/>
        </p:nvSpPr>
        <p:spPr>
          <a:xfrm>
            <a:off x="1042988" y="5157788"/>
            <a:ext cx="990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800" b="1" i="1" dirty="0">
                <a:latin typeface="+mn-lt"/>
              </a:rPr>
              <a:t>α</a:t>
            </a:r>
            <a:endParaRPr lang="ru-RU" sz="2800" b="1" i="1" dirty="0">
              <a:latin typeface="+mn-lt"/>
            </a:endParaRPr>
          </a:p>
        </p:txBody>
      </p:sp>
      <p:sp>
        <p:nvSpPr>
          <p:cNvPr id="129028" name="TextBox 11"/>
          <p:cNvSpPr txBox="1">
            <a:spLocks noChangeArrowheads="1"/>
          </p:cNvSpPr>
          <p:nvPr/>
        </p:nvSpPr>
        <p:spPr bwMode="auto">
          <a:xfrm>
            <a:off x="2814638" y="1914525"/>
            <a:ext cx="94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Calibri" pitchFamily="34" charset="0"/>
              </a:rPr>
              <a:t>A</a:t>
            </a:r>
            <a:endParaRPr lang="ru-RU" sz="3200" b="1" i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29029" name="TextBox 12"/>
          <p:cNvSpPr txBox="1">
            <a:spLocks noChangeArrowheads="1"/>
          </p:cNvSpPr>
          <p:nvPr/>
        </p:nvSpPr>
        <p:spPr bwMode="auto">
          <a:xfrm>
            <a:off x="2189163" y="4370388"/>
            <a:ext cx="962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Calibri" pitchFamily="34" charset="0"/>
              </a:rPr>
              <a:t>A</a:t>
            </a:r>
            <a:r>
              <a:rPr lang="uk-UA" sz="2000" b="1" i="1">
                <a:solidFill>
                  <a:schemeClr val="accent2"/>
                </a:solidFill>
                <a:latin typeface="Calibri" pitchFamily="34" charset="0"/>
              </a:rPr>
              <a:t>1</a:t>
            </a:r>
            <a:endParaRPr lang="ru-RU" b="1" i="1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129030" name="Прямая соединительная линия 14"/>
          <p:cNvCxnSpPr>
            <a:cxnSpLocks noChangeShapeType="1"/>
          </p:cNvCxnSpPr>
          <p:nvPr/>
        </p:nvCxnSpPr>
        <p:spPr bwMode="auto">
          <a:xfrm flipH="1">
            <a:off x="2786063" y="1957388"/>
            <a:ext cx="849312" cy="2790825"/>
          </a:xfrm>
          <a:prstGeom prst="line">
            <a:avLst/>
          </a:prstGeom>
          <a:noFill/>
          <a:ln w="19050" algn="ctr">
            <a:solidFill>
              <a:srgbClr val="006600"/>
            </a:solidFill>
            <a:round/>
            <a:headEnd/>
            <a:tailEnd/>
          </a:ln>
        </p:spPr>
      </p:cxnSp>
      <p:sp>
        <p:nvSpPr>
          <p:cNvPr id="129031" name="TextBox 18"/>
          <p:cNvSpPr txBox="1">
            <a:spLocks noChangeArrowheads="1"/>
          </p:cNvSpPr>
          <p:nvPr/>
        </p:nvSpPr>
        <p:spPr bwMode="auto">
          <a:xfrm>
            <a:off x="3402013" y="2946400"/>
            <a:ext cx="288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accent2"/>
                </a:solidFill>
                <a:latin typeface="Calibri" pitchFamily="34" charset="0"/>
              </a:rPr>
              <a:t>а</a:t>
            </a:r>
            <a:endParaRPr lang="ru-RU" sz="2800" b="1" i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92500" y="2349500"/>
            <a:ext cx="44450" cy="44450"/>
          </a:xfrm>
          <a:prstGeom prst="ellipse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1" name="Овал 10"/>
          <p:cNvSpPr/>
          <p:nvPr/>
        </p:nvSpPr>
        <p:spPr>
          <a:xfrm>
            <a:off x="2762250" y="4724400"/>
            <a:ext cx="46038" cy="460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cxnSp>
        <p:nvCxnSpPr>
          <p:cNvPr id="129034" name="Прямая соединительная линия 15"/>
          <p:cNvCxnSpPr>
            <a:cxnSpLocks noChangeShapeType="1"/>
          </p:cNvCxnSpPr>
          <p:nvPr/>
        </p:nvCxnSpPr>
        <p:spPr bwMode="auto">
          <a:xfrm flipH="1">
            <a:off x="2513013" y="4678363"/>
            <a:ext cx="295275" cy="933450"/>
          </a:xfrm>
          <a:prstGeom prst="line">
            <a:avLst/>
          </a:prstGeom>
          <a:noFill/>
          <a:ln w="19050" algn="ctr">
            <a:solidFill>
              <a:srgbClr val="006600"/>
            </a:solidFill>
            <a:prstDash val="dash"/>
            <a:round/>
            <a:headEnd/>
            <a:tailEnd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75225" y="3087688"/>
            <a:ext cx="41687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 i="1">
                <a:solidFill>
                  <a:srgbClr val="FF0000"/>
                </a:solidFill>
              </a:rPr>
              <a:t>α</a:t>
            </a:r>
            <a:r>
              <a:rPr lang="uk-UA" sz="2800" b="1" i="1"/>
              <a:t> – площина проекцій</a:t>
            </a:r>
          </a:p>
          <a:p>
            <a:pPr algn="ctr"/>
            <a:r>
              <a:rPr lang="uk-UA" sz="2800" b="1" i="1">
                <a:solidFill>
                  <a:srgbClr val="FF0000"/>
                </a:solidFill>
              </a:rPr>
              <a:t>а </a:t>
            </a:r>
            <a:r>
              <a:rPr lang="uk-UA" sz="2800" b="1" i="1"/>
              <a:t>–  проектуюча пряма</a:t>
            </a:r>
          </a:p>
          <a:p>
            <a:pPr algn="ctr"/>
            <a:r>
              <a:rPr lang="en-US" sz="2800" b="1" i="1">
                <a:solidFill>
                  <a:srgbClr val="FF0000"/>
                </a:solidFill>
              </a:rPr>
              <a:t>A</a:t>
            </a:r>
            <a:r>
              <a:rPr lang="uk-UA" sz="1800" b="1" i="1">
                <a:solidFill>
                  <a:srgbClr val="FF0000"/>
                </a:solidFill>
              </a:rPr>
              <a:t>1</a:t>
            </a:r>
            <a:r>
              <a:rPr lang="uk-UA" sz="1800" b="1" i="1"/>
              <a:t> </a:t>
            </a:r>
            <a:r>
              <a:rPr lang="uk-UA" b="1" i="1"/>
              <a:t>– </a:t>
            </a:r>
            <a:r>
              <a:rPr lang="uk-UA" sz="2800" b="1" i="1"/>
              <a:t>проекція точки </a:t>
            </a:r>
            <a:r>
              <a:rPr lang="en-US" sz="2800" b="1" i="1">
                <a:solidFill>
                  <a:srgbClr val="FF0000"/>
                </a:solidFill>
              </a:rPr>
              <a:t>A</a:t>
            </a:r>
            <a:r>
              <a:rPr lang="uk-UA" sz="2800" b="1" i="1"/>
              <a:t> на </a:t>
            </a:r>
            <a:r>
              <a:rPr lang="en-US" sz="2800" b="1" i="1"/>
              <a:t> </a:t>
            </a:r>
            <a:r>
              <a:rPr lang="uk-UA" sz="2800" b="1" i="1"/>
              <a:t>площину </a:t>
            </a:r>
            <a:r>
              <a:rPr lang="el-GR" sz="2800" b="1" i="1">
                <a:solidFill>
                  <a:srgbClr val="FF0000"/>
                </a:solidFill>
              </a:rPr>
              <a:t>α</a:t>
            </a:r>
            <a:endParaRPr lang="ru-RU" sz="2800" b="1" i="1">
              <a:solidFill>
                <a:srgbClr val="FF0000"/>
              </a:solidFill>
            </a:endParaRPr>
          </a:p>
          <a:p>
            <a:pPr algn="ctr"/>
            <a:endParaRPr lang="el-GR" sz="2800" b="1" i="1">
              <a:solidFill>
                <a:srgbClr val="FF0000"/>
              </a:solidFill>
            </a:endParaRPr>
          </a:p>
        </p:txBody>
      </p:sp>
      <p:sp>
        <p:nvSpPr>
          <p:cNvPr id="129036" name="WordArt 14" descr="Гранит"/>
          <p:cNvSpPr>
            <a:spLocks noChangeArrowheads="1" noChangeShapeType="1" noTextEdit="1"/>
          </p:cNvSpPr>
          <p:nvPr/>
        </p:nvSpPr>
        <p:spPr bwMode="auto">
          <a:xfrm>
            <a:off x="671513" y="595313"/>
            <a:ext cx="6981825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Проектування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1296</Words>
  <Application>Microsoft Office PowerPoint</Application>
  <PresentationFormat>Экран (4:3)</PresentationFormat>
  <Paragraphs>288</Paragraphs>
  <Slides>41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Тема Office</vt:lpstr>
      <vt:lpstr>Открытая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119</cp:revision>
  <dcterms:modified xsi:type="dcterms:W3CDTF">2020-11-01T18:20:24Z</dcterms:modified>
</cp:coreProperties>
</file>