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9" r:id="rId3"/>
    <p:sldId id="282" r:id="rId4"/>
    <p:sldId id="281" r:id="rId5"/>
    <p:sldId id="261" r:id="rId6"/>
    <p:sldId id="279" r:id="rId7"/>
    <p:sldId id="285" r:id="rId8"/>
    <p:sldId id="280" r:id="rId9"/>
    <p:sldId id="288" r:id="rId10"/>
    <p:sldId id="286" r:id="rId11"/>
    <p:sldId id="289" r:id="rId12"/>
    <p:sldId id="290" r:id="rId13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717" autoAdjust="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B7474-09B4-421D-BA67-6A284D8D55F4}" type="datetimeFigureOut">
              <a:rPr lang="uk-UA" smtClean="0"/>
              <a:pPr/>
              <a:t>17.11.2020</a:t>
            </a:fld>
            <a:endParaRPr lang="uk-UA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4084FD4-CF75-42F9-ACA9-281B9D967D58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B7474-09B4-421D-BA67-6A284D8D55F4}" type="datetimeFigureOut">
              <a:rPr lang="uk-UA" smtClean="0"/>
              <a:pPr/>
              <a:t>17.11.2020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84FD4-CF75-42F9-ACA9-281B9D967D58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B7474-09B4-421D-BA67-6A284D8D55F4}" type="datetimeFigureOut">
              <a:rPr lang="uk-UA" smtClean="0"/>
              <a:pPr/>
              <a:t>17.11.2020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84FD4-CF75-42F9-ACA9-281B9D967D58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B7474-09B4-421D-BA67-6A284D8D55F4}" type="datetimeFigureOut">
              <a:rPr lang="uk-UA" smtClean="0"/>
              <a:pPr/>
              <a:t>17.11.2020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84FD4-CF75-42F9-ACA9-281B9D967D58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B7474-09B4-421D-BA67-6A284D8D55F4}" type="datetimeFigureOut">
              <a:rPr lang="uk-UA" smtClean="0"/>
              <a:pPr/>
              <a:t>17.11.2020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84FD4-CF75-42F9-ACA9-281B9D967D58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B7474-09B4-421D-BA67-6A284D8D55F4}" type="datetimeFigureOut">
              <a:rPr lang="uk-UA" smtClean="0"/>
              <a:pPr/>
              <a:t>17.11.2020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84FD4-CF75-42F9-ACA9-281B9D967D58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B7474-09B4-421D-BA67-6A284D8D55F4}" type="datetimeFigureOut">
              <a:rPr lang="uk-UA" smtClean="0"/>
              <a:pPr/>
              <a:t>17.11.2020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84FD4-CF75-42F9-ACA9-281B9D967D58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B7474-09B4-421D-BA67-6A284D8D55F4}" type="datetimeFigureOut">
              <a:rPr lang="uk-UA" smtClean="0"/>
              <a:pPr/>
              <a:t>17.11.2020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84FD4-CF75-42F9-ACA9-281B9D967D58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B7474-09B4-421D-BA67-6A284D8D55F4}" type="datetimeFigureOut">
              <a:rPr lang="uk-UA" smtClean="0"/>
              <a:pPr/>
              <a:t>17.11.2020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84FD4-CF75-42F9-ACA9-281B9D967D58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B7474-09B4-421D-BA67-6A284D8D55F4}" type="datetimeFigureOut">
              <a:rPr lang="uk-UA" smtClean="0"/>
              <a:pPr/>
              <a:t>17.11.2020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84FD4-CF75-42F9-ACA9-281B9D967D58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B7474-09B4-421D-BA67-6A284D8D55F4}" type="datetimeFigureOut">
              <a:rPr lang="uk-UA" smtClean="0"/>
              <a:pPr/>
              <a:t>17.11.2020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84FD4-CF75-42F9-ACA9-281B9D967D58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FD5B7474-09B4-421D-BA67-6A284D8D55F4}" type="datetimeFigureOut">
              <a:rPr lang="uk-UA" smtClean="0"/>
              <a:pPr/>
              <a:t>17.11.2020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94084FD4-CF75-42F9-ACA9-281B9D967D58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57224" y="2000240"/>
            <a:ext cx="7772400" cy="1928826"/>
          </a:xfrm>
        </p:spPr>
        <p:txBody>
          <a:bodyPr/>
          <a:lstStyle/>
          <a:p>
            <a:r>
              <a:rPr lang="uk-UA" sz="6000" dirty="0" smtClean="0"/>
              <a:t>Перпендикулярність прямої і площини</a:t>
            </a:r>
            <a:r>
              <a:rPr lang="uk-UA" sz="6000" dirty="0" smtClean="0"/>
              <a:t>. </a:t>
            </a:r>
            <a:endParaRPr lang="uk-UA" sz="6000" dirty="0"/>
          </a:p>
        </p:txBody>
      </p:sp>
    </p:spTree>
    <p:extLst>
      <p:ext uri="{BB962C8B-B14F-4D97-AF65-F5344CB8AC3E}">
        <p14:creationId xmlns:p14="http://schemas.microsoft.com/office/powerpoint/2010/main" xmlns="" val="3130538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8" name="Picture 2" descr="Перпендикулярність прямих і площин у просторі. Відстані і кути у просторі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28" y="1357298"/>
            <a:ext cx="5572164" cy="5305672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642910" y="285728"/>
            <a:ext cx="75009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Теорема 9.4 , с. 246</a:t>
            </a:r>
            <a:endParaRPr lang="uk-UA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00034" y="357166"/>
            <a:ext cx="750099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800" dirty="0" err="1" smtClean="0"/>
              <a:t>РОЗВ</a:t>
            </a:r>
            <a:r>
              <a:rPr lang="en-US" sz="2800" dirty="0" smtClean="0"/>
              <a:t>`</a:t>
            </a:r>
            <a:r>
              <a:rPr lang="uk-UA" sz="2800" dirty="0" smtClean="0"/>
              <a:t>ЯЗУВАННЯ   ВПРАВ</a:t>
            </a:r>
            <a:endParaRPr lang="en-US" sz="2800" dirty="0" smtClean="0"/>
          </a:p>
          <a:p>
            <a:pPr algn="ctr"/>
            <a:r>
              <a:rPr lang="uk-UA" sz="2800" dirty="0" smtClean="0"/>
              <a:t>№ 9.5,     9.6,    9.7,   9.9,     9.11</a:t>
            </a:r>
            <a:r>
              <a:rPr lang="uk-UA" sz="2800" smtClean="0"/>
              <a:t>,  9.17,    9.18 </a:t>
            </a:r>
            <a:endParaRPr lang="uk-UA" sz="2800" dirty="0"/>
          </a:p>
        </p:txBody>
      </p:sp>
      <p:grpSp>
        <p:nvGrpSpPr>
          <p:cNvPr id="4" name="Группа 2"/>
          <p:cNvGrpSpPr>
            <a:grpSpLocks/>
          </p:cNvGrpSpPr>
          <p:nvPr/>
        </p:nvGrpSpPr>
        <p:grpSpPr bwMode="auto">
          <a:xfrm>
            <a:off x="4500562" y="1630362"/>
            <a:ext cx="4500594" cy="5227638"/>
            <a:chOff x="1714480" y="1142984"/>
            <a:chExt cx="4929222" cy="5228245"/>
          </a:xfrm>
        </p:grpSpPr>
        <p:grpSp>
          <p:nvGrpSpPr>
            <p:cNvPr id="5" name="Группа 1"/>
            <p:cNvGrpSpPr>
              <a:grpSpLocks/>
            </p:cNvGrpSpPr>
            <p:nvPr/>
          </p:nvGrpSpPr>
          <p:grpSpPr bwMode="auto">
            <a:xfrm>
              <a:off x="2143107" y="1500213"/>
              <a:ext cx="4500595" cy="4358429"/>
              <a:chOff x="-1" y="25"/>
              <a:chExt cx="2899835" cy="2825976"/>
            </a:xfrm>
          </p:grpSpPr>
          <p:cxnSp>
            <p:nvCxnSpPr>
              <p:cNvPr id="10" name="Прямая соединительная линия 2"/>
              <p:cNvCxnSpPr/>
              <p:nvPr/>
            </p:nvCxnSpPr>
            <p:spPr>
              <a:xfrm>
                <a:off x="10229" y="1651342"/>
                <a:ext cx="2889605" cy="1029"/>
              </a:xfrm>
              <a:prstGeom prst="line">
                <a:avLst/>
              </a:prstGeom>
              <a:ln w="3810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Прямая соединительная линия 10"/>
              <p:cNvCxnSpPr/>
              <p:nvPr/>
            </p:nvCxnSpPr>
            <p:spPr>
              <a:xfrm flipV="1">
                <a:off x="677139" y="1651342"/>
                <a:ext cx="2212466" cy="1164363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Прямая соединительная линия 11"/>
              <p:cNvCxnSpPr/>
              <p:nvPr/>
            </p:nvCxnSpPr>
            <p:spPr>
              <a:xfrm rot="16200000" flipH="1">
                <a:off x="-253874" y="1905216"/>
                <a:ext cx="1174658" cy="666911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Прямая соединительная линия 12"/>
              <p:cNvCxnSpPr/>
              <p:nvPr/>
            </p:nvCxnSpPr>
            <p:spPr>
              <a:xfrm rot="5400000" flipH="1" flipV="1">
                <a:off x="-497384" y="1196234"/>
                <a:ext cx="2783765" cy="455177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Прямая соединительная линия 13"/>
              <p:cNvCxnSpPr/>
              <p:nvPr/>
            </p:nvCxnSpPr>
            <p:spPr>
              <a:xfrm rot="5400000">
                <a:off x="-249205" y="269754"/>
                <a:ext cx="1630726" cy="1111859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Прямая соединительная линия 14"/>
              <p:cNvCxnSpPr/>
              <p:nvPr/>
            </p:nvCxnSpPr>
            <p:spPr>
              <a:xfrm>
                <a:off x="1110836" y="25"/>
                <a:ext cx="1767518" cy="1651316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" name="TextBox 4"/>
            <p:cNvSpPr txBox="1">
              <a:spLocks noChangeArrowheads="1"/>
            </p:cNvSpPr>
            <p:nvPr/>
          </p:nvSpPr>
          <p:spPr bwMode="auto">
            <a:xfrm>
              <a:off x="1714480" y="3558605"/>
              <a:ext cx="481222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 sz="3200" b="1">
                  <a:latin typeface="Times New Roman" pitchFamily="18" charset="0"/>
                  <a:cs typeface="Times New Roman" pitchFamily="18" charset="0"/>
                </a:rPr>
                <a:t>А</a:t>
              </a:r>
              <a:endParaRPr lang="ru-RU" sz="32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" name="TextBox 5"/>
            <p:cNvSpPr txBox="1">
              <a:spLocks noChangeArrowheads="1"/>
            </p:cNvSpPr>
            <p:nvPr/>
          </p:nvSpPr>
          <p:spPr bwMode="auto">
            <a:xfrm>
              <a:off x="3143240" y="5786454"/>
              <a:ext cx="481222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 sz="3200" b="1">
                  <a:latin typeface="Times New Roman" pitchFamily="18" charset="0"/>
                  <a:cs typeface="Times New Roman" pitchFamily="18" charset="0"/>
                </a:rPr>
                <a:t>С</a:t>
              </a:r>
              <a:endParaRPr lang="ru-RU" sz="32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" name="TextBox 6"/>
            <p:cNvSpPr txBox="1">
              <a:spLocks noChangeArrowheads="1"/>
            </p:cNvSpPr>
            <p:nvPr/>
          </p:nvSpPr>
          <p:spPr bwMode="auto">
            <a:xfrm>
              <a:off x="6143636" y="4071942"/>
              <a:ext cx="458780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 sz="3200" b="1" dirty="0">
                  <a:latin typeface="Times New Roman" pitchFamily="18" charset="0"/>
                  <a:cs typeface="Times New Roman" pitchFamily="18" charset="0"/>
                </a:rPr>
                <a:t>В</a:t>
              </a:r>
              <a:endParaRPr lang="ru-RU" sz="32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" name="TextBox 7"/>
            <p:cNvSpPr txBox="1">
              <a:spLocks noChangeArrowheads="1"/>
            </p:cNvSpPr>
            <p:nvPr/>
          </p:nvSpPr>
          <p:spPr bwMode="auto">
            <a:xfrm>
              <a:off x="3947902" y="1142984"/>
              <a:ext cx="481222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3200" b="1" dirty="0">
                  <a:latin typeface="Times New Roman" pitchFamily="18" charset="0"/>
                  <a:cs typeface="Times New Roman" pitchFamily="18" charset="0"/>
                </a:rPr>
                <a:t>D</a:t>
              </a:r>
              <a:endParaRPr lang="ru-RU" sz="3200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180020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uk-UA" sz="3600" dirty="0">
                <a:effectLst/>
              </a:rPr>
              <a:t>Якщо пряма паралельна площині, то вважають, що кут між такою прямою і площиною дорівнює 0°. </a:t>
            </a:r>
            <a:endParaRPr lang="uk-UA" sz="3600" dirty="0"/>
          </a:p>
        </p:txBody>
      </p:sp>
      <p:pic>
        <p:nvPicPr>
          <p:cNvPr id="2050" name="Picture 2" descr="Ð ÐµÐ·ÑÐ»ÑÑÐ°Ñ Ð¿Ð¾ÑÑÐºÑ Ð·Ð¾Ð±ÑÐ°Ð¶ÐµÐ½Ñ Ð·Ð° Ð·Ð°Ð¿Ð¸ÑÐ¾Ð¼ &quot;Ð¿ÑÑÐ¼Ð° Ð¿Ð°ÑÐ°Ð»ÐµÐ»ÑÐ½Ð° Ð¿Ð»Ð¾ÑÐ¸Ð½Ñ&quot;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3223" t="52988" r="24583" b="10625"/>
          <a:stretch/>
        </p:blipFill>
        <p:spPr bwMode="auto">
          <a:xfrm>
            <a:off x="1835696" y="2276872"/>
            <a:ext cx="5904656" cy="3819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600178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4" name="Picture 4" descr="Перпендикулярність прямих у просторі - презентация онлайн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142852"/>
            <a:ext cx="8786874" cy="65722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15452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88640"/>
            <a:ext cx="9144000" cy="2376264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uk-UA" sz="3800" b="1" i="1" dirty="0" smtClean="0">
                <a:effectLst/>
              </a:rPr>
              <a:t>Кутом</a:t>
            </a:r>
            <a:r>
              <a:rPr lang="uk-UA" sz="3800" dirty="0" smtClean="0">
                <a:effectLst/>
              </a:rPr>
              <a:t> </a:t>
            </a:r>
            <a:r>
              <a:rPr lang="uk-UA" sz="3800" b="1" i="1" dirty="0">
                <a:effectLst/>
              </a:rPr>
              <a:t>між прямою і площиною </a:t>
            </a:r>
            <a:r>
              <a:rPr lang="uk-UA" sz="3800" dirty="0">
                <a:effectLst/>
              </a:rPr>
              <a:t>називають кут між прямою і її ортогональною проекцією на площину.</a:t>
            </a:r>
            <a:endParaRPr lang="uk-UA" sz="3800" dirty="0"/>
          </a:p>
        </p:txBody>
      </p:sp>
      <p:pic>
        <p:nvPicPr>
          <p:cNvPr id="4" name="Рисунок 3"/>
          <p:cNvPicPr/>
          <p:nvPr/>
        </p:nvPicPr>
        <p:blipFill rotWithShape="1">
          <a:blip r:embed="rId2">
            <a:lum contrast="4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5762" t="2927"/>
          <a:stretch/>
        </p:blipFill>
        <p:spPr bwMode="auto">
          <a:xfrm>
            <a:off x="2123728" y="2609850"/>
            <a:ext cx="4543375" cy="369947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</p:spTree>
    <p:extLst>
      <p:ext uri="{BB962C8B-B14F-4D97-AF65-F5344CB8AC3E}">
        <p14:creationId xmlns:p14="http://schemas.microsoft.com/office/powerpoint/2010/main" xmlns="" val="2427439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Кут між прямими та площинами в просторі"/>
          <p:cNvPicPr>
            <a:picLocks noChangeAspect="1" noChangeArrowheads="1"/>
          </p:cNvPicPr>
          <p:nvPr/>
        </p:nvPicPr>
        <p:blipFill>
          <a:blip r:embed="rId2"/>
          <a:srcRect t="35433"/>
          <a:stretch>
            <a:fillRect/>
          </a:stretch>
        </p:blipFill>
        <p:spPr bwMode="auto">
          <a:xfrm>
            <a:off x="0" y="142852"/>
            <a:ext cx="9144680" cy="492922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2" descr="Перпендикулярність прямої та площини - презентація з геометрії"/>
          <p:cNvPicPr>
            <a:picLocks noChangeAspect="1" noChangeArrowheads="1"/>
          </p:cNvPicPr>
          <p:nvPr/>
        </p:nvPicPr>
        <p:blipFill>
          <a:blip r:embed="rId2"/>
          <a:srcRect l="6099" t="10465"/>
          <a:stretch>
            <a:fillRect/>
          </a:stretch>
        </p:blipFill>
        <p:spPr bwMode="auto">
          <a:xfrm>
            <a:off x="142843" y="142852"/>
            <a:ext cx="8698405" cy="65722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462" y="144463"/>
            <a:ext cx="8785256" cy="65800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4" name="Picture 2" descr="Перпендикулярність прямих у просторі - online presentatio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214290"/>
            <a:ext cx="8392987" cy="62865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318</TotalTime>
  <Words>67</Words>
  <Application>Microsoft Office PowerPoint</Application>
  <PresentationFormat>Экран (4:3)</PresentationFormat>
  <Paragraphs>10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Исполнительная</vt:lpstr>
      <vt:lpstr>Перпендикулярність прямої і площини. </vt:lpstr>
      <vt:lpstr>Якщо пряма паралельна площині, то вважають, що кут між такою прямою і площиною дорівнює 0°. </vt:lpstr>
      <vt:lpstr>Слайд 3</vt:lpstr>
      <vt:lpstr>Слайд 4</vt:lpstr>
      <vt:lpstr>Кутом між прямою і площиною називають кут між прямою і її ортогональною проекцією на площину.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Кути в просторі.</dc:title>
  <dc:creator>user</dc:creator>
  <cp:lastModifiedBy>denis</cp:lastModifiedBy>
  <cp:revision>42</cp:revision>
  <dcterms:created xsi:type="dcterms:W3CDTF">2019-02-11T22:26:13Z</dcterms:created>
  <dcterms:modified xsi:type="dcterms:W3CDTF">2020-11-16T23:11:06Z</dcterms:modified>
</cp:coreProperties>
</file>