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3"/>
  </p:notesMasterIdLst>
  <p:sldIdLst>
    <p:sldId id="310" r:id="rId2"/>
    <p:sldId id="309" r:id="rId3"/>
    <p:sldId id="307" r:id="rId4"/>
    <p:sldId id="311" r:id="rId5"/>
    <p:sldId id="312" r:id="rId6"/>
    <p:sldId id="313" r:id="rId7"/>
    <p:sldId id="314" r:id="rId8"/>
    <p:sldId id="315" r:id="rId9"/>
    <p:sldId id="316" r:id="rId10"/>
    <p:sldId id="317" r:id="rId11"/>
    <p:sldId id="306" r:id="rId1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717" autoAdjust="0"/>
  </p:normalViewPr>
  <p:slideViewPr>
    <p:cSldViewPr>
      <p:cViewPr>
        <p:scale>
          <a:sx n="100" d="100"/>
          <a:sy n="100" d="100"/>
        </p:scale>
        <p:origin x="-294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E304E6-4688-4763-AB18-4AB6F67B94A6}" type="datetimeFigureOut">
              <a:rPr lang="uk-UA" smtClean="0"/>
              <a:pPr/>
              <a:t>24.11.2020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244813-EC55-4DC7-87D8-BD244FB983C8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7474-09B4-421D-BA67-6A284D8D55F4}" type="datetimeFigureOut">
              <a:rPr lang="uk-UA" smtClean="0"/>
              <a:pPr/>
              <a:t>24.11.2020</a:t>
            </a:fld>
            <a:endParaRPr lang="uk-U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084FD4-CF75-42F9-ACA9-281B9D967D58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7474-09B4-421D-BA67-6A284D8D55F4}" type="datetimeFigureOut">
              <a:rPr lang="uk-UA" smtClean="0"/>
              <a:pPr/>
              <a:t>24.11.2020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4FD4-CF75-42F9-ACA9-281B9D967D5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7474-09B4-421D-BA67-6A284D8D55F4}" type="datetimeFigureOut">
              <a:rPr lang="uk-UA" smtClean="0"/>
              <a:pPr/>
              <a:t>24.11.2020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4FD4-CF75-42F9-ACA9-281B9D967D5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7474-09B4-421D-BA67-6A284D8D55F4}" type="datetimeFigureOut">
              <a:rPr lang="uk-UA" smtClean="0"/>
              <a:pPr/>
              <a:t>24.11.2020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4FD4-CF75-42F9-ACA9-281B9D967D5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7474-09B4-421D-BA67-6A284D8D55F4}" type="datetimeFigureOut">
              <a:rPr lang="uk-UA" smtClean="0"/>
              <a:pPr/>
              <a:t>24.11.2020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4FD4-CF75-42F9-ACA9-281B9D967D58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7474-09B4-421D-BA67-6A284D8D55F4}" type="datetimeFigureOut">
              <a:rPr lang="uk-UA" smtClean="0"/>
              <a:pPr/>
              <a:t>24.11.2020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4FD4-CF75-42F9-ACA9-281B9D967D58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7474-09B4-421D-BA67-6A284D8D55F4}" type="datetimeFigureOut">
              <a:rPr lang="uk-UA" smtClean="0"/>
              <a:pPr/>
              <a:t>24.11.2020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4FD4-CF75-42F9-ACA9-281B9D967D58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7474-09B4-421D-BA67-6A284D8D55F4}" type="datetimeFigureOut">
              <a:rPr lang="uk-UA" smtClean="0"/>
              <a:pPr/>
              <a:t>24.11.2020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4FD4-CF75-42F9-ACA9-281B9D967D5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7474-09B4-421D-BA67-6A284D8D55F4}" type="datetimeFigureOut">
              <a:rPr lang="uk-UA" smtClean="0"/>
              <a:pPr/>
              <a:t>24.11.2020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4FD4-CF75-42F9-ACA9-281B9D967D5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7474-09B4-421D-BA67-6A284D8D55F4}" type="datetimeFigureOut">
              <a:rPr lang="uk-UA" smtClean="0"/>
              <a:pPr/>
              <a:t>24.11.2020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4FD4-CF75-42F9-ACA9-281B9D967D5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7474-09B4-421D-BA67-6A284D8D55F4}" type="datetimeFigureOut">
              <a:rPr lang="uk-UA" smtClean="0"/>
              <a:pPr/>
              <a:t>24.11.2020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4FD4-CF75-42F9-ACA9-281B9D967D5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D5B7474-09B4-421D-BA67-6A284D8D55F4}" type="datetimeFigureOut">
              <a:rPr lang="uk-UA" smtClean="0"/>
              <a:pPr/>
              <a:t>24.11.2020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4084FD4-CF75-42F9-ACA9-281B9D967D58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tags" Target="../tags/tag6.xml"/><Relationship Id="rId7" Type="http://schemas.openxmlformats.org/officeDocument/2006/relationships/image" Target="../media/image7.png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.xml"/><Relationship Id="rId4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image" Target="../media/image8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image" Target="../media/image9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5" Type="http://schemas.openxmlformats.org/officeDocument/2006/relationships/image" Target="../media/image7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WordArt 13"/>
          <p:cNvSpPr>
            <a:spLocks noChangeArrowheads="1" noChangeShapeType="1" noTextEdit="1"/>
          </p:cNvSpPr>
          <p:nvPr/>
        </p:nvSpPr>
        <p:spPr bwMode="auto">
          <a:xfrm>
            <a:off x="381000" y="685800"/>
            <a:ext cx="8305800" cy="2895600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1" hangingPunct="1">
              <a:defRPr/>
            </a:pPr>
            <a:r>
              <a:rPr lang="ru-RU" sz="6600" b="1" kern="10" dirty="0">
                <a:ln w="254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66FF"/>
                    </a:gs>
                    <a:gs pos="50000">
                      <a:srgbClr val="B400B4"/>
                    </a:gs>
                    <a:gs pos="100000">
                      <a:srgbClr val="FF66FF"/>
                    </a:gs>
                  </a:gsLst>
                  <a:lin ang="189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600" b="1" kern="10" dirty="0">
                <a:ln w="254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66FF"/>
                    </a:gs>
                    <a:gs pos="50000">
                      <a:srgbClr val="B400B4"/>
                    </a:gs>
                    <a:gs pos="100000">
                      <a:srgbClr val="FF66FF"/>
                    </a:gs>
                  </a:gsLst>
                  <a:lin ang="189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600" b="1" kern="10" dirty="0">
                <a:ln w="254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Кут </a:t>
            </a:r>
            <a:r>
              <a:rPr lang="ru-RU" sz="6600" b="1" kern="10" dirty="0" err="1">
                <a:ln w="254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6600" b="1" kern="10" dirty="0">
                <a:ln w="254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600" b="1" kern="10" dirty="0" err="1">
                <a:ln w="254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площинами</a:t>
            </a:r>
            <a:r>
              <a:rPr lang="ru-RU" sz="6600" b="1" kern="10" dirty="0">
                <a:ln w="254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6600" b="1" kern="10" dirty="0">
                <a:ln w="254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600" b="1" kern="10" dirty="0">
                <a:ln w="254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6600" b="1" kern="10" dirty="0" err="1">
                <a:ln w="254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Лінійний</a:t>
            </a:r>
            <a:r>
              <a:rPr lang="ru-RU" sz="6600" b="1" kern="10" dirty="0">
                <a:ln w="254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кут</a:t>
            </a:r>
            <a:br>
              <a:rPr lang="ru-RU" sz="6600" b="1" kern="10" dirty="0">
                <a:ln w="254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600" b="1" kern="10" dirty="0">
                <a:ln w="254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600" b="1" kern="10" dirty="0" err="1">
                <a:ln w="254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двогранного</a:t>
            </a:r>
            <a:r>
              <a:rPr lang="ru-RU" sz="6600" b="1" kern="10" dirty="0">
                <a:ln w="254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кута 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57200"/>
            <a:ext cx="8686800" cy="5867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3" name="Заголовок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0" y="152400"/>
            <a:ext cx="9067800" cy="11430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 kern="1200" spc="-50">
                <a:solidFill>
                  <a:srgbClr val="404040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2pPr>
            <a:lvl3pPr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3pPr>
            <a:lvl4pPr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4pPr>
            <a:lvl5pPr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Завдання</a:t>
            </a:r>
            <a:r>
              <a:rPr lang="en-US" alt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uk-UA" alt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7</a:t>
            </a:r>
            <a:r>
              <a:rPr lang="en-US" alt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alt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6628" name="Рисунок 1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15200" y="84138"/>
            <a:ext cx="1562100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enis\Desktop\изображение_viber_2020-11-24_08-50-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714356"/>
            <a:ext cx="3314007" cy="471490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286248" y="0"/>
            <a:ext cx="471490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u="sng" dirty="0" smtClean="0">
                <a:solidFill>
                  <a:srgbClr val="FF0000"/>
                </a:solidFill>
              </a:rPr>
              <a:t>Домашнє завдання:</a:t>
            </a:r>
          </a:p>
          <a:p>
            <a:endParaRPr lang="uk-UA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714744" y="500042"/>
            <a:ext cx="5286380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15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09675" algn="l"/>
              </a:tabLst>
            </a:pPr>
            <a:r>
              <a:rPr lang="uk-UA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Готуємося до письмової роботи, </a:t>
            </a:r>
            <a:r>
              <a:rPr lang="uk-UA" sz="20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повторюємо вивчений матеріал.</a:t>
            </a:r>
          </a:p>
          <a:p>
            <a:pPr marL="0" marR="0" lvl="0" indent="215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09675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§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8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с.240, Кут між прямими в просторі, 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розв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задача с. 242-243(записати в зошит)</a:t>
            </a:r>
            <a:endParaRPr kumimoji="0" lang="uk-U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15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09675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§9,с.245, Перпендикулярність прямої і площини, 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розв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задача с. 247(записати в зошит)</a:t>
            </a:r>
            <a:endParaRPr kumimoji="0" lang="uk-U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15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09675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§10, с.250, Перпендикуляр і похила, 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розв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задача с. 252 (записати в зошит)</a:t>
            </a:r>
          </a:p>
          <a:p>
            <a:pPr lvl="0" indent="2159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209675" algn="l"/>
              </a:tabLst>
            </a:pPr>
            <a:r>
              <a:rPr lang="uk-UA" sz="20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вивчити матеріал: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15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09675" algn="l"/>
              </a:tabLst>
            </a:pPr>
            <a:endParaRPr kumimoji="0" lang="uk-U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15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09675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§11, с.256, Кут між прямою і площиною. 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ТЕОРЕМА ПРО ТРИ ПЕРПЕНДИКУЛЯРИ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розв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задача с. 255(записати в зошит),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розв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№11.1</a:t>
            </a:r>
            <a:endParaRPr kumimoji="0" lang="uk-U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15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09675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§12, с.258, Двогранний кут між площинами, 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розв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задача с. 262 (записати в зошит), №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4"/>
          <p:cNvGrpSpPr>
            <a:grpSpLocks/>
          </p:cNvGrpSpPr>
          <p:nvPr/>
        </p:nvGrpSpPr>
        <p:grpSpPr bwMode="auto">
          <a:xfrm>
            <a:off x="1600200" y="381000"/>
            <a:ext cx="6096000" cy="5237163"/>
            <a:chOff x="4086226" y="1471684"/>
            <a:chExt cx="6096000" cy="5236463"/>
          </a:xfrm>
        </p:grpSpPr>
        <p:grpSp>
          <p:nvGrpSpPr>
            <p:cNvPr id="3" name="Group 26"/>
            <p:cNvGrpSpPr>
              <a:grpSpLocks/>
            </p:cNvGrpSpPr>
            <p:nvPr/>
          </p:nvGrpSpPr>
          <p:grpSpPr bwMode="auto">
            <a:xfrm>
              <a:off x="6019800" y="3071813"/>
              <a:ext cx="3124200" cy="2603500"/>
              <a:chOff x="3552" y="2296"/>
              <a:chExt cx="1968" cy="1640"/>
            </a:xfrm>
          </p:grpSpPr>
          <p:sp>
            <p:nvSpPr>
              <p:cNvPr id="16" name="Freeform 24"/>
              <p:cNvSpPr>
                <a:spLocks/>
              </p:cNvSpPr>
              <p:nvPr/>
            </p:nvSpPr>
            <p:spPr bwMode="auto">
              <a:xfrm>
                <a:off x="3552" y="3408"/>
                <a:ext cx="1968" cy="528"/>
              </a:xfrm>
              <a:custGeom>
                <a:avLst/>
                <a:gdLst/>
                <a:ahLst/>
                <a:cxnLst>
                  <a:cxn ang="0">
                    <a:pos x="0" y="672"/>
                  </a:cxn>
                  <a:cxn ang="0">
                    <a:pos x="576" y="0"/>
                  </a:cxn>
                  <a:cxn ang="0">
                    <a:pos x="1968" y="0"/>
                  </a:cxn>
                  <a:cxn ang="0">
                    <a:pos x="1392" y="672"/>
                  </a:cxn>
                  <a:cxn ang="0">
                    <a:pos x="0" y="672"/>
                  </a:cxn>
                </a:cxnLst>
                <a:rect l="0" t="0" r="r" b="b"/>
                <a:pathLst>
                  <a:path w="1968" h="672">
                    <a:moveTo>
                      <a:pt x="0" y="672"/>
                    </a:moveTo>
                    <a:lnTo>
                      <a:pt x="576" y="0"/>
                    </a:lnTo>
                    <a:lnTo>
                      <a:pt x="1968" y="0"/>
                    </a:lnTo>
                    <a:lnTo>
                      <a:pt x="1392" y="672"/>
                    </a:lnTo>
                    <a:lnTo>
                      <a:pt x="0" y="672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53882" dir="2700000" algn="ctr" rotWithShape="0">
                  <a:schemeClr val="bg2"/>
                </a:outerShdw>
              </a:effec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7" name="Freeform 25"/>
              <p:cNvSpPr>
                <a:spLocks/>
              </p:cNvSpPr>
              <p:nvPr/>
            </p:nvSpPr>
            <p:spPr bwMode="auto">
              <a:xfrm>
                <a:off x="3552" y="2296"/>
                <a:ext cx="864" cy="1640"/>
              </a:xfrm>
              <a:custGeom>
                <a:avLst/>
                <a:gdLst/>
                <a:ahLst/>
                <a:cxnLst>
                  <a:cxn ang="0">
                    <a:pos x="576" y="1112"/>
                  </a:cxn>
                  <a:cxn ang="0">
                    <a:pos x="864" y="0"/>
                  </a:cxn>
                  <a:cxn ang="0">
                    <a:pos x="240" y="624"/>
                  </a:cxn>
                  <a:cxn ang="0">
                    <a:pos x="0" y="1640"/>
                  </a:cxn>
                </a:cxnLst>
                <a:rect l="0" t="0" r="r" b="b"/>
                <a:pathLst>
                  <a:path w="864" h="1640">
                    <a:moveTo>
                      <a:pt x="576" y="1112"/>
                    </a:moveTo>
                    <a:lnTo>
                      <a:pt x="864" y="0"/>
                    </a:lnTo>
                    <a:lnTo>
                      <a:pt x="240" y="624"/>
                    </a:lnTo>
                    <a:lnTo>
                      <a:pt x="0" y="1640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FFFF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40161" dir="11906097" algn="ctr" rotWithShape="0">
                  <a:schemeClr val="bg2"/>
                </a:outerShdw>
              </a:effec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  <p:sp>
          <p:nvSpPr>
            <p:cNvPr id="14340" name="Freeform 27"/>
            <p:cNvSpPr>
              <a:spLocks/>
            </p:cNvSpPr>
            <p:nvPr/>
          </p:nvSpPr>
          <p:spPr bwMode="auto">
            <a:xfrm>
              <a:off x="6362700" y="3617913"/>
              <a:ext cx="2171700" cy="1765300"/>
            </a:xfrm>
            <a:custGeom>
              <a:avLst/>
              <a:gdLst>
                <a:gd name="T0" fmla="*/ 2147483646 w 984"/>
                <a:gd name="T1" fmla="*/ 2147483646 h 928"/>
                <a:gd name="T2" fmla="*/ 0 w 984"/>
                <a:gd name="T3" fmla="*/ 2147483646 h 928"/>
                <a:gd name="T4" fmla="*/ 2147483646 w 984"/>
                <a:gd name="T5" fmla="*/ 2147483646 h 928"/>
                <a:gd name="T6" fmla="*/ 2147483646 w 984"/>
                <a:gd name="T7" fmla="*/ 2147483646 h 928"/>
                <a:gd name="T8" fmla="*/ 2147483646 w 984"/>
                <a:gd name="T9" fmla="*/ 2147483646 h 928"/>
                <a:gd name="T10" fmla="*/ 2147483646 w 984"/>
                <a:gd name="T11" fmla="*/ 2147483646 h 928"/>
                <a:gd name="T12" fmla="*/ 2147483646 w 984"/>
                <a:gd name="T13" fmla="*/ 2147483646 h 928"/>
                <a:gd name="T14" fmla="*/ 2147483646 w 984"/>
                <a:gd name="T15" fmla="*/ 2147483646 h 928"/>
                <a:gd name="T16" fmla="*/ 2147483646 w 984"/>
                <a:gd name="T17" fmla="*/ 0 h 92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84"/>
                <a:gd name="T28" fmla="*/ 0 h 928"/>
                <a:gd name="T29" fmla="*/ 984 w 984"/>
                <a:gd name="T30" fmla="*/ 928 h 92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84" h="928">
                  <a:moveTo>
                    <a:pt x="208" y="16"/>
                  </a:moveTo>
                  <a:lnTo>
                    <a:pt x="0" y="928"/>
                  </a:lnTo>
                  <a:lnTo>
                    <a:pt x="984" y="920"/>
                  </a:lnTo>
                  <a:lnTo>
                    <a:pt x="984" y="728"/>
                  </a:lnTo>
                  <a:lnTo>
                    <a:pt x="936" y="488"/>
                  </a:lnTo>
                  <a:lnTo>
                    <a:pt x="792" y="248"/>
                  </a:lnTo>
                  <a:lnTo>
                    <a:pt x="600" y="104"/>
                  </a:lnTo>
                  <a:lnTo>
                    <a:pt x="408" y="8"/>
                  </a:lnTo>
                  <a:lnTo>
                    <a:pt x="192" y="0"/>
                  </a:lnTo>
                </a:path>
              </a:pathLst>
            </a:custGeom>
            <a:gradFill rotWithShape="1">
              <a:gsLst>
                <a:gs pos="0">
                  <a:srgbClr val="FF0000"/>
                </a:gs>
                <a:gs pos="100000">
                  <a:srgbClr val="FFCCFF"/>
                </a:gs>
              </a:gsLst>
              <a:path path="rect">
                <a:fillToRect t="100000" r="100000"/>
              </a:path>
            </a:gradFill>
            <a:ln w="9525">
              <a:solidFill>
                <a:srgbClr val="FF6699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4695826" y="1471684"/>
              <a:ext cx="4800600" cy="6460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3600" b="1" i="1" dirty="0" err="1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Двогранний</a:t>
              </a:r>
              <a:r>
                <a:rPr lang="ru-RU" sz="3600" b="1" i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кут</a:t>
              </a:r>
            </a:p>
          </p:txBody>
        </p:sp>
        <p:sp>
          <p:nvSpPr>
            <p:cNvPr id="14342" name="Freeform 28"/>
            <p:cNvSpPr>
              <a:spLocks/>
            </p:cNvSpPr>
            <p:nvPr/>
          </p:nvSpPr>
          <p:spPr bwMode="auto">
            <a:xfrm>
              <a:off x="6362700" y="4837113"/>
              <a:ext cx="2184400" cy="533400"/>
            </a:xfrm>
            <a:custGeom>
              <a:avLst/>
              <a:gdLst>
                <a:gd name="T0" fmla="*/ 2147483646 w 1376"/>
                <a:gd name="T1" fmla="*/ 0 h 336"/>
                <a:gd name="T2" fmla="*/ 2147483646 w 1376"/>
                <a:gd name="T3" fmla="*/ 0 h 336"/>
                <a:gd name="T4" fmla="*/ 0 w 1376"/>
                <a:gd name="T5" fmla="*/ 2147483646 h 336"/>
                <a:gd name="T6" fmla="*/ 0 60000 65536"/>
                <a:gd name="T7" fmla="*/ 0 60000 65536"/>
                <a:gd name="T8" fmla="*/ 0 60000 65536"/>
                <a:gd name="T9" fmla="*/ 0 w 1376"/>
                <a:gd name="T10" fmla="*/ 0 h 336"/>
                <a:gd name="T11" fmla="*/ 1376 w 1376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76" h="336">
                  <a:moveTo>
                    <a:pt x="1376" y="0"/>
                  </a:moveTo>
                  <a:lnTo>
                    <a:pt x="352" y="0"/>
                  </a:lnTo>
                  <a:lnTo>
                    <a:pt x="0" y="336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4343" name="Freeform 30"/>
            <p:cNvSpPr>
              <a:spLocks/>
            </p:cNvSpPr>
            <p:nvPr/>
          </p:nvSpPr>
          <p:spPr bwMode="auto">
            <a:xfrm>
              <a:off x="6921500" y="3567113"/>
              <a:ext cx="330200" cy="1295400"/>
            </a:xfrm>
            <a:custGeom>
              <a:avLst/>
              <a:gdLst>
                <a:gd name="T0" fmla="*/ 2147483646 w 208"/>
                <a:gd name="T1" fmla="*/ 0 h 816"/>
                <a:gd name="T2" fmla="*/ 0 w 208"/>
                <a:gd name="T3" fmla="*/ 2147483646 h 816"/>
                <a:gd name="T4" fmla="*/ 0 60000 65536"/>
                <a:gd name="T5" fmla="*/ 0 60000 65536"/>
                <a:gd name="T6" fmla="*/ 0 w 208"/>
                <a:gd name="T7" fmla="*/ 0 h 816"/>
                <a:gd name="T8" fmla="*/ 208 w 208"/>
                <a:gd name="T9" fmla="*/ 816 h 81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8" h="816">
                  <a:moveTo>
                    <a:pt x="208" y="0"/>
                  </a:moveTo>
                  <a:lnTo>
                    <a:pt x="0" y="816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 rot="5400000">
              <a:off x="6019863" y="4785879"/>
              <a:ext cx="928564" cy="92868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17"/>
            <p:cNvSpPr>
              <a:spLocks noChangeArrowheads="1"/>
            </p:cNvSpPr>
            <p:nvPr/>
          </p:nvSpPr>
          <p:spPr bwMode="auto">
            <a:xfrm>
              <a:off x="4086226" y="6184342"/>
              <a:ext cx="6096000" cy="5238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b="1" i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Пряма</a:t>
              </a:r>
              <a:r>
                <a:rPr lang="en-US" sz="2800" b="1" i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a</a:t>
              </a:r>
              <a:r>
                <a:rPr lang="ru-RU" sz="2800" b="1" i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– </a:t>
              </a:r>
              <a:r>
                <a:rPr lang="ru-RU" sz="2800" b="1" i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ребро </a:t>
              </a:r>
              <a:r>
                <a:rPr lang="ru-RU" sz="2800" b="1" i="1" dirty="0" err="1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двогранного</a:t>
              </a:r>
              <a:r>
                <a:rPr lang="ru-RU" sz="2800" b="1" i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кута</a:t>
              </a:r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auto">
            <a:xfrm>
              <a:off x="6000751" y="3071670"/>
              <a:ext cx="1371600" cy="2603152"/>
            </a:xfrm>
            <a:custGeom>
              <a:avLst/>
              <a:gdLst/>
              <a:ahLst/>
              <a:cxnLst>
                <a:cxn ang="0">
                  <a:pos x="576" y="1112"/>
                </a:cxn>
                <a:cxn ang="0">
                  <a:pos x="864" y="0"/>
                </a:cxn>
                <a:cxn ang="0">
                  <a:pos x="240" y="624"/>
                </a:cxn>
                <a:cxn ang="0">
                  <a:pos x="0" y="1640"/>
                </a:cxn>
              </a:cxnLst>
              <a:rect l="0" t="0" r="r" b="b"/>
              <a:pathLst>
                <a:path w="864" h="1640">
                  <a:moveTo>
                    <a:pt x="576" y="1112"/>
                  </a:moveTo>
                  <a:lnTo>
                    <a:pt x="864" y="0"/>
                  </a:lnTo>
                  <a:lnTo>
                    <a:pt x="240" y="624"/>
                  </a:lnTo>
                  <a:lnTo>
                    <a:pt x="0" y="1640"/>
                  </a:lnTo>
                </a:path>
              </a:pathLst>
            </a:custGeom>
            <a:solidFill>
              <a:srgbClr val="00B050">
                <a:alpha val="44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40161" dir="11906097" algn="ctr" rotWithShape="0">
                <a:schemeClr val="bg2"/>
              </a:outerShdw>
            </a:effec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5" name="Freeform 24"/>
            <p:cNvSpPr>
              <a:spLocks/>
            </p:cNvSpPr>
            <p:nvPr/>
          </p:nvSpPr>
          <p:spPr bwMode="auto">
            <a:xfrm>
              <a:off x="5991226" y="4824036"/>
              <a:ext cx="3124200" cy="838088"/>
            </a:xfrm>
            <a:custGeom>
              <a:avLst/>
              <a:gdLst/>
              <a:ahLst/>
              <a:cxnLst>
                <a:cxn ang="0">
                  <a:pos x="0" y="672"/>
                </a:cxn>
                <a:cxn ang="0">
                  <a:pos x="576" y="0"/>
                </a:cxn>
                <a:cxn ang="0">
                  <a:pos x="1968" y="0"/>
                </a:cxn>
                <a:cxn ang="0">
                  <a:pos x="1392" y="672"/>
                </a:cxn>
                <a:cxn ang="0">
                  <a:pos x="0" y="672"/>
                </a:cxn>
              </a:cxnLst>
              <a:rect l="0" t="0" r="r" b="b"/>
              <a:pathLst>
                <a:path w="1968" h="672">
                  <a:moveTo>
                    <a:pt x="0" y="672"/>
                  </a:moveTo>
                  <a:lnTo>
                    <a:pt x="576" y="0"/>
                  </a:lnTo>
                  <a:lnTo>
                    <a:pt x="1968" y="0"/>
                  </a:lnTo>
                  <a:lnTo>
                    <a:pt x="1392" y="672"/>
                  </a:lnTo>
                  <a:lnTo>
                    <a:pt x="0" y="672"/>
                  </a:lnTo>
                  <a:close/>
                </a:path>
              </a:pathLst>
            </a:custGeom>
            <a:solidFill>
              <a:schemeClr val="accent6">
                <a:lumMod val="75000"/>
                <a:alpha val="58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53882" dir="2700000" algn="ctr" rotWithShape="0">
                <a:schemeClr val="bg2"/>
              </a:outerShdw>
            </a:effec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4348" name="TextBox 11"/>
            <p:cNvSpPr txBox="1">
              <a:spLocks noChangeArrowheads="1"/>
            </p:cNvSpPr>
            <p:nvPr/>
          </p:nvSpPr>
          <p:spPr bwMode="auto">
            <a:xfrm>
              <a:off x="6372225" y="4595467"/>
              <a:ext cx="415925" cy="646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ru-RU" altLang="ru-RU" sz="3600" b="1" i="1">
                  <a:latin typeface="Times New Roman" pitchFamily="18" charset="0"/>
                  <a:cs typeface="Times New Roman" pitchFamily="18" charset="0"/>
                </a:rPr>
                <a:t>а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25975" y="2420938"/>
            <a:ext cx="4518025" cy="443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7086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1981200"/>
            <a:ext cx="4953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Рисунок 1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7956550" y="188913"/>
            <a:ext cx="1060450" cy="13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986" name="Freeform 2"/>
          <p:cNvSpPr>
            <a:spLocks/>
          </p:cNvSpPr>
          <p:nvPr/>
        </p:nvSpPr>
        <p:spPr bwMode="auto">
          <a:xfrm>
            <a:off x="6489700" y="1373188"/>
            <a:ext cx="2184400" cy="4459287"/>
          </a:xfrm>
          <a:custGeom>
            <a:avLst/>
            <a:gdLst/>
            <a:ahLst/>
            <a:cxnLst>
              <a:cxn ang="0">
                <a:pos x="1172" y="2787"/>
              </a:cxn>
              <a:cxn ang="0">
                <a:pos x="0" y="2143"/>
              </a:cxn>
              <a:cxn ang="0">
                <a:pos x="113" y="0"/>
              </a:cxn>
              <a:cxn ang="0">
                <a:pos x="1376" y="635"/>
              </a:cxn>
              <a:cxn ang="0">
                <a:pos x="1353" y="657"/>
              </a:cxn>
              <a:cxn ang="0">
                <a:pos x="1195" y="2809"/>
              </a:cxn>
              <a:cxn ang="0">
                <a:pos x="1172" y="2787"/>
              </a:cxn>
            </a:cxnLst>
            <a:rect l="0" t="0" r="r" b="b"/>
            <a:pathLst>
              <a:path w="1376" h="2809">
                <a:moveTo>
                  <a:pt x="1172" y="2787"/>
                </a:moveTo>
                <a:lnTo>
                  <a:pt x="0" y="2143"/>
                </a:lnTo>
                <a:lnTo>
                  <a:pt x="113" y="0"/>
                </a:lnTo>
                <a:lnTo>
                  <a:pt x="1376" y="635"/>
                </a:lnTo>
                <a:lnTo>
                  <a:pt x="1353" y="657"/>
                </a:lnTo>
                <a:lnTo>
                  <a:pt x="1195" y="2809"/>
                </a:lnTo>
                <a:lnTo>
                  <a:pt x="1172" y="2787"/>
                </a:lnTo>
                <a:close/>
              </a:path>
            </a:pathLst>
          </a:cu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1"/>
            <a:tileRect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553987" name="Freeform 3"/>
          <p:cNvSpPr>
            <a:spLocks/>
          </p:cNvSpPr>
          <p:nvPr/>
        </p:nvSpPr>
        <p:spPr bwMode="auto">
          <a:xfrm>
            <a:off x="4572000" y="1371600"/>
            <a:ext cx="2087563" cy="4495800"/>
          </a:xfrm>
          <a:custGeom>
            <a:avLst/>
            <a:gdLst/>
            <a:ahLst/>
            <a:cxnLst>
              <a:cxn ang="0">
                <a:pos x="0" y="2832"/>
              </a:cxn>
              <a:cxn ang="0">
                <a:pos x="1208" y="2144"/>
              </a:cxn>
              <a:cxn ang="0">
                <a:pos x="1315" y="0"/>
              </a:cxn>
              <a:cxn ang="0">
                <a:pos x="136" y="746"/>
              </a:cxn>
              <a:cxn ang="0">
                <a:pos x="0" y="2832"/>
              </a:cxn>
            </a:cxnLst>
            <a:rect l="0" t="0" r="r" b="b"/>
            <a:pathLst>
              <a:path w="1315" h="2832">
                <a:moveTo>
                  <a:pt x="0" y="2832"/>
                </a:moveTo>
                <a:lnTo>
                  <a:pt x="1208" y="2144"/>
                </a:lnTo>
                <a:lnTo>
                  <a:pt x="1315" y="0"/>
                </a:lnTo>
                <a:lnTo>
                  <a:pt x="136" y="746"/>
                </a:lnTo>
                <a:lnTo>
                  <a:pt x="0" y="2832"/>
                </a:lnTo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40161" dir="11906097" algn="ctr" rotWithShape="0">
              <a:schemeClr val="bg2"/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5105400" y="2311400"/>
            <a:ext cx="2933700" cy="1270000"/>
            <a:chOff x="3216" y="1456"/>
            <a:chExt cx="1848" cy="800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3216" y="1498"/>
              <a:ext cx="933" cy="726"/>
              <a:chOff x="3216" y="1242"/>
              <a:chExt cx="933" cy="726"/>
            </a:xfrm>
          </p:grpSpPr>
          <p:sp>
            <p:nvSpPr>
              <p:cNvPr id="17477" name="Freeform 5"/>
              <p:cNvSpPr>
                <a:spLocks/>
              </p:cNvSpPr>
              <p:nvPr/>
            </p:nvSpPr>
            <p:spPr bwMode="auto">
              <a:xfrm>
                <a:off x="3216" y="1408"/>
                <a:ext cx="920" cy="560"/>
              </a:xfrm>
              <a:custGeom>
                <a:avLst/>
                <a:gdLst>
                  <a:gd name="T0" fmla="*/ 920 w 920"/>
                  <a:gd name="T1" fmla="*/ 0 h 560"/>
                  <a:gd name="T2" fmla="*/ 0 w 920"/>
                  <a:gd name="T3" fmla="*/ 560 h 560"/>
                  <a:gd name="T4" fmla="*/ 0 60000 65536"/>
                  <a:gd name="T5" fmla="*/ 0 60000 65536"/>
                  <a:gd name="T6" fmla="*/ 0 w 920"/>
                  <a:gd name="T7" fmla="*/ 0 h 560"/>
                  <a:gd name="T8" fmla="*/ 920 w 920"/>
                  <a:gd name="T9" fmla="*/ 560 h 56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20" h="560">
                    <a:moveTo>
                      <a:pt x="920" y="0"/>
                    </a:moveTo>
                    <a:lnTo>
                      <a:pt x="0" y="560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7478" name="Freeform 6"/>
              <p:cNvSpPr>
                <a:spLocks/>
              </p:cNvSpPr>
              <p:nvPr/>
            </p:nvSpPr>
            <p:spPr bwMode="auto">
              <a:xfrm>
                <a:off x="3984" y="1242"/>
                <a:ext cx="165" cy="246"/>
              </a:xfrm>
              <a:custGeom>
                <a:avLst/>
                <a:gdLst>
                  <a:gd name="T0" fmla="*/ 165 w 165"/>
                  <a:gd name="T1" fmla="*/ 0 h 246"/>
                  <a:gd name="T2" fmla="*/ 0 w 165"/>
                  <a:gd name="T3" fmla="*/ 102 h 246"/>
                  <a:gd name="T4" fmla="*/ 0 w 165"/>
                  <a:gd name="T5" fmla="*/ 246 h 246"/>
                  <a:gd name="T6" fmla="*/ 0 60000 65536"/>
                  <a:gd name="T7" fmla="*/ 0 60000 65536"/>
                  <a:gd name="T8" fmla="*/ 0 60000 65536"/>
                  <a:gd name="T9" fmla="*/ 0 w 165"/>
                  <a:gd name="T10" fmla="*/ 0 h 246"/>
                  <a:gd name="T11" fmla="*/ 165 w 165"/>
                  <a:gd name="T12" fmla="*/ 246 h 24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5" h="246">
                    <a:moveTo>
                      <a:pt x="165" y="0"/>
                    </a:moveTo>
                    <a:lnTo>
                      <a:pt x="0" y="102"/>
                    </a:lnTo>
                    <a:lnTo>
                      <a:pt x="0" y="246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4131" y="1664"/>
              <a:ext cx="933" cy="592"/>
              <a:chOff x="4131" y="1408"/>
              <a:chExt cx="933" cy="592"/>
            </a:xfrm>
          </p:grpSpPr>
          <p:sp>
            <p:nvSpPr>
              <p:cNvPr id="17475" name="Freeform 8"/>
              <p:cNvSpPr>
                <a:spLocks/>
              </p:cNvSpPr>
              <p:nvPr/>
            </p:nvSpPr>
            <p:spPr bwMode="auto">
              <a:xfrm>
                <a:off x="4136" y="1408"/>
                <a:ext cx="928" cy="592"/>
              </a:xfrm>
              <a:custGeom>
                <a:avLst/>
                <a:gdLst>
                  <a:gd name="T0" fmla="*/ 0 w 928"/>
                  <a:gd name="T1" fmla="*/ 0 h 592"/>
                  <a:gd name="T2" fmla="*/ 928 w 928"/>
                  <a:gd name="T3" fmla="*/ 592 h 592"/>
                  <a:gd name="T4" fmla="*/ 0 60000 65536"/>
                  <a:gd name="T5" fmla="*/ 0 60000 65536"/>
                  <a:gd name="T6" fmla="*/ 0 w 928"/>
                  <a:gd name="T7" fmla="*/ 0 h 592"/>
                  <a:gd name="T8" fmla="*/ 928 w 928"/>
                  <a:gd name="T9" fmla="*/ 592 h 59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28" h="592">
                    <a:moveTo>
                      <a:pt x="0" y="0"/>
                    </a:moveTo>
                    <a:lnTo>
                      <a:pt x="928" y="592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7476" name="Freeform 9"/>
              <p:cNvSpPr>
                <a:spLocks/>
              </p:cNvSpPr>
              <p:nvPr/>
            </p:nvSpPr>
            <p:spPr bwMode="auto">
              <a:xfrm>
                <a:off x="4131" y="1506"/>
                <a:ext cx="156" cy="174"/>
              </a:xfrm>
              <a:custGeom>
                <a:avLst/>
                <a:gdLst>
                  <a:gd name="T0" fmla="*/ 0 w 156"/>
                  <a:gd name="T1" fmla="*/ 90 h 174"/>
                  <a:gd name="T2" fmla="*/ 141 w 156"/>
                  <a:gd name="T3" fmla="*/ 174 h 174"/>
                  <a:gd name="T4" fmla="*/ 156 w 156"/>
                  <a:gd name="T5" fmla="*/ 0 h 174"/>
                  <a:gd name="T6" fmla="*/ 0 60000 65536"/>
                  <a:gd name="T7" fmla="*/ 0 60000 65536"/>
                  <a:gd name="T8" fmla="*/ 0 60000 65536"/>
                  <a:gd name="T9" fmla="*/ 0 w 156"/>
                  <a:gd name="T10" fmla="*/ 0 h 174"/>
                  <a:gd name="T11" fmla="*/ 156 w 156"/>
                  <a:gd name="T12" fmla="*/ 174 h 17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56" h="174">
                    <a:moveTo>
                      <a:pt x="0" y="90"/>
                    </a:moveTo>
                    <a:lnTo>
                      <a:pt x="141" y="174"/>
                    </a:lnTo>
                    <a:lnTo>
                      <a:pt x="15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</p:grpSp>
        <p:grpSp>
          <p:nvGrpSpPr>
            <p:cNvPr id="5" name="Group 16"/>
            <p:cNvGrpSpPr>
              <a:grpSpLocks/>
            </p:cNvGrpSpPr>
            <p:nvPr/>
          </p:nvGrpSpPr>
          <p:grpSpPr bwMode="auto">
            <a:xfrm>
              <a:off x="3456" y="1696"/>
              <a:ext cx="1536" cy="432"/>
              <a:chOff x="3456" y="1440"/>
              <a:chExt cx="1536" cy="432"/>
            </a:xfrm>
          </p:grpSpPr>
          <p:sp>
            <p:nvSpPr>
              <p:cNvPr id="554001" name="Text Box 17"/>
              <p:cNvSpPr txBox="1">
                <a:spLocks noChangeArrowheads="1"/>
              </p:cNvSpPr>
              <p:nvPr/>
            </p:nvSpPr>
            <p:spPr bwMode="auto">
              <a:xfrm>
                <a:off x="3456" y="1440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2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endParaRPr>
              </a:p>
            </p:txBody>
          </p:sp>
          <p:sp>
            <p:nvSpPr>
              <p:cNvPr id="17472" name="Oval 18"/>
              <p:cNvSpPr>
                <a:spLocks noChangeArrowheads="1"/>
              </p:cNvSpPr>
              <p:nvPr/>
            </p:nvSpPr>
            <p:spPr bwMode="auto">
              <a:xfrm flipV="1">
                <a:off x="3552" y="172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ru-RU" altLang="ru-RU">
                  <a:latin typeface="Calibri" pitchFamily="34" charset="0"/>
                </a:endParaRPr>
              </a:p>
            </p:txBody>
          </p:sp>
          <p:sp>
            <p:nvSpPr>
              <p:cNvPr id="17473" name="Oval 19"/>
              <p:cNvSpPr>
                <a:spLocks noChangeArrowheads="1"/>
              </p:cNvSpPr>
              <p:nvPr/>
            </p:nvSpPr>
            <p:spPr bwMode="auto">
              <a:xfrm flipV="1">
                <a:off x="4800" y="182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ru-RU" altLang="ru-RU">
                  <a:latin typeface="Calibri" pitchFamily="34" charset="0"/>
                </a:endParaRPr>
              </a:p>
            </p:txBody>
          </p:sp>
          <p:sp>
            <p:nvSpPr>
              <p:cNvPr id="554004" name="Text Box 20"/>
              <p:cNvSpPr txBox="1">
                <a:spLocks noChangeArrowheads="1"/>
              </p:cNvSpPr>
              <p:nvPr/>
            </p:nvSpPr>
            <p:spPr bwMode="auto">
              <a:xfrm>
                <a:off x="4704" y="1536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2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endParaRPr>
              </a:p>
            </p:txBody>
          </p:sp>
        </p:grpSp>
        <p:grpSp>
          <p:nvGrpSpPr>
            <p:cNvPr id="6" name="Group 21"/>
            <p:cNvGrpSpPr>
              <a:grpSpLocks/>
            </p:cNvGrpSpPr>
            <p:nvPr/>
          </p:nvGrpSpPr>
          <p:grpSpPr bwMode="auto">
            <a:xfrm>
              <a:off x="4128" y="1456"/>
              <a:ext cx="288" cy="288"/>
              <a:chOff x="4128" y="1200"/>
              <a:chExt cx="288" cy="288"/>
            </a:xfrm>
          </p:grpSpPr>
          <p:sp>
            <p:nvSpPr>
              <p:cNvPr id="554006" name="Text Box 22"/>
              <p:cNvSpPr txBox="1">
                <a:spLocks noChangeArrowheads="1"/>
              </p:cNvSpPr>
              <p:nvPr/>
            </p:nvSpPr>
            <p:spPr bwMode="auto">
              <a:xfrm>
                <a:off x="4128" y="1200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2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endParaRPr>
              </a:p>
            </p:txBody>
          </p:sp>
          <p:sp>
            <p:nvSpPr>
              <p:cNvPr id="17470" name="Oval 23"/>
              <p:cNvSpPr>
                <a:spLocks noChangeArrowheads="1"/>
              </p:cNvSpPr>
              <p:nvPr/>
            </p:nvSpPr>
            <p:spPr bwMode="auto">
              <a:xfrm flipV="1">
                <a:off x="4128" y="139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ru-RU" altLang="ru-RU">
                  <a:latin typeface="Calibri" pitchFamily="34" charset="0"/>
                </a:endParaRPr>
              </a:p>
            </p:txBody>
          </p:sp>
        </p:grpSp>
      </p:grpSp>
      <p:grpSp>
        <p:nvGrpSpPr>
          <p:cNvPr id="7" name="Group 26"/>
          <p:cNvGrpSpPr>
            <a:grpSpLocks/>
          </p:cNvGrpSpPr>
          <p:nvPr/>
        </p:nvGrpSpPr>
        <p:grpSpPr bwMode="auto">
          <a:xfrm>
            <a:off x="5067300" y="3149600"/>
            <a:ext cx="2933700" cy="1270000"/>
            <a:chOff x="3216" y="1456"/>
            <a:chExt cx="1848" cy="800"/>
          </a:xfrm>
        </p:grpSpPr>
        <p:grpSp>
          <p:nvGrpSpPr>
            <p:cNvPr id="8" name="Group 27"/>
            <p:cNvGrpSpPr>
              <a:grpSpLocks/>
            </p:cNvGrpSpPr>
            <p:nvPr/>
          </p:nvGrpSpPr>
          <p:grpSpPr bwMode="auto">
            <a:xfrm>
              <a:off x="3216" y="1498"/>
              <a:ext cx="933" cy="726"/>
              <a:chOff x="3216" y="1242"/>
              <a:chExt cx="933" cy="726"/>
            </a:xfrm>
          </p:grpSpPr>
          <p:sp>
            <p:nvSpPr>
              <p:cNvPr id="17463" name="Freeform 28"/>
              <p:cNvSpPr>
                <a:spLocks/>
              </p:cNvSpPr>
              <p:nvPr/>
            </p:nvSpPr>
            <p:spPr bwMode="auto">
              <a:xfrm>
                <a:off x="3216" y="1408"/>
                <a:ext cx="920" cy="560"/>
              </a:xfrm>
              <a:custGeom>
                <a:avLst/>
                <a:gdLst>
                  <a:gd name="T0" fmla="*/ 920 w 920"/>
                  <a:gd name="T1" fmla="*/ 0 h 560"/>
                  <a:gd name="T2" fmla="*/ 0 w 920"/>
                  <a:gd name="T3" fmla="*/ 560 h 560"/>
                  <a:gd name="T4" fmla="*/ 0 60000 65536"/>
                  <a:gd name="T5" fmla="*/ 0 60000 65536"/>
                  <a:gd name="T6" fmla="*/ 0 w 920"/>
                  <a:gd name="T7" fmla="*/ 0 h 560"/>
                  <a:gd name="T8" fmla="*/ 920 w 920"/>
                  <a:gd name="T9" fmla="*/ 560 h 56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20" h="560">
                    <a:moveTo>
                      <a:pt x="920" y="0"/>
                    </a:moveTo>
                    <a:lnTo>
                      <a:pt x="0" y="560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7464" name="Freeform 29"/>
              <p:cNvSpPr>
                <a:spLocks/>
              </p:cNvSpPr>
              <p:nvPr/>
            </p:nvSpPr>
            <p:spPr bwMode="auto">
              <a:xfrm>
                <a:off x="3984" y="1242"/>
                <a:ext cx="165" cy="246"/>
              </a:xfrm>
              <a:custGeom>
                <a:avLst/>
                <a:gdLst>
                  <a:gd name="T0" fmla="*/ 165 w 165"/>
                  <a:gd name="T1" fmla="*/ 0 h 246"/>
                  <a:gd name="T2" fmla="*/ 0 w 165"/>
                  <a:gd name="T3" fmla="*/ 102 h 246"/>
                  <a:gd name="T4" fmla="*/ 0 w 165"/>
                  <a:gd name="T5" fmla="*/ 246 h 246"/>
                  <a:gd name="T6" fmla="*/ 0 60000 65536"/>
                  <a:gd name="T7" fmla="*/ 0 60000 65536"/>
                  <a:gd name="T8" fmla="*/ 0 60000 65536"/>
                  <a:gd name="T9" fmla="*/ 0 w 165"/>
                  <a:gd name="T10" fmla="*/ 0 h 246"/>
                  <a:gd name="T11" fmla="*/ 165 w 165"/>
                  <a:gd name="T12" fmla="*/ 246 h 24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5" h="246">
                    <a:moveTo>
                      <a:pt x="165" y="0"/>
                    </a:moveTo>
                    <a:lnTo>
                      <a:pt x="0" y="102"/>
                    </a:lnTo>
                    <a:lnTo>
                      <a:pt x="0" y="246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</p:grpSp>
        <p:grpSp>
          <p:nvGrpSpPr>
            <p:cNvPr id="9" name="Group 30"/>
            <p:cNvGrpSpPr>
              <a:grpSpLocks/>
            </p:cNvGrpSpPr>
            <p:nvPr/>
          </p:nvGrpSpPr>
          <p:grpSpPr bwMode="auto">
            <a:xfrm>
              <a:off x="4131" y="1664"/>
              <a:ext cx="933" cy="592"/>
              <a:chOff x="4131" y="1408"/>
              <a:chExt cx="933" cy="592"/>
            </a:xfrm>
          </p:grpSpPr>
          <p:sp>
            <p:nvSpPr>
              <p:cNvPr id="17461" name="Freeform 31"/>
              <p:cNvSpPr>
                <a:spLocks/>
              </p:cNvSpPr>
              <p:nvPr/>
            </p:nvSpPr>
            <p:spPr bwMode="auto">
              <a:xfrm>
                <a:off x="4136" y="1408"/>
                <a:ext cx="928" cy="592"/>
              </a:xfrm>
              <a:custGeom>
                <a:avLst/>
                <a:gdLst>
                  <a:gd name="T0" fmla="*/ 0 w 928"/>
                  <a:gd name="T1" fmla="*/ 0 h 592"/>
                  <a:gd name="T2" fmla="*/ 928 w 928"/>
                  <a:gd name="T3" fmla="*/ 592 h 592"/>
                  <a:gd name="T4" fmla="*/ 0 60000 65536"/>
                  <a:gd name="T5" fmla="*/ 0 60000 65536"/>
                  <a:gd name="T6" fmla="*/ 0 w 928"/>
                  <a:gd name="T7" fmla="*/ 0 h 592"/>
                  <a:gd name="T8" fmla="*/ 928 w 928"/>
                  <a:gd name="T9" fmla="*/ 592 h 59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28" h="592">
                    <a:moveTo>
                      <a:pt x="0" y="0"/>
                    </a:moveTo>
                    <a:lnTo>
                      <a:pt x="928" y="592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7462" name="Freeform 32"/>
              <p:cNvSpPr>
                <a:spLocks/>
              </p:cNvSpPr>
              <p:nvPr/>
            </p:nvSpPr>
            <p:spPr bwMode="auto">
              <a:xfrm>
                <a:off x="4131" y="1506"/>
                <a:ext cx="156" cy="174"/>
              </a:xfrm>
              <a:custGeom>
                <a:avLst/>
                <a:gdLst>
                  <a:gd name="T0" fmla="*/ 0 w 156"/>
                  <a:gd name="T1" fmla="*/ 90 h 174"/>
                  <a:gd name="T2" fmla="*/ 141 w 156"/>
                  <a:gd name="T3" fmla="*/ 174 h 174"/>
                  <a:gd name="T4" fmla="*/ 156 w 156"/>
                  <a:gd name="T5" fmla="*/ 0 h 174"/>
                  <a:gd name="T6" fmla="*/ 0 60000 65536"/>
                  <a:gd name="T7" fmla="*/ 0 60000 65536"/>
                  <a:gd name="T8" fmla="*/ 0 60000 65536"/>
                  <a:gd name="T9" fmla="*/ 0 w 156"/>
                  <a:gd name="T10" fmla="*/ 0 h 174"/>
                  <a:gd name="T11" fmla="*/ 156 w 156"/>
                  <a:gd name="T12" fmla="*/ 174 h 17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56" h="174">
                    <a:moveTo>
                      <a:pt x="0" y="90"/>
                    </a:moveTo>
                    <a:lnTo>
                      <a:pt x="141" y="174"/>
                    </a:lnTo>
                    <a:lnTo>
                      <a:pt x="15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</p:grpSp>
        <p:grpSp>
          <p:nvGrpSpPr>
            <p:cNvPr id="10" name="Group 33"/>
            <p:cNvGrpSpPr>
              <a:grpSpLocks/>
            </p:cNvGrpSpPr>
            <p:nvPr/>
          </p:nvGrpSpPr>
          <p:grpSpPr bwMode="auto">
            <a:xfrm>
              <a:off x="3456" y="1696"/>
              <a:ext cx="1536" cy="432"/>
              <a:chOff x="3456" y="1440"/>
              <a:chExt cx="1536" cy="432"/>
            </a:xfrm>
          </p:grpSpPr>
          <p:sp>
            <p:nvSpPr>
              <p:cNvPr id="554018" name="Text Box 34"/>
              <p:cNvSpPr txBox="1">
                <a:spLocks noChangeArrowheads="1"/>
              </p:cNvSpPr>
              <p:nvPr/>
            </p:nvSpPr>
            <p:spPr bwMode="auto">
              <a:xfrm>
                <a:off x="3456" y="1440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2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endParaRPr>
              </a:p>
            </p:txBody>
          </p:sp>
          <p:sp>
            <p:nvSpPr>
              <p:cNvPr id="17458" name="Oval 35"/>
              <p:cNvSpPr>
                <a:spLocks noChangeArrowheads="1"/>
              </p:cNvSpPr>
              <p:nvPr/>
            </p:nvSpPr>
            <p:spPr bwMode="auto">
              <a:xfrm flipV="1">
                <a:off x="3552" y="172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ru-RU" altLang="ru-RU">
                  <a:latin typeface="Calibri" pitchFamily="34" charset="0"/>
                </a:endParaRPr>
              </a:p>
            </p:txBody>
          </p:sp>
          <p:sp>
            <p:nvSpPr>
              <p:cNvPr id="17459" name="Oval 36"/>
              <p:cNvSpPr>
                <a:spLocks noChangeArrowheads="1"/>
              </p:cNvSpPr>
              <p:nvPr/>
            </p:nvSpPr>
            <p:spPr bwMode="auto">
              <a:xfrm flipV="1">
                <a:off x="4800" y="182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ru-RU" altLang="ru-RU">
                  <a:latin typeface="Calibri" pitchFamily="34" charset="0"/>
                </a:endParaRPr>
              </a:p>
            </p:txBody>
          </p:sp>
          <p:sp>
            <p:nvSpPr>
              <p:cNvPr id="554021" name="Text Box 37"/>
              <p:cNvSpPr txBox="1">
                <a:spLocks noChangeArrowheads="1"/>
              </p:cNvSpPr>
              <p:nvPr/>
            </p:nvSpPr>
            <p:spPr bwMode="auto">
              <a:xfrm>
                <a:off x="4704" y="1536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2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endParaRPr>
              </a:p>
            </p:txBody>
          </p:sp>
        </p:grpSp>
        <p:grpSp>
          <p:nvGrpSpPr>
            <p:cNvPr id="11" name="Group 38"/>
            <p:cNvGrpSpPr>
              <a:grpSpLocks/>
            </p:cNvGrpSpPr>
            <p:nvPr/>
          </p:nvGrpSpPr>
          <p:grpSpPr bwMode="auto">
            <a:xfrm>
              <a:off x="4128" y="1456"/>
              <a:ext cx="288" cy="288"/>
              <a:chOff x="4128" y="1200"/>
              <a:chExt cx="288" cy="288"/>
            </a:xfrm>
          </p:grpSpPr>
          <p:sp>
            <p:nvSpPr>
              <p:cNvPr id="554023" name="Text Box 39"/>
              <p:cNvSpPr txBox="1">
                <a:spLocks noChangeArrowheads="1"/>
              </p:cNvSpPr>
              <p:nvPr/>
            </p:nvSpPr>
            <p:spPr bwMode="auto">
              <a:xfrm>
                <a:off x="4128" y="1200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2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endParaRPr>
              </a:p>
            </p:txBody>
          </p:sp>
          <p:sp>
            <p:nvSpPr>
              <p:cNvPr id="17456" name="Oval 40"/>
              <p:cNvSpPr>
                <a:spLocks noChangeArrowheads="1"/>
              </p:cNvSpPr>
              <p:nvPr/>
            </p:nvSpPr>
            <p:spPr bwMode="auto">
              <a:xfrm flipV="1">
                <a:off x="4128" y="139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ru-RU" altLang="ru-RU">
                  <a:latin typeface="Calibri" pitchFamily="34" charset="0"/>
                </a:endParaRPr>
              </a:p>
            </p:txBody>
          </p:sp>
        </p:grpSp>
      </p:grpSp>
      <p:grpSp>
        <p:nvGrpSpPr>
          <p:cNvPr id="12" name="Group 57"/>
          <p:cNvGrpSpPr>
            <a:grpSpLocks/>
          </p:cNvGrpSpPr>
          <p:nvPr/>
        </p:nvGrpSpPr>
        <p:grpSpPr bwMode="auto">
          <a:xfrm>
            <a:off x="5181600" y="1600200"/>
            <a:ext cx="2933700" cy="1270000"/>
            <a:chOff x="3216" y="1456"/>
            <a:chExt cx="1848" cy="800"/>
          </a:xfrm>
        </p:grpSpPr>
        <p:grpSp>
          <p:nvGrpSpPr>
            <p:cNvPr id="13" name="Group 58"/>
            <p:cNvGrpSpPr>
              <a:grpSpLocks/>
            </p:cNvGrpSpPr>
            <p:nvPr/>
          </p:nvGrpSpPr>
          <p:grpSpPr bwMode="auto">
            <a:xfrm>
              <a:off x="3216" y="1498"/>
              <a:ext cx="933" cy="726"/>
              <a:chOff x="3216" y="1242"/>
              <a:chExt cx="933" cy="726"/>
            </a:xfrm>
          </p:grpSpPr>
          <p:sp>
            <p:nvSpPr>
              <p:cNvPr id="17449" name="Freeform 59"/>
              <p:cNvSpPr>
                <a:spLocks/>
              </p:cNvSpPr>
              <p:nvPr/>
            </p:nvSpPr>
            <p:spPr bwMode="auto">
              <a:xfrm>
                <a:off x="3216" y="1408"/>
                <a:ext cx="920" cy="560"/>
              </a:xfrm>
              <a:custGeom>
                <a:avLst/>
                <a:gdLst>
                  <a:gd name="T0" fmla="*/ 920 w 920"/>
                  <a:gd name="T1" fmla="*/ 0 h 560"/>
                  <a:gd name="T2" fmla="*/ 0 w 920"/>
                  <a:gd name="T3" fmla="*/ 560 h 560"/>
                  <a:gd name="T4" fmla="*/ 0 60000 65536"/>
                  <a:gd name="T5" fmla="*/ 0 60000 65536"/>
                  <a:gd name="T6" fmla="*/ 0 w 920"/>
                  <a:gd name="T7" fmla="*/ 0 h 560"/>
                  <a:gd name="T8" fmla="*/ 920 w 920"/>
                  <a:gd name="T9" fmla="*/ 560 h 56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20" h="560">
                    <a:moveTo>
                      <a:pt x="920" y="0"/>
                    </a:moveTo>
                    <a:lnTo>
                      <a:pt x="0" y="560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7450" name="Freeform 60"/>
              <p:cNvSpPr>
                <a:spLocks/>
              </p:cNvSpPr>
              <p:nvPr/>
            </p:nvSpPr>
            <p:spPr bwMode="auto">
              <a:xfrm>
                <a:off x="3984" y="1242"/>
                <a:ext cx="165" cy="246"/>
              </a:xfrm>
              <a:custGeom>
                <a:avLst/>
                <a:gdLst>
                  <a:gd name="T0" fmla="*/ 165 w 165"/>
                  <a:gd name="T1" fmla="*/ 0 h 246"/>
                  <a:gd name="T2" fmla="*/ 0 w 165"/>
                  <a:gd name="T3" fmla="*/ 102 h 246"/>
                  <a:gd name="T4" fmla="*/ 0 w 165"/>
                  <a:gd name="T5" fmla="*/ 246 h 246"/>
                  <a:gd name="T6" fmla="*/ 0 60000 65536"/>
                  <a:gd name="T7" fmla="*/ 0 60000 65536"/>
                  <a:gd name="T8" fmla="*/ 0 60000 65536"/>
                  <a:gd name="T9" fmla="*/ 0 w 165"/>
                  <a:gd name="T10" fmla="*/ 0 h 246"/>
                  <a:gd name="T11" fmla="*/ 165 w 165"/>
                  <a:gd name="T12" fmla="*/ 246 h 24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5" h="246">
                    <a:moveTo>
                      <a:pt x="165" y="0"/>
                    </a:moveTo>
                    <a:lnTo>
                      <a:pt x="0" y="102"/>
                    </a:lnTo>
                    <a:lnTo>
                      <a:pt x="0" y="246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</p:grpSp>
        <p:grpSp>
          <p:nvGrpSpPr>
            <p:cNvPr id="14" name="Group 61"/>
            <p:cNvGrpSpPr>
              <a:grpSpLocks/>
            </p:cNvGrpSpPr>
            <p:nvPr/>
          </p:nvGrpSpPr>
          <p:grpSpPr bwMode="auto">
            <a:xfrm>
              <a:off x="4131" y="1664"/>
              <a:ext cx="933" cy="592"/>
              <a:chOff x="4131" y="1408"/>
              <a:chExt cx="933" cy="592"/>
            </a:xfrm>
          </p:grpSpPr>
          <p:sp>
            <p:nvSpPr>
              <p:cNvPr id="17447" name="Freeform 62"/>
              <p:cNvSpPr>
                <a:spLocks/>
              </p:cNvSpPr>
              <p:nvPr/>
            </p:nvSpPr>
            <p:spPr bwMode="auto">
              <a:xfrm>
                <a:off x="4136" y="1408"/>
                <a:ext cx="928" cy="592"/>
              </a:xfrm>
              <a:custGeom>
                <a:avLst/>
                <a:gdLst>
                  <a:gd name="T0" fmla="*/ 0 w 928"/>
                  <a:gd name="T1" fmla="*/ 0 h 592"/>
                  <a:gd name="T2" fmla="*/ 928 w 928"/>
                  <a:gd name="T3" fmla="*/ 592 h 592"/>
                  <a:gd name="T4" fmla="*/ 0 60000 65536"/>
                  <a:gd name="T5" fmla="*/ 0 60000 65536"/>
                  <a:gd name="T6" fmla="*/ 0 w 928"/>
                  <a:gd name="T7" fmla="*/ 0 h 592"/>
                  <a:gd name="T8" fmla="*/ 928 w 928"/>
                  <a:gd name="T9" fmla="*/ 592 h 59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28" h="592">
                    <a:moveTo>
                      <a:pt x="0" y="0"/>
                    </a:moveTo>
                    <a:lnTo>
                      <a:pt x="928" y="592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7448" name="Freeform 63"/>
              <p:cNvSpPr>
                <a:spLocks/>
              </p:cNvSpPr>
              <p:nvPr/>
            </p:nvSpPr>
            <p:spPr bwMode="auto">
              <a:xfrm>
                <a:off x="4131" y="1506"/>
                <a:ext cx="156" cy="174"/>
              </a:xfrm>
              <a:custGeom>
                <a:avLst/>
                <a:gdLst>
                  <a:gd name="T0" fmla="*/ 0 w 156"/>
                  <a:gd name="T1" fmla="*/ 90 h 174"/>
                  <a:gd name="T2" fmla="*/ 141 w 156"/>
                  <a:gd name="T3" fmla="*/ 174 h 174"/>
                  <a:gd name="T4" fmla="*/ 156 w 156"/>
                  <a:gd name="T5" fmla="*/ 0 h 174"/>
                  <a:gd name="T6" fmla="*/ 0 60000 65536"/>
                  <a:gd name="T7" fmla="*/ 0 60000 65536"/>
                  <a:gd name="T8" fmla="*/ 0 60000 65536"/>
                  <a:gd name="T9" fmla="*/ 0 w 156"/>
                  <a:gd name="T10" fmla="*/ 0 h 174"/>
                  <a:gd name="T11" fmla="*/ 156 w 156"/>
                  <a:gd name="T12" fmla="*/ 174 h 17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56" h="174">
                    <a:moveTo>
                      <a:pt x="0" y="90"/>
                    </a:moveTo>
                    <a:lnTo>
                      <a:pt x="141" y="174"/>
                    </a:lnTo>
                    <a:lnTo>
                      <a:pt x="15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</p:grpSp>
        <p:grpSp>
          <p:nvGrpSpPr>
            <p:cNvPr id="15" name="Group 64"/>
            <p:cNvGrpSpPr>
              <a:grpSpLocks/>
            </p:cNvGrpSpPr>
            <p:nvPr/>
          </p:nvGrpSpPr>
          <p:grpSpPr bwMode="auto">
            <a:xfrm>
              <a:off x="3456" y="1696"/>
              <a:ext cx="1536" cy="432"/>
              <a:chOff x="3456" y="1440"/>
              <a:chExt cx="1536" cy="432"/>
            </a:xfrm>
          </p:grpSpPr>
          <p:sp>
            <p:nvSpPr>
              <p:cNvPr id="554049" name="Text Box 65"/>
              <p:cNvSpPr txBox="1">
                <a:spLocks noChangeArrowheads="1"/>
              </p:cNvSpPr>
              <p:nvPr/>
            </p:nvSpPr>
            <p:spPr bwMode="auto">
              <a:xfrm>
                <a:off x="3456" y="1440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4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rPr>
                  <a:t>А</a:t>
                </a:r>
              </a:p>
            </p:txBody>
          </p:sp>
          <p:sp>
            <p:nvSpPr>
              <p:cNvPr id="17444" name="Oval 66"/>
              <p:cNvSpPr>
                <a:spLocks noChangeArrowheads="1"/>
              </p:cNvSpPr>
              <p:nvPr/>
            </p:nvSpPr>
            <p:spPr bwMode="auto">
              <a:xfrm flipV="1">
                <a:off x="3552" y="172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ru-RU" altLang="ru-RU">
                  <a:latin typeface="Calibri" pitchFamily="34" charset="0"/>
                </a:endParaRPr>
              </a:p>
            </p:txBody>
          </p:sp>
          <p:sp>
            <p:nvSpPr>
              <p:cNvPr id="17445" name="Oval 67"/>
              <p:cNvSpPr>
                <a:spLocks noChangeArrowheads="1"/>
              </p:cNvSpPr>
              <p:nvPr/>
            </p:nvSpPr>
            <p:spPr bwMode="auto">
              <a:xfrm flipV="1">
                <a:off x="4800" y="182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ru-RU" altLang="ru-RU">
                  <a:latin typeface="Calibri" pitchFamily="34" charset="0"/>
                </a:endParaRPr>
              </a:p>
            </p:txBody>
          </p:sp>
          <p:sp>
            <p:nvSpPr>
              <p:cNvPr id="554052" name="Text Box 68"/>
              <p:cNvSpPr txBox="1">
                <a:spLocks noChangeArrowheads="1"/>
              </p:cNvSpPr>
              <p:nvPr/>
            </p:nvSpPr>
            <p:spPr bwMode="auto">
              <a:xfrm>
                <a:off x="4704" y="1536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4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rPr>
                  <a:t>В</a:t>
                </a:r>
              </a:p>
            </p:txBody>
          </p:sp>
        </p:grpSp>
        <p:grpSp>
          <p:nvGrpSpPr>
            <p:cNvPr id="16" name="Group 69"/>
            <p:cNvGrpSpPr>
              <a:grpSpLocks/>
            </p:cNvGrpSpPr>
            <p:nvPr/>
          </p:nvGrpSpPr>
          <p:grpSpPr bwMode="auto">
            <a:xfrm>
              <a:off x="4128" y="1456"/>
              <a:ext cx="288" cy="288"/>
              <a:chOff x="4128" y="1200"/>
              <a:chExt cx="288" cy="288"/>
            </a:xfrm>
          </p:grpSpPr>
          <p:sp>
            <p:nvSpPr>
              <p:cNvPr id="554054" name="Text Box 70"/>
              <p:cNvSpPr txBox="1">
                <a:spLocks noChangeArrowheads="1"/>
              </p:cNvSpPr>
              <p:nvPr/>
            </p:nvSpPr>
            <p:spPr bwMode="auto">
              <a:xfrm>
                <a:off x="4128" y="1200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4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rPr>
                  <a:t>O</a:t>
                </a:r>
                <a:endParaRPr lang="ru-RU" sz="2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endParaRPr>
              </a:p>
            </p:txBody>
          </p:sp>
          <p:sp>
            <p:nvSpPr>
              <p:cNvPr id="17442" name="Oval 71"/>
              <p:cNvSpPr>
                <a:spLocks noChangeArrowheads="1"/>
              </p:cNvSpPr>
              <p:nvPr/>
            </p:nvSpPr>
            <p:spPr bwMode="auto">
              <a:xfrm flipV="1">
                <a:off x="4128" y="139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ru-RU" altLang="ru-RU">
                  <a:latin typeface="Calibri" pitchFamily="34" charset="0"/>
                </a:endParaRPr>
              </a:p>
            </p:txBody>
          </p:sp>
        </p:grpSp>
      </p:grpSp>
      <p:grpSp>
        <p:nvGrpSpPr>
          <p:cNvPr id="17" name="Group 73"/>
          <p:cNvGrpSpPr>
            <a:grpSpLocks/>
          </p:cNvGrpSpPr>
          <p:nvPr/>
        </p:nvGrpSpPr>
        <p:grpSpPr bwMode="auto">
          <a:xfrm>
            <a:off x="5029200" y="4038600"/>
            <a:ext cx="3048000" cy="1270000"/>
            <a:chOff x="3168" y="2544"/>
            <a:chExt cx="1920" cy="800"/>
          </a:xfrm>
        </p:grpSpPr>
        <p:grpSp>
          <p:nvGrpSpPr>
            <p:cNvPr id="18" name="Group 72"/>
            <p:cNvGrpSpPr>
              <a:grpSpLocks/>
            </p:cNvGrpSpPr>
            <p:nvPr/>
          </p:nvGrpSpPr>
          <p:grpSpPr bwMode="auto">
            <a:xfrm>
              <a:off x="3168" y="2544"/>
              <a:ext cx="1920" cy="800"/>
              <a:chOff x="3168" y="2544"/>
              <a:chExt cx="1920" cy="800"/>
            </a:xfrm>
          </p:grpSpPr>
          <p:grpSp>
            <p:nvGrpSpPr>
              <p:cNvPr id="19" name="Group 43"/>
              <p:cNvGrpSpPr>
                <a:grpSpLocks/>
              </p:cNvGrpSpPr>
              <p:nvPr/>
            </p:nvGrpSpPr>
            <p:grpSpPr bwMode="auto">
              <a:xfrm>
                <a:off x="3168" y="2586"/>
                <a:ext cx="933" cy="726"/>
                <a:chOff x="3216" y="1242"/>
                <a:chExt cx="933" cy="726"/>
              </a:xfrm>
            </p:grpSpPr>
            <p:sp>
              <p:nvSpPr>
                <p:cNvPr id="17435" name="Freeform 44"/>
                <p:cNvSpPr>
                  <a:spLocks/>
                </p:cNvSpPr>
                <p:nvPr/>
              </p:nvSpPr>
              <p:spPr bwMode="auto">
                <a:xfrm>
                  <a:off x="3216" y="1408"/>
                  <a:ext cx="920" cy="560"/>
                </a:xfrm>
                <a:custGeom>
                  <a:avLst/>
                  <a:gdLst>
                    <a:gd name="T0" fmla="*/ 920 w 920"/>
                    <a:gd name="T1" fmla="*/ 0 h 560"/>
                    <a:gd name="T2" fmla="*/ 0 w 920"/>
                    <a:gd name="T3" fmla="*/ 560 h 560"/>
                    <a:gd name="T4" fmla="*/ 0 60000 65536"/>
                    <a:gd name="T5" fmla="*/ 0 60000 65536"/>
                    <a:gd name="T6" fmla="*/ 0 w 920"/>
                    <a:gd name="T7" fmla="*/ 0 h 560"/>
                    <a:gd name="T8" fmla="*/ 920 w 920"/>
                    <a:gd name="T9" fmla="*/ 560 h 56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920" h="560">
                      <a:moveTo>
                        <a:pt x="920" y="0"/>
                      </a:moveTo>
                      <a:lnTo>
                        <a:pt x="0" y="560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17436" name="Freeform 45"/>
                <p:cNvSpPr>
                  <a:spLocks/>
                </p:cNvSpPr>
                <p:nvPr/>
              </p:nvSpPr>
              <p:spPr bwMode="auto">
                <a:xfrm>
                  <a:off x="3984" y="1242"/>
                  <a:ext cx="165" cy="246"/>
                </a:xfrm>
                <a:custGeom>
                  <a:avLst/>
                  <a:gdLst>
                    <a:gd name="T0" fmla="*/ 165 w 165"/>
                    <a:gd name="T1" fmla="*/ 0 h 246"/>
                    <a:gd name="T2" fmla="*/ 0 w 165"/>
                    <a:gd name="T3" fmla="*/ 102 h 246"/>
                    <a:gd name="T4" fmla="*/ 0 w 165"/>
                    <a:gd name="T5" fmla="*/ 246 h 246"/>
                    <a:gd name="T6" fmla="*/ 0 60000 65536"/>
                    <a:gd name="T7" fmla="*/ 0 60000 65536"/>
                    <a:gd name="T8" fmla="*/ 0 60000 65536"/>
                    <a:gd name="T9" fmla="*/ 0 w 165"/>
                    <a:gd name="T10" fmla="*/ 0 h 246"/>
                    <a:gd name="T11" fmla="*/ 165 w 165"/>
                    <a:gd name="T12" fmla="*/ 246 h 24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65" h="246">
                      <a:moveTo>
                        <a:pt x="165" y="0"/>
                      </a:moveTo>
                      <a:lnTo>
                        <a:pt x="0" y="102"/>
                      </a:lnTo>
                      <a:lnTo>
                        <a:pt x="0" y="246"/>
                      </a:ln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uk-UA"/>
                </a:p>
              </p:txBody>
            </p:sp>
          </p:grpSp>
          <p:grpSp>
            <p:nvGrpSpPr>
              <p:cNvPr id="20" name="Group 46"/>
              <p:cNvGrpSpPr>
                <a:grpSpLocks/>
              </p:cNvGrpSpPr>
              <p:nvPr/>
            </p:nvGrpSpPr>
            <p:grpSpPr bwMode="auto">
              <a:xfrm>
                <a:off x="4083" y="2752"/>
                <a:ext cx="933" cy="592"/>
                <a:chOff x="4131" y="1408"/>
                <a:chExt cx="933" cy="592"/>
              </a:xfrm>
            </p:grpSpPr>
            <p:sp>
              <p:nvSpPr>
                <p:cNvPr id="17433" name="Freeform 47"/>
                <p:cNvSpPr>
                  <a:spLocks/>
                </p:cNvSpPr>
                <p:nvPr/>
              </p:nvSpPr>
              <p:spPr bwMode="auto">
                <a:xfrm>
                  <a:off x="4136" y="1408"/>
                  <a:ext cx="928" cy="592"/>
                </a:xfrm>
                <a:custGeom>
                  <a:avLst/>
                  <a:gdLst>
                    <a:gd name="T0" fmla="*/ 0 w 928"/>
                    <a:gd name="T1" fmla="*/ 0 h 592"/>
                    <a:gd name="T2" fmla="*/ 928 w 928"/>
                    <a:gd name="T3" fmla="*/ 592 h 592"/>
                    <a:gd name="T4" fmla="*/ 0 60000 65536"/>
                    <a:gd name="T5" fmla="*/ 0 60000 65536"/>
                    <a:gd name="T6" fmla="*/ 0 w 928"/>
                    <a:gd name="T7" fmla="*/ 0 h 592"/>
                    <a:gd name="T8" fmla="*/ 928 w 928"/>
                    <a:gd name="T9" fmla="*/ 592 h 592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928" h="592">
                      <a:moveTo>
                        <a:pt x="0" y="0"/>
                      </a:moveTo>
                      <a:lnTo>
                        <a:pt x="928" y="592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17434" name="Freeform 48"/>
                <p:cNvSpPr>
                  <a:spLocks/>
                </p:cNvSpPr>
                <p:nvPr/>
              </p:nvSpPr>
              <p:spPr bwMode="auto">
                <a:xfrm>
                  <a:off x="4131" y="1506"/>
                  <a:ext cx="156" cy="174"/>
                </a:xfrm>
                <a:custGeom>
                  <a:avLst/>
                  <a:gdLst>
                    <a:gd name="T0" fmla="*/ 0 w 156"/>
                    <a:gd name="T1" fmla="*/ 90 h 174"/>
                    <a:gd name="T2" fmla="*/ 141 w 156"/>
                    <a:gd name="T3" fmla="*/ 174 h 174"/>
                    <a:gd name="T4" fmla="*/ 156 w 156"/>
                    <a:gd name="T5" fmla="*/ 0 h 174"/>
                    <a:gd name="T6" fmla="*/ 0 60000 65536"/>
                    <a:gd name="T7" fmla="*/ 0 60000 65536"/>
                    <a:gd name="T8" fmla="*/ 0 60000 65536"/>
                    <a:gd name="T9" fmla="*/ 0 w 156"/>
                    <a:gd name="T10" fmla="*/ 0 h 174"/>
                    <a:gd name="T11" fmla="*/ 156 w 156"/>
                    <a:gd name="T12" fmla="*/ 174 h 17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56" h="174">
                      <a:moveTo>
                        <a:pt x="0" y="90"/>
                      </a:moveTo>
                      <a:lnTo>
                        <a:pt x="141" y="174"/>
                      </a:lnTo>
                      <a:lnTo>
                        <a:pt x="156" y="0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uk-UA"/>
                </a:p>
              </p:txBody>
            </p:sp>
          </p:grpSp>
          <p:sp>
            <p:nvSpPr>
              <p:cNvPr id="554034" name="Text Box 50"/>
              <p:cNvSpPr txBox="1">
                <a:spLocks noChangeArrowheads="1"/>
              </p:cNvSpPr>
              <p:nvPr/>
            </p:nvSpPr>
            <p:spPr bwMode="auto">
              <a:xfrm>
                <a:off x="3312" y="2784"/>
                <a:ext cx="43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4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rPr>
                  <a:t>А</a:t>
                </a:r>
                <a:r>
                  <a:rPr lang="ru-RU" sz="2400" b="1" baseline="-250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rPr>
                  <a:t>1</a:t>
                </a:r>
                <a:endParaRPr lang="ru-RU" sz="2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endParaRPr>
              </a:p>
            </p:txBody>
          </p:sp>
          <p:sp>
            <p:nvSpPr>
              <p:cNvPr id="554037" name="Text Box 53"/>
              <p:cNvSpPr txBox="1">
                <a:spLocks noChangeArrowheads="1"/>
              </p:cNvSpPr>
              <p:nvPr/>
            </p:nvSpPr>
            <p:spPr bwMode="auto">
              <a:xfrm>
                <a:off x="4656" y="2928"/>
                <a:ext cx="43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4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rPr>
                  <a:t>В</a:t>
                </a:r>
                <a:r>
                  <a:rPr lang="ru-RU" sz="2400" b="1" baseline="-250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rPr>
                  <a:t>1</a:t>
                </a:r>
                <a:endParaRPr lang="ru-RU" sz="2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endParaRPr>
              </a:p>
            </p:txBody>
          </p:sp>
          <p:grpSp>
            <p:nvGrpSpPr>
              <p:cNvPr id="21" name="Group 54"/>
              <p:cNvGrpSpPr>
                <a:grpSpLocks/>
              </p:cNvGrpSpPr>
              <p:nvPr/>
            </p:nvGrpSpPr>
            <p:grpSpPr bwMode="auto">
              <a:xfrm>
                <a:off x="4080" y="2544"/>
                <a:ext cx="288" cy="288"/>
                <a:chOff x="4128" y="1200"/>
                <a:chExt cx="288" cy="288"/>
              </a:xfrm>
            </p:grpSpPr>
            <p:sp>
              <p:nvSpPr>
                <p:cNvPr id="554039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4128" y="1200"/>
                  <a:ext cx="288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2400" b="1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+mn-lt"/>
                    </a:rPr>
                    <a:t>O</a:t>
                  </a:r>
                  <a:endParaRPr lang="ru-RU" sz="24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endParaRPr>
                </a:p>
              </p:txBody>
            </p:sp>
            <p:sp>
              <p:nvSpPr>
                <p:cNvPr id="17432" name="Oval 56"/>
                <p:cNvSpPr>
                  <a:spLocks noChangeArrowheads="1"/>
                </p:cNvSpPr>
                <p:nvPr/>
              </p:nvSpPr>
              <p:spPr bwMode="auto">
                <a:xfrm flipV="1">
                  <a:off x="4128" y="1392"/>
                  <a:ext cx="48" cy="48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</p:grpSp>
        </p:grpSp>
        <p:sp>
          <p:nvSpPr>
            <p:cNvPr id="17424" name="Oval 52"/>
            <p:cNvSpPr>
              <a:spLocks noChangeArrowheads="1"/>
            </p:cNvSpPr>
            <p:nvPr/>
          </p:nvSpPr>
          <p:spPr bwMode="auto">
            <a:xfrm flipV="1">
              <a:off x="4752" y="316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 altLang="ru-RU">
                <a:latin typeface="Calibri" pitchFamily="34" charset="0"/>
              </a:endParaRPr>
            </a:p>
          </p:txBody>
        </p:sp>
        <p:sp>
          <p:nvSpPr>
            <p:cNvPr id="17425" name="Oval 51"/>
            <p:cNvSpPr>
              <a:spLocks noChangeArrowheads="1"/>
            </p:cNvSpPr>
            <p:nvPr/>
          </p:nvSpPr>
          <p:spPr bwMode="auto">
            <a:xfrm flipV="1">
              <a:off x="3504" y="307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 altLang="ru-RU">
                <a:latin typeface="Calibri" pitchFamily="34" charset="0"/>
              </a:endParaRPr>
            </a:p>
          </p:txBody>
        </p:sp>
      </p:grpSp>
      <p:grpSp>
        <p:nvGrpSpPr>
          <p:cNvPr id="22" name="Group 89"/>
          <p:cNvGrpSpPr>
            <a:grpSpLocks/>
          </p:cNvGrpSpPr>
          <p:nvPr/>
        </p:nvGrpSpPr>
        <p:grpSpPr bwMode="auto">
          <a:xfrm>
            <a:off x="6019800" y="1951038"/>
            <a:ext cx="1104900" cy="2930525"/>
            <a:chOff x="3792" y="1229"/>
            <a:chExt cx="696" cy="1846"/>
          </a:xfrm>
          <a:solidFill>
            <a:schemeClr val="accent3">
              <a:lumMod val="60000"/>
              <a:lumOff val="40000"/>
              <a:alpha val="54000"/>
            </a:schemeClr>
          </a:solidFill>
        </p:grpSpPr>
        <p:grpSp>
          <p:nvGrpSpPr>
            <p:cNvPr id="23" name="Group 79"/>
            <p:cNvGrpSpPr>
              <a:grpSpLocks/>
            </p:cNvGrpSpPr>
            <p:nvPr/>
          </p:nvGrpSpPr>
          <p:grpSpPr bwMode="auto">
            <a:xfrm>
              <a:off x="3792" y="2768"/>
              <a:ext cx="600" cy="307"/>
              <a:chOff x="3792" y="2768"/>
              <a:chExt cx="600" cy="307"/>
            </a:xfrm>
            <a:grpFill/>
          </p:grpSpPr>
          <p:sp>
            <p:nvSpPr>
              <p:cNvPr id="23579" name="Freeform 78"/>
              <p:cNvSpPr>
                <a:spLocks/>
              </p:cNvSpPr>
              <p:nvPr/>
            </p:nvSpPr>
            <p:spPr bwMode="auto">
              <a:xfrm>
                <a:off x="3800" y="2768"/>
                <a:ext cx="576" cy="304"/>
              </a:xfrm>
              <a:custGeom>
                <a:avLst/>
                <a:gdLst>
                  <a:gd name="T0" fmla="*/ 576 w 576"/>
                  <a:gd name="T1" fmla="*/ 176 h 304"/>
                  <a:gd name="T2" fmla="*/ 288 w 576"/>
                  <a:gd name="T3" fmla="*/ 0 h 304"/>
                  <a:gd name="T4" fmla="*/ 0 w 576"/>
                  <a:gd name="T5" fmla="*/ 176 h 304"/>
                  <a:gd name="T6" fmla="*/ 96 w 576"/>
                  <a:gd name="T7" fmla="*/ 224 h 304"/>
                  <a:gd name="T8" fmla="*/ 232 w 576"/>
                  <a:gd name="T9" fmla="*/ 304 h 304"/>
                  <a:gd name="T10" fmla="*/ 352 w 576"/>
                  <a:gd name="T11" fmla="*/ 288 h 304"/>
                  <a:gd name="T12" fmla="*/ 520 w 576"/>
                  <a:gd name="T13" fmla="*/ 256 h 304"/>
                  <a:gd name="T14" fmla="*/ 576 w 576"/>
                  <a:gd name="T15" fmla="*/ 176 h 30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76"/>
                  <a:gd name="T25" fmla="*/ 0 h 304"/>
                  <a:gd name="T26" fmla="*/ 576 w 576"/>
                  <a:gd name="T27" fmla="*/ 304 h 30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76" h="304">
                    <a:moveTo>
                      <a:pt x="576" y="176"/>
                    </a:moveTo>
                    <a:lnTo>
                      <a:pt x="288" y="0"/>
                    </a:lnTo>
                    <a:lnTo>
                      <a:pt x="0" y="176"/>
                    </a:lnTo>
                    <a:lnTo>
                      <a:pt x="96" y="224"/>
                    </a:lnTo>
                    <a:lnTo>
                      <a:pt x="232" y="304"/>
                    </a:lnTo>
                    <a:lnTo>
                      <a:pt x="352" y="288"/>
                    </a:lnTo>
                    <a:lnTo>
                      <a:pt x="520" y="256"/>
                    </a:lnTo>
                    <a:lnTo>
                      <a:pt x="576" y="176"/>
                    </a:lnTo>
                    <a:close/>
                  </a:path>
                </a:pathLst>
              </a:custGeom>
              <a:grpFill/>
              <a:ln w="3175" cap="rnd" cmpd="sng">
                <a:noFill/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3580" name="Freeform 77"/>
              <p:cNvSpPr>
                <a:spLocks/>
              </p:cNvSpPr>
              <p:nvPr/>
            </p:nvSpPr>
            <p:spPr bwMode="auto">
              <a:xfrm>
                <a:off x="3792" y="2928"/>
                <a:ext cx="600" cy="147"/>
              </a:xfrm>
              <a:custGeom>
                <a:avLst/>
                <a:gdLst>
                  <a:gd name="T0" fmla="*/ 0 w 600"/>
                  <a:gd name="T1" fmla="*/ 0 h 147"/>
                  <a:gd name="T2" fmla="*/ 96 w 600"/>
                  <a:gd name="T3" fmla="*/ 96 h 147"/>
                  <a:gd name="T4" fmla="*/ 288 w 600"/>
                  <a:gd name="T5" fmla="*/ 144 h 147"/>
                  <a:gd name="T6" fmla="*/ 472 w 600"/>
                  <a:gd name="T7" fmla="*/ 112 h 147"/>
                  <a:gd name="T8" fmla="*/ 600 w 600"/>
                  <a:gd name="T9" fmla="*/ 16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00"/>
                  <a:gd name="T16" fmla="*/ 0 h 147"/>
                  <a:gd name="T17" fmla="*/ 600 w 600"/>
                  <a:gd name="T18" fmla="*/ 147 h 1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00" h="147">
                    <a:moveTo>
                      <a:pt x="0" y="0"/>
                    </a:moveTo>
                    <a:cubicBezTo>
                      <a:pt x="24" y="36"/>
                      <a:pt x="48" y="72"/>
                      <a:pt x="96" y="96"/>
                    </a:cubicBezTo>
                    <a:cubicBezTo>
                      <a:pt x="144" y="120"/>
                      <a:pt x="225" y="141"/>
                      <a:pt x="288" y="144"/>
                    </a:cubicBezTo>
                    <a:cubicBezTo>
                      <a:pt x="351" y="147"/>
                      <a:pt x="420" y="133"/>
                      <a:pt x="472" y="112"/>
                    </a:cubicBezTo>
                    <a:cubicBezTo>
                      <a:pt x="524" y="91"/>
                      <a:pt x="573" y="36"/>
                      <a:pt x="600" y="16"/>
                    </a:cubicBezTo>
                  </a:path>
                </a:pathLst>
              </a:custGeom>
              <a:grpFill/>
              <a:ln w="3175" cap="flat" cmpd="sng">
                <a:solidFill>
                  <a:schemeClr val="accent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  <p:grpSp>
          <p:nvGrpSpPr>
            <p:cNvPr id="24" name="Group 80"/>
            <p:cNvGrpSpPr>
              <a:grpSpLocks/>
            </p:cNvGrpSpPr>
            <p:nvPr/>
          </p:nvGrpSpPr>
          <p:grpSpPr bwMode="auto">
            <a:xfrm>
              <a:off x="3816" y="2208"/>
              <a:ext cx="600" cy="307"/>
              <a:chOff x="3792" y="2768"/>
              <a:chExt cx="600" cy="307"/>
            </a:xfrm>
            <a:grpFill/>
          </p:grpSpPr>
          <p:sp>
            <p:nvSpPr>
              <p:cNvPr id="23577" name="Freeform 81"/>
              <p:cNvSpPr>
                <a:spLocks/>
              </p:cNvSpPr>
              <p:nvPr/>
            </p:nvSpPr>
            <p:spPr bwMode="auto">
              <a:xfrm>
                <a:off x="3800" y="2768"/>
                <a:ext cx="576" cy="304"/>
              </a:xfrm>
              <a:custGeom>
                <a:avLst/>
                <a:gdLst>
                  <a:gd name="T0" fmla="*/ 576 w 576"/>
                  <a:gd name="T1" fmla="*/ 176 h 304"/>
                  <a:gd name="T2" fmla="*/ 288 w 576"/>
                  <a:gd name="T3" fmla="*/ 0 h 304"/>
                  <a:gd name="T4" fmla="*/ 0 w 576"/>
                  <a:gd name="T5" fmla="*/ 176 h 304"/>
                  <a:gd name="T6" fmla="*/ 96 w 576"/>
                  <a:gd name="T7" fmla="*/ 224 h 304"/>
                  <a:gd name="T8" fmla="*/ 232 w 576"/>
                  <a:gd name="T9" fmla="*/ 304 h 304"/>
                  <a:gd name="T10" fmla="*/ 352 w 576"/>
                  <a:gd name="T11" fmla="*/ 288 h 304"/>
                  <a:gd name="T12" fmla="*/ 520 w 576"/>
                  <a:gd name="T13" fmla="*/ 256 h 304"/>
                  <a:gd name="T14" fmla="*/ 576 w 576"/>
                  <a:gd name="T15" fmla="*/ 176 h 30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76"/>
                  <a:gd name="T25" fmla="*/ 0 h 304"/>
                  <a:gd name="T26" fmla="*/ 576 w 576"/>
                  <a:gd name="T27" fmla="*/ 304 h 30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76" h="304">
                    <a:moveTo>
                      <a:pt x="576" y="176"/>
                    </a:moveTo>
                    <a:lnTo>
                      <a:pt x="288" y="0"/>
                    </a:lnTo>
                    <a:lnTo>
                      <a:pt x="0" y="176"/>
                    </a:lnTo>
                    <a:lnTo>
                      <a:pt x="96" y="224"/>
                    </a:lnTo>
                    <a:lnTo>
                      <a:pt x="232" y="304"/>
                    </a:lnTo>
                    <a:lnTo>
                      <a:pt x="352" y="288"/>
                    </a:lnTo>
                    <a:lnTo>
                      <a:pt x="520" y="256"/>
                    </a:lnTo>
                    <a:lnTo>
                      <a:pt x="576" y="176"/>
                    </a:lnTo>
                    <a:close/>
                  </a:path>
                </a:pathLst>
              </a:custGeom>
              <a:grpFill/>
              <a:ln w="3175" cap="rnd" cmpd="sng">
                <a:noFill/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3578" name="Freeform 82"/>
              <p:cNvSpPr>
                <a:spLocks/>
              </p:cNvSpPr>
              <p:nvPr/>
            </p:nvSpPr>
            <p:spPr bwMode="auto">
              <a:xfrm>
                <a:off x="3792" y="2928"/>
                <a:ext cx="600" cy="147"/>
              </a:xfrm>
              <a:custGeom>
                <a:avLst/>
                <a:gdLst>
                  <a:gd name="T0" fmla="*/ 0 w 600"/>
                  <a:gd name="T1" fmla="*/ 0 h 147"/>
                  <a:gd name="T2" fmla="*/ 96 w 600"/>
                  <a:gd name="T3" fmla="*/ 96 h 147"/>
                  <a:gd name="T4" fmla="*/ 288 w 600"/>
                  <a:gd name="T5" fmla="*/ 144 h 147"/>
                  <a:gd name="T6" fmla="*/ 472 w 600"/>
                  <a:gd name="T7" fmla="*/ 112 h 147"/>
                  <a:gd name="T8" fmla="*/ 600 w 600"/>
                  <a:gd name="T9" fmla="*/ 16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00"/>
                  <a:gd name="T16" fmla="*/ 0 h 147"/>
                  <a:gd name="T17" fmla="*/ 600 w 600"/>
                  <a:gd name="T18" fmla="*/ 147 h 1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00" h="147">
                    <a:moveTo>
                      <a:pt x="0" y="0"/>
                    </a:moveTo>
                    <a:cubicBezTo>
                      <a:pt x="24" y="36"/>
                      <a:pt x="48" y="72"/>
                      <a:pt x="96" y="96"/>
                    </a:cubicBezTo>
                    <a:cubicBezTo>
                      <a:pt x="144" y="120"/>
                      <a:pt x="225" y="141"/>
                      <a:pt x="288" y="144"/>
                    </a:cubicBezTo>
                    <a:cubicBezTo>
                      <a:pt x="351" y="147"/>
                      <a:pt x="420" y="133"/>
                      <a:pt x="472" y="112"/>
                    </a:cubicBezTo>
                    <a:cubicBezTo>
                      <a:pt x="524" y="91"/>
                      <a:pt x="573" y="36"/>
                      <a:pt x="600" y="16"/>
                    </a:cubicBezTo>
                  </a:path>
                </a:pathLst>
              </a:custGeom>
              <a:grpFill/>
              <a:ln w="3175" cap="flat" cmpd="sng">
                <a:solidFill>
                  <a:schemeClr val="accent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  <p:grpSp>
          <p:nvGrpSpPr>
            <p:cNvPr id="25" name="Group 83"/>
            <p:cNvGrpSpPr>
              <a:grpSpLocks/>
            </p:cNvGrpSpPr>
            <p:nvPr/>
          </p:nvGrpSpPr>
          <p:grpSpPr bwMode="auto">
            <a:xfrm>
              <a:off x="3840" y="1680"/>
              <a:ext cx="600" cy="307"/>
              <a:chOff x="3792" y="2768"/>
              <a:chExt cx="600" cy="307"/>
            </a:xfrm>
            <a:grpFill/>
          </p:grpSpPr>
          <p:sp>
            <p:nvSpPr>
              <p:cNvPr id="23575" name="Freeform 84"/>
              <p:cNvSpPr>
                <a:spLocks/>
              </p:cNvSpPr>
              <p:nvPr/>
            </p:nvSpPr>
            <p:spPr bwMode="auto">
              <a:xfrm>
                <a:off x="3800" y="2768"/>
                <a:ext cx="576" cy="304"/>
              </a:xfrm>
              <a:custGeom>
                <a:avLst/>
                <a:gdLst>
                  <a:gd name="T0" fmla="*/ 576 w 576"/>
                  <a:gd name="T1" fmla="*/ 176 h 304"/>
                  <a:gd name="T2" fmla="*/ 288 w 576"/>
                  <a:gd name="T3" fmla="*/ 0 h 304"/>
                  <a:gd name="T4" fmla="*/ 0 w 576"/>
                  <a:gd name="T5" fmla="*/ 176 h 304"/>
                  <a:gd name="T6" fmla="*/ 96 w 576"/>
                  <a:gd name="T7" fmla="*/ 224 h 304"/>
                  <a:gd name="T8" fmla="*/ 232 w 576"/>
                  <a:gd name="T9" fmla="*/ 304 h 304"/>
                  <a:gd name="T10" fmla="*/ 352 w 576"/>
                  <a:gd name="T11" fmla="*/ 288 h 304"/>
                  <a:gd name="T12" fmla="*/ 520 w 576"/>
                  <a:gd name="T13" fmla="*/ 256 h 304"/>
                  <a:gd name="T14" fmla="*/ 576 w 576"/>
                  <a:gd name="T15" fmla="*/ 176 h 30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76"/>
                  <a:gd name="T25" fmla="*/ 0 h 304"/>
                  <a:gd name="T26" fmla="*/ 576 w 576"/>
                  <a:gd name="T27" fmla="*/ 304 h 30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76" h="304">
                    <a:moveTo>
                      <a:pt x="576" y="176"/>
                    </a:moveTo>
                    <a:lnTo>
                      <a:pt x="288" y="0"/>
                    </a:lnTo>
                    <a:lnTo>
                      <a:pt x="0" y="176"/>
                    </a:lnTo>
                    <a:lnTo>
                      <a:pt x="96" y="224"/>
                    </a:lnTo>
                    <a:lnTo>
                      <a:pt x="232" y="304"/>
                    </a:lnTo>
                    <a:lnTo>
                      <a:pt x="352" y="288"/>
                    </a:lnTo>
                    <a:lnTo>
                      <a:pt x="520" y="256"/>
                    </a:lnTo>
                    <a:lnTo>
                      <a:pt x="576" y="176"/>
                    </a:lnTo>
                    <a:close/>
                  </a:path>
                </a:pathLst>
              </a:custGeom>
              <a:grpFill/>
              <a:ln w="3175" cap="rnd" cmpd="sng">
                <a:noFill/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3576" name="Freeform 85"/>
              <p:cNvSpPr>
                <a:spLocks/>
              </p:cNvSpPr>
              <p:nvPr/>
            </p:nvSpPr>
            <p:spPr bwMode="auto">
              <a:xfrm>
                <a:off x="3792" y="2928"/>
                <a:ext cx="600" cy="147"/>
              </a:xfrm>
              <a:custGeom>
                <a:avLst/>
                <a:gdLst>
                  <a:gd name="T0" fmla="*/ 0 w 600"/>
                  <a:gd name="T1" fmla="*/ 0 h 147"/>
                  <a:gd name="T2" fmla="*/ 96 w 600"/>
                  <a:gd name="T3" fmla="*/ 96 h 147"/>
                  <a:gd name="T4" fmla="*/ 288 w 600"/>
                  <a:gd name="T5" fmla="*/ 144 h 147"/>
                  <a:gd name="T6" fmla="*/ 472 w 600"/>
                  <a:gd name="T7" fmla="*/ 112 h 147"/>
                  <a:gd name="T8" fmla="*/ 600 w 600"/>
                  <a:gd name="T9" fmla="*/ 16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00"/>
                  <a:gd name="T16" fmla="*/ 0 h 147"/>
                  <a:gd name="T17" fmla="*/ 600 w 600"/>
                  <a:gd name="T18" fmla="*/ 147 h 1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00" h="147">
                    <a:moveTo>
                      <a:pt x="0" y="0"/>
                    </a:moveTo>
                    <a:cubicBezTo>
                      <a:pt x="24" y="36"/>
                      <a:pt x="48" y="72"/>
                      <a:pt x="96" y="96"/>
                    </a:cubicBezTo>
                    <a:cubicBezTo>
                      <a:pt x="144" y="120"/>
                      <a:pt x="225" y="141"/>
                      <a:pt x="288" y="144"/>
                    </a:cubicBezTo>
                    <a:cubicBezTo>
                      <a:pt x="351" y="147"/>
                      <a:pt x="420" y="133"/>
                      <a:pt x="472" y="112"/>
                    </a:cubicBezTo>
                    <a:cubicBezTo>
                      <a:pt x="524" y="91"/>
                      <a:pt x="573" y="36"/>
                      <a:pt x="600" y="16"/>
                    </a:cubicBezTo>
                  </a:path>
                </a:pathLst>
              </a:custGeom>
              <a:grpFill/>
              <a:ln w="3175" cap="flat" cmpd="sng">
                <a:solidFill>
                  <a:schemeClr val="accent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  <p:grpSp>
          <p:nvGrpSpPr>
            <p:cNvPr id="26" name="Group 86"/>
            <p:cNvGrpSpPr>
              <a:grpSpLocks/>
            </p:cNvGrpSpPr>
            <p:nvPr/>
          </p:nvGrpSpPr>
          <p:grpSpPr bwMode="auto">
            <a:xfrm>
              <a:off x="3888" y="1229"/>
              <a:ext cx="600" cy="307"/>
              <a:chOff x="3792" y="2768"/>
              <a:chExt cx="600" cy="307"/>
            </a:xfrm>
            <a:grpFill/>
          </p:grpSpPr>
          <p:sp>
            <p:nvSpPr>
              <p:cNvPr id="23573" name="Freeform 87"/>
              <p:cNvSpPr>
                <a:spLocks/>
              </p:cNvSpPr>
              <p:nvPr/>
            </p:nvSpPr>
            <p:spPr bwMode="auto">
              <a:xfrm>
                <a:off x="3800" y="2768"/>
                <a:ext cx="576" cy="304"/>
              </a:xfrm>
              <a:custGeom>
                <a:avLst/>
                <a:gdLst>
                  <a:gd name="T0" fmla="*/ 576 w 576"/>
                  <a:gd name="T1" fmla="*/ 176 h 304"/>
                  <a:gd name="T2" fmla="*/ 288 w 576"/>
                  <a:gd name="T3" fmla="*/ 0 h 304"/>
                  <a:gd name="T4" fmla="*/ 0 w 576"/>
                  <a:gd name="T5" fmla="*/ 176 h 304"/>
                  <a:gd name="T6" fmla="*/ 96 w 576"/>
                  <a:gd name="T7" fmla="*/ 224 h 304"/>
                  <a:gd name="T8" fmla="*/ 232 w 576"/>
                  <a:gd name="T9" fmla="*/ 304 h 304"/>
                  <a:gd name="T10" fmla="*/ 352 w 576"/>
                  <a:gd name="T11" fmla="*/ 288 h 304"/>
                  <a:gd name="T12" fmla="*/ 520 w 576"/>
                  <a:gd name="T13" fmla="*/ 256 h 304"/>
                  <a:gd name="T14" fmla="*/ 576 w 576"/>
                  <a:gd name="T15" fmla="*/ 176 h 30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76"/>
                  <a:gd name="T25" fmla="*/ 0 h 304"/>
                  <a:gd name="T26" fmla="*/ 576 w 576"/>
                  <a:gd name="T27" fmla="*/ 304 h 30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76" h="304">
                    <a:moveTo>
                      <a:pt x="576" y="176"/>
                    </a:moveTo>
                    <a:lnTo>
                      <a:pt x="288" y="0"/>
                    </a:lnTo>
                    <a:lnTo>
                      <a:pt x="0" y="176"/>
                    </a:lnTo>
                    <a:lnTo>
                      <a:pt x="96" y="224"/>
                    </a:lnTo>
                    <a:lnTo>
                      <a:pt x="232" y="304"/>
                    </a:lnTo>
                    <a:lnTo>
                      <a:pt x="352" y="288"/>
                    </a:lnTo>
                    <a:lnTo>
                      <a:pt x="520" y="256"/>
                    </a:lnTo>
                    <a:lnTo>
                      <a:pt x="576" y="176"/>
                    </a:lnTo>
                    <a:close/>
                  </a:path>
                </a:pathLst>
              </a:custGeom>
              <a:grpFill/>
              <a:ln w="3175" cap="rnd" cmpd="sng">
                <a:noFill/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3574" name="Freeform 88"/>
              <p:cNvSpPr>
                <a:spLocks/>
              </p:cNvSpPr>
              <p:nvPr/>
            </p:nvSpPr>
            <p:spPr bwMode="auto">
              <a:xfrm>
                <a:off x="3792" y="2928"/>
                <a:ext cx="600" cy="147"/>
              </a:xfrm>
              <a:custGeom>
                <a:avLst/>
                <a:gdLst>
                  <a:gd name="T0" fmla="*/ 0 w 600"/>
                  <a:gd name="T1" fmla="*/ 0 h 147"/>
                  <a:gd name="T2" fmla="*/ 96 w 600"/>
                  <a:gd name="T3" fmla="*/ 96 h 147"/>
                  <a:gd name="T4" fmla="*/ 288 w 600"/>
                  <a:gd name="T5" fmla="*/ 144 h 147"/>
                  <a:gd name="T6" fmla="*/ 472 w 600"/>
                  <a:gd name="T7" fmla="*/ 112 h 147"/>
                  <a:gd name="T8" fmla="*/ 600 w 600"/>
                  <a:gd name="T9" fmla="*/ 16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00"/>
                  <a:gd name="T16" fmla="*/ 0 h 147"/>
                  <a:gd name="T17" fmla="*/ 600 w 600"/>
                  <a:gd name="T18" fmla="*/ 147 h 1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00" h="147">
                    <a:moveTo>
                      <a:pt x="0" y="0"/>
                    </a:moveTo>
                    <a:cubicBezTo>
                      <a:pt x="24" y="36"/>
                      <a:pt x="48" y="72"/>
                      <a:pt x="96" y="96"/>
                    </a:cubicBezTo>
                    <a:cubicBezTo>
                      <a:pt x="144" y="120"/>
                      <a:pt x="225" y="141"/>
                      <a:pt x="288" y="144"/>
                    </a:cubicBezTo>
                    <a:cubicBezTo>
                      <a:pt x="351" y="147"/>
                      <a:pt x="420" y="133"/>
                      <a:pt x="472" y="112"/>
                    </a:cubicBezTo>
                    <a:cubicBezTo>
                      <a:pt x="524" y="91"/>
                      <a:pt x="573" y="36"/>
                      <a:pt x="600" y="16"/>
                    </a:cubicBezTo>
                  </a:path>
                </a:pathLst>
              </a:custGeom>
              <a:grpFill/>
              <a:ln w="12700" cap="flat" cmpd="sng">
                <a:solidFill>
                  <a:schemeClr val="accent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</p:grpSp>
      <p:grpSp>
        <p:nvGrpSpPr>
          <p:cNvPr id="27" name="Group 93"/>
          <p:cNvGrpSpPr>
            <a:grpSpLocks/>
          </p:cNvGrpSpPr>
          <p:nvPr/>
        </p:nvGrpSpPr>
        <p:grpSpPr bwMode="auto">
          <a:xfrm>
            <a:off x="4724400" y="1930400"/>
            <a:ext cx="1943100" cy="3530600"/>
            <a:chOff x="2976" y="1216"/>
            <a:chExt cx="1224" cy="2224"/>
          </a:xfrm>
        </p:grpSpPr>
        <p:sp>
          <p:nvSpPr>
            <p:cNvPr id="17421" name="Freeform 91"/>
            <p:cNvSpPr>
              <a:spLocks/>
            </p:cNvSpPr>
            <p:nvPr/>
          </p:nvSpPr>
          <p:spPr bwMode="auto">
            <a:xfrm>
              <a:off x="3120" y="1216"/>
              <a:ext cx="1080" cy="656"/>
            </a:xfrm>
            <a:custGeom>
              <a:avLst/>
              <a:gdLst>
                <a:gd name="T0" fmla="*/ 1080 w 1080"/>
                <a:gd name="T1" fmla="*/ 0 h 656"/>
                <a:gd name="T2" fmla="*/ 0 w 1080"/>
                <a:gd name="T3" fmla="*/ 656 h 656"/>
                <a:gd name="T4" fmla="*/ 0 60000 65536"/>
                <a:gd name="T5" fmla="*/ 0 60000 65536"/>
                <a:gd name="T6" fmla="*/ 0 w 1080"/>
                <a:gd name="T7" fmla="*/ 0 h 656"/>
                <a:gd name="T8" fmla="*/ 1080 w 1080"/>
                <a:gd name="T9" fmla="*/ 656 h 65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80" h="656">
                  <a:moveTo>
                    <a:pt x="1080" y="0"/>
                  </a:moveTo>
                  <a:lnTo>
                    <a:pt x="0" y="656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7422" name="Freeform 92"/>
            <p:cNvSpPr>
              <a:spLocks/>
            </p:cNvSpPr>
            <p:nvPr/>
          </p:nvSpPr>
          <p:spPr bwMode="auto">
            <a:xfrm>
              <a:off x="2976" y="2784"/>
              <a:ext cx="1080" cy="656"/>
            </a:xfrm>
            <a:custGeom>
              <a:avLst/>
              <a:gdLst>
                <a:gd name="T0" fmla="*/ 1080 w 1080"/>
                <a:gd name="T1" fmla="*/ 0 h 656"/>
                <a:gd name="T2" fmla="*/ 0 w 1080"/>
                <a:gd name="T3" fmla="*/ 656 h 656"/>
                <a:gd name="T4" fmla="*/ 0 60000 65536"/>
                <a:gd name="T5" fmla="*/ 0 60000 65536"/>
                <a:gd name="T6" fmla="*/ 0 w 1080"/>
                <a:gd name="T7" fmla="*/ 0 h 656"/>
                <a:gd name="T8" fmla="*/ 1080 w 1080"/>
                <a:gd name="T9" fmla="*/ 656 h 65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80" h="656">
                  <a:moveTo>
                    <a:pt x="1080" y="0"/>
                  </a:moveTo>
                  <a:lnTo>
                    <a:pt x="0" y="656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</p:grpSp>
      <p:sp>
        <p:nvSpPr>
          <p:cNvPr id="554078" name="Text Box 94"/>
          <p:cNvSpPr txBox="1">
            <a:spLocks noChangeArrowheads="1"/>
          </p:cNvSpPr>
          <p:nvPr/>
        </p:nvSpPr>
        <p:spPr bwMode="auto">
          <a:xfrm>
            <a:off x="6629400" y="42672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b="1">
                <a:solidFill>
                  <a:srgbClr val="FF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7419" name="TextBox 84"/>
          <p:cNvSpPr txBox="1">
            <a:spLocks noChangeArrowheads="1"/>
          </p:cNvSpPr>
          <p:nvPr/>
        </p:nvSpPr>
        <p:spPr bwMode="auto">
          <a:xfrm>
            <a:off x="381000" y="228600"/>
            <a:ext cx="7924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uk-UA" altLang="ru-RU" sz="3600" b="1" i="1">
                <a:solidFill>
                  <a:srgbClr val="FF0000"/>
                </a:solidFill>
              </a:rPr>
              <a:t>Всі лінійні кути двогранного кута рівні!</a:t>
            </a:r>
            <a:endParaRPr lang="ru-RU" altLang="ru-RU" sz="3600" b="1" i="1">
              <a:solidFill>
                <a:srgbClr val="FF0000"/>
              </a:solidFill>
            </a:endParaRPr>
          </a:p>
        </p:txBody>
      </p:sp>
      <p:pic>
        <p:nvPicPr>
          <p:cNvPr id="17420" name="Рисунок 1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956550" y="188913"/>
            <a:ext cx="1060450" cy="13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54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35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407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034" name="Freeform 2"/>
          <p:cNvSpPr>
            <a:spLocks/>
          </p:cNvSpPr>
          <p:nvPr/>
        </p:nvSpPr>
        <p:spPr bwMode="auto">
          <a:xfrm>
            <a:off x="6489700" y="1195388"/>
            <a:ext cx="1574800" cy="3249612"/>
          </a:xfrm>
          <a:custGeom>
            <a:avLst/>
            <a:gdLst/>
            <a:ahLst/>
            <a:cxnLst>
              <a:cxn ang="0">
                <a:pos x="848" y="2031"/>
              </a:cxn>
              <a:cxn ang="0">
                <a:pos x="0" y="1551"/>
              </a:cxn>
              <a:cxn ang="0">
                <a:pos x="100" y="0"/>
              </a:cxn>
              <a:cxn ang="0">
                <a:pos x="992" y="463"/>
              </a:cxn>
              <a:cxn ang="0">
                <a:pos x="976" y="479"/>
              </a:cxn>
              <a:cxn ang="0">
                <a:pos x="864" y="2047"/>
              </a:cxn>
              <a:cxn ang="0">
                <a:pos x="848" y="2031"/>
              </a:cxn>
            </a:cxnLst>
            <a:rect l="0" t="0" r="r" b="b"/>
            <a:pathLst>
              <a:path w="992" h="2047">
                <a:moveTo>
                  <a:pt x="848" y="2031"/>
                </a:moveTo>
                <a:lnTo>
                  <a:pt x="0" y="1551"/>
                </a:lnTo>
                <a:lnTo>
                  <a:pt x="100" y="0"/>
                </a:lnTo>
                <a:lnTo>
                  <a:pt x="992" y="463"/>
                </a:lnTo>
                <a:lnTo>
                  <a:pt x="976" y="479"/>
                </a:lnTo>
                <a:lnTo>
                  <a:pt x="864" y="2047"/>
                </a:lnTo>
                <a:lnTo>
                  <a:pt x="848" y="2031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556035" name="Freeform 3"/>
          <p:cNvSpPr>
            <a:spLocks/>
          </p:cNvSpPr>
          <p:nvPr/>
        </p:nvSpPr>
        <p:spPr bwMode="auto">
          <a:xfrm>
            <a:off x="5168900" y="1193800"/>
            <a:ext cx="1473200" cy="3276600"/>
          </a:xfrm>
          <a:custGeom>
            <a:avLst/>
            <a:gdLst/>
            <a:ahLst/>
            <a:cxnLst>
              <a:cxn ang="0">
                <a:pos x="0" y="2064"/>
              </a:cxn>
              <a:cxn ang="0">
                <a:pos x="832" y="1568"/>
              </a:cxn>
              <a:cxn ang="0">
                <a:pos x="928" y="0"/>
              </a:cxn>
              <a:cxn ang="0">
                <a:pos x="96" y="544"/>
              </a:cxn>
              <a:cxn ang="0">
                <a:pos x="0" y="2064"/>
              </a:cxn>
            </a:cxnLst>
            <a:rect l="0" t="0" r="r" b="b"/>
            <a:pathLst>
              <a:path w="928" h="2064">
                <a:moveTo>
                  <a:pt x="0" y="2064"/>
                </a:moveTo>
                <a:lnTo>
                  <a:pt x="832" y="1568"/>
                </a:lnTo>
                <a:lnTo>
                  <a:pt x="928" y="0"/>
                </a:lnTo>
                <a:lnTo>
                  <a:pt x="96" y="544"/>
                </a:lnTo>
                <a:lnTo>
                  <a:pt x="0" y="2064"/>
                </a:lnTo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40161" dir="11906097" algn="ctr" rotWithShape="0">
              <a:schemeClr val="bg2"/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5245100" y="2235200"/>
            <a:ext cx="2616200" cy="1320800"/>
            <a:chOff x="3304" y="1408"/>
            <a:chExt cx="1648" cy="832"/>
          </a:xfrm>
          <a:gradFill flip="none" rotWithShape="1">
            <a:gsLst>
              <a:gs pos="0">
                <a:schemeClr val="accent6">
                  <a:lumMod val="60000"/>
                  <a:lumOff val="40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  <a:tileRect/>
          </a:gradFill>
        </p:grpSpPr>
        <p:sp>
          <p:nvSpPr>
            <p:cNvPr id="24597" name="Freeform 5"/>
            <p:cNvSpPr>
              <a:spLocks/>
            </p:cNvSpPr>
            <p:nvPr/>
          </p:nvSpPr>
          <p:spPr bwMode="auto">
            <a:xfrm>
              <a:off x="3304" y="1408"/>
              <a:ext cx="1648" cy="832"/>
            </a:xfrm>
            <a:custGeom>
              <a:avLst/>
              <a:gdLst>
                <a:gd name="T0" fmla="*/ 1648 w 1648"/>
                <a:gd name="T1" fmla="*/ 528 h 832"/>
                <a:gd name="T2" fmla="*/ 848 w 1648"/>
                <a:gd name="T3" fmla="*/ 0 h 832"/>
                <a:gd name="T4" fmla="*/ 0 w 1648"/>
                <a:gd name="T5" fmla="*/ 512 h 832"/>
                <a:gd name="T6" fmla="*/ 240 w 1648"/>
                <a:gd name="T7" fmla="*/ 736 h 832"/>
                <a:gd name="T8" fmla="*/ 496 w 1648"/>
                <a:gd name="T9" fmla="*/ 832 h 832"/>
                <a:gd name="T10" fmla="*/ 818 w 1648"/>
                <a:gd name="T11" fmla="*/ 822 h 832"/>
                <a:gd name="T12" fmla="*/ 1168 w 1648"/>
                <a:gd name="T13" fmla="*/ 800 h 832"/>
                <a:gd name="T14" fmla="*/ 1440 w 1648"/>
                <a:gd name="T15" fmla="*/ 704 h 832"/>
                <a:gd name="T16" fmla="*/ 1632 w 1648"/>
                <a:gd name="T17" fmla="*/ 544 h 83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648"/>
                <a:gd name="T28" fmla="*/ 0 h 832"/>
                <a:gd name="T29" fmla="*/ 1648 w 1648"/>
                <a:gd name="T30" fmla="*/ 832 h 83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648" h="832">
                  <a:moveTo>
                    <a:pt x="1648" y="528"/>
                  </a:moveTo>
                  <a:lnTo>
                    <a:pt x="848" y="0"/>
                  </a:lnTo>
                  <a:lnTo>
                    <a:pt x="0" y="512"/>
                  </a:lnTo>
                  <a:lnTo>
                    <a:pt x="240" y="736"/>
                  </a:lnTo>
                  <a:lnTo>
                    <a:pt x="496" y="832"/>
                  </a:lnTo>
                  <a:lnTo>
                    <a:pt x="818" y="822"/>
                  </a:lnTo>
                  <a:lnTo>
                    <a:pt x="1168" y="800"/>
                  </a:lnTo>
                  <a:lnTo>
                    <a:pt x="1440" y="704"/>
                  </a:lnTo>
                  <a:lnTo>
                    <a:pt x="1632" y="544"/>
                  </a:lnTo>
                </a:path>
              </a:pathLst>
            </a:custGeom>
            <a:grpFill/>
            <a:ln w="9525">
              <a:solidFill>
                <a:srgbClr val="FF6699"/>
              </a:solidFill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4598" name="Freeform 34"/>
            <p:cNvSpPr>
              <a:spLocks/>
            </p:cNvSpPr>
            <p:nvPr/>
          </p:nvSpPr>
          <p:spPr bwMode="auto">
            <a:xfrm>
              <a:off x="3936" y="1536"/>
              <a:ext cx="504" cy="192"/>
            </a:xfrm>
            <a:custGeom>
              <a:avLst/>
              <a:gdLst>
                <a:gd name="T0" fmla="*/ 0 w 504"/>
                <a:gd name="T1" fmla="*/ 0 h 192"/>
                <a:gd name="T2" fmla="*/ 288 w 504"/>
                <a:gd name="T3" fmla="*/ 192 h 192"/>
                <a:gd name="T4" fmla="*/ 504 w 504"/>
                <a:gd name="T5" fmla="*/ 56 h 192"/>
                <a:gd name="T6" fmla="*/ 0 60000 65536"/>
                <a:gd name="T7" fmla="*/ 0 60000 65536"/>
                <a:gd name="T8" fmla="*/ 0 60000 65536"/>
                <a:gd name="T9" fmla="*/ 0 w 504"/>
                <a:gd name="T10" fmla="*/ 0 h 192"/>
                <a:gd name="T11" fmla="*/ 504 w 504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04" h="192">
                  <a:moveTo>
                    <a:pt x="0" y="0"/>
                  </a:moveTo>
                  <a:lnTo>
                    <a:pt x="288" y="192"/>
                  </a:lnTo>
                  <a:lnTo>
                    <a:pt x="504" y="56"/>
                  </a:lnTo>
                </a:path>
              </a:pathLst>
            </a:custGeom>
            <a:grpFill/>
            <a:ln w="3810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</p:grpSp>
      <p:sp>
        <p:nvSpPr>
          <p:cNvPr id="556040" name="Freeform 8"/>
          <p:cNvSpPr>
            <a:spLocks/>
          </p:cNvSpPr>
          <p:nvPr/>
        </p:nvSpPr>
        <p:spPr bwMode="auto">
          <a:xfrm>
            <a:off x="876300" y="2895600"/>
            <a:ext cx="3124200" cy="838200"/>
          </a:xfrm>
          <a:custGeom>
            <a:avLst/>
            <a:gdLst/>
            <a:ahLst/>
            <a:cxnLst>
              <a:cxn ang="0">
                <a:pos x="0" y="672"/>
              </a:cxn>
              <a:cxn ang="0">
                <a:pos x="576" y="0"/>
              </a:cxn>
              <a:cxn ang="0">
                <a:pos x="1968" y="0"/>
              </a:cxn>
              <a:cxn ang="0">
                <a:pos x="1392" y="672"/>
              </a:cxn>
              <a:cxn ang="0">
                <a:pos x="0" y="672"/>
              </a:cxn>
            </a:cxnLst>
            <a:rect l="0" t="0" r="r" b="b"/>
            <a:pathLst>
              <a:path w="1968" h="672">
                <a:moveTo>
                  <a:pt x="0" y="672"/>
                </a:moveTo>
                <a:lnTo>
                  <a:pt x="576" y="0"/>
                </a:lnTo>
                <a:lnTo>
                  <a:pt x="1968" y="0"/>
                </a:lnTo>
                <a:lnTo>
                  <a:pt x="1392" y="672"/>
                </a:lnTo>
                <a:lnTo>
                  <a:pt x="0" y="672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556041" name="Freeform 9"/>
          <p:cNvSpPr>
            <a:spLocks/>
          </p:cNvSpPr>
          <p:nvPr/>
        </p:nvSpPr>
        <p:spPr bwMode="auto">
          <a:xfrm>
            <a:off x="876300" y="1028700"/>
            <a:ext cx="2362200" cy="2705100"/>
          </a:xfrm>
          <a:custGeom>
            <a:avLst/>
            <a:gdLst/>
            <a:ahLst/>
            <a:cxnLst>
              <a:cxn ang="0">
                <a:pos x="736" y="1168"/>
              </a:cxn>
              <a:cxn ang="0">
                <a:pos x="1488" y="0"/>
              </a:cxn>
              <a:cxn ang="0">
                <a:pos x="736" y="560"/>
              </a:cxn>
              <a:cxn ang="0">
                <a:pos x="0" y="1704"/>
              </a:cxn>
            </a:cxnLst>
            <a:rect l="0" t="0" r="r" b="b"/>
            <a:pathLst>
              <a:path w="1488" h="1704">
                <a:moveTo>
                  <a:pt x="736" y="1168"/>
                </a:moveTo>
                <a:lnTo>
                  <a:pt x="1488" y="0"/>
                </a:lnTo>
                <a:lnTo>
                  <a:pt x="736" y="560"/>
                </a:lnTo>
                <a:lnTo>
                  <a:pt x="0" y="1704"/>
                </a:lnTo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40161" dir="11906097" algn="ctr" rotWithShape="0">
              <a:schemeClr val="bg2"/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pic>
        <p:nvPicPr>
          <p:cNvPr id="3" name="Group 36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75" y="1895475"/>
            <a:ext cx="2219325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0" name="Freeform 11"/>
          <p:cNvSpPr>
            <a:spLocks/>
          </p:cNvSpPr>
          <p:nvPr/>
        </p:nvSpPr>
        <p:spPr bwMode="auto">
          <a:xfrm>
            <a:off x="1320800" y="2882900"/>
            <a:ext cx="2184400" cy="546100"/>
          </a:xfrm>
          <a:custGeom>
            <a:avLst/>
            <a:gdLst>
              <a:gd name="T0" fmla="*/ 2147483646 w 1376"/>
              <a:gd name="T1" fmla="*/ 2147483646 h 344"/>
              <a:gd name="T2" fmla="*/ 2147483646 w 1376"/>
              <a:gd name="T3" fmla="*/ 0 h 344"/>
              <a:gd name="T4" fmla="*/ 0 w 1376"/>
              <a:gd name="T5" fmla="*/ 2147483646 h 344"/>
              <a:gd name="T6" fmla="*/ 0 60000 65536"/>
              <a:gd name="T7" fmla="*/ 0 60000 65536"/>
              <a:gd name="T8" fmla="*/ 0 60000 65536"/>
              <a:gd name="T9" fmla="*/ 0 w 1376"/>
              <a:gd name="T10" fmla="*/ 0 h 344"/>
              <a:gd name="T11" fmla="*/ 1376 w 1376"/>
              <a:gd name="T12" fmla="*/ 344 h 3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76" h="344">
                <a:moveTo>
                  <a:pt x="1376" y="8"/>
                </a:moveTo>
                <a:lnTo>
                  <a:pt x="456" y="0"/>
                </a:lnTo>
                <a:lnTo>
                  <a:pt x="0" y="344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8441" name="Freeform 12"/>
          <p:cNvSpPr>
            <a:spLocks/>
          </p:cNvSpPr>
          <p:nvPr/>
        </p:nvSpPr>
        <p:spPr bwMode="auto">
          <a:xfrm>
            <a:off x="2070100" y="1866900"/>
            <a:ext cx="609600" cy="1016000"/>
          </a:xfrm>
          <a:custGeom>
            <a:avLst/>
            <a:gdLst>
              <a:gd name="T0" fmla="*/ 2147483646 w 384"/>
              <a:gd name="T1" fmla="*/ 0 h 640"/>
              <a:gd name="T2" fmla="*/ 0 w 384"/>
              <a:gd name="T3" fmla="*/ 2147483646 h 640"/>
              <a:gd name="T4" fmla="*/ 0 60000 65536"/>
              <a:gd name="T5" fmla="*/ 0 60000 65536"/>
              <a:gd name="T6" fmla="*/ 0 w 384"/>
              <a:gd name="T7" fmla="*/ 0 h 640"/>
              <a:gd name="T8" fmla="*/ 384 w 384"/>
              <a:gd name="T9" fmla="*/ 640 h 64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84" h="640">
                <a:moveTo>
                  <a:pt x="384" y="0"/>
                </a:moveTo>
                <a:lnTo>
                  <a:pt x="0" y="640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8442" name="Freeform 13"/>
          <p:cNvSpPr>
            <a:spLocks/>
          </p:cNvSpPr>
          <p:nvPr/>
        </p:nvSpPr>
        <p:spPr bwMode="auto">
          <a:xfrm>
            <a:off x="6489700" y="2235200"/>
            <a:ext cx="101600" cy="1447800"/>
          </a:xfrm>
          <a:custGeom>
            <a:avLst/>
            <a:gdLst>
              <a:gd name="T0" fmla="*/ 2147483646 w 64"/>
              <a:gd name="T1" fmla="*/ 0 h 912"/>
              <a:gd name="T2" fmla="*/ 0 w 64"/>
              <a:gd name="T3" fmla="*/ 2147483646 h 912"/>
              <a:gd name="T4" fmla="*/ 2147483646 w 64"/>
              <a:gd name="T5" fmla="*/ 2147483646 h 912"/>
              <a:gd name="T6" fmla="*/ 0 w 64"/>
              <a:gd name="T7" fmla="*/ 2147483646 h 912"/>
              <a:gd name="T8" fmla="*/ 0 60000 65536"/>
              <a:gd name="T9" fmla="*/ 0 60000 65536"/>
              <a:gd name="T10" fmla="*/ 0 60000 65536"/>
              <a:gd name="T11" fmla="*/ 0 60000 65536"/>
              <a:gd name="T12" fmla="*/ 0 w 64"/>
              <a:gd name="T13" fmla="*/ 0 h 912"/>
              <a:gd name="T14" fmla="*/ 64 w 64"/>
              <a:gd name="T15" fmla="*/ 912 h 9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4" h="912">
                <a:moveTo>
                  <a:pt x="64" y="0"/>
                </a:moveTo>
                <a:lnTo>
                  <a:pt x="0" y="896"/>
                </a:lnTo>
                <a:lnTo>
                  <a:pt x="16" y="912"/>
                </a:lnTo>
                <a:lnTo>
                  <a:pt x="0" y="912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8443" name="Rectangle 15"/>
          <p:cNvSpPr>
            <a:spLocks noChangeArrowheads="1"/>
          </p:cNvSpPr>
          <p:nvPr/>
        </p:nvSpPr>
        <p:spPr bwMode="auto">
          <a:xfrm>
            <a:off x="228600" y="152400"/>
            <a:ext cx="8382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3200" b="1" i="1">
                <a:latin typeface="Times New Roman" pitchFamily="18" charset="0"/>
                <a:cs typeface="Times New Roman" pitchFamily="18" charset="0"/>
              </a:rPr>
              <a:t>Двогранний  кут може бути гострим, прямим.</a:t>
            </a:r>
          </a:p>
        </p:txBody>
      </p:sp>
      <p:pic>
        <p:nvPicPr>
          <p:cNvPr id="18444" name="Рисунок 1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7956550" y="188913"/>
            <a:ext cx="1060450" cy="13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Заголовок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11188" y="260350"/>
            <a:ext cx="75438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Завдання</a:t>
            </a:r>
            <a:r>
              <a:rPr lang="en-US" alt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1.</a:t>
            </a:r>
            <a:endParaRPr lang="ru-RU" alt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483" name="Объект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981200"/>
            <a:ext cx="7924800" cy="4114800"/>
          </a:xfrm>
        </p:spPr>
        <p:txBody>
          <a:bodyPr/>
          <a:lstStyle/>
          <a:p>
            <a:pPr marL="273050" indent="-255588" eaLnBrk="1" hangingPunct="1"/>
            <a:r>
              <a:rPr lang="ru-RU" altLang="ru-RU" sz="2400" smtClean="0"/>
              <a:t>1) Кут </a:t>
            </a:r>
            <a:r>
              <a:rPr lang="ru-RU" altLang="ru-RU" sz="2400" i="1" smtClean="0"/>
              <a:t>ABC </a:t>
            </a:r>
            <a:r>
              <a:rPr lang="ru-RU" altLang="ru-RU" sz="2400" smtClean="0"/>
              <a:t>— лiнiйний кут двогранного кута з ребром </a:t>
            </a:r>
            <a:r>
              <a:rPr lang="ru-RU" altLang="ru-RU" sz="2400" i="1" smtClean="0"/>
              <a:t>m</a:t>
            </a:r>
            <a:r>
              <a:rPr lang="ru-RU" altLang="ru-RU" sz="2400" smtClean="0"/>
              <a:t>. Яке взаємне розмiщення прямої </a:t>
            </a:r>
            <a:r>
              <a:rPr lang="ru-RU" altLang="ru-RU" sz="2400" i="1" smtClean="0"/>
              <a:t>m </a:t>
            </a:r>
            <a:r>
              <a:rPr lang="ru-RU" altLang="ru-RU" sz="2400" smtClean="0"/>
              <a:t>i площини </a:t>
            </a:r>
            <a:r>
              <a:rPr lang="ru-RU" altLang="ru-RU" sz="2400" i="1" smtClean="0"/>
              <a:t>ABC</a:t>
            </a:r>
            <a:r>
              <a:rPr lang="ru-RU" altLang="ru-RU" sz="2400" smtClean="0"/>
              <a:t>?</a:t>
            </a:r>
          </a:p>
          <a:p>
            <a:pPr marL="273050" indent="-255588" eaLnBrk="1" hangingPunct="1"/>
            <a:endParaRPr lang="ru-RU" altLang="ru-RU" smtClean="0"/>
          </a:p>
        </p:txBody>
      </p:sp>
      <p:sp>
        <p:nvSpPr>
          <p:cNvPr id="20484" name="Rectangle 2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847013" y="620713"/>
            <a:ext cx="300037" cy="10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altLang="ru-RU" sz="100" b="1">
                <a:latin typeface="Times New Roman" pitchFamily="18" charset="0"/>
              </a:rPr>
              <a:t>Додатковi завдання</a:t>
            </a:r>
            <a:endParaRPr lang="ru-RU" altLang="ru-RU" sz="100"/>
          </a:p>
        </p:txBody>
      </p:sp>
      <p:sp>
        <p:nvSpPr>
          <p:cNvPr id="20485" name="Rectangle 3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704138" y="923925"/>
            <a:ext cx="885825" cy="13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altLang="ru-RU" sz="100">
                <a:latin typeface="Times New Roman" pitchFamily="18" charset="0"/>
              </a:rPr>
              <a:t>1) Кут </a:t>
            </a:r>
            <a:r>
              <a:rPr lang="ru-RU" altLang="ru-RU" sz="100" i="1">
                <a:latin typeface="Times New Roman" pitchFamily="18" charset="0"/>
              </a:rPr>
              <a:t>ABC </a:t>
            </a:r>
            <a:r>
              <a:rPr lang="ru-RU" altLang="ru-RU" sz="100"/>
              <a:t>—</a:t>
            </a:r>
            <a:r>
              <a:rPr lang="ru-RU" altLang="ru-RU" sz="100">
                <a:latin typeface="Times New Roman" pitchFamily="18" charset="0"/>
              </a:rPr>
              <a:t> лiнiйний кут двогранного кута з ребром </a:t>
            </a:r>
            <a:r>
              <a:rPr lang="ru-RU" altLang="ru-RU" sz="100" i="1">
                <a:latin typeface="Times New Roman" pitchFamily="18" charset="0"/>
              </a:rPr>
              <a:t>m</a:t>
            </a:r>
            <a:r>
              <a:rPr lang="ru-RU" altLang="ru-RU" sz="100">
                <a:latin typeface="Times New Roman" pitchFamily="18" charset="0"/>
              </a:rPr>
              <a:t>. Яке взаємне розмiщення прямої</a:t>
            </a:r>
            <a:r>
              <a:rPr lang="ru-RU" altLang="ru-RU" sz="100" i="1">
                <a:latin typeface="Times New Roman" pitchFamily="18" charset="0"/>
              </a:rPr>
              <a:t>m</a:t>
            </a:r>
            <a:r>
              <a:rPr lang="ru-RU" altLang="ru-RU" sz="100">
                <a:latin typeface="Times New Roman" pitchFamily="18" charset="0"/>
              </a:rPr>
              <a:t>i площини </a:t>
            </a:r>
            <a:r>
              <a:rPr lang="ru-RU" altLang="ru-RU" sz="100" i="1">
                <a:latin typeface="Times New Roman" pitchFamily="18" charset="0"/>
              </a:rPr>
              <a:t>ABC</a:t>
            </a:r>
            <a:r>
              <a:rPr lang="ru-RU" altLang="ru-RU" sz="100">
                <a:latin typeface="Times New Roman" pitchFamily="18" charset="0"/>
              </a:rPr>
              <a:t>?</a:t>
            </a:r>
          </a:p>
          <a:p>
            <a:r>
              <a:rPr lang="ru-RU" altLang="ru-RU" sz="100">
                <a:latin typeface="Times New Roman" pitchFamily="18" charset="0"/>
              </a:rPr>
              <a:t>2) Прямокутник </a:t>
            </a:r>
            <a:r>
              <a:rPr lang="ru-RU" altLang="ru-RU" sz="100" i="1">
                <a:latin typeface="Times New Roman" pitchFamily="18" charset="0"/>
              </a:rPr>
              <a:t>ABCD </a:t>
            </a:r>
            <a:r>
              <a:rPr lang="ru-RU" altLang="ru-RU" sz="100">
                <a:latin typeface="Times New Roman" pitchFamily="18" charset="0"/>
              </a:rPr>
              <a:t>i квадрат </a:t>
            </a:r>
            <a:r>
              <a:rPr lang="ru-RU" altLang="ru-RU" sz="100" i="1">
                <a:latin typeface="Times New Roman" pitchFamily="18" charset="0"/>
              </a:rPr>
              <a:t>KMCD </a:t>
            </a:r>
            <a:r>
              <a:rPr lang="ru-RU" altLang="ru-RU" sz="100">
                <a:latin typeface="Times New Roman" pitchFamily="18" charset="0"/>
              </a:rPr>
              <a:t>мають спiльну сторону i лежать у рiзних площинах. Назвiть який_небудь лiнiйний кут двогранного кута мiж площинами квадрата i прямокутника. Назвiть ребро цього двогранного кута.</a:t>
            </a:r>
            <a:r>
              <a:rPr lang="ru-RU" altLang="ru-RU" sz="100"/>
              <a:t> </a:t>
            </a:r>
          </a:p>
        </p:txBody>
      </p:sp>
      <p:pic>
        <p:nvPicPr>
          <p:cNvPr id="20486" name="Рисунок 1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7019925" y="115888"/>
            <a:ext cx="19526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reeform 8"/>
          <p:cNvSpPr>
            <a:spLocks/>
          </p:cNvSpPr>
          <p:nvPr/>
        </p:nvSpPr>
        <p:spPr bwMode="auto">
          <a:xfrm>
            <a:off x="2603500" y="4787900"/>
            <a:ext cx="3124200" cy="838200"/>
          </a:xfrm>
          <a:custGeom>
            <a:avLst/>
            <a:gdLst/>
            <a:ahLst/>
            <a:cxnLst>
              <a:cxn ang="0">
                <a:pos x="0" y="672"/>
              </a:cxn>
              <a:cxn ang="0">
                <a:pos x="576" y="0"/>
              </a:cxn>
              <a:cxn ang="0">
                <a:pos x="1968" y="0"/>
              </a:cxn>
              <a:cxn ang="0">
                <a:pos x="1392" y="672"/>
              </a:cxn>
              <a:cxn ang="0">
                <a:pos x="0" y="672"/>
              </a:cxn>
            </a:cxnLst>
            <a:rect l="0" t="0" r="r" b="b"/>
            <a:pathLst>
              <a:path w="1968" h="672">
                <a:moveTo>
                  <a:pt x="0" y="672"/>
                </a:moveTo>
                <a:lnTo>
                  <a:pt x="576" y="0"/>
                </a:lnTo>
                <a:lnTo>
                  <a:pt x="1968" y="0"/>
                </a:lnTo>
                <a:lnTo>
                  <a:pt x="1392" y="672"/>
                </a:lnTo>
                <a:lnTo>
                  <a:pt x="0" y="672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8" name="Freeform 9"/>
          <p:cNvSpPr>
            <a:spLocks/>
          </p:cNvSpPr>
          <p:nvPr/>
        </p:nvSpPr>
        <p:spPr bwMode="auto">
          <a:xfrm>
            <a:off x="2590800" y="2895600"/>
            <a:ext cx="2362200" cy="2705100"/>
          </a:xfrm>
          <a:custGeom>
            <a:avLst/>
            <a:gdLst/>
            <a:ahLst/>
            <a:cxnLst>
              <a:cxn ang="0">
                <a:pos x="736" y="1168"/>
              </a:cxn>
              <a:cxn ang="0">
                <a:pos x="1488" y="0"/>
              </a:cxn>
              <a:cxn ang="0">
                <a:pos x="736" y="560"/>
              </a:cxn>
              <a:cxn ang="0">
                <a:pos x="0" y="1704"/>
              </a:cxn>
            </a:cxnLst>
            <a:rect l="0" t="0" r="r" b="b"/>
            <a:pathLst>
              <a:path w="1488" h="1704">
                <a:moveTo>
                  <a:pt x="736" y="1168"/>
                </a:moveTo>
                <a:lnTo>
                  <a:pt x="1488" y="0"/>
                </a:lnTo>
                <a:lnTo>
                  <a:pt x="736" y="560"/>
                </a:lnTo>
                <a:lnTo>
                  <a:pt x="0" y="1704"/>
                </a:lnTo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40161" dir="11906097" algn="ctr" rotWithShape="0">
              <a:schemeClr val="bg2"/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pic>
        <p:nvPicPr>
          <p:cNvPr id="9" name="Group 36"/>
          <p:cNvPicPr>
            <a:picLocks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013075" y="3787775"/>
            <a:ext cx="2219325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0" name="Freeform 11"/>
          <p:cNvSpPr>
            <a:spLocks/>
          </p:cNvSpPr>
          <p:nvPr/>
        </p:nvSpPr>
        <p:spPr bwMode="auto">
          <a:xfrm>
            <a:off x="3048000" y="4775200"/>
            <a:ext cx="2184400" cy="546100"/>
          </a:xfrm>
          <a:custGeom>
            <a:avLst/>
            <a:gdLst>
              <a:gd name="T0" fmla="*/ 2147483646 w 1376"/>
              <a:gd name="T1" fmla="*/ 2147483646 h 344"/>
              <a:gd name="T2" fmla="*/ 2147483646 w 1376"/>
              <a:gd name="T3" fmla="*/ 0 h 344"/>
              <a:gd name="T4" fmla="*/ 0 w 1376"/>
              <a:gd name="T5" fmla="*/ 2147483646 h 344"/>
              <a:gd name="T6" fmla="*/ 0 60000 65536"/>
              <a:gd name="T7" fmla="*/ 0 60000 65536"/>
              <a:gd name="T8" fmla="*/ 0 60000 65536"/>
              <a:gd name="T9" fmla="*/ 0 w 1376"/>
              <a:gd name="T10" fmla="*/ 0 h 344"/>
              <a:gd name="T11" fmla="*/ 1376 w 1376"/>
              <a:gd name="T12" fmla="*/ 344 h 3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76" h="344">
                <a:moveTo>
                  <a:pt x="1376" y="8"/>
                </a:moveTo>
                <a:lnTo>
                  <a:pt x="456" y="0"/>
                </a:lnTo>
                <a:lnTo>
                  <a:pt x="0" y="344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0491" name="Freeform 12"/>
          <p:cNvSpPr>
            <a:spLocks/>
          </p:cNvSpPr>
          <p:nvPr/>
        </p:nvSpPr>
        <p:spPr bwMode="auto">
          <a:xfrm>
            <a:off x="3797300" y="3759200"/>
            <a:ext cx="609600" cy="1016000"/>
          </a:xfrm>
          <a:custGeom>
            <a:avLst/>
            <a:gdLst>
              <a:gd name="T0" fmla="*/ 2147483646 w 384"/>
              <a:gd name="T1" fmla="*/ 0 h 640"/>
              <a:gd name="T2" fmla="*/ 0 w 384"/>
              <a:gd name="T3" fmla="*/ 2147483646 h 640"/>
              <a:gd name="T4" fmla="*/ 0 60000 65536"/>
              <a:gd name="T5" fmla="*/ 0 60000 65536"/>
              <a:gd name="T6" fmla="*/ 0 w 384"/>
              <a:gd name="T7" fmla="*/ 0 h 640"/>
              <a:gd name="T8" fmla="*/ 384 w 384"/>
              <a:gd name="T9" fmla="*/ 640 h 64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84" h="640">
                <a:moveTo>
                  <a:pt x="384" y="0"/>
                </a:moveTo>
                <a:lnTo>
                  <a:pt x="0" y="640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0492" name="TextBox 1"/>
          <p:cNvSpPr txBox="1">
            <a:spLocks noChangeArrowheads="1"/>
          </p:cNvSpPr>
          <p:nvPr/>
        </p:nvSpPr>
        <p:spPr bwMode="auto">
          <a:xfrm>
            <a:off x="2505075" y="4837113"/>
            <a:ext cx="3778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/>
              <a:t>m</a:t>
            </a:r>
            <a:endParaRPr lang="ru-RU" altLang="ru-RU"/>
          </a:p>
        </p:txBody>
      </p:sp>
      <p:sp>
        <p:nvSpPr>
          <p:cNvPr id="20493" name="TextBox 2"/>
          <p:cNvSpPr txBox="1">
            <a:spLocks noChangeArrowheads="1"/>
          </p:cNvSpPr>
          <p:nvPr/>
        </p:nvSpPr>
        <p:spPr bwMode="auto">
          <a:xfrm>
            <a:off x="3517900" y="3878263"/>
            <a:ext cx="3381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/>
              <a:t>A</a:t>
            </a:r>
            <a:endParaRPr lang="ru-RU" altLang="ru-RU"/>
          </a:p>
        </p:txBody>
      </p:sp>
      <p:sp>
        <p:nvSpPr>
          <p:cNvPr id="20494" name="TextBox 3"/>
          <p:cNvSpPr txBox="1">
            <a:spLocks noChangeArrowheads="1"/>
          </p:cNvSpPr>
          <p:nvPr/>
        </p:nvSpPr>
        <p:spPr bwMode="auto">
          <a:xfrm>
            <a:off x="2930525" y="5256213"/>
            <a:ext cx="3381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/>
              <a:t>B</a:t>
            </a:r>
            <a:endParaRPr lang="ru-RU" altLang="ru-RU"/>
          </a:p>
        </p:txBody>
      </p:sp>
      <p:sp>
        <p:nvSpPr>
          <p:cNvPr id="20495" name="TextBox 4"/>
          <p:cNvSpPr txBox="1">
            <a:spLocks noChangeArrowheads="1"/>
          </p:cNvSpPr>
          <p:nvPr/>
        </p:nvSpPr>
        <p:spPr bwMode="auto">
          <a:xfrm>
            <a:off x="4587875" y="5226050"/>
            <a:ext cx="2555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ru-RU"/>
              <a:t>C</a:t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Заголовок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11188" y="260350"/>
            <a:ext cx="75438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Завдання</a:t>
            </a:r>
            <a:r>
              <a:rPr lang="en-US" alt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ru-RU" alt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531" name="Объект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42844" y="1214422"/>
            <a:ext cx="7416800" cy="2952750"/>
          </a:xfrm>
        </p:spPr>
        <p:txBody>
          <a:bodyPr>
            <a:normAutofit lnSpcReduction="10000"/>
          </a:bodyPr>
          <a:lstStyle/>
          <a:p>
            <a:pPr marL="273050" indent="-255588" eaLnBrk="1" hangingPunct="1"/>
            <a:r>
              <a:rPr lang="ru-RU" altLang="ru-RU" sz="2400" dirty="0" smtClean="0">
                <a:solidFill>
                  <a:schemeClr val="tx1"/>
                </a:solidFill>
              </a:rPr>
              <a:t>Дано </a:t>
            </a:r>
            <a:r>
              <a:rPr lang="ru-RU" altLang="ru-RU" sz="2400" dirty="0" err="1" smtClean="0">
                <a:solidFill>
                  <a:schemeClr val="tx1"/>
                </a:solidFill>
              </a:rPr>
              <a:t>двогранний</a:t>
            </a:r>
            <a:r>
              <a:rPr lang="ru-RU" altLang="ru-RU" sz="2400" dirty="0" smtClean="0">
                <a:solidFill>
                  <a:schemeClr val="tx1"/>
                </a:solidFill>
              </a:rPr>
              <a:t> кут </a:t>
            </a:r>
            <a:r>
              <a:rPr lang="ru-RU" altLang="ru-RU" sz="2400" dirty="0" err="1" smtClean="0">
                <a:solidFill>
                  <a:schemeClr val="tx1"/>
                </a:solidFill>
              </a:rPr>
              <a:t>з</a:t>
            </a:r>
            <a:r>
              <a:rPr lang="ru-RU" altLang="ru-RU" sz="2400" dirty="0" smtClean="0">
                <a:solidFill>
                  <a:schemeClr val="tx1"/>
                </a:solidFill>
              </a:rPr>
              <a:t> ребром </a:t>
            </a:r>
            <a:r>
              <a:rPr lang="ru-RU" altLang="ru-RU" sz="2400" i="1" dirty="0" smtClean="0">
                <a:solidFill>
                  <a:schemeClr val="tx1"/>
                </a:solidFill>
              </a:rPr>
              <a:t>MN </a:t>
            </a:r>
            <a:r>
              <a:rPr lang="ru-RU" altLang="ru-RU" sz="2400" dirty="0" smtClean="0">
                <a:solidFill>
                  <a:schemeClr val="tx1"/>
                </a:solidFill>
              </a:rPr>
              <a:t>(</a:t>
            </a:r>
            <a:r>
              <a:rPr lang="ru-RU" altLang="ru-RU" sz="2400" i="1" dirty="0" smtClean="0">
                <a:solidFill>
                  <a:schemeClr val="tx1"/>
                </a:solidFill>
              </a:rPr>
              <a:t>див. рисунок</a:t>
            </a:r>
            <a:r>
              <a:rPr lang="ru-RU" altLang="ru-RU" sz="2400" dirty="0" smtClean="0">
                <a:solidFill>
                  <a:schemeClr val="tx1"/>
                </a:solidFill>
              </a:rPr>
              <a:t>). На </a:t>
            </a:r>
            <a:r>
              <a:rPr lang="ru-RU" altLang="ru-RU" sz="2400" dirty="0" err="1" smtClean="0">
                <a:solidFill>
                  <a:schemeClr val="tx1"/>
                </a:solidFill>
              </a:rPr>
              <a:t>однiй</a:t>
            </a:r>
            <a:r>
              <a:rPr lang="ru-RU" altLang="ru-RU" sz="2400" dirty="0" smtClean="0">
                <a:solidFill>
                  <a:schemeClr val="tx1"/>
                </a:solidFill>
              </a:rPr>
              <a:t> </a:t>
            </a:r>
            <a:r>
              <a:rPr lang="ru-RU" altLang="ru-RU" sz="2400" dirty="0" err="1" smtClean="0">
                <a:solidFill>
                  <a:schemeClr val="tx1"/>
                </a:solidFill>
              </a:rPr>
              <a:t>iз</a:t>
            </a:r>
            <a:r>
              <a:rPr lang="ru-RU" altLang="ru-RU" sz="2400" dirty="0" smtClean="0">
                <a:solidFill>
                  <a:schemeClr val="tx1"/>
                </a:solidFill>
              </a:rPr>
              <a:t> </a:t>
            </a:r>
            <a:r>
              <a:rPr lang="ru-RU" altLang="ru-RU" sz="2400" dirty="0" err="1" smtClean="0">
                <a:solidFill>
                  <a:schemeClr val="tx1"/>
                </a:solidFill>
              </a:rPr>
              <a:t>його</a:t>
            </a:r>
            <a:r>
              <a:rPr lang="ru-RU" altLang="ru-RU" sz="2400" dirty="0" smtClean="0">
                <a:solidFill>
                  <a:schemeClr val="tx1"/>
                </a:solidFill>
              </a:rPr>
              <a:t> граней взято</a:t>
            </a:r>
            <a:r>
              <a:rPr lang="ru-RU" altLang="ru-RU" sz="2400" i="1" dirty="0" smtClean="0">
                <a:solidFill>
                  <a:schemeClr val="tx1"/>
                </a:solidFill>
              </a:rPr>
              <a:t> </a:t>
            </a:r>
            <a:r>
              <a:rPr lang="ru-RU" altLang="ru-RU" sz="2400" dirty="0" err="1" smtClean="0">
                <a:solidFill>
                  <a:schemeClr val="tx1"/>
                </a:solidFill>
              </a:rPr>
              <a:t>довiльну</a:t>
            </a:r>
            <a:r>
              <a:rPr lang="ru-RU" altLang="ru-RU" sz="2400" dirty="0" smtClean="0">
                <a:solidFill>
                  <a:schemeClr val="tx1"/>
                </a:solidFill>
              </a:rPr>
              <a:t> точку </a:t>
            </a:r>
            <a:r>
              <a:rPr lang="ru-RU" altLang="ru-RU" sz="2400" i="1" dirty="0" smtClean="0">
                <a:solidFill>
                  <a:schemeClr val="tx1"/>
                </a:solidFill>
              </a:rPr>
              <a:t>A</a:t>
            </a:r>
            <a:r>
              <a:rPr lang="ru-RU" altLang="ru-RU" sz="2400" dirty="0" smtClean="0">
                <a:solidFill>
                  <a:schemeClr val="tx1"/>
                </a:solidFill>
              </a:rPr>
              <a:t>, </a:t>
            </a:r>
            <a:r>
              <a:rPr lang="ru-RU" altLang="ru-RU" sz="2400" dirty="0" err="1" smtClean="0">
                <a:solidFill>
                  <a:schemeClr val="tx1"/>
                </a:solidFill>
              </a:rPr>
              <a:t>з</a:t>
            </a:r>
            <a:r>
              <a:rPr lang="ru-RU" altLang="ru-RU" sz="2400" dirty="0" smtClean="0">
                <a:solidFill>
                  <a:schemeClr val="tx1"/>
                </a:solidFill>
              </a:rPr>
              <a:t> </a:t>
            </a:r>
            <a:r>
              <a:rPr lang="ru-RU" altLang="ru-RU" sz="2400" dirty="0" err="1" smtClean="0">
                <a:solidFill>
                  <a:schemeClr val="tx1"/>
                </a:solidFill>
              </a:rPr>
              <a:t>якої</a:t>
            </a:r>
            <a:r>
              <a:rPr lang="ru-RU" altLang="ru-RU" sz="2400" dirty="0" smtClean="0">
                <a:solidFill>
                  <a:schemeClr val="tx1"/>
                </a:solidFill>
              </a:rPr>
              <a:t> проведено перпендикуляр </a:t>
            </a:r>
            <a:r>
              <a:rPr lang="ru-RU" altLang="ru-RU" sz="2400" i="1" dirty="0" smtClean="0">
                <a:solidFill>
                  <a:schemeClr val="tx1"/>
                </a:solidFill>
              </a:rPr>
              <a:t>AB </a:t>
            </a:r>
            <a:r>
              <a:rPr lang="ru-RU" altLang="ru-RU" sz="2400" dirty="0" smtClean="0">
                <a:solidFill>
                  <a:schemeClr val="tx1"/>
                </a:solidFill>
              </a:rPr>
              <a:t>до ребра </a:t>
            </a:r>
            <a:r>
              <a:rPr lang="ru-RU" altLang="ru-RU" sz="2400" i="1" dirty="0" smtClean="0">
                <a:solidFill>
                  <a:schemeClr val="tx1"/>
                </a:solidFill>
              </a:rPr>
              <a:t>MN </a:t>
            </a:r>
            <a:r>
              <a:rPr lang="ru-RU" altLang="ru-RU" sz="2400" dirty="0" err="1" smtClean="0">
                <a:solidFill>
                  <a:schemeClr val="tx1"/>
                </a:solidFill>
              </a:rPr>
              <a:t>i</a:t>
            </a:r>
            <a:r>
              <a:rPr lang="ru-RU" altLang="ru-RU" sz="2400" dirty="0" smtClean="0">
                <a:solidFill>
                  <a:schemeClr val="tx1"/>
                </a:solidFill>
              </a:rPr>
              <a:t> перпендикуляр </a:t>
            </a:r>
            <a:r>
              <a:rPr lang="ru-RU" altLang="ru-RU" sz="2400" i="1" dirty="0" smtClean="0">
                <a:solidFill>
                  <a:schemeClr val="tx1"/>
                </a:solidFill>
              </a:rPr>
              <a:t>AC </a:t>
            </a:r>
            <a:r>
              <a:rPr lang="ru-RU" altLang="ru-RU" sz="2400" dirty="0" smtClean="0">
                <a:solidFill>
                  <a:schemeClr val="tx1"/>
                </a:solidFill>
              </a:rPr>
              <a:t>до </a:t>
            </a:r>
            <a:r>
              <a:rPr lang="ru-RU" altLang="ru-RU" sz="2400" dirty="0" err="1" smtClean="0">
                <a:solidFill>
                  <a:schemeClr val="tx1"/>
                </a:solidFill>
              </a:rPr>
              <a:t>другої</a:t>
            </a:r>
            <a:r>
              <a:rPr lang="ru-RU" altLang="ru-RU" sz="2400" dirty="0" smtClean="0">
                <a:solidFill>
                  <a:schemeClr val="tx1"/>
                </a:solidFill>
              </a:rPr>
              <a:t> </a:t>
            </a:r>
            <a:r>
              <a:rPr lang="ru-RU" altLang="ru-RU" sz="2400" dirty="0" err="1" smtClean="0">
                <a:solidFill>
                  <a:schemeClr val="tx1"/>
                </a:solidFill>
              </a:rPr>
              <a:t>гранi</a:t>
            </a:r>
            <a:r>
              <a:rPr lang="ru-RU" altLang="ru-RU" sz="2400" dirty="0" smtClean="0">
                <a:solidFill>
                  <a:schemeClr val="tx1"/>
                </a:solidFill>
              </a:rPr>
              <a:t>. </a:t>
            </a:r>
            <a:r>
              <a:rPr lang="ru-RU" altLang="ru-RU" sz="2400" dirty="0" err="1" smtClean="0">
                <a:solidFill>
                  <a:schemeClr val="tx1"/>
                </a:solidFill>
              </a:rPr>
              <a:t>Чи</a:t>
            </a:r>
            <a:r>
              <a:rPr lang="ru-RU" altLang="ru-RU" sz="2400" dirty="0" smtClean="0">
                <a:solidFill>
                  <a:schemeClr val="tx1"/>
                </a:solidFill>
              </a:rPr>
              <a:t> </a:t>
            </a:r>
            <a:r>
              <a:rPr lang="ru-RU" altLang="ru-RU" sz="2400" dirty="0" err="1" smtClean="0">
                <a:solidFill>
                  <a:schemeClr val="tx1"/>
                </a:solidFill>
              </a:rPr>
              <a:t>можна</a:t>
            </a:r>
            <a:r>
              <a:rPr lang="ru-RU" altLang="ru-RU" sz="2400" i="1" dirty="0" smtClean="0">
                <a:solidFill>
                  <a:schemeClr val="tx1"/>
                </a:solidFill>
              </a:rPr>
              <a:t> </a:t>
            </a:r>
            <a:r>
              <a:rPr lang="ru-RU" altLang="ru-RU" sz="2400" dirty="0" err="1" smtClean="0">
                <a:solidFill>
                  <a:schemeClr val="tx1"/>
                </a:solidFill>
              </a:rPr>
              <a:t>стверджувати</a:t>
            </a:r>
            <a:r>
              <a:rPr lang="ru-RU" altLang="ru-RU" sz="2400" dirty="0" smtClean="0">
                <a:solidFill>
                  <a:schemeClr val="tx1"/>
                </a:solidFill>
              </a:rPr>
              <a:t>, </a:t>
            </a:r>
            <a:r>
              <a:rPr lang="ru-RU" altLang="ru-RU" sz="2400" dirty="0" err="1" smtClean="0">
                <a:solidFill>
                  <a:schemeClr val="tx1"/>
                </a:solidFill>
              </a:rPr>
              <a:t>що</a:t>
            </a:r>
            <a:r>
              <a:rPr lang="ru-RU" altLang="ru-RU" sz="2400" dirty="0" smtClean="0">
                <a:solidFill>
                  <a:schemeClr val="tx1"/>
                </a:solidFill>
              </a:rPr>
              <a:t> </a:t>
            </a:r>
            <a:r>
              <a:rPr lang="ru-RU" altLang="ru-RU" sz="2400" i="1" dirty="0" smtClean="0">
                <a:solidFill>
                  <a:schemeClr val="tx1"/>
                </a:solidFill>
              </a:rPr>
              <a:t>ABC </a:t>
            </a:r>
            <a:r>
              <a:rPr lang="ru-RU" altLang="ru-RU" sz="2400" dirty="0" smtClean="0">
                <a:solidFill>
                  <a:schemeClr val="tx1"/>
                </a:solidFill>
              </a:rPr>
              <a:t>— </a:t>
            </a:r>
            <a:r>
              <a:rPr lang="ru-RU" altLang="ru-RU" sz="2400" dirty="0" err="1" smtClean="0">
                <a:solidFill>
                  <a:schemeClr val="tx1"/>
                </a:solidFill>
              </a:rPr>
              <a:t>лiнiйний</a:t>
            </a:r>
            <a:r>
              <a:rPr lang="ru-RU" altLang="ru-RU" sz="2400" dirty="0" smtClean="0">
                <a:solidFill>
                  <a:schemeClr val="tx1"/>
                </a:solidFill>
              </a:rPr>
              <a:t> кут</a:t>
            </a:r>
            <a:r>
              <a:rPr lang="ru-RU" altLang="ru-RU" sz="2400" i="1" dirty="0" smtClean="0">
                <a:solidFill>
                  <a:schemeClr val="tx1"/>
                </a:solidFill>
              </a:rPr>
              <a:t> </a:t>
            </a:r>
            <a:r>
              <a:rPr lang="ru-RU" altLang="ru-RU" sz="2400" dirty="0" err="1" smtClean="0">
                <a:solidFill>
                  <a:schemeClr val="tx1"/>
                </a:solidFill>
              </a:rPr>
              <a:t>двогранного</a:t>
            </a:r>
            <a:r>
              <a:rPr lang="ru-RU" altLang="ru-RU" sz="2400" dirty="0" smtClean="0">
                <a:solidFill>
                  <a:schemeClr val="tx1"/>
                </a:solidFill>
              </a:rPr>
              <a:t> кута? </a:t>
            </a:r>
            <a:r>
              <a:rPr lang="ru-RU" altLang="ru-RU" sz="2400" dirty="0" err="1" smtClean="0">
                <a:solidFill>
                  <a:schemeClr val="tx1"/>
                </a:solidFill>
              </a:rPr>
              <a:t>Визначте</a:t>
            </a:r>
            <a:r>
              <a:rPr lang="ru-RU" altLang="ru-RU" sz="2400" dirty="0" smtClean="0">
                <a:solidFill>
                  <a:schemeClr val="tx1"/>
                </a:solidFill>
              </a:rPr>
              <a:t> вид </a:t>
            </a:r>
            <a:r>
              <a:rPr lang="ru-RU" altLang="ru-RU" sz="2400" dirty="0" err="1" smtClean="0">
                <a:solidFill>
                  <a:schemeClr val="tx1"/>
                </a:solidFill>
              </a:rPr>
              <a:t>трикутника</a:t>
            </a:r>
            <a:r>
              <a:rPr lang="ru-RU" altLang="ru-RU" sz="2400" dirty="0" smtClean="0">
                <a:solidFill>
                  <a:schemeClr val="tx1"/>
                </a:solidFill>
              </a:rPr>
              <a:t> </a:t>
            </a:r>
            <a:r>
              <a:rPr lang="ru-RU" altLang="ru-RU" sz="2400" i="1" dirty="0" smtClean="0">
                <a:solidFill>
                  <a:schemeClr val="tx1"/>
                </a:solidFill>
              </a:rPr>
              <a:t>ABC</a:t>
            </a:r>
            <a:r>
              <a:rPr lang="ru-RU" altLang="ru-RU" sz="2400" dirty="0" smtClean="0">
                <a:solidFill>
                  <a:schemeClr val="tx1"/>
                </a:solidFill>
              </a:rPr>
              <a:t>.</a:t>
            </a:r>
          </a:p>
          <a:p>
            <a:pPr marL="273050" indent="-255588" eaLnBrk="1" hangingPunct="1"/>
            <a:endParaRPr lang="ru-RU" altLang="ru-RU" dirty="0" smtClean="0"/>
          </a:p>
        </p:txBody>
      </p:sp>
      <p:sp>
        <p:nvSpPr>
          <p:cNvPr id="2253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/>
          </a:p>
        </p:txBody>
      </p:sp>
      <p:pic>
        <p:nvPicPr>
          <p:cNvPr id="22533" name="Рисунок 1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5257800" y="3717925"/>
            <a:ext cx="3886200" cy="267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4" name="Rectangle 3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691438" y="754063"/>
            <a:ext cx="611187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altLang="ru-RU" sz="100">
                <a:latin typeface="Times New Roman" pitchFamily="18" charset="0"/>
              </a:rPr>
              <a:t>3) Дано двогранний кут з ребром </a:t>
            </a:r>
            <a:r>
              <a:rPr lang="ru-RU" altLang="ru-RU" sz="100" i="1">
                <a:latin typeface="Times New Roman" pitchFamily="18" charset="0"/>
              </a:rPr>
              <a:t>MN </a:t>
            </a:r>
            <a:r>
              <a:rPr lang="ru-RU" altLang="ru-RU" sz="100">
                <a:latin typeface="Times New Roman" pitchFamily="18" charset="0"/>
              </a:rPr>
              <a:t>(</a:t>
            </a:r>
            <a:r>
              <a:rPr lang="ru-RU" altLang="ru-RU" sz="100" i="1">
                <a:latin typeface="Times New Roman" pitchFamily="18" charset="0"/>
              </a:rPr>
              <a:t>див. рисунок</a:t>
            </a:r>
            <a:r>
              <a:rPr lang="ru-RU" altLang="ru-RU" sz="100">
                <a:latin typeface="Times New Roman" pitchFamily="18" charset="0"/>
              </a:rPr>
              <a:t>). На однiй iз його граней взято</a:t>
            </a:r>
            <a:r>
              <a:rPr lang="ru-RU" altLang="ru-RU" sz="100" i="1">
                <a:latin typeface="Times New Roman" pitchFamily="18" charset="0"/>
              </a:rPr>
              <a:t> </a:t>
            </a:r>
            <a:r>
              <a:rPr lang="ru-RU" altLang="ru-RU" sz="100">
                <a:latin typeface="Times New Roman" pitchFamily="18" charset="0"/>
              </a:rPr>
              <a:t>довiльну точку </a:t>
            </a:r>
            <a:r>
              <a:rPr lang="ru-RU" altLang="ru-RU" sz="100" i="1">
                <a:latin typeface="Times New Roman" pitchFamily="18" charset="0"/>
              </a:rPr>
              <a:t>A</a:t>
            </a:r>
            <a:r>
              <a:rPr lang="ru-RU" altLang="ru-RU" sz="100">
                <a:latin typeface="Times New Roman" pitchFamily="18" charset="0"/>
              </a:rPr>
              <a:t>, з якої проведено перпендикуляр </a:t>
            </a:r>
            <a:r>
              <a:rPr lang="ru-RU" altLang="ru-RU" sz="100" i="1">
                <a:latin typeface="Times New Roman" pitchFamily="18" charset="0"/>
              </a:rPr>
              <a:t>AB </a:t>
            </a:r>
            <a:r>
              <a:rPr lang="ru-RU" altLang="ru-RU" sz="100">
                <a:latin typeface="Times New Roman" pitchFamily="18" charset="0"/>
              </a:rPr>
              <a:t>до ребра </a:t>
            </a:r>
            <a:r>
              <a:rPr lang="ru-RU" altLang="ru-RU" sz="100" i="1">
                <a:latin typeface="Times New Roman" pitchFamily="18" charset="0"/>
              </a:rPr>
              <a:t>MN </a:t>
            </a:r>
            <a:r>
              <a:rPr lang="ru-RU" altLang="ru-RU" sz="100">
                <a:latin typeface="Times New Roman" pitchFamily="18" charset="0"/>
              </a:rPr>
              <a:t>i перпендикуляр </a:t>
            </a:r>
            <a:r>
              <a:rPr lang="ru-RU" altLang="ru-RU" sz="100" i="1">
                <a:latin typeface="Times New Roman" pitchFamily="18" charset="0"/>
              </a:rPr>
              <a:t>AC </a:t>
            </a:r>
            <a:r>
              <a:rPr lang="ru-RU" altLang="ru-RU" sz="100">
                <a:latin typeface="Times New Roman" pitchFamily="18" charset="0"/>
              </a:rPr>
              <a:t>до другої гранi. Чи можна</a:t>
            </a:r>
            <a:r>
              <a:rPr lang="ru-RU" altLang="ru-RU" sz="100" i="1">
                <a:latin typeface="Times New Roman" pitchFamily="18" charset="0"/>
              </a:rPr>
              <a:t> </a:t>
            </a:r>
            <a:r>
              <a:rPr lang="ru-RU" altLang="ru-RU" sz="100">
                <a:latin typeface="Times New Roman" pitchFamily="18" charset="0"/>
              </a:rPr>
              <a:t>стверджувати, що </a:t>
            </a:r>
            <a:r>
              <a:rPr lang="ru-RU" altLang="ru-RU" sz="100" i="1">
                <a:latin typeface="Times New Roman" pitchFamily="18" charset="0"/>
              </a:rPr>
              <a:t>ABC </a:t>
            </a:r>
            <a:r>
              <a:rPr lang="ru-RU" altLang="ru-RU" sz="100"/>
              <a:t>—</a:t>
            </a:r>
            <a:r>
              <a:rPr lang="ru-RU" altLang="ru-RU" sz="100">
                <a:latin typeface="Times New Roman" pitchFamily="18" charset="0"/>
              </a:rPr>
              <a:t> лiнiйний кут</a:t>
            </a:r>
            <a:r>
              <a:rPr lang="ru-RU" altLang="ru-RU" sz="100" i="1">
                <a:latin typeface="Times New Roman" pitchFamily="18" charset="0"/>
              </a:rPr>
              <a:t> </a:t>
            </a:r>
            <a:r>
              <a:rPr lang="ru-RU" altLang="ru-RU" sz="100">
                <a:latin typeface="Times New Roman" pitchFamily="18" charset="0"/>
              </a:rPr>
              <a:t>двогранного кута? Визначте вид трикутника </a:t>
            </a:r>
            <a:r>
              <a:rPr lang="ru-RU" altLang="ru-RU" sz="100" i="1">
                <a:latin typeface="Times New Roman" pitchFamily="18" charset="0"/>
              </a:rPr>
              <a:t>ABC</a:t>
            </a:r>
            <a:r>
              <a:rPr lang="ru-RU" altLang="ru-RU" sz="100">
                <a:latin typeface="Times New Roman" pitchFamily="18" charset="0"/>
              </a:rPr>
              <a:t>.</a:t>
            </a:r>
            <a:r>
              <a:rPr lang="ru-RU" altLang="ru-RU" sz="100"/>
              <a:t>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227763" y="3068638"/>
            <a:ext cx="755650" cy="13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altLang="ru-RU" sz="100">
                <a:latin typeface="Times New Roman" pitchFamily="18" charset="0"/>
              </a:rPr>
              <a:t>2) </a:t>
            </a:r>
            <a:r>
              <a:rPr lang="ru-RU" altLang="ru-RU" sz="100" i="1">
                <a:latin typeface="Times New Roman" pitchFamily="18" charset="0"/>
              </a:rPr>
              <a:t>ABCD</a:t>
            </a:r>
            <a:r>
              <a:rPr lang="ru-RU" altLang="ru-RU" sz="100"/>
              <a:t>—</a:t>
            </a:r>
            <a:r>
              <a:rPr lang="ru-RU" altLang="ru-RU" sz="100">
                <a:latin typeface="Times New Roman" pitchFamily="18" charset="0"/>
              </a:rPr>
              <a:t>квадрат, пряма </a:t>
            </a:r>
            <a:r>
              <a:rPr lang="ru-RU" altLang="ru-RU" sz="100" i="1">
                <a:latin typeface="Times New Roman" pitchFamily="18" charset="0"/>
              </a:rPr>
              <a:t>PD </a:t>
            </a:r>
            <a:r>
              <a:rPr lang="ru-RU" altLang="ru-RU" sz="100">
                <a:latin typeface="Times New Roman" pitchFamily="18" charset="0"/>
              </a:rPr>
              <a:t>перпендикулярна до площини </a:t>
            </a:r>
            <a:r>
              <a:rPr lang="ru-RU" altLang="ru-RU" sz="100" i="1">
                <a:latin typeface="Times New Roman" pitchFamily="18" charset="0"/>
              </a:rPr>
              <a:t>ABC</a:t>
            </a:r>
            <a:r>
              <a:rPr lang="ru-RU" altLang="ru-RU" sz="100">
                <a:latin typeface="Times New Roman" pitchFamily="18" charset="0"/>
              </a:rPr>
              <a:t>. Назвiть кути мiж площинами:</a:t>
            </a:r>
            <a:r>
              <a:rPr lang="ru-RU" altLang="ru-RU" sz="100"/>
              <a:t> </a:t>
            </a:r>
          </a:p>
          <a:p>
            <a:r>
              <a:rPr lang="ru-RU" altLang="ru-RU" sz="100">
                <a:latin typeface="Times New Roman" pitchFamily="18" charset="0"/>
              </a:rPr>
              <a:t>а) </a:t>
            </a:r>
            <a:r>
              <a:rPr lang="ru-RU" altLang="ru-RU" sz="100" i="1">
                <a:latin typeface="Times New Roman" pitchFamily="18" charset="0"/>
              </a:rPr>
              <a:t>PBC </a:t>
            </a:r>
            <a:r>
              <a:rPr lang="ru-RU" altLang="ru-RU" sz="100">
                <a:latin typeface="Times New Roman" pitchFamily="18" charset="0"/>
              </a:rPr>
              <a:t>i </a:t>
            </a:r>
            <a:r>
              <a:rPr lang="ru-RU" altLang="ru-RU" sz="100" i="1">
                <a:latin typeface="Times New Roman" pitchFamily="18" charset="0"/>
              </a:rPr>
              <a:t>ABC</a:t>
            </a:r>
            <a:r>
              <a:rPr lang="ru-RU" altLang="ru-RU" sz="100">
                <a:latin typeface="Times New Roman" pitchFamily="18" charset="0"/>
              </a:rPr>
              <a:t>; б)</a:t>
            </a:r>
            <a:r>
              <a:rPr lang="ru-RU" altLang="ru-RU" sz="100" i="1">
                <a:latin typeface="Times New Roman" pitchFamily="18" charset="0"/>
              </a:rPr>
              <a:t>PCD </a:t>
            </a:r>
            <a:r>
              <a:rPr lang="ru-RU" altLang="ru-RU" sz="100">
                <a:latin typeface="Times New Roman" pitchFamily="18" charset="0"/>
              </a:rPr>
              <a:t>i </a:t>
            </a:r>
            <a:r>
              <a:rPr lang="ru-RU" altLang="ru-RU" sz="100" i="1">
                <a:latin typeface="Times New Roman" pitchFamily="18" charset="0"/>
              </a:rPr>
              <a:t>ABC</a:t>
            </a:r>
            <a:r>
              <a:rPr lang="ru-RU" altLang="ru-RU" sz="100">
                <a:latin typeface="Times New Roman" pitchFamily="18" charset="0"/>
              </a:rPr>
              <a:t>;</a:t>
            </a:r>
            <a:endParaRPr lang="ru-RU" altLang="ru-RU" sz="100"/>
          </a:p>
          <a:p>
            <a:r>
              <a:rPr lang="ru-RU" altLang="ru-RU" sz="100">
                <a:latin typeface="Times New Roman" pitchFamily="18" charset="0"/>
              </a:rPr>
              <a:t>в</a:t>
            </a:r>
            <a:r>
              <a:rPr lang="en-US" altLang="ru-RU" sz="100">
                <a:latin typeface="Times New Roman" pitchFamily="18" charset="0"/>
              </a:rPr>
              <a:t>) </a:t>
            </a:r>
            <a:r>
              <a:rPr lang="en-US" altLang="ru-RU" sz="100" i="1">
                <a:latin typeface="Times New Roman" pitchFamily="18" charset="0"/>
              </a:rPr>
              <a:t>PAD </a:t>
            </a:r>
            <a:r>
              <a:rPr lang="en-US" altLang="ru-RU" sz="100">
                <a:latin typeface="Times New Roman" pitchFamily="18" charset="0"/>
              </a:rPr>
              <a:t>i </a:t>
            </a:r>
            <a:r>
              <a:rPr lang="en-US" altLang="ru-RU" sz="100" i="1">
                <a:latin typeface="Times New Roman" pitchFamily="18" charset="0"/>
              </a:rPr>
              <a:t>PCD</a:t>
            </a:r>
            <a:r>
              <a:rPr lang="en-US" altLang="ru-RU" sz="100">
                <a:latin typeface="Times New Roman" pitchFamily="18" charset="0"/>
              </a:rPr>
              <a:t>; </a:t>
            </a:r>
            <a:r>
              <a:rPr lang="ru-RU" altLang="ru-RU" sz="100">
                <a:latin typeface="Times New Roman" pitchFamily="18" charset="0"/>
              </a:rPr>
              <a:t>г</a:t>
            </a:r>
            <a:r>
              <a:rPr lang="en-US" altLang="ru-RU" sz="100">
                <a:latin typeface="Times New Roman" pitchFamily="18" charset="0"/>
              </a:rPr>
              <a:t>)</a:t>
            </a:r>
            <a:r>
              <a:rPr lang="en-US" altLang="ru-RU" sz="100" i="1">
                <a:latin typeface="Times New Roman" pitchFamily="18" charset="0"/>
              </a:rPr>
              <a:t>PAD </a:t>
            </a:r>
            <a:r>
              <a:rPr lang="en-US" altLang="ru-RU" sz="100">
                <a:latin typeface="Times New Roman" pitchFamily="18" charset="0"/>
              </a:rPr>
              <a:t>i </a:t>
            </a:r>
            <a:r>
              <a:rPr lang="en-US" altLang="ru-RU" sz="100" i="1">
                <a:latin typeface="Times New Roman" pitchFamily="18" charset="0"/>
              </a:rPr>
              <a:t>PBC</a:t>
            </a:r>
            <a:r>
              <a:rPr lang="en-US" altLang="ru-RU" sz="100">
                <a:latin typeface="Times New Roman" pitchFamily="18" charset="0"/>
              </a:rPr>
              <a:t>.</a:t>
            </a:r>
            <a:endParaRPr lang="en-US" altLang="ru-RU" sz="100"/>
          </a:p>
        </p:txBody>
      </p:sp>
      <p:sp>
        <p:nvSpPr>
          <p:cNvPr id="33801" name="Заголовок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9600" y="0"/>
            <a:ext cx="75438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Завдання</a:t>
            </a:r>
            <a:r>
              <a:rPr lang="en-US" alt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ru-RU" alt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556" name="Объект 1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228600" y="1295400"/>
            <a:ext cx="5111750" cy="4176713"/>
          </a:xfrm>
        </p:spPr>
        <p:txBody>
          <a:bodyPr/>
          <a:lstStyle/>
          <a:p>
            <a:pPr eaLnBrk="1" hangingPunct="1"/>
            <a:r>
              <a:rPr lang="ru-RU" altLang="ru-RU" sz="2800" i="1" dirty="0" smtClean="0">
                <a:solidFill>
                  <a:schemeClr val="tx1"/>
                </a:solidFill>
              </a:rPr>
              <a:t>ABCD</a:t>
            </a:r>
            <a:r>
              <a:rPr lang="ru-RU" altLang="ru-RU" sz="2800" dirty="0" smtClean="0">
                <a:solidFill>
                  <a:schemeClr val="tx1"/>
                </a:solidFill>
              </a:rPr>
              <a:t>—квадрат, пряма </a:t>
            </a:r>
            <a:r>
              <a:rPr lang="ru-RU" altLang="ru-RU" sz="2800" i="1" dirty="0" smtClean="0">
                <a:solidFill>
                  <a:schemeClr val="tx1"/>
                </a:solidFill>
              </a:rPr>
              <a:t>PD </a:t>
            </a:r>
            <a:r>
              <a:rPr lang="ru-RU" altLang="ru-RU" sz="2800" dirty="0" smtClean="0">
                <a:solidFill>
                  <a:schemeClr val="tx1"/>
                </a:solidFill>
              </a:rPr>
              <a:t>перпендикулярна до </a:t>
            </a:r>
            <a:r>
              <a:rPr lang="ru-RU" altLang="ru-RU" sz="2800" dirty="0" err="1" smtClean="0">
                <a:solidFill>
                  <a:schemeClr val="tx1"/>
                </a:solidFill>
              </a:rPr>
              <a:t>площини</a:t>
            </a:r>
            <a:r>
              <a:rPr lang="ru-RU" altLang="ru-RU" sz="2800" dirty="0" smtClean="0">
                <a:solidFill>
                  <a:schemeClr val="tx1"/>
                </a:solidFill>
              </a:rPr>
              <a:t> </a:t>
            </a:r>
            <a:r>
              <a:rPr lang="ru-RU" altLang="ru-RU" sz="2800" i="1" dirty="0" smtClean="0">
                <a:solidFill>
                  <a:schemeClr val="tx1"/>
                </a:solidFill>
              </a:rPr>
              <a:t>ABC</a:t>
            </a:r>
            <a:r>
              <a:rPr lang="ru-RU" altLang="ru-RU" sz="2800" dirty="0" smtClean="0">
                <a:solidFill>
                  <a:schemeClr val="tx1"/>
                </a:solidFill>
              </a:rPr>
              <a:t>. </a:t>
            </a:r>
            <a:r>
              <a:rPr lang="ru-RU" altLang="ru-RU" sz="2800" dirty="0" err="1" smtClean="0">
                <a:solidFill>
                  <a:schemeClr val="tx1"/>
                </a:solidFill>
              </a:rPr>
              <a:t>Назвiть</a:t>
            </a:r>
            <a:r>
              <a:rPr lang="ru-RU" altLang="ru-RU" sz="2800" dirty="0" smtClean="0">
                <a:solidFill>
                  <a:schemeClr val="tx1"/>
                </a:solidFill>
              </a:rPr>
              <a:t> кути </a:t>
            </a:r>
            <a:r>
              <a:rPr lang="ru-RU" altLang="ru-RU" sz="2800" dirty="0" err="1" smtClean="0">
                <a:solidFill>
                  <a:schemeClr val="tx1"/>
                </a:solidFill>
              </a:rPr>
              <a:t>мiж</a:t>
            </a:r>
            <a:r>
              <a:rPr lang="ru-RU" altLang="ru-RU" sz="2800" dirty="0" smtClean="0">
                <a:solidFill>
                  <a:schemeClr val="tx1"/>
                </a:solidFill>
              </a:rPr>
              <a:t> </a:t>
            </a:r>
            <a:r>
              <a:rPr lang="ru-RU" altLang="ru-RU" sz="2800" dirty="0" err="1" smtClean="0">
                <a:solidFill>
                  <a:schemeClr val="tx1"/>
                </a:solidFill>
              </a:rPr>
              <a:t>площинами</a:t>
            </a:r>
            <a:r>
              <a:rPr lang="ru-RU" altLang="ru-RU" sz="2800" dirty="0" smtClean="0">
                <a:solidFill>
                  <a:schemeClr val="tx1"/>
                </a:solidFill>
              </a:rPr>
              <a:t>:</a:t>
            </a:r>
          </a:p>
          <a:p>
            <a:pPr lvl="1" eaLnBrk="1" hangingPunct="1"/>
            <a:r>
              <a:rPr lang="ru-RU" altLang="ru-RU" sz="2400" dirty="0" smtClean="0">
                <a:solidFill>
                  <a:schemeClr val="tx1"/>
                </a:solidFill>
              </a:rPr>
              <a:t>а) </a:t>
            </a:r>
            <a:r>
              <a:rPr lang="ru-RU" altLang="ru-RU" sz="2400" i="1" dirty="0" smtClean="0">
                <a:solidFill>
                  <a:schemeClr val="tx1"/>
                </a:solidFill>
              </a:rPr>
              <a:t>PBC </a:t>
            </a:r>
            <a:r>
              <a:rPr lang="ru-RU" altLang="ru-RU" sz="2400" dirty="0" err="1" smtClean="0">
                <a:solidFill>
                  <a:schemeClr val="tx1"/>
                </a:solidFill>
              </a:rPr>
              <a:t>i</a:t>
            </a:r>
            <a:r>
              <a:rPr lang="ru-RU" altLang="ru-RU" sz="2400" dirty="0" smtClean="0">
                <a:solidFill>
                  <a:schemeClr val="tx1"/>
                </a:solidFill>
              </a:rPr>
              <a:t> </a:t>
            </a:r>
            <a:r>
              <a:rPr lang="ru-RU" altLang="ru-RU" sz="2400" i="1" dirty="0" smtClean="0">
                <a:solidFill>
                  <a:schemeClr val="tx1"/>
                </a:solidFill>
              </a:rPr>
              <a:t>ABC</a:t>
            </a:r>
            <a:r>
              <a:rPr lang="ru-RU" altLang="ru-RU" sz="2400" dirty="0" smtClean="0">
                <a:solidFill>
                  <a:schemeClr val="tx1"/>
                </a:solidFill>
              </a:rPr>
              <a:t>;</a:t>
            </a:r>
            <a:r>
              <a:rPr lang="en-US" altLang="ru-RU" sz="2400" dirty="0" smtClean="0">
                <a:solidFill>
                  <a:schemeClr val="tx1"/>
                </a:solidFill>
              </a:rPr>
              <a:t/>
            </a:r>
            <a:br>
              <a:rPr lang="en-US" altLang="ru-RU" sz="2400" dirty="0" smtClean="0">
                <a:solidFill>
                  <a:schemeClr val="tx1"/>
                </a:solidFill>
              </a:rPr>
            </a:br>
            <a:r>
              <a:rPr lang="ru-RU" altLang="ru-RU" sz="2400" dirty="0" smtClean="0">
                <a:solidFill>
                  <a:schemeClr val="tx1"/>
                </a:solidFill>
              </a:rPr>
              <a:t> </a:t>
            </a:r>
            <a:r>
              <a:rPr lang="en-US" altLang="ru-RU" sz="2400" dirty="0" smtClean="0">
                <a:solidFill>
                  <a:schemeClr val="tx1"/>
                </a:solidFill>
              </a:rPr>
              <a:t>CB-</a:t>
            </a:r>
            <a:r>
              <a:rPr lang="uk-UA" altLang="ru-RU" sz="2400" dirty="0" smtClean="0">
                <a:solidFill>
                  <a:schemeClr val="tx1"/>
                </a:solidFill>
              </a:rPr>
              <a:t>ребро</a:t>
            </a:r>
            <a:br>
              <a:rPr lang="uk-UA" altLang="ru-RU" sz="2400" dirty="0" smtClean="0">
                <a:solidFill>
                  <a:schemeClr val="tx1"/>
                </a:solidFill>
              </a:rPr>
            </a:br>
            <a:r>
              <a:rPr lang="ru-RU" altLang="ru-RU" sz="2400" dirty="0" smtClean="0">
                <a:solidFill>
                  <a:schemeClr val="tx1"/>
                </a:solidFill>
              </a:rPr>
              <a:t/>
            </a:r>
            <a:br>
              <a:rPr lang="ru-RU" altLang="ru-RU" sz="2400" dirty="0" smtClean="0">
                <a:solidFill>
                  <a:schemeClr val="tx1"/>
                </a:solidFill>
              </a:rPr>
            </a:br>
            <a:r>
              <a:rPr lang="ru-RU" altLang="ru-RU" sz="2400" dirty="0" smtClean="0">
                <a:solidFill>
                  <a:schemeClr val="tx1"/>
                </a:solidFill>
              </a:rPr>
              <a:t>б)</a:t>
            </a:r>
            <a:r>
              <a:rPr lang="ru-RU" altLang="ru-RU" sz="2400" i="1" dirty="0" smtClean="0">
                <a:solidFill>
                  <a:schemeClr val="tx1"/>
                </a:solidFill>
              </a:rPr>
              <a:t>PCD </a:t>
            </a:r>
            <a:r>
              <a:rPr lang="ru-RU" altLang="ru-RU" sz="2400" dirty="0" err="1" smtClean="0">
                <a:solidFill>
                  <a:schemeClr val="tx1"/>
                </a:solidFill>
              </a:rPr>
              <a:t>i</a:t>
            </a:r>
            <a:r>
              <a:rPr lang="ru-RU" altLang="ru-RU" sz="2400" dirty="0" smtClean="0">
                <a:solidFill>
                  <a:schemeClr val="tx1"/>
                </a:solidFill>
              </a:rPr>
              <a:t> </a:t>
            </a:r>
            <a:r>
              <a:rPr lang="ru-RU" altLang="ru-RU" sz="2400" i="1" dirty="0" smtClean="0">
                <a:solidFill>
                  <a:schemeClr val="tx1"/>
                </a:solidFill>
              </a:rPr>
              <a:t>ABC</a:t>
            </a:r>
            <a:r>
              <a:rPr lang="ru-RU" altLang="ru-RU" sz="2400" dirty="0" smtClean="0">
                <a:solidFill>
                  <a:schemeClr val="tx1"/>
                </a:solidFill>
              </a:rPr>
              <a:t>;</a:t>
            </a:r>
          </a:p>
          <a:p>
            <a:pPr lvl="1" eaLnBrk="1" hangingPunct="1"/>
            <a:r>
              <a:rPr lang="ru-RU" altLang="ru-RU" sz="2400" dirty="0" smtClean="0">
                <a:solidFill>
                  <a:schemeClr val="tx1"/>
                </a:solidFill>
              </a:rPr>
              <a:t>в</a:t>
            </a:r>
            <a:r>
              <a:rPr lang="en-US" altLang="ru-RU" sz="2400" dirty="0" smtClean="0">
                <a:solidFill>
                  <a:schemeClr val="tx1"/>
                </a:solidFill>
              </a:rPr>
              <a:t>) </a:t>
            </a:r>
            <a:r>
              <a:rPr lang="en-US" altLang="ru-RU" sz="2400" i="1" dirty="0" smtClean="0">
                <a:solidFill>
                  <a:schemeClr val="tx1"/>
                </a:solidFill>
              </a:rPr>
              <a:t>PAD </a:t>
            </a:r>
            <a:r>
              <a:rPr lang="en-US" altLang="ru-RU" sz="2400" dirty="0" err="1" smtClean="0">
                <a:solidFill>
                  <a:schemeClr val="tx1"/>
                </a:solidFill>
              </a:rPr>
              <a:t>i</a:t>
            </a:r>
            <a:r>
              <a:rPr lang="en-US" altLang="ru-RU" sz="2400" dirty="0" smtClean="0">
                <a:solidFill>
                  <a:schemeClr val="tx1"/>
                </a:solidFill>
              </a:rPr>
              <a:t> </a:t>
            </a:r>
            <a:r>
              <a:rPr lang="en-US" altLang="ru-RU" sz="2400" i="1" dirty="0" smtClean="0">
                <a:solidFill>
                  <a:schemeClr val="tx1"/>
                </a:solidFill>
              </a:rPr>
              <a:t>PCD</a:t>
            </a:r>
            <a:r>
              <a:rPr lang="en-US" altLang="ru-RU" sz="2400" dirty="0" smtClean="0">
                <a:solidFill>
                  <a:schemeClr val="tx1"/>
                </a:solidFill>
              </a:rPr>
              <a:t>;</a:t>
            </a:r>
            <a:r>
              <a:rPr lang="ru-RU" altLang="ru-RU" sz="2400" dirty="0" smtClean="0"/>
              <a:t/>
            </a:r>
            <a:br>
              <a:rPr lang="ru-RU" altLang="ru-RU" sz="2400" dirty="0" smtClean="0"/>
            </a:br>
            <a:endParaRPr lang="ru-RU" altLang="ru-RU" sz="2400" dirty="0" smtClean="0"/>
          </a:p>
          <a:p>
            <a:pPr eaLnBrk="1" hangingPunct="1"/>
            <a:endParaRPr lang="ru-RU" altLang="ru-RU" dirty="0" smtClean="0"/>
          </a:p>
        </p:txBody>
      </p:sp>
      <p:sp>
        <p:nvSpPr>
          <p:cNvPr id="235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/>
          </a:p>
        </p:txBody>
      </p:sp>
      <p:pic>
        <p:nvPicPr>
          <p:cNvPr id="23558" name="Рисунок 1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5181600" y="2667000"/>
            <a:ext cx="3897313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Группа 21"/>
          <p:cNvGrpSpPr>
            <a:grpSpLocks/>
          </p:cNvGrpSpPr>
          <p:nvPr/>
        </p:nvGrpSpPr>
        <p:grpSpPr bwMode="auto">
          <a:xfrm>
            <a:off x="3286116" y="3071810"/>
            <a:ext cx="2044700" cy="749300"/>
            <a:chOff x="2806193" y="3285479"/>
            <a:chExt cx="2044076" cy="747965"/>
          </a:xfrm>
        </p:grpSpPr>
        <p:grpSp>
          <p:nvGrpSpPr>
            <p:cNvPr id="3" name="Группа 8"/>
            <p:cNvGrpSpPr>
              <a:grpSpLocks/>
            </p:cNvGrpSpPr>
            <p:nvPr/>
          </p:nvGrpSpPr>
          <p:grpSpPr bwMode="auto">
            <a:xfrm>
              <a:off x="2806193" y="3285479"/>
              <a:ext cx="1152128" cy="747965"/>
              <a:chOff x="2950209" y="3501503"/>
              <a:chExt cx="1152128" cy="747965"/>
            </a:xfrm>
          </p:grpSpPr>
          <p:sp>
            <p:nvSpPr>
              <p:cNvPr id="23574" name="TextBox 6"/>
              <p:cNvSpPr txBox="1">
                <a:spLocks noChangeArrowheads="1"/>
              </p:cNvSpPr>
              <p:nvPr/>
            </p:nvSpPr>
            <p:spPr bwMode="auto">
              <a:xfrm>
                <a:off x="2950209" y="3603137"/>
                <a:ext cx="1152128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US" altLang="ru-RU" dirty="0">
                    <a:solidFill>
                      <a:srgbClr val="FF0000"/>
                    </a:solidFill>
                  </a:rPr>
                  <a:t>DC┴CB</a:t>
                </a:r>
                <a:br>
                  <a:rPr lang="en-US" altLang="ru-RU" dirty="0">
                    <a:solidFill>
                      <a:srgbClr val="FF0000"/>
                    </a:solidFill>
                  </a:rPr>
                </a:br>
                <a:r>
                  <a:rPr lang="en-US" altLang="ru-RU" dirty="0">
                    <a:solidFill>
                      <a:srgbClr val="FF0000"/>
                    </a:solidFill>
                  </a:rPr>
                  <a:t>PC┴CB</a:t>
                </a:r>
                <a:endParaRPr lang="ru-RU" altLang="ru-RU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8" name="Правая фигурная скобка 7"/>
              <p:cNvSpPr/>
              <p:nvPr/>
            </p:nvSpPr>
            <p:spPr>
              <a:xfrm>
                <a:off x="3850046" y="3501503"/>
                <a:ext cx="146005" cy="432615"/>
              </a:xfrm>
              <a:prstGeom prst="rightBrac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ru-RU"/>
              </a:p>
            </p:txBody>
          </p:sp>
        </p:grpSp>
        <p:grpSp>
          <p:nvGrpSpPr>
            <p:cNvPr id="4" name="Группа 20"/>
            <p:cNvGrpSpPr>
              <a:grpSpLocks/>
            </p:cNvGrpSpPr>
            <p:nvPr/>
          </p:nvGrpSpPr>
          <p:grpSpPr bwMode="auto">
            <a:xfrm>
              <a:off x="3949607" y="3365428"/>
              <a:ext cx="900662" cy="369332"/>
              <a:chOff x="6181855" y="5957716"/>
              <a:chExt cx="900662" cy="369332"/>
            </a:xfrm>
          </p:grpSpPr>
          <p:sp>
            <p:nvSpPr>
              <p:cNvPr id="23571" name="TextBox 9"/>
              <p:cNvSpPr txBox="1">
                <a:spLocks noChangeArrowheads="1"/>
              </p:cNvSpPr>
              <p:nvPr/>
            </p:nvSpPr>
            <p:spPr bwMode="auto">
              <a:xfrm>
                <a:off x="6410538" y="5957716"/>
                <a:ext cx="671979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altLang="ru-RU">
                    <a:solidFill>
                      <a:srgbClr val="FF0000"/>
                    </a:solidFill>
                  </a:rPr>
                  <a:t>PCD</a:t>
                </a:r>
                <a:endParaRPr lang="ru-RU" altLang="ru-RU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6181092" y="6186777"/>
                <a:ext cx="215834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 flipH="1">
                <a:off x="6181092" y="6033065"/>
                <a:ext cx="144418" cy="14579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" name="Группа 20"/>
          <p:cNvGrpSpPr>
            <a:grpSpLocks/>
          </p:cNvGrpSpPr>
          <p:nvPr/>
        </p:nvGrpSpPr>
        <p:grpSpPr bwMode="auto">
          <a:xfrm>
            <a:off x="3654425" y="3883025"/>
            <a:ext cx="887413" cy="369888"/>
            <a:chOff x="6181978" y="5957728"/>
            <a:chExt cx="888027" cy="369457"/>
          </a:xfrm>
        </p:grpSpPr>
        <p:sp>
          <p:nvSpPr>
            <p:cNvPr id="23566" name="TextBox 9"/>
            <p:cNvSpPr txBox="1">
              <a:spLocks noChangeArrowheads="1"/>
            </p:cNvSpPr>
            <p:nvPr/>
          </p:nvSpPr>
          <p:spPr bwMode="auto">
            <a:xfrm>
              <a:off x="6410539" y="5957728"/>
              <a:ext cx="659466" cy="3694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ru-RU" dirty="0">
                  <a:solidFill>
                    <a:srgbClr val="FF0000"/>
                  </a:solidFill>
                </a:rPr>
                <a:t>PDA</a:t>
              </a:r>
              <a:endParaRPr lang="ru-RU" altLang="ru-RU" dirty="0">
                <a:solidFill>
                  <a:srgbClr val="FF0000"/>
                </a:solidFill>
              </a:endParaRPr>
            </a:p>
          </p:txBody>
        </p:sp>
        <p:cxnSp>
          <p:nvCxnSpPr>
            <p:cNvPr id="19" name="Прямая соединительная линия 18"/>
            <p:cNvCxnSpPr/>
            <p:nvPr/>
          </p:nvCxnSpPr>
          <p:spPr>
            <a:xfrm>
              <a:off x="6181978" y="6186062"/>
              <a:ext cx="21604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flipH="1">
              <a:off x="6181978" y="6033839"/>
              <a:ext cx="144563" cy="14429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Группа 20"/>
          <p:cNvGrpSpPr>
            <a:grpSpLocks/>
          </p:cNvGrpSpPr>
          <p:nvPr/>
        </p:nvGrpSpPr>
        <p:grpSpPr bwMode="auto">
          <a:xfrm>
            <a:off x="3654425" y="4387855"/>
            <a:ext cx="1066800" cy="369888"/>
            <a:chOff x="6181978" y="5957734"/>
            <a:chExt cx="1067306" cy="369457"/>
          </a:xfrm>
        </p:grpSpPr>
        <p:sp>
          <p:nvSpPr>
            <p:cNvPr id="23563" name="TextBox 9"/>
            <p:cNvSpPr txBox="1">
              <a:spLocks noChangeArrowheads="1"/>
            </p:cNvSpPr>
            <p:nvPr/>
          </p:nvSpPr>
          <p:spPr bwMode="auto">
            <a:xfrm>
              <a:off x="6410541" y="5957734"/>
              <a:ext cx="838743" cy="3694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ru-RU" dirty="0">
                  <a:solidFill>
                    <a:srgbClr val="FF0000"/>
                  </a:solidFill>
                </a:rPr>
                <a:t>ADC</a:t>
              </a:r>
              <a:endParaRPr lang="ru-RU" altLang="ru-RU" dirty="0">
                <a:solidFill>
                  <a:srgbClr val="FF0000"/>
                </a:solidFill>
              </a:endParaRPr>
            </a:p>
          </p:txBody>
        </p:sp>
        <p:cxnSp>
          <p:nvCxnSpPr>
            <p:cNvPr id="25" name="Прямая соединительная линия 24"/>
            <p:cNvCxnSpPr/>
            <p:nvPr/>
          </p:nvCxnSpPr>
          <p:spPr>
            <a:xfrm>
              <a:off x="6181978" y="6186062"/>
              <a:ext cx="21600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flipH="1">
              <a:off x="6181978" y="6033839"/>
              <a:ext cx="144532" cy="14429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Рисунок 1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1676400"/>
            <a:ext cx="78359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611188" y="260350"/>
            <a:ext cx="7543800" cy="914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altLang="ru-RU" b="1" smtClean="0"/>
              <a:t>Завдання</a:t>
            </a:r>
            <a:r>
              <a:rPr lang="en-US" altLang="ru-RU" b="1" smtClean="0"/>
              <a:t> 5.</a:t>
            </a:r>
            <a:endParaRPr lang="ru-RU" altLang="ru-RU" dirty="0" smtClean="0"/>
          </a:p>
        </p:txBody>
      </p:sp>
      <p:pic>
        <p:nvPicPr>
          <p:cNvPr id="24580" name="Рисунок 1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7278688" y="239713"/>
            <a:ext cx="1752600" cy="143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779532SlideId25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76172413SlideId26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76172413SlideId26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76172413SlideId26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78112923SlideId26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76172419SlideId26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78112923SlideId26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78112923SlideId26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76172419SlideId26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7617246SlideId26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76172419SlideId26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779532SlideId257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7617246SlideId26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779532SlideId25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7617246SlideId26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7617246SlideId26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7617246SlideId26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7617246SlideId26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7617246SlideId26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76172413SlideId26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663</TotalTime>
  <Words>418</Words>
  <Application>Microsoft Office PowerPoint</Application>
  <PresentationFormat>Экран (4:3)</PresentationFormat>
  <Paragraphs>47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Исполнительная</vt:lpstr>
      <vt:lpstr>Слайд 1</vt:lpstr>
      <vt:lpstr>Слайд 2</vt:lpstr>
      <vt:lpstr>Слайд 3</vt:lpstr>
      <vt:lpstr>Слайд 4</vt:lpstr>
      <vt:lpstr>Слайд 5</vt:lpstr>
      <vt:lpstr>Завдання 1.</vt:lpstr>
      <vt:lpstr>Завдання </vt:lpstr>
      <vt:lpstr>Завдання 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Кути в просторі.</dc:title>
  <dc:creator>user</dc:creator>
  <cp:lastModifiedBy>denis</cp:lastModifiedBy>
  <cp:revision>89</cp:revision>
  <dcterms:created xsi:type="dcterms:W3CDTF">2019-02-11T22:26:13Z</dcterms:created>
  <dcterms:modified xsi:type="dcterms:W3CDTF">2020-11-24T09:46:45Z</dcterms:modified>
</cp:coreProperties>
</file>