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7"/>
  </p:notesMasterIdLst>
  <p:sldIdLst>
    <p:sldId id="310" r:id="rId2"/>
    <p:sldId id="319" r:id="rId3"/>
    <p:sldId id="327" r:id="rId4"/>
    <p:sldId id="328" r:id="rId5"/>
    <p:sldId id="318" r:id="rId6"/>
    <p:sldId id="331" r:id="rId7"/>
    <p:sldId id="329" r:id="rId8"/>
    <p:sldId id="330" r:id="rId9"/>
    <p:sldId id="332" r:id="rId10"/>
    <p:sldId id="333" r:id="rId11"/>
    <p:sldId id="307" r:id="rId12"/>
    <p:sldId id="334" r:id="rId13"/>
    <p:sldId id="322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23" r:id="rId25"/>
    <p:sldId id="316" r:id="rId26"/>
    <p:sldId id="317" r:id="rId27"/>
    <p:sldId id="345" r:id="rId28"/>
    <p:sldId id="324" r:id="rId29"/>
    <p:sldId id="325" r:id="rId30"/>
    <p:sldId id="346" r:id="rId31"/>
    <p:sldId id="326" r:id="rId32"/>
    <p:sldId id="347" r:id="rId33"/>
    <p:sldId id="312" r:id="rId34"/>
    <p:sldId id="314" r:id="rId35"/>
    <p:sldId id="315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100" d="100"/>
          <a:sy n="100" d="100"/>
        </p:scale>
        <p:origin x="-70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304E6-4688-4763-AB18-4AB6F67B94A6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44813-EC55-4DC7-87D8-BD244FB983C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73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474-09B4-421D-BA67-6A284D8D55F4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084FD4-CF75-42F9-ACA9-281B9D967D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474-09B4-421D-BA67-6A284D8D55F4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4FD4-CF75-42F9-ACA9-281B9D967D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474-09B4-421D-BA67-6A284D8D55F4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4FD4-CF75-42F9-ACA9-281B9D967D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474-09B4-421D-BA67-6A284D8D55F4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4FD4-CF75-42F9-ACA9-281B9D967D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474-09B4-421D-BA67-6A284D8D55F4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4FD4-CF75-42F9-ACA9-281B9D967D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474-09B4-421D-BA67-6A284D8D55F4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4FD4-CF75-42F9-ACA9-281B9D967D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474-09B4-421D-BA67-6A284D8D55F4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4FD4-CF75-42F9-ACA9-281B9D967D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474-09B4-421D-BA67-6A284D8D55F4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4FD4-CF75-42F9-ACA9-281B9D967D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474-09B4-421D-BA67-6A284D8D55F4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4FD4-CF75-42F9-ACA9-281B9D967D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474-09B4-421D-BA67-6A284D8D55F4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4FD4-CF75-42F9-ACA9-281B9D967D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474-09B4-421D-BA67-6A284D8D55F4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4FD4-CF75-42F9-ACA9-281B9D967D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5B7474-09B4-421D-BA67-6A284D8D55F4}" type="datetimeFigureOut">
              <a:rPr lang="uk-UA" smtClean="0"/>
              <a:pPr/>
              <a:t>04.02.2021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4084FD4-CF75-42F9-ACA9-281B9D967D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13"/>
          <p:cNvSpPr>
            <a:spLocks noChangeArrowheads="1" noChangeShapeType="1" noTextEdit="1"/>
          </p:cNvSpPr>
          <p:nvPr/>
        </p:nvSpPr>
        <p:spPr bwMode="auto">
          <a:xfrm>
            <a:off x="428596" y="1500174"/>
            <a:ext cx="8305800" cy="28956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6600" b="1" kern="10" dirty="0" err="1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Двогранний</a:t>
            </a:r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кут</a:t>
            </a:r>
          </a:p>
          <a:p>
            <a:pPr algn="ctr" eaLnBrk="1" hangingPunct="1">
              <a:defRPr/>
            </a:pPr>
            <a:r>
              <a:rPr lang="ru-RU" sz="6600" b="1" kern="10" dirty="0" err="1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</a:t>
            </a:r>
            <a:r>
              <a:rPr lang="uk-UA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6600" b="1" kern="10" dirty="0" err="1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рювання</a:t>
            </a:r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kern="10" dirty="0" err="1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кутів</a:t>
            </a:r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6600" b="1" kern="10" dirty="0" err="1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kern="10" dirty="0" err="1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6600" b="1" kern="10" dirty="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kern="10" smtClean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площинами</a:t>
            </a:r>
            <a:endParaRPr lang="ru-RU" sz="6600" b="1" kern="10" dirty="0">
              <a:ln w="2540">
                <a:solidFill>
                  <a:schemeClr val="tx1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9532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975" y="2420938"/>
            <a:ext cx="4518025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2971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495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007"/>
          <a:stretch>
            <a:fillRect/>
          </a:stretch>
        </p:blipFill>
        <p:spPr bwMode="auto">
          <a:xfrm>
            <a:off x="214282" y="285728"/>
            <a:ext cx="844176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214290"/>
            <a:ext cx="858444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927" y="428604"/>
            <a:ext cx="8086263" cy="587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6089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t="4717"/>
          <a:stretch>
            <a:fillRect/>
          </a:stretch>
        </p:blipFill>
        <p:spPr bwMode="auto">
          <a:xfrm>
            <a:off x="214282" y="357166"/>
            <a:ext cx="873807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89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63985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012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28604"/>
            <a:ext cx="807056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860897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4605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2001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854027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3"/>
          <a:srcRect l="13128" r="6645"/>
          <a:stretch>
            <a:fillRect/>
          </a:stretch>
        </p:blipFill>
        <p:spPr bwMode="auto">
          <a:xfrm>
            <a:off x="500034" y="642918"/>
            <a:ext cx="628654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7158" y="214290"/>
            <a:ext cx="2214578" cy="357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 err="1" smtClean="0"/>
              <a:t>Завдання</a:t>
            </a:r>
            <a:r>
              <a:rPr lang="en-US" altLang="ru-RU" sz="2800" b="1" dirty="0" smtClean="0"/>
              <a:t> 5.</a:t>
            </a: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 l="5756" t="9253"/>
          <a:stretch>
            <a:fillRect/>
          </a:stretch>
        </p:blipFill>
        <p:spPr bwMode="auto">
          <a:xfrm>
            <a:off x="500034" y="1000108"/>
            <a:ext cx="8186766" cy="5324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152400"/>
            <a:ext cx="2857488" cy="49051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Завдання</a:t>
            </a:r>
            <a:r>
              <a:rPr lang="en-US" alt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alt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alt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286808" cy="598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742955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38" y="500042"/>
            <a:ext cx="86630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6791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1202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9296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Freeform 2"/>
          <p:cNvSpPr>
            <a:spLocks/>
          </p:cNvSpPr>
          <p:nvPr/>
        </p:nvSpPr>
        <p:spPr bwMode="auto">
          <a:xfrm>
            <a:off x="6489700" y="1195388"/>
            <a:ext cx="1574800" cy="3249612"/>
          </a:xfrm>
          <a:custGeom>
            <a:avLst/>
            <a:gdLst/>
            <a:ahLst/>
            <a:cxnLst>
              <a:cxn ang="0">
                <a:pos x="848" y="2031"/>
              </a:cxn>
              <a:cxn ang="0">
                <a:pos x="0" y="1551"/>
              </a:cxn>
              <a:cxn ang="0">
                <a:pos x="100" y="0"/>
              </a:cxn>
              <a:cxn ang="0">
                <a:pos x="992" y="463"/>
              </a:cxn>
              <a:cxn ang="0">
                <a:pos x="976" y="479"/>
              </a:cxn>
              <a:cxn ang="0">
                <a:pos x="864" y="2047"/>
              </a:cxn>
              <a:cxn ang="0">
                <a:pos x="848" y="2031"/>
              </a:cxn>
            </a:cxnLst>
            <a:rect l="0" t="0" r="r" b="b"/>
            <a:pathLst>
              <a:path w="992" h="2047">
                <a:moveTo>
                  <a:pt x="848" y="2031"/>
                </a:moveTo>
                <a:lnTo>
                  <a:pt x="0" y="1551"/>
                </a:lnTo>
                <a:lnTo>
                  <a:pt x="100" y="0"/>
                </a:lnTo>
                <a:lnTo>
                  <a:pt x="992" y="463"/>
                </a:lnTo>
                <a:lnTo>
                  <a:pt x="976" y="479"/>
                </a:lnTo>
                <a:lnTo>
                  <a:pt x="864" y="2047"/>
                </a:lnTo>
                <a:lnTo>
                  <a:pt x="848" y="203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6035" name="Freeform 3"/>
          <p:cNvSpPr>
            <a:spLocks/>
          </p:cNvSpPr>
          <p:nvPr/>
        </p:nvSpPr>
        <p:spPr bwMode="auto">
          <a:xfrm>
            <a:off x="5168900" y="1193800"/>
            <a:ext cx="1473200" cy="3276600"/>
          </a:xfrm>
          <a:custGeom>
            <a:avLst/>
            <a:gdLst/>
            <a:ahLst/>
            <a:cxnLst>
              <a:cxn ang="0">
                <a:pos x="0" y="2064"/>
              </a:cxn>
              <a:cxn ang="0">
                <a:pos x="832" y="1568"/>
              </a:cxn>
              <a:cxn ang="0">
                <a:pos x="928" y="0"/>
              </a:cxn>
              <a:cxn ang="0">
                <a:pos x="96" y="544"/>
              </a:cxn>
              <a:cxn ang="0">
                <a:pos x="0" y="2064"/>
              </a:cxn>
            </a:cxnLst>
            <a:rect l="0" t="0" r="r" b="b"/>
            <a:pathLst>
              <a:path w="928" h="2064">
                <a:moveTo>
                  <a:pt x="0" y="2064"/>
                </a:moveTo>
                <a:lnTo>
                  <a:pt x="832" y="1568"/>
                </a:lnTo>
                <a:lnTo>
                  <a:pt x="928" y="0"/>
                </a:lnTo>
                <a:lnTo>
                  <a:pt x="96" y="544"/>
                </a:lnTo>
                <a:lnTo>
                  <a:pt x="0" y="2064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245100" y="2235200"/>
            <a:ext cx="2616200" cy="1320800"/>
            <a:chOff x="3304" y="1408"/>
            <a:chExt cx="1648" cy="832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grpSpPr>
        <p:sp>
          <p:nvSpPr>
            <p:cNvPr id="24597" name="Freeform 5"/>
            <p:cNvSpPr>
              <a:spLocks/>
            </p:cNvSpPr>
            <p:nvPr/>
          </p:nvSpPr>
          <p:spPr bwMode="auto">
            <a:xfrm>
              <a:off x="3304" y="1408"/>
              <a:ext cx="1648" cy="832"/>
            </a:xfrm>
            <a:custGeom>
              <a:avLst/>
              <a:gdLst>
                <a:gd name="T0" fmla="*/ 1648 w 1648"/>
                <a:gd name="T1" fmla="*/ 528 h 832"/>
                <a:gd name="T2" fmla="*/ 848 w 1648"/>
                <a:gd name="T3" fmla="*/ 0 h 832"/>
                <a:gd name="T4" fmla="*/ 0 w 1648"/>
                <a:gd name="T5" fmla="*/ 512 h 832"/>
                <a:gd name="T6" fmla="*/ 240 w 1648"/>
                <a:gd name="T7" fmla="*/ 736 h 832"/>
                <a:gd name="T8" fmla="*/ 496 w 1648"/>
                <a:gd name="T9" fmla="*/ 832 h 832"/>
                <a:gd name="T10" fmla="*/ 818 w 1648"/>
                <a:gd name="T11" fmla="*/ 822 h 832"/>
                <a:gd name="T12" fmla="*/ 1168 w 1648"/>
                <a:gd name="T13" fmla="*/ 800 h 832"/>
                <a:gd name="T14" fmla="*/ 1440 w 1648"/>
                <a:gd name="T15" fmla="*/ 704 h 832"/>
                <a:gd name="T16" fmla="*/ 1632 w 1648"/>
                <a:gd name="T17" fmla="*/ 544 h 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8"/>
                <a:gd name="T28" fmla="*/ 0 h 832"/>
                <a:gd name="T29" fmla="*/ 1648 w 1648"/>
                <a:gd name="T30" fmla="*/ 832 h 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8" h="832">
                  <a:moveTo>
                    <a:pt x="1648" y="528"/>
                  </a:moveTo>
                  <a:lnTo>
                    <a:pt x="848" y="0"/>
                  </a:lnTo>
                  <a:lnTo>
                    <a:pt x="0" y="512"/>
                  </a:lnTo>
                  <a:lnTo>
                    <a:pt x="240" y="736"/>
                  </a:lnTo>
                  <a:lnTo>
                    <a:pt x="496" y="832"/>
                  </a:lnTo>
                  <a:lnTo>
                    <a:pt x="818" y="822"/>
                  </a:lnTo>
                  <a:lnTo>
                    <a:pt x="1168" y="800"/>
                  </a:lnTo>
                  <a:lnTo>
                    <a:pt x="1440" y="704"/>
                  </a:lnTo>
                  <a:lnTo>
                    <a:pt x="1632" y="544"/>
                  </a:lnTo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598" name="Freeform 34"/>
            <p:cNvSpPr>
              <a:spLocks/>
            </p:cNvSpPr>
            <p:nvPr/>
          </p:nvSpPr>
          <p:spPr bwMode="auto">
            <a:xfrm>
              <a:off x="3936" y="1536"/>
              <a:ext cx="504" cy="192"/>
            </a:xfrm>
            <a:custGeom>
              <a:avLst/>
              <a:gdLst>
                <a:gd name="T0" fmla="*/ 0 w 504"/>
                <a:gd name="T1" fmla="*/ 0 h 192"/>
                <a:gd name="T2" fmla="*/ 288 w 504"/>
                <a:gd name="T3" fmla="*/ 192 h 192"/>
                <a:gd name="T4" fmla="*/ 504 w 504"/>
                <a:gd name="T5" fmla="*/ 56 h 192"/>
                <a:gd name="T6" fmla="*/ 0 60000 65536"/>
                <a:gd name="T7" fmla="*/ 0 60000 65536"/>
                <a:gd name="T8" fmla="*/ 0 60000 65536"/>
                <a:gd name="T9" fmla="*/ 0 w 504"/>
                <a:gd name="T10" fmla="*/ 0 h 192"/>
                <a:gd name="T11" fmla="*/ 504 w 50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4" h="192">
                  <a:moveTo>
                    <a:pt x="0" y="0"/>
                  </a:moveTo>
                  <a:lnTo>
                    <a:pt x="288" y="192"/>
                  </a:lnTo>
                  <a:lnTo>
                    <a:pt x="504" y="56"/>
                  </a:lnTo>
                </a:path>
              </a:pathLst>
            </a:custGeom>
            <a:grp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56040" name="Freeform 8"/>
          <p:cNvSpPr>
            <a:spLocks/>
          </p:cNvSpPr>
          <p:nvPr/>
        </p:nvSpPr>
        <p:spPr bwMode="auto">
          <a:xfrm>
            <a:off x="876300" y="2895600"/>
            <a:ext cx="3124200" cy="8382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576" y="0"/>
              </a:cxn>
              <a:cxn ang="0">
                <a:pos x="1968" y="0"/>
              </a:cxn>
              <a:cxn ang="0">
                <a:pos x="1392" y="672"/>
              </a:cxn>
              <a:cxn ang="0">
                <a:pos x="0" y="672"/>
              </a:cxn>
            </a:cxnLst>
            <a:rect l="0" t="0" r="r" b="b"/>
            <a:pathLst>
              <a:path w="1968" h="672">
                <a:moveTo>
                  <a:pt x="0" y="672"/>
                </a:moveTo>
                <a:lnTo>
                  <a:pt x="576" y="0"/>
                </a:lnTo>
                <a:lnTo>
                  <a:pt x="1968" y="0"/>
                </a:lnTo>
                <a:lnTo>
                  <a:pt x="1392" y="672"/>
                </a:lnTo>
                <a:lnTo>
                  <a:pt x="0" y="6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6041" name="Freeform 9"/>
          <p:cNvSpPr>
            <a:spLocks/>
          </p:cNvSpPr>
          <p:nvPr/>
        </p:nvSpPr>
        <p:spPr bwMode="auto">
          <a:xfrm>
            <a:off x="876300" y="1028700"/>
            <a:ext cx="2362200" cy="2705100"/>
          </a:xfrm>
          <a:custGeom>
            <a:avLst/>
            <a:gdLst/>
            <a:ahLst/>
            <a:cxnLst>
              <a:cxn ang="0">
                <a:pos x="736" y="1168"/>
              </a:cxn>
              <a:cxn ang="0">
                <a:pos x="1488" y="0"/>
              </a:cxn>
              <a:cxn ang="0">
                <a:pos x="736" y="560"/>
              </a:cxn>
              <a:cxn ang="0">
                <a:pos x="0" y="1704"/>
              </a:cxn>
            </a:cxnLst>
            <a:rect l="0" t="0" r="r" b="b"/>
            <a:pathLst>
              <a:path w="1488" h="1704">
                <a:moveTo>
                  <a:pt x="736" y="1168"/>
                </a:moveTo>
                <a:lnTo>
                  <a:pt x="1488" y="0"/>
                </a:lnTo>
                <a:lnTo>
                  <a:pt x="736" y="560"/>
                </a:lnTo>
                <a:lnTo>
                  <a:pt x="0" y="1704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3" name="Group 3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895475"/>
            <a:ext cx="22193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Freeform 11"/>
          <p:cNvSpPr>
            <a:spLocks/>
          </p:cNvSpPr>
          <p:nvPr/>
        </p:nvSpPr>
        <p:spPr bwMode="auto">
          <a:xfrm>
            <a:off x="1320800" y="2882900"/>
            <a:ext cx="2184400" cy="546100"/>
          </a:xfrm>
          <a:custGeom>
            <a:avLst/>
            <a:gdLst>
              <a:gd name="T0" fmla="*/ 2147483646 w 1376"/>
              <a:gd name="T1" fmla="*/ 2147483646 h 344"/>
              <a:gd name="T2" fmla="*/ 2147483646 w 1376"/>
              <a:gd name="T3" fmla="*/ 0 h 344"/>
              <a:gd name="T4" fmla="*/ 0 w 1376"/>
              <a:gd name="T5" fmla="*/ 2147483646 h 344"/>
              <a:gd name="T6" fmla="*/ 0 60000 65536"/>
              <a:gd name="T7" fmla="*/ 0 60000 65536"/>
              <a:gd name="T8" fmla="*/ 0 60000 65536"/>
              <a:gd name="T9" fmla="*/ 0 w 1376"/>
              <a:gd name="T10" fmla="*/ 0 h 344"/>
              <a:gd name="T11" fmla="*/ 1376 w 1376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6" h="344">
                <a:moveTo>
                  <a:pt x="1376" y="8"/>
                </a:moveTo>
                <a:lnTo>
                  <a:pt x="456" y="0"/>
                </a:lnTo>
                <a:lnTo>
                  <a:pt x="0" y="34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8441" name="Freeform 12"/>
          <p:cNvSpPr>
            <a:spLocks/>
          </p:cNvSpPr>
          <p:nvPr/>
        </p:nvSpPr>
        <p:spPr bwMode="auto">
          <a:xfrm>
            <a:off x="2070100" y="1866900"/>
            <a:ext cx="609600" cy="1016000"/>
          </a:xfrm>
          <a:custGeom>
            <a:avLst/>
            <a:gdLst>
              <a:gd name="T0" fmla="*/ 2147483646 w 384"/>
              <a:gd name="T1" fmla="*/ 0 h 640"/>
              <a:gd name="T2" fmla="*/ 0 w 384"/>
              <a:gd name="T3" fmla="*/ 2147483646 h 640"/>
              <a:gd name="T4" fmla="*/ 0 60000 65536"/>
              <a:gd name="T5" fmla="*/ 0 60000 65536"/>
              <a:gd name="T6" fmla="*/ 0 w 384"/>
              <a:gd name="T7" fmla="*/ 0 h 640"/>
              <a:gd name="T8" fmla="*/ 384 w 384"/>
              <a:gd name="T9" fmla="*/ 640 h 6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40">
                <a:moveTo>
                  <a:pt x="384" y="0"/>
                </a:moveTo>
                <a:lnTo>
                  <a:pt x="0" y="6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8442" name="Freeform 13"/>
          <p:cNvSpPr>
            <a:spLocks/>
          </p:cNvSpPr>
          <p:nvPr/>
        </p:nvSpPr>
        <p:spPr bwMode="auto">
          <a:xfrm>
            <a:off x="6489700" y="2235200"/>
            <a:ext cx="101600" cy="1447800"/>
          </a:xfrm>
          <a:custGeom>
            <a:avLst/>
            <a:gdLst>
              <a:gd name="T0" fmla="*/ 2147483646 w 64"/>
              <a:gd name="T1" fmla="*/ 0 h 912"/>
              <a:gd name="T2" fmla="*/ 0 w 64"/>
              <a:gd name="T3" fmla="*/ 2147483646 h 912"/>
              <a:gd name="T4" fmla="*/ 2147483646 w 64"/>
              <a:gd name="T5" fmla="*/ 2147483646 h 912"/>
              <a:gd name="T6" fmla="*/ 0 w 64"/>
              <a:gd name="T7" fmla="*/ 2147483646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912"/>
              <a:gd name="T14" fmla="*/ 64 w 64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912">
                <a:moveTo>
                  <a:pt x="64" y="0"/>
                </a:moveTo>
                <a:lnTo>
                  <a:pt x="0" y="896"/>
                </a:lnTo>
                <a:lnTo>
                  <a:pt x="16" y="912"/>
                </a:lnTo>
                <a:lnTo>
                  <a:pt x="0" y="91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8443" name="Rectangle 15"/>
          <p:cNvSpPr>
            <a:spLocks noChangeArrowheads="1"/>
          </p:cNvSpPr>
          <p:nvPr/>
        </p:nvSpPr>
        <p:spPr bwMode="auto">
          <a:xfrm>
            <a:off x="228600" y="1524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Двогранний  кут може бути гострим, прямим.</a:t>
            </a:r>
          </a:p>
        </p:txBody>
      </p:sp>
      <p:pic>
        <p:nvPicPr>
          <p:cNvPr id="18444" name="Рисунок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56550" y="188913"/>
            <a:ext cx="10604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22533" name="Рисунок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 rot="19873015">
            <a:off x="786344" y="1437065"/>
            <a:ext cx="5454476" cy="377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91438" y="754063"/>
            <a:ext cx="611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00">
                <a:latin typeface="Times New Roman" pitchFamily="18" charset="0"/>
              </a:rPr>
              <a:t>3) Дано двогранний кут з ребром </a:t>
            </a:r>
            <a:r>
              <a:rPr lang="ru-RU" altLang="ru-RU" sz="100" i="1">
                <a:latin typeface="Times New Roman" pitchFamily="18" charset="0"/>
              </a:rPr>
              <a:t>MN </a:t>
            </a:r>
            <a:r>
              <a:rPr lang="ru-RU" altLang="ru-RU" sz="100">
                <a:latin typeface="Times New Roman" pitchFamily="18" charset="0"/>
              </a:rPr>
              <a:t>(</a:t>
            </a:r>
            <a:r>
              <a:rPr lang="ru-RU" altLang="ru-RU" sz="100" i="1">
                <a:latin typeface="Times New Roman" pitchFamily="18" charset="0"/>
              </a:rPr>
              <a:t>див. рисунок</a:t>
            </a:r>
            <a:r>
              <a:rPr lang="ru-RU" altLang="ru-RU" sz="100">
                <a:latin typeface="Times New Roman" pitchFamily="18" charset="0"/>
              </a:rPr>
              <a:t>). На однiй iз його граней взято</a:t>
            </a:r>
            <a:r>
              <a:rPr lang="ru-RU" altLang="ru-RU" sz="100" i="1">
                <a:latin typeface="Times New Roman" pitchFamily="18" charset="0"/>
              </a:rPr>
              <a:t> </a:t>
            </a:r>
            <a:r>
              <a:rPr lang="ru-RU" altLang="ru-RU" sz="100">
                <a:latin typeface="Times New Roman" pitchFamily="18" charset="0"/>
              </a:rPr>
              <a:t>довiльну точку </a:t>
            </a:r>
            <a:r>
              <a:rPr lang="ru-RU" altLang="ru-RU" sz="100" i="1">
                <a:latin typeface="Times New Roman" pitchFamily="18" charset="0"/>
              </a:rPr>
              <a:t>A</a:t>
            </a:r>
            <a:r>
              <a:rPr lang="ru-RU" altLang="ru-RU" sz="100">
                <a:latin typeface="Times New Roman" pitchFamily="18" charset="0"/>
              </a:rPr>
              <a:t>, з якої проведено перпендикуляр </a:t>
            </a:r>
            <a:r>
              <a:rPr lang="ru-RU" altLang="ru-RU" sz="100" i="1">
                <a:latin typeface="Times New Roman" pitchFamily="18" charset="0"/>
              </a:rPr>
              <a:t>AB </a:t>
            </a:r>
            <a:r>
              <a:rPr lang="ru-RU" altLang="ru-RU" sz="100">
                <a:latin typeface="Times New Roman" pitchFamily="18" charset="0"/>
              </a:rPr>
              <a:t>до ребра </a:t>
            </a:r>
            <a:r>
              <a:rPr lang="ru-RU" altLang="ru-RU" sz="100" i="1">
                <a:latin typeface="Times New Roman" pitchFamily="18" charset="0"/>
              </a:rPr>
              <a:t>MN </a:t>
            </a:r>
            <a:r>
              <a:rPr lang="ru-RU" altLang="ru-RU" sz="100">
                <a:latin typeface="Times New Roman" pitchFamily="18" charset="0"/>
              </a:rPr>
              <a:t>i перпендикуляр </a:t>
            </a:r>
            <a:r>
              <a:rPr lang="ru-RU" altLang="ru-RU" sz="100" i="1">
                <a:latin typeface="Times New Roman" pitchFamily="18" charset="0"/>
              </a:rPr>
              <a:t>AC </a:t>
            </a:r>
            <a:r>
              <a:rPr lang="ru-RU" altLang="ru-RU" sz="100">
                <a:latin typeface="Times New Roman" pitchFamily="18" charset="0"/>
              </a:rPr>
              <a:t>до другої гранi. Чи можна</a:t>
            </a:r>
            <a:r>
              <a:rPr lang="ru-RU" altLang="ru-RU" sz="100" i="1">
                <a:latin typeface="Times New Roman" pitchFamily="18" charset="0"/>
              </a:rPr>
              <a:t> </a:t>
            </a:r>
            <a:r>
              <a:rPr lang="ru-RU" altLang="ru-RU" sz="100">
                <a:latin typeface="Times New Roman" pitchFamily="18" charset="0"/>
              </a:rPr>
              <a:t>стверджувати, що </a:t>
            </a:r>
            <a:r>
              <a:rPr lang="ru-RU" altLang="ru-RU" sz="100" i="1">
                <a:latin typeface="Times New Roman" pitchFamily="18" charset="0"/>
              </a:rPr>
              <a:t>ABC </a:t>
            </a:r>
            <a:r>
              <a:rPr lang="ru-RU" altLang="ru-RU" sz="100"/>
              <a:t>—</a:t>
            </a:r>
            <a:r>
              <a:rPr lang="ru-RU" altLang="ru-RU" sz="100">
                <a:latin typeface="Times New Roman" pitchFamily="18" charset="0"/>
              </a:rPr>
              <a:t> лiнiйний кут</a:t>
            </a:r>
            <a:r>
              <a:rPr lang="ru-RU" altLang="ru-RU" sz="100" i="1">
                <a:latin typeface="Times New Roman" pitchFamily="18" charset="0"/>
              </a:rPr>
              <a:t> </a:t>
            </a:r>
            <a:r>
              <a:rPr lang="ru-RU" altLang="ru-RU" sz="100">
                <a:latin typeface="Times New Roman" pitchFamily="18" charset="0"/>
              </a:rPr>
              <a:t>двогранного кута? Визначте вид трикутника </a:t>
            </a:r>
            <a:r>
              <a:rPr lang="ru-RU" altLang="ru-RU" sz="100" i="1">
                <a:latin typeface="Times New Roman" pitchFamily="18" charset="0"/>
              </a:rPr>
              <a:t>ABC</a:t>
            </a:r>
            <a:r>
              <a:rPr lang="ru-RU" altLang="ru-RU" sz="100">
                <a:latin typeface="Times New Roman" pitchFamily="18" charset="0"/>
              </a:rPr>
              <a:t>.</a:t>
            </a:r>
            <a:r>
              <a:rPr lang="ru-RU" altLang="ru-RU" sz="10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27763" y="3068638"/>
            <a:ext cx="7556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00">
                <a:latin typeface="Times New Roman" pitchFamily="18" charset="0"/>
              </a:rPr>
              <a:t>2) </a:t>
            </a:r>
            <a:r>
              <a:rPr lang="ru-RU" altLang="ru-RU" sz="100" i="1">
                <a:latin typeface="Times New Roman" pitchFamily="18" charset="0"/>
              </a:rPr>
              <a:t>ABCD</a:t>
            </a:r>
            <a:r>
              <a:rPr lang="ru-RU" altLang="ru-RU" sz="100"/>
              <a:t>—</a:t>
            </a:r>
            <a:r>
              <a:rPr lang="ru-RU" altLang="ru-RU" sz="100">
                <a:latin typeface="Times New Roman" pitchFamily="18" charset="0"/>
              </a:rPr>
              <a:t>квадрат, пряма </a:t>
            </a:r>
            <a:r>
              <a:rPr lang="ru-RU" altLang="ru-RU" sz="100" i="1">
                <a:latin typeface="Times New Roman" pitchFamily="18" charset="0"/>
              </a:rPr>
              <a:t>PD </a:t>
            </a:r>
            <a:r>
              <a:rPr lang="ru-RU" altLang="ru-RU" sz="100">
                <a:latin typeface="Times New Roman" pitchFamily="18" charset="0"/>
              </a:rPr>
              <a:t>перпендикулярна до площини </a:t>
            </a:r>
            <a:r>
              <a:rPr lang="ru-RU" altLang="ru-RU" sz="100" i="1">
                <a:latin typeface="Times New Roman" pitchFamily="18" charset="0"/>
              </a:rPr>
              <a:t>ABC</a:t>
            </a:r>
            <a:r>
              <a:rPr lang="ru-RU" altLang="ru-RU" sz="100">
                <a:latin typeface="Times New Roman" pitchFamily="18" charset="0"/>
              </a:rPr>
              <a:t>. Назвiть кути мiж площинами:</a:t>
            </a:r>
            <a:r>
              <a:rPr lang="ru-RU" altLang="ru-RU" sz="100"/>
              <a:t> </a:t>
            </a:r>
          </a:p>
          <a:p>
            <a:r>
              <a:rPr lang="ru-RU" altLang="ru-RU" sz="100">
                <a:latin typeface="Times New Roman" pitchFamily="18" charset="0"/>
              </a:rPr>
              <a:t>а) </a:t>
            </a:r>
            <a:r>
              <a:rPr lang="ru-RU" altLang="ru-RU" sz="100" i="1">
                <a:latin typeface="Times New Roman" pitchFamily="18" charset="0"/>
              </a:rPr>
              <a:t>PBC </a:t>
            </a:r>
            <a:r>
              <a:rPr lang="ru-RU" altLang="ru-RU" sz="100">
                <a:latin typeface="Times New Roman" pitchFamily="18" charset="0"/>
              </a:rPr>
              <a:t>i </a:t>
            </a:r>
            <a:r>
              <a:rPr lang="ru-RU" altLang="ru-RU" sz="100" i="1">
                <a:latin typeface="Times New Roman" pitchFamily="18" charset="0"/>
              </a:rPr>
              <a:t>ABC</a:t>
            </a:r>
            <a:r>
              <a:rPr lang="ru-RU" altLang="ru-RU" sz="100">
                <a:latin typeface="Times New Roman" pitchFamily="18" charset="0"/>
              </a:rPr>
              <a:t>; б)</a:t>
            </a:r>
            <a:r>
              <a:rPr lang="ru-RU" altLang="ru-RU" sz="100" i="1">
                <a:latin typeface="Times New Roman" pitchFamily="18" charset="0"/>
              </a:rPr>
              <a:t>PCD </a:t>
            </a:r>
            <a:r>
              <a:rPr lang="ru-RU" altLang="ru-RU" sz="100">
                <a:latin typeface="Times New Roman" pitchFamily="18" charset="0"/>
              </a:rPr>
              <a:t>i </a:t>
            </a:r>
            <a:r>
              <a:rPr lang="ru-RU" altLang="ru-RU" sz="100" i="1">
                <a:latin typeface="Times New Roman" pitchFamily="18" charset="0"/>
              </a:rPr>
              <a:t>ABC</a:t>
            </a:r>
            <a:r>
              <a:rPr lang="ru-RU" altLang="ru-RU" sz="100">
                <a:latin typeface="Times New Roman" pitchFamily="18" charset="0"/>
              </a:rPr>
              <a:t>;</a:t>
            </a:r>
            <a:endParaRPr lang="ru-RU" altLang="ru-RU" sz="100"/>
          </a:p>
          <a:p>
            <a:r>
              <a:rPr lang="ru-RU" altLang="ru-RU" sz="100">
                <a:latin typeface="Times New Roman" pitchFamily="18" charset="0"/>
              </a:rPr>
              <a:t>в</a:t>
            </a:r>
            <a:r>
              <a:rPr lang="en-US" altLang="ru-RU" sz="100">
                <a:latin typeface="Times New Roman" pitchFamily="18" charset="0"/>
              </a:rPr>
              <a:t>) </a:t>
            </a:r>
            <a:r>
              <a:rPr lang="en-US" altLang="ru-RU" sz="100" i="1">
                <a:latin typeface="Times New Roman" pitchFamily="18" charset="0"/>
              </a:rPr>
              <a:t>PAD </a:t>
            </a:r>
            <a:r>
              <a:rPr lang="en-US" altLang="ru-RU" sz="100">
                <a:latin typeface="Times New Roman" pitchFamily="18" charset="0"/>
              </a:rPr>
              <a:t>i </a:t>
            </a:r>
            <a:r>
              <a:rPr lang="en-US" altLang="ru-RU" sz="100" i="1">
                <a:latin typeface="Times New Roman" pitchFamily="18" charset="0"/>
              </a:rPr>
              <a:t>PCD</a:t>
            </a:r>
            <a:r>
              <a:rPr lang="en-US" altLang="ru-RU" sz="100">
                <a:latin typeface="Times New Roman" pitchFamily="18" charset="0"/>
              </a:rPr>
              <a:t>; </a:t>
            </a:r>
            <a:r>
              <a:rPr lang="ru-RU" altLang="ru-RU" sz="100">
                <a:latin typeface="Times New Roman" pitchFamily="18" charset="0"/>
              </a:rPr>
              <a:t>г</a:t>
            </a:r>
            <a:r>
              <a:rPr lang="en-US" altLang="ru-RU" sz="100">
                <a:latin typeface="Times New Roman" pitchFamily="18" charset="0"/>
              </a:rPr>
              <a:t>)</a:t>
            </a:r>
            <a:r>
              <a:rPr lang="en-US" altLang="ru-RU" sz="100" i="1">
                <a:latin typeface="Times New Roman" pitchFamily="18" charset="0"/>
              </a:rPr>
              <a:t>PAD </a:t>
            </a:r>
            <a:r>
              <a:rPr lang="en-US" altLang="ru-RU" sz="100">
                <a:latin typeface="Times New Roman" pitchFamily="18" charset="0"/>
              </a:rPr>
              <a:t>i </a:t>
            </a:r>
            <a:r>
              <a:rPr lang="en-US" altLang="ru-RU" sz="100" i="1">
                <a:latin typeface="Times New Roman" pitchFamily="18" charset="0"/>
              </a:rPr>
              <a:t>PBC</a:t>
            </a:r>
            <a:r>
              <a:rPr lang="en-US" altLang="ru-RU" sz="100">
                <a:latin typeface="Times New Roman" pitchFamily="18" charset="0"/>
              </a:rPr>
              <a:t>.</a:t>
            </a:r>
            <a:endParaRPr lang="en-US" altLang="ru-RU" sz="100"/>
          </a:p>
        </p:txBody>
      </p:sp>
      <p:sp>
        <p:nvSpPr>
          <p:cNvPr id="33801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Завдання</a:t>
            </a:r>
            <a:r>
              <a:rPr lang="en-US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6" name="Объект 1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28600" y="1295400"/>
            <a:ext cx="5772160" cy="417671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ru-RU" sz="3200" b="1" i="1" dirty="0" smtClean="0">
                <a:solidFill>
                  <a:schemeClr val="tx1"/>
                </a:solidFill>
              </a:rPr>
              <a:t>ABCD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—квадрат, пряма </a:t>
            </a:r>
            <a:r>
              <a:rPr lang="ru-RU" altLang="ru-RU" sz="3200" b="1" i="1" dirty="0" smtClean="0">
                <a:solidFill>
                  <a:schemeClr val="tx1"/>
                </a:solidFill>
              </a:rPr>
              <a:t>PD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перпендикулярна до </a:t>
            </a:r>
            <a:r>
              <a:rPr lang="ru-RU" altLang="ru-RU" sz="3200" b="1" dirty="0" err="1" smtClean="0">
                <a:solidFill>
                  <a:schemeClr val="tx1"/>
                </a:solidFill>
              </a:rPr>
              <a:t>площини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 </a:t>
            </a:r>
            <a:r>
              <a:rPr lang="ru-RU" altLang="ru-RU" sz="3200" b="1" i="1" dirty="0" smtClean="0">
                <a:solidFill>
                  <a:schemeClr val="tx1"/>
                </a:solidFill>
              </a:rPr>
              <a:t>ABC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. </a:t>
            </a:r>
            <a:r>
              <a:rPr lang="ru-RU" altLang="ru-RU" sz="3200" b="1" dirty="0" err="1" smtClean="0">
                <a:solidFill>
                  <a:schemeClr val="tx1"/>
                </a:solidFill>
              </a:rPr>
              <a:t>Назвiть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 кути </a:t>
            </a:r>
            <a:r>
              <a:rPr lang="ru-RU" altLang="ru-RU" sz="3200" b="1" dirty="0" err="1" smtClean="0">
                <a:solidFill>
                  <a:schemeClr val="tx1"/>
                </a:solidFill>
              </a:rPr>
              <a:t>мiж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 </a:t>
            </a:r>
            <a:r>
              <a:rPr lang="ru-RU" altLang="ru-RU" sz="3200" b="1" dirty="0" err="1" smtClean="0">
                <a:solidFill>
                  <a:schemeClr val="tx1"/>
                </a:solidFill>
              </a:rPr>
              <a:t>площинами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:</a:t>
            </a:r>
          </a:p>
          <a:p>
            <a:pPr lvl="1" eaLnBrk="1" hangingPunct="1"/>
            <a:r>
              <a:rPr lang="ru-RU" altLang="ru-RU" sz="2800" b="1" dirty="0" smtClean="0">
                <a:solidFill>
                  <a:schemeClr val="tx1"/>
                </a:solidFill>
              </a:rPr>
              <a:t>а) 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PBC </a:t>
            </a:r>
            <a:r>
              <a:rPr lang="ru-RU" altLang="ru-RU" sz="2800" b="1" dirty="0" err="1" smtClean="0">
                <a:solidFill>
                  <a:schemeClr val="tx1"/>
                </a:solidFill>
              </a:rPr>
              <a:t>i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ABC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;</a:t>
            </a:r>
            <a:r>
              <a:rPr lang="en-US" altLang="ru-RU" sz="2800" b="1" dirty="0" smtClean="0">
                <a:solidFill>
                  <a:schemeClr val="tx1"/>
                </a:solidFill>
              </a:rPr>
              <a:t/>
            </a:r>
            <a:br>
              <a:rPr lang="en-US" altLang="ru-RU" sz="2800" b="1" dirty="0" smtClean="0">
                <a:solidFill>
                  <a:schemeClr val="tx1"/>
                </a:solidFill>
              </a:rPr>
            </a:br>
            <a:r>
              <a:rPr lang="ru-RU" altLang="ru-RU" sz="2800" b="1" dirty="0" smtClean="0">
                <a:solidFill>
                  <a:schemeClr val="tx1"/>
                </a:solidFill>
              </a:rPr>
              <a:t> 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CB-</a:t>
            </a:r>
            <a:r>
              <a:rPr lang="uk-UA" altLang="ru-RU" sz="2800" b="1" dirty="0" smtClean="0">
                <a:solidFill>
                  <a:schemeClr val="tx1"/>
                </a:solidFill>
              </a:rPr>
              <a:t>ребро</a:t>
            </a:r>
            <a:br>
              <a:rPr lang="uk-UA" altLang="ru-RU" sz="2800" b="1" dirty="0" smtClean="0">
                <a:solidFill>
                  <a:schemeClr val="tx1"/>
                </a:solidFill>
              </a:rPr>
            </a:br>
            <a:r>
              <a:rPr lang="ru-RU" altLang="ru-RU" sz="2800" b="1" dirty="0" smtClean="0">
                <a:solidFill>
                  <a:schemeClr val="tx1"/>
                </a:solidFill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</a:rPr>
            </a:br>
            <a:r>
              <a:rPr lang="ru-RU" altLang="ru-RU" sz="2800" b="1" dirty="0" smtClean="0">
                <a:solidFill>
                  <a:schemeClr val="tx1"/>
                </a:solidFill>
              </a:rPr>
              <a:t>б)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PCD </a:t>
            </a:r>
            <a:r>
              <a:rPr lang="ru-RU" altLang="ru-RU" sz="2800" b="1" dirty="0" err="1" smtClean="0">
                <a:solidFill>
                  <a:schemeClr val="tx1"/>
                </a:solidFill>
              </a:rPr>
              <a:t>i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ABC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;</a:t>
            </a:r>
          </a:p>
          <a:p>
            <a:pPr lvl="1" eaLnBrk="1" hangingPunct="1"/>
            <a:endParaRPr lang="ru-RU" altLang="ru-RU" sz="2800" b="1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ru-RU" altLang="ru-RU" sz="2800" b="1" dirty="0" smtClean="0">
                <a:solidFill>
                  <a:schemeClr val="tx1"/>
                </a:solidFill>
              </a:rPr>
              <a:t>в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) </a:t>
            </a:r>
            <a:r>
              <a:rPr lang="en-US" altLang="ru-RU" sz="2800" b="1" i="1" dirty="0" smtClean="0">
                <a:solidFill>
                  <a:schemeClr val="tx1"/>
                </a:solidFill>
              </a:rPr>
              <a:t>PAD </a:t>
            </a:r>
            <a:r>
              <a:rPr lang="en-US" altLang="ru-RU" sz="2800" b="1" dirty="0" err="1" smtClean="0">
                <a:solidFill>
                  <a:schemeClr val="tx1"/>
                </a:solidFill>
              </a:rPr>
              <a:t>i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 </a:t>
            </a:r>
            <a:r>
              <a:rPr lang="en-US" altLang="ru-RU" sz="2800" b="1" i="1" dirty="0" smtClean="0">
                <a:solidFill>
                  <a:schemeClr val="tx1"/>
                </a:solidFill>
              </a:rPr>
              <a:t>PCD</a:t>
            </a:r>
            <a:r>
              <a:rPr lang="en-US" altLang="ru-RU" sz="2800" b="1" dirty="0" smtClean="0">
                <a:solidFill>
                  <a:schemeClr val="tx1"/>
                </a:solidFill>
              </a:rPr>
              <a:t>;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ru-RU" altLang="ru-RU" sz="2400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23558" name="Рисунок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143372" y="2786058"/>
            <a:ext cx="38973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7715274" y="357166"/>
            <a:ext cx="1071569" cy="369888"/>
            <a:chOff x="6181978" y="5957728"/>
            <a:chExt cx="1072310" cy="369457"/>
          </a:xfrm>
        </p:grpSpPr>
        <p:sp>
          <p:nvSpPr>
            <p:cNvPr id="23566" name="TextBox 9"/>
            <p:cNvSpPr txBox="1">
              <a:spLocks noChangeArrowheads="1"/>
            </p:cNvSpPr>
            <p:nvPr/>
          </p:nvSpPr>
          <p:spPr bwMode="auto">
            <a:xfrm>
              <a:off x="6410538" y="5957728"/>
              <a:ext cx="843750" cy="36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ru-RU" dirty="0">
                  <a:solidFill>
                    <a:srgbClr val="FF0000"/>
                  </a:solidFill>
                </a:rPr>
                <a:t>PDA</a:t>
              </a:r>
              <a:endParaRPr lang="ru-RU" altLang="ru-RU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181978" y="6186062"/>
              <a:ext cx="21604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6181978" y="6033839"/>
              <a:ext cx="144563" cy="144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7500958" y="1214422"/>
            <a:ext cx="1066800" cy="369888"/>
            <a:chOff x="6181978" y="5957734"/>
            <a:chExt cx="1067306" cy="369457"/>
          </a:xfrm>
        </p:grpSpPr>
        <p:sp>
          <p:nvSpPr>
            <p:cNvPr id="23563" name="TextBox 9"/>
            <p:cNvSpPr txBox="1">
              <a:spLocks noChangeArrowheads="1"/>
            </p:cNvSpPr>
            <p:nvPr/>
          </p:nvSpPr>
          <p:spPr bwMode="auto">
            <a:xfrm>
              <a:off x="6410541" y="5957734"/>
              <a:ext cx="838743" cy="36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ru-RU" dirty="0">
                  <a:solidFill>
                    <a:srgbClr val="FF0000"/>
                  </a:solidFill>
                </a:rPr>
                <a:t>ADC</a:t>
              </a:r>
              <a:endParaRPr lang="ru-RU" altLang="ru-RU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181978" y="6186062"/>
              <a:ext cx="21600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6181978" y="6033839"/>
              <a:ext cx="144532" cy="1442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1"/>
          <p:cNvGrpSpPr>
            <a:grpSpLocks/>
          </p:cNvGrpSpPr>
          <p:nvPr/>
        </p:nvGrpSpPr>
        <p:grpSpPr bwMode="auto">
          <a:xfrm>
            <a:off x="6572264" y="1643050"/>
            <a:ext cx="2044700" cy="749300"/>
            <a:chOff x="2806193" y="3285479"/>
            <a:chExt cx="2044076" cy="747965"/>
          </a:xfrm>
        </p:grpSpPr>
        <p:grpSp>
          <p:nvGrpSpPr>
            <p:cNvPr id="24" name="Группа 8"/>
            <p:cNvGrpSpPr>
              <a:grpSpLocks/>
            </p:cNvGrpSpPr>
            <p:nvPr/>
          </p:nvGrpSpPr>
          <p:grpSpPr bwMode="auto">
            <a:xfrm>
              <a:off x="2806193" y="3285479"/>
              <a:ext cx="1152128" cy="747965"/>
              <a:chOff x="2950209" y="3501503"/>
              <a:chExt cx="1152128" cy="747965"/>
            </a:xfrm>
          </p:grpSpPr>
          <p:sp>
            <p:nvSpPr>
              <p:cNvPr id="31" name="TextBox 6"/>
              <p:cNvSpPr txBox="1">
                <a:spLocks noChangeArrowheads="1"/>
              </p:cNvSpPr>
              <p:nvPr/>
            </p:nvSpPr>
            <p:spPr bwMode="auto">
              <a:xfrm>
                <a:off x="2950209" y="3603137"/>
                <a:ext cx="115212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ru-RU" dirty="0">
                    <a:solidFill>
                      <a:srgbClr val="FF0000"/>
                    </a:solidFill>
                  </a:rPr>
                  <a:t>DC┴CB</a:t>
                </a:r>
                <a:br>
                  <a:rPr lang="en-US" altLang="ru-RU" dirty="0">
                    <a:solidFill>
                      <a:srgbClr val="FF0000"/>
                    </a:solidFill>
                  </a:rPr>
                </a:br>
                <a:r>
                  <a:rPr lang="en-US" altLang="ru-RU" dirty="0">
                    <a:solidFill>
                      <a:srgbClr val="FF0000"/>
                    </a:solidFill>
                  </a:rPr>
                  <a:t>PC┴CB</a:t>
                </a:r>
                <a:endParaRPr lang="ru-RU" alt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Правая фигурная скобка 31"/>
              <p:cNvSpPr/>
              <p:nvPr/>
            </p:nvSpPr>
            <p:spPr>
              <a:xfrm>
                <a:off x="3850046" y="3501503"/>
                <a:ext cx="99989" cy="713107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grpSp>
          <p:nvGrpSpPr>
            <p:cNvPr id="27" name="Группа 20"/>
            <p:cNvGrpSpPr>
              <a:grpSpLocks/>
            </p:cNvGrpSpPr>
            <p:nvPr/>
          </p:nvGrpSpPr>
          <p:grpSpPr bwMode="auto">
            <a:xfrm>
              <a:off x="3948844" y="3365428"/>
              <a:ext cx="901425" cy="369332"/>
              <a:chOff x="6181092" y="5957716"/>
              <a:chExt cx="901425" cy="369332"/>
            </a:xfrm>
          </p:grpSpPr>
          <p:sp>
            <p:nvSpPr>
              <p:cNvPr id="28" name="TextBox 9"/>
              <p:cNvSpPr txBox="1">
                <a:spLocks noChangeArrowheads="1"/>
              </p:cNvSpPr>
              <p:nvPr/>
            </p:nvSpPr>
            <p:spPr bwMode="auto">
              <a:xfrm>
                <a:off x="6410538" y="5957716"/>
                <a:ext cx="67197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ru-RU">
                    <a:solidFill>
                      <a:srgbClr val="FF0000"/>
                    </a:solidFill>
                  </a:rPr>
                  <a:t>PCD</a:t>
                </a:r>
                <a:endParaRPr lang="ru-RU" altLang="ru-RU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6181092" y="6186777"/>
                <a:ext cx="2158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H="1">
                <a:off x="6181092" y="6033065"/>
                <a:ext cx="144418" cy="1457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357166"/>
            <a:ext cx="854976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5"/>
          <a:stretch>
            <a:fillRect/>
          </a:stretch>
        </p:blipFill>
        <p:spPr bwMode="auto">
          <a:xfrm>
            <a:off x="214282" y="142852"/>
            <a:ext cx="863738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51383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144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98697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5734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6172419SlideId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6172419SlideId2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79532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6172413SlideId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6172413SlideId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8112923SlideId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6172419SlideId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8112923SlideId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78112923SlideId26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765</TotalTime>
  <Words>143</Words>
  <Application>Microsoft Office PowerPoint</Application>
  <PresentationFormat>Экран (4:3)</PresentationFormat>
  <Paragraphs>18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Кути в просторі.</dc:title>
  <dc:creator>user</dc:creator>
  <cp:lastModifiedBy>aud300kirol1</cp:lastModifiedBy>
  <cp:revision>118</cp:revision>
  <dcterms:created xsi:type="dcterms:W3CDTF">2019-02-11T22:26:13Z</dcterms:created>
  <dcterms:modified xsi:type="dcterms:W3CDTF">2021-02-04T11:59:32Z</dcterms:modified>
</cp:coreProperties>
</file>