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20"/>
    </c:view3D>
    <c:floor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plotArea>
      <c:layout>
        <c:manualLayout>
          <c:layoutTarget val="inner"/>
          <c:xMode val="edge"/>
          <c:yMode val="edge"/>
          <c:x val="5.0108024691358027E-2"/>
          <c:y val="1.6636529923997091E-2"/>
          <c:w val="0.94530864197530851"/>
          <c:h val="0.8186341764357565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Психічні захворювання</c:v>
                </c:pt>
                <c:pt idx="1">
                  <c:v>Ураження опорно-рухового апарату</c:v>
                </c:pt>
                <c:pt idx="2">
                  <c:v>Вади зору</c:v>
                </c:pt>
                <c:pt idx="3">
                  <c:v>Вади слуху</c:v>
                </c:pt>
                <c:pt idx="4">
                  <c:v>Ураження внутрішніх органів</c:v>
                </c:pt>
                <c:pt idx="5">
                  <c:v>Інші захворювання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sz="18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Психічні захворювання</c:v>
                </c:pt>
                <c:pt idx="1">
                  <c:v>Ураження опорно-рухового апарату</c:v>
                </c:pt>
                <c:pt idx="2">
                  <c:v>Вади зору</c:v>
                </c:pt>
                <c:pt idx="3">
                  <c:v>Вади слуху</c:v>
                </c:pt>
                <c:pt idx="4">
                  <c:v>Ураження внутрішніх органів</c:v>
                </c:pt>
                <c:pt idx="5">
                  <c:v>Інші захворювання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0.25</c:v>
                </c:pt>
                <c:pt idx="1">
                  <c:v>0.21000000000000021</c:v>
                </c:pt>
                <c:pt idx="2">
                  <c:v>0.1</c:v>
                </c:pt>
                <c:pt idx="3">
                  <c:v>6.0000000000000081E-2</c:v>
                </c:pt>
                <c:pt idx="4">
                  <c:v>0.13</c:v>
                </c:pt>
                <c:pt idx="5">
                  <c:v>0.25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Психічні захворювання</c:v>
                </c:pt>
                <c:pt idx="1">
                  <c:v>Ураження опорно-рухового апарату</c:v>
                </c:pt>
                <c:pt idx="2">
                  <c:v>Вади зору</c:v>
                </c:pt>
                <c:pt idx="3">
                  <c:v>Вади слуху</c:v>
                </c:pt>
                <c:pt idx="4">
                  <c:v>Ураження внутрішніх органів</c:v>
                </c:pt>
                <c:pt idx="5">
                  <c:v>Інші захворювання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hape val="box"/>
        <c:axId val="81102336"/>
        <c:axId val="81103872"/>
        <c:axId val="76892800"/>
      </c:bar3DChart>
      <c:catAx>
        <c:axId val="81102336"/>
        <c:scaling>
          <c:orientation val="minMax"/>
        </c:scaling>
        <c:axPos val="b"/>
        <c:tickLblPos val="nextTo"/>
        <c:spPr>
          <a:solidFill>
            <a:srgbClr val="FFFFFF">
              <a:lumMod val="95000"/>
            </a:srgbClr>
          </a:solidFill>
        </c:spPr>
        <c:txPr>
          <a:bodyPr rot="-5400000" vert="horz"/>
          <a:lstStyle/>
          <a:p>
            <a:pPr>
              <a:defRPr sz="14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103872"/>
        <c:crosses val="autoZero"/>
        <c:auto val="1"/>
        <c:lblAlgn val="ctr"/>
        <c:lblOffset val="100"/>
      </c:catAx>
      <c:valAx>
        <c:axId val="81103872"/>
        <c:scaling>
          <c:orientation val="minMax"/>
        </c:scaling>
        <c:axPos val="l"/>
        <c:majorGridlines/>
        <c:numFmt formatCode="General" sourceLinked="1"/>
        <c:tickLblPos val="nextTo"/>
        <c:crossAx val="81102336"/>
        <c:crosses val="autoZero"/>
        <c:crossBetween val="between"/>
      </c:valAx>
      <c:serAx>
        <c:axId val="76892800"/>
        <c:scaling>
          <c:orientation val="minMax"/>
        </c:scaling>
        <c:delete val="1"/>
        <c:axPos val="b"/>
        <c:tickLblPos val="nextTo"/>
        <c:crossAx val="81103872"/>
        <c:crosses val="autoZero"/>
      </c:serAx>
      <c:spPr>
        <a:solidFill>
          <a:srgbClr val="FFFFFF">
            <a:lumMod val="95000"/>
          </a:srgbClr>
        </a:solidFill>
      </c:spPr>
    </c:plotArea>
    <c:plotVisOnly val="1"/>
  </c:chart>
  <c:spPr>
    <a:solidFill>
      <a:schemeClr val="accent1"/>
    </a:solidFill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E713E-BC21-4E50-AA3E-B5C0E883B92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88CAEB-E33D-4C8E-8EA0-B57DB376B702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2"/>
              </a:solidFill>
            </a:rPr>
            <a:t>Батьки </a:t>
          </a:r>
          <a:endParaRPr lang="ru-RU" sz="2400" dirty="0" smtClean="0">
            <a:solidFill>
              <a:schemeClr val="tx2"/>
            </a:solidFill>
          </a:endParaRPr>
        </a:p>
        <a:p>
          <a:r>
            <a:rPr lang="uk-UA" sz="2400" dirty="0" smtClean="0">
              <a:solidFill>
                <a:schemeClr val="tx2"/>
              </a:solidFill>
            </a:rPr>
            <a:t>дітей з інвалідністю</a:t>
          </a:r>
          <a:endParaRPr lang="ru-RU" sz="2400" dirty="0">
            <a:solidFill>
              <a:schemeClr val="tx2"/>
            </a:solidFill>
          </a:endParaRPr>
        </a:p>
      </dgm:t>
    </dgm:pt>
    <dgm:pt modelId="{6DA2D7AD-2C3D-4AC0-8725-7CB2AC412EC7}" type="parTrans" cxnId="{0828EAA8-86B1-43C4-B0B3-35539CB69D6C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2115E51C-9B70-4B4D-99C3-A353FCE9C372}" type="sibTrans" cxnId="{0828EAA8-86B1-43C4-B0B3-35539CB69D6C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B3DF5768-20A8-4262-A237-FED447A6CD4F}">
      <dgm:prSet custT="1"/>
      <dgm:spPr/>
      <dgm:t>
        <a:bodyPr/>
        <a:lstStyle/>
        <a:p>
          <a:r>
            <a:rPr lang="uk-UA" sz="2400" dirty="0" smtClean="0">
              <a:solidFill>
                <a:schemeClr val="tx2"/>
              </a:solidFill>
            </a:rPr>
            <a:t>Фахівець із соціальної роботи</a:t>
          </a:r>
          <a:endParaRPr lang="ru-RU" sz="2400" dirty="0">
            <a:solidFill>
              <a:schemeClr val="tx2"/>
            </a:solidFill>
          </a:endParaRPr>
        </a:p>
      </dgm:t>
    </dgm:pt>
    <dgm:pt modelId="{A8043E4A-CC51-4820-ABD2-7E536F5D22F6}" type="parTrans" cxnId="{62F21B72-EB6B-476D-B287-E9A35867AA55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12979E38-8E5B-4B48-BF9D-480EEA26A34A}" type="sibTrans" cxnId="{62F21B72-EB6B-476D-B287-E9A35867AA55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2EB02F21-3E78-4FBB-8BE1-0F92AEECDEAC}">
      <dgm:prSet custT="1"/>
      <dgm:spPr/>
      <dgm:t>
        <a:bodyPr/>
        <a:lstStyle/>
        <a:p>
          <a:r>
            <a:rPr lang="uk-UA" sz="2400" smtClean="0">
              <a:solidFill>
                <a:schemeClr val="tx2"/>
              </a:solidFill>
            </a:rPr>
            <a:t>Громадські організації</a:t>
          </a:r>
          <a:endParaRPr lang="ru-RU" sz="2400">
            <a:solidFill>
              <a:schemeClr val="tx2"/>
            </a:solidFill>
          </a:endParaRPr>
        </a:p>
      </dgm:t>
    </dgm:pt>
    <dgm:pt modelId="{2078C19F-5689-4076-B820-CA8AFE933E3A}" type="parTrans" cxnId="{DE2001C5-0D09-4F1D-B9AC-3B8A2ECE75E9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52AF5092-5995-41E7-92A2-08E2FC4C415C}" type="sibTrans" cxnId="{DE2001C5-0D09-4F1D-B9AC-3B8A2ECE75E9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0C0B742A-10E7-4E8C-9FF0-0E473BA48407}">
      <dgm:prSet custT="1"/>
      <dgm:spPr/>
      <dgm:t>
        <a:bodyPr/>
        <a:lstStyle/>
        <a:p>
          <a:r>
            <a:rPr lang="uk-UA" sz="2400" smtClean="0">
              <a:solidFill>
                <a:schemeClr val="tx2"/>
              </a:solidFill>
            </a:rPr>
            <a:t>Дошкільні заклади освіти</a:t>
          </a:r>
          <a:endParaRPr lang="ru-RU" sz="2400">
            <a:solidFill>
              <a:schemeClr val="tx2"/>
            </a:solidFill>
          </a:endParaRPr>
        </a:p>
      </dgm:t>
    </dgm:pt>
    <dgm:pt modelId="{B644E574-877E-40B0-AE58-80BAF988360A}" type="parTrans" cxnId="{3EDA3305-EFAD-4C76-AB57-6D90A4CE5C24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8484C053-41E9-4191-89BA-DCAE31D66B54}" type="sibTrans" cxnId="{3EDA3305-EFAD-4C76-AB57-6D90A4CE5C24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B4F6CF8D-4982-4E21-96DC-3E8C55D32609}">
      <dgm:prSet custT="1"/>
      <dgm:spPr/>
      <dgm:t>
        <a:bodyPr/>
        <a:lstStyle/>
        <a:p>
          <a:r>
            <a:rPr lang="uk-UA" sz="2400" smtClean="0">
              <a:solidFill>
                <a:schemeClr val="tx2"/>
              </a:solidFill>
            </a:rPr>
            <a:t>Педагогічні працівники</a:t>
          </a:r>
          <a:endParaRPr lang="ru-RU" sz="2400">
            <a:solidFill>
              <a:schemeClr val="tx2"/>
            </a:solidFill>
          </a:endParaRPr>
        </a:p>
      </dgm:t>
    </dgm:pt>
    <dgm:pt modelId="{41982B54-2046-4C47-8C2C-6A8E83089AC2}" type="parTrans" cxnId="{30F64479-B066-4809-84A1-057DC8FDA390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81FC6A79-0233-45C4-8E31-E1BAC7D14E61}" type="sibTrans" cxnId="{30F64479-B066-4809-84A1-057DC8FDA390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4F73AC2B-99D8-417C-AA6F-480BC711530E}">
      <dgm:prSet custT="1"/>
      <dgm:spPr/>
      <dgm:t>
        <a:bodyPr/>
        <a:lstStyle/>
        <a:p>
          <a:r>
            <a:rPr lang="uk-UA" sz="2400" smtClean="0">
              <a:solidFill>
                <a:schemeClr val="tx2"/>
              </a:solidFill>
            </a:rPr>
            <a:t>Батьки нормативних дітей</a:t>
          </a:r>
          <a:endParaRPr lang="ru-RU" sz="2400">
            <a:solidFill>
              <a:schemeClr val="tx2"/>
            </a:solidFill>
          </a:endParaRPr>
        </a:p>
      </dgm:t>
    </dgm:pt>
    <dgm:pt modelId="{309F89A4-5444-4955-ADAE-62D437BEE452}" type="parTrans" cxnId="{881EA869-7609-4F33-8408-54B885ACCB29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2ED52808-FD27-46FA-A2C4-7DC1253C3EAB}" type="sibTrans" cxnId="{881EA869-7609-4F33-8408-54B885ACCB29}">
      <dgm:prSet/>
      <dgm:spPr/>
      <dgm:t>
        <a:bodyPr/>
        <a:lstStyle/>
        <a:p>
          <a:endParaRPr lang="ru-RU" sz="2400">
            <a:solidFill>
              <a:schemeClr val="tx2"/>
            </a:solidFill>
          </a:endParaRPr>
        </a:p>
      </dgm:t>
    </dgm:pt>
    <dgm:pt modelId="{EF470D80-480E-4110-9445-DDA3473B7593}" type="pres">
      <dgm:prSet presAssocID="{666E713E-BC21-4E50-AA3E-B5C0E883B9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F174A5-ED89-4914-964D-A7BC970043DE}" type="pres">
      <dgm:prSet presAssocID="{3C88CAEB-E33D-4C8E-8EA0-B57DB376B702}" presName="node" presStyleLbl="node1" presStyleIdx="0" presStyleCnt="6" custScaleX="254689" custRadScaleRad="145098" custRadScaleInc="-25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FCE04-004A-41E2-B8A4-21A8F740CC1E}" type="pres">
      <dgm:prSet presAssocID="{3C88CAEB-E33D-4C8E-8EA0-B57DB376B702}" presName="spNode" presStyleCnt="0"/>
      <dgm:spPr/>
    </dgm:pt>
    <dgm:pt modelId="{88BEB533-9F75-4738-88C7-F1450C730940}" type="pres">
      <dgm:prSet presAssocID="{2115E51C-9B70-4B4D-99C3-A353FCE9C372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C6BF183-B6C9-4B95-AEBB-7625437C252C}" type="pres">
      <dgm:prSet presAssocID="{2EB02F21-3E78-4FBB-8BE1-0F92AEECDEAC}" presName="node" presStyleLbl="node1" presStyleIdx="1" presStyleCnt="6" custScaleX="220949" custRadScaleRad="123942" custRadScaleInc="100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22A93-EE79-4E81-AB05-69BFE909834F}" type="pres">
      <dgm:prSet presAssocID="{2EB02F21-3E78-4FBB-8BE1-0F92AEECDEAC}" presName="spNode" presStyleCnt="0"/>
      <dgm:spPr/>
    </dgm:pt>
    <dgm:pt modelId="{C84B026D-0BF5-4EBF-86EB-3C11C2822C9C}" type="pres">
      <dgm:prSet presAssocID="{52AF5092-5995-41E7-92A2-08E2FC4C415C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E35BA38-2632-4D14-B2D5-BC6878CFD2D6}" type="pres">
      <dgm:prSet presAssocID="{B3DF5768-20A8-4262-A237-FED447A6CD4F}" presName="node" presStyleLbl="node1" presStyleIdx="2" presStyleCnt="6" custScaleX="269319" custRadScaleRad="104142" custRadScaleInc="18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60827-879B-4A5E-9115-045FE04C3F9C}" type="pres">
      <dgm:prSet presAssocID="{B3DF5768-20A8-4262-A237-FED447A6CD4F}" presName="spNode" presStyleCnt="0"/>
      <dgm:spPr/>
    </dgm:pt>
    <dgm:pt modelId="{36E0535A-9A8B-40FA-A328-F55E2A73CC4C}" type="pres">
      <dgm:prSet presAssocID="{12979E38-8E5B-4B48-BF9D-480EEA26A34A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26B5D0E-BAF6-4A7B-A772-0B13C70064FE}" type="pres">
      <dgm:prSet presAssocID="{4F73AC2B-99D8-417C-AA6F-480BC711530E}" presName="node" presStyleLbl="node1" presStyleIdx="3" presStyleCnt="6" custScaleX="249974" custRadScaleRad="120090" custRadScaleInc="306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E6AA2-7222-4E95-8706-2D452D3DAC1A}" type="pres">
      <dgm:prSet presAssocID="{4F73AC2B-99D8-417C-AA6F-480BC711530E}" presName="spNode" presStyleCnt="0"/>
      <dgm:spPr/>
    </dgm:pt>
    <dgm:pt modelId="{E882AB9C-C769-4B9A-A427-2D3A87150951}" type="pres">
      <dgm:prSet presAssocID="{2ED52808-FD27-46FA-A2C4-7DC1253C3EAB}" presName="sibTrans" presStyleLbl="sibTrans1D1" presStyleIdx="3" presStyleCnt="6"/>
      <dgm:spPr/>
      <dgm:t>
        <a:bodyPr/>
        <a:lstStyle/>
        <a:p>
          <a:endParaRPr lang="ru-RU"/>
        </a:p>
      </dgm:t>
    </dgm:pt>
    <dgm:pt modelId="{7B698862-28FB-4BD6-8E2C-924E1E5BA500}" type="pres">
      <dgm:prSet presAssocID="{B4F6CF8D-4982-4E21-96DC-3E8C55D32609}" presName="node" presStyleLbl="node1" presStyleIdx="4" presStyleCnt="6" custScaleX="237139" custRadScaleRad="150396" custRadScaleInc="190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361F7-F419-4CD6-AD6C-DB1918FA51C1}" type="pres">
      <dgm:prSet presAssocID="{B4F6CF8D-4982-4E21-96DC-3E8C55D32609}" presName="spNode" presStyleCnt="0"/>
      <dgm:spPr/>
    </dgm:pt>
    <dgm:pt modelId="{DE869FC1-99D9-456C-B4B0-C1BD4ECC88CF}" type="pres">
      <dgm:prSet presAssocID="{81FC6A79-0233-45C4-8E31-E1BAC7D14E61}" presName="sibTrans" presStyleLbl="sibTrans1D1" presStyleIdx="4" presStyleCnt="6"/>
      <dgm:spPr/>
      <dgm:t>
        <a:bodyPr/>
        <a:lstStyle/>
        <a:p>
          <a:endParaRPr lang="ru-RU"/>
        </a:p>
      </dgm:t>
    </dgm:pt>
    <dgm:pt modelId="{F287381A-E4B0-4FC7-B1F4-CA2687426ED0}" type="pres">
      <dgm:prSet presAssocID="{0C0B742A-10E7-4E8C-9FF0-0E473BA48407}" presName="node" presStyleLbl="node1" presStyleIdx="5" presStyleCnt="6" custScaleX="262814" custRadScaleRad="119830" custRadScaleInc="498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BB67B-C107-477C-9379-4438AD45952F}" type="pres">
      <dgm:prSet presAssocID="{0C0B742A-10E7-4E8C-9FF0-0E473BA48407}" presName="spNode" presStyleCnt="0"/>
      <dgm:spPr/>
    </dgm:pt>
    <dgm:pt modelId="{56C0AB38-4AE6-439F-9C63-344CC724FC9D}" type="pres">
      <dgm:prSet presAssocID="{8484C053-41E9-4191-89BA-DCAE31D66B54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C2363FD7-E57D-4A98-931E-C660C320C3B6}" type="presOf" srcId="{2EB02F21-3E78-4FBB-8BE1-0F92AEECDEAC}" destId="{DC6BF183-B6C9-4B95-AEBB-7625437C252C}" srcOrd="0" destOrd="0" presId="urn:microsoft.com/office/officeart/2005/8/layout/cycle6"/>
    <dgm:cxn modelId="{A0CDBDE7-57B9-4357-87EB-CBCCCE383ED6}" type="presOf" srcId="{0C0B742A-10E7-4E8C-9FF0-0E473BA48407}" destId="{F287381A-E4B0-4FC7-B1F4-CA2687426ED0}" srcOrd="0" destOrd="0" presId="urn:microsoft.com/office/officeart/2005/8/layout/cycle6"/>
    <dgm:cxn modelId="{0776EBDB-D110-4E1C-AB70-ECD6EEDD256E}" type="presOf" srcId="{2ED52808-FD27-46FA-A2C4-7DC1253C3EAB}" destId="{E882AB9C-C769-4B9A-A427-2D3A87150951}" srcOrd="0" destOrd="0" presId="urn:microsoft.com/office/officeart/2005/8/layout/cycle6"/>
    <dgm:cxn modelId="{D7417A7D-6837-46B1-87A1-E3A7154E830B}" type="presOf" srcId="{8484C053-41E9-4191-89BA-DCAE31D66B54}" destId="{56C0AB38-4AE6-439F-9C63-344CC724FC9D}" srcOrd="0" destOrd="0" presId="urn:microsoft.com/office/officeart/2005/8/layout/cycle6"/>
    <dgm:cxn modelId="{6CC87B35-B2B8-49F2-9DDB-6963597A9D14}" type="presOf" srcId="{52AF5092-5995-41E7-92A2-08E2FC4C415C}" destId="{C84B026D-0BF5-4EBF-86EB-3C11C2822C9C}" srcOrd="0" destOrd="0" presId="urn:microsoft.com/office/officeart/2005/8/layout/cycle6"/>
    <dgm:cxn modelId="{30F64479-B066-4809-84A1-057DC8FDA390}" srcId="{666E713E-BC21-4E50-AA3E-B5C0E883B92F}" destId="{B4F6CF8D-4982-4E21-96DC-3E8C55D32609}" srcOrd="4" destOrd="0" parTransId="{41982B54-2046-4C47-8C2C-6A8E83089AC2}" sibTransId="{81FC6A79-0233-45C4-8E31-E1BAC7D14E61}"/>
    <dgm:cxn modelId="{7D9232FF-8AD9-4AE2-92F0-7825BF6740BD}" type="presOf" srcId="{B4F6CF8D-4982-4E21-96DC-3E8C55D32609}" destId="{7B698862-28FB-4BD6-8E2C-924E1E5BA500}" srcOrd="0" destOrd="0" presId="urn:microsoft.com/office/officeart/2005/8/layout/cycle6"/>
    <dgm:cxn modelId="{852C0433-05AC-4358-A3E3-71D73798E837}" type="presOf" srcId="{81FC6A79-0233-45C4-8E31-E1BAC7D14E61}" destId="{DE869FC1-99D9-456C-B4B0-C1BD4ECC88CF}" srcOrd="0" destOrd="0" presId="urn:microsoft.com/office/officeart/2005/8/layout/cycle6"/>
    <dgm:cxn modelId="{3EDA3305-EFAD-4C76-AB57-6D90A4CE5C24}" srcId="{666E713E-BC21-4E50-AA3E-B5C0E883B92F}" destId="{0C0B742A-10E7-4E8C-9FF0-0E473BA48407}" srcOrd="5" destOrd="0" parTransId="{B644E574-877E-40B0-AE58-80BAF988360A}" sibTransId="{8484C053-41E9-4191-89BA-DCAE31D66B54}"/>
    <dgm:cxn modelId="{3D0BE717-3591-4A6A-B944-3FF277C4FDD4}" type="presOf" srcId="{666E713E-BC21-4E50-AA3E-B5C0E883B92F}" destId="{EF470D80-480E-4110-9445-DDA3473B7593}" srcOrd="0" destOrd="0" presId="urn:microsoft.com/office/officeart/2005/8/layout/cycle6"/>
    <dgm:cxn modelId="{A5CF90FD-D6EC-4904-83B8-BD00A5D958E3}" type="presOf" srcId="{3C88CAEB-E33D-4C8E-8EA0-B57DB376B702}" destId="{07F174A5-ED89-4914-964D-A7BC970043DE}" srcOrd="0" destOrd="0" presId="urn:microsoft.com/office/officeart/2005/8/layout/cycle6"/>
    <dgm:cxn modelId="{0BE0B641-42E5-4AB5-A1A7-B7FCB67D03DF}" type="presOf" srcId="{2115E51C-9B70-4B4D-99C3-A353FCE9C372}" destId="{88BEB533-9F75-4738-88C7-F1450C730940}" srcOrd="0" destOrd="0" presId="urn:microsoft.com/office/officeart/2005/8/layout/cycle6"/>
    <dgm:cxn modelId="{DE2001C5-0D09-4F1D-B9AC-3B8A2ECE75E9}" srcId="{666E713E-BC21-4E50-AA3E-B5C0E883B92F}" destId="{2EB02F21-3E78-4FBB-8BE1-0F92AEECDEAC}" srcOrd="1" destOrd="0" parTransId="{2078C19F-5689-4076-B820-CA8AFE933E3A}" sibTransId="{52AF5092-5995-41E7-92A2-08E2FC4C415C}"/>
    <dgm:cxn modelId="{6319C9AA-4C29-4677-953A-A3AB041495DE}" type="presOf" srcId="{4F73AC2B-99D8-417C-AA6F-480BC711530E}" destId="{226B5D0E-BAF6-4A7B-A772-0B13C70064FE}" srcOrd="0" destOrd="0" presId="urn:microsoft.com/office/officeart/2005/8/layout/cycle6"/>
    <dgm:cxn modelId="{881EA869-7609-4F33-8408-54B885ACCB29}" srcId="{666E713E-BC21-4E50-AA3E-B5C0E883B92F}" destId="{4F73AC2B-99D8-417C-AA6F-480BC711530E}" srcOrd="3" destOrd="0" parTransId="{309F89A4-5444-4955-ADAE-62D437BEE452}" sibTransId="{2ED52808-FD27-46FA-A2C4-7DC1253C3EAB}"/>
    <dgm:cxn modelId="{EDB5B078-6762-448F-A412-4EE164A736B7}" type="presOf" srcId="{12979E38-8E5B-4B48-BF9D-480EEA26A34A}" destId="{36E0535A-9A8B-40FA-A328-F55E2A73CC4C}" srcOrd="0" destOrd="0" presId="urn:microsoft.com/office/officeart/2005/8/layout/cycle6"/>
    <dgm:cxn modelId="{62F21B72-EB6B-476D-B287-E9A35867AA55}" srcId="{666E713E-BC21-4E50-AA3E-B5C0E883B92F}" destId="{B3DF5768-20A8-4262-A237-FED447A6CD4F}" srcOrd="2" destOrd="0" parTransId="{A8043E4A-CC51-4820-ABD2-7E536F5D22F6}" sibTransId="{12979E38-8E5B-4B48-BF9D-480EEA26A34A}"/>
    <dgm:cxn modelId="{0828EAA8-86B1-43C4-B0B3-35539CB69D6C}" srcId="{666E713E-BC21-4E50-AA3E-B5C0E883B92F}" destId="{3C88CAEB-E33D-4C8E-8EA0-B57DB376B702}" srcOrd="0" destOrd="0" parTransId="{6DA2D7AD-2C3D-4AC0-8725-7CB2AC412EC7}" sibTransId="{2115E51C-9B70-4B4D-99C3-A353FCE9C372}"/>
    <dgm:cxn modelId="{D98A94E5-2851-477E-B997-634FD97A9F72}" type="presOf" srcId="{B3DF5768-20A8-4262-A237-FED447A6CD4F}" destId="{DE35BA38-2632-4D14-B2D5-BC6878CFD2D6}" srcOrd="0" destOrd="0" presId="urn:microsoft.com/office/officeart/2005/8/layout/cycle6"/>
    <dgm:cxn modelId="{FF059CC2-7F71-4EFF-ABE3-9F0E4120609D}" type="presParOf" srcId="{EF470D80-480E-4110-9445-DDA3473B7593}" destId="{07F174A5-ED89-4914-964D-A7BC970043DE}" srcOrd="0" destOrd="0" presId="urn:microsoft.com/office/officeart/2005/8/layout/cycle6"/>
    <dgm:cxn modelId="{FE3D52B6-76D9-4FE4-836B-4C39DA3B2F95}" type="presParOf" srcId="{EF470D80-480E-4110-9445-DDA3473B7593}" destId="{950FCE04-004A-41E2-B8A4-21A8F740CC1E}" srcOrd="1" destOrd="0" presId="urn:microsoft.com/office/officeart/2005/8/layout/cycle6"/>
    <dgm:cxn modelId="{022F7909-8A25-4C6B-9384-CD10CF29300F}" type="presParOf" srcId="{EF470D80-480E-4110-9445-DDA3473B7593}" destId="{88BEB533-9F75-4738-88C7-F1450C730940}" srcOrd="2" destOrd="0" presId="urn:microsoft.com/office/officeart/2005/8/layout/cycle6"/>
    <dgm:cxn modelId="{224043B5-12E9-4F13-8224-4093B6CDCC1A}" type="presParOf" srcId="{EF470D80-480E-4110-9445-DDA3473B7593}" destId="{DC6BF183-B6C9-4B95-AEBB-7625437C252C}" srcOrd="3" destOrd="0" presId="urn:microsoft.com/office/officeart/2005/8/layout/cycle6"/>
    <dgm:cxn modelId="{D2B9F8D3-024F-4340-9BB5-57256408181D}" type="presParOf" srcId="{EF470D80-480E-4110-9445-DDA3473B7593}" destId="{13E22A93-EE79-4E81-AB05-69BFE909834F}" srcOrd="4" destOrd="0" presId="urn:microsoft.com/office/officeart/2005/8/layout/cycle6"/>
    <dgm:cxn modelId="{9466FA27-73C3-4B51-A06F-0161D2F559D3}" type="presParOf" srcId="{EF470D80-480E-4110-9445-DDA3473B7593}" destId="{C84B026D-0BF5-4EBF-86EB-3C11C2822C9C}" srcOrd="5" destOrd="0" presId="urn:microsoft.com/office/officeart/2005/8/layout/cycle6"/>
    <dgm:cxn modelId="{7BDBE76F-2D53-4A9B-B6EE-C24B4244D72C}" type="presParOf" srcId="{EF470D80-480E-4110-9445-DDA3473B7593}" destId="{DE35BA38-2632-4D14-B2D5-BC6878CFD2D6}" srcOrd="6" destOrd="0" presId="urn:microsoft.com/office/officeart/2005/8/layout/cycle6"/>
    <dgm:cxn modelId="{62D0EA70-B940-4912-8320-DC72240EC768}" type="presParOf" srcId="{EF470D80-480E-4110-9445-DDA3473B7593}" destId="{98260827-879B-4A5E-9115-045FE04C3F9C}" srcOrd="7" destOrd="0" presId="urn:microsoft.com/office/officeart/2005/8/layout/cycle6"/>
    <dgm:cxn modelId="{C3A4AED3-3948-4B90-85CC-C468C2580F1E}" type="presParOf" srcId="{EF470D80-480E-4110-9445-DDA3473B7593}" destId="{36E0535A-9A8B-40FA-A328-F55E2A73CC4C}" srcOrd="8" destOrd="0" presId="urn:microsoft.com/office/officeart/2005/8/layout/cycle6"/>
    <dgm:cxn modelId="{9F8443EB-8AF6-47A7-A97A-84CF342D71F2}" type="presParOf" srcId="{EF470D80-480E-4110-9445-DDA3473B7593}" destId="{226B5D0E-BAF6-4A7B-A772-0B13C70064FE}" srcOrd="9" destOrd="0" presId="urn:microsoft.com/office/officeart/2005/8/layout/cycle6"/>
    <dgm:cxn modelId="{91096E9D-1533-4241-A159-DF37B778CCEC}" type="presParOf" srcId="{EF470D80-480E-4110-9445-DDA3473B7593}" destId="{6EEE6AA2-7222-4E95-8706-2D452D3DAC1A}" srcOrd="10" destOrd="0" presId="urn:microsoft.com/office/officeart/2005/8/layout/cycle6"/>
    <dgm:cxn modelId="{C81F102D-56AB-47D2-A479-FCD770EA71EB}" type="presParOf" srcId="{EF470D80-480E-4110-9445-DDA3473B7593}" destId="{E882AB9C-C769-4B9A-A427-2D3A87150951}" srcOrd="11" destOrd="0" presId="urn:microsoft.com/office/officeart/2005/8/layout/cycle6"/>
    <dgm:cxn modelId="{C6C9FFE9-B3DF-452B-B983-89F9182A08CE}" type="presParOf" srcId="{EF470D80-480E-4110-9445-DDA3473B7593}" destId="{7B698862-28FB-4BD6-8E2C-924E1E5BA500}" srcOrd="12" destOrd="0" presId="urn:microsoft.com/office/officeart/2005/8/layout/cycle6"/>
    <dgm:cxn modelId="{D162CB0B-24C3-45FF-8DED-C63D158C2737}" type="presParOf" srcId="{EF470D80-480E-4110-9445-DDA3473B7593}" destId="{BF4361F7-F419-4CD6-AD6C-DB1918FA51C1}" srcOrd="13" destOrd="0" presId="urn:microsoft.com/office/officeart/2005/8/layout/cycle6"/>
    <dgm:cxn modelId="{BDD8969C-89DB-435C-928B-76BD1A06D8AD}" type="presParOf" srcId="{EF470D80-480E-4110-9445-DDA3473B7593}" destId="{DE869FC1-99D9-456C-B4B0-C1BD4ECC88CF}" srcOrd="14" destOrd="0" presId="urn:microsoft.com/office/officeart/2005/8/layout/cycle6"/>
    <dgm:cxn modelId="{72EB16B3-347B-4DF7-8930-94027FF2B316}" type="presParOf" srcId="{EF470D80-480E-4110-9445-DDA3473B7593}" destId="{F287381A-E4B0-4FC7-B1F4-CA2687426ED0}" srcOrd="15" destOrd="0" presId="urn:microsoft.com/office/officeart/2005/8/layout/cycle6"/>
    <dgm:cxn modelId="{561B4AEF-409B-48F6-8D3E-AE7F80F81129}" type="presParOf" srcId="{EF470D80-480E-4110-9445-DDA3473B7593}" destId="{D41BB67B-C107-477C-9379-4438AD45952F}" srcOrd="16" destOrd="0" presId="urn:microsoft.com/office/officeart/2005/8/layout/cycle6"/>
    <dgm:cxn modelId="{094A5789-377D-4BB4-84C0-9C5EC812E15B}" type="presParOf" srcId="{EF470D80-480E-4110-9445-DDA3473B7593}" destId="{56C0AB38-4AE6-439F-9C63-344CC724FC9D}" srcOrd="1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397194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+mn-lt"/>
              </a:rPr>
              <a:t>«</a:t>
            </a:r>
            <a:r>
              <a:rPr lang="uk-UA" dirty="0" smtClean="0">
                <a:solidFill>
                  <a:schemeClr val="tx2"/>
                </a:solidFill>
                <a:latin typeface="+mn-lt"/>
              </a:rPr>
              <a:t>Соціально-психологічні умови успішності включення дитини з інвалідністю у загальноосвітній простір</a:t>
            </a:r>
            <a:r>
              <a:rPr lang="ru-RU" dirty="0" smtClean="0">
                <a:solidFill>
                  <a:schemeClr val="tx2"/>
                </a:solidFill>
                <a:latin typeface="+mn-lt"/>
              </a:rPr>
              <a:t>»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857232"/>
            <a:ext cx="7854696" cy="85725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/>
                </a:solidFill>
              </a:rPr>
              <a:t>Тема наукового дослідження</a:t>
            </a:r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7554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Тривалість перебування дитини в дошкільних закладах освіти (у відсотках)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62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34"/>
                <a:gridCol w="3571900"/>
                <a:gridCol w="928694"/>
                <a:gridCol w="1000132"/>
                <a:gridCol w="1508136"/>
                <a:gridCol w="1635104"/>
              </a:tblGrid>
              <a:tr h="42801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Дошкільні заклади освіти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Тривалість перебування дитини в закладі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Повний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день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Декілька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годин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Декілька годин у межах програми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Залишається на ніч, на вихідних - дома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Дошкільний навчальний заклад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Заклад, який має реабілітаційну </a:t>
                      </a:r>
                      <a:r>
                        <a:rPr lang="uk-UA" sz="2000" dirty="0" smtClean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направленість</a:t>
                      </a: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/ спеціалізований заклад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Заклади навчально-виховних комплексів (заклади, де проводять додаткові або індивідуальні заняття, предметні гуртки) 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553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відвідує жодного 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закладу / перебуває 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вдома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1841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Розподіл відповідей респондентів щодо складних ситуацій, які виникають при вихованні дитини (у балах)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59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30"/>
                <a:gridCol w="928694"/>
                <a:gridCol w="1142976"/>
              </a:tblGrid>
              <a:tr h="438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Складні ситуації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Мати 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Батько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Непорозуміння з сусідами, друзями, знайомими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Непорозуміння з родиною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Конфлікти з чоловіком/дружиною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56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Загальні складні ситуації, які виникають при вихованні </a:t>
                      </a:r>
                      <a:r>
                        <a:rPr lang="uk-UA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дитини</a:t>
                      </a: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яка має інвалідність (недостатньо досвіду)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56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Складні ситуації, які виникають з органами місцевої влади або службами (організаціями), куди зверталися за допомогою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352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Складні ситуації, які виникають в спеціалізованому закладі/дитячому садку/чи в інших закладах (якщо дитина </a:t>
                      </a:r>
                      <a:r>
                        <a:rPr lang="uk-UA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такі </a:t>
                      </a: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відвідувала чи відвідує)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Непорозуміння у спілкуванні з батьками нормативних дітей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56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Свій варіант: </a:t>
                      </a:r>
                      <a:r>
                        <a:rPr lang="uk-UA" sz="20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Проблеми</a:t>
                      </a: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які виникають з пересуванням дитини на візку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91841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Основні аспекти навчання при включенні дитини в загальноосвітній простір (у відсотках)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136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928694"/>
                <a:gridCol w="928694"/>
                <a:gridCol w="1000132"/>
                <a:gridCol w="793756"/>
                <a:gridCol w="920724"/>
              </a:tblGrid>
              <a:tr h="5000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Аспекти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навчання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Зовсім не 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згодний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Радше не згодний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Важко 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відповісти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Радше 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згодний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Цілком 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2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згодний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086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Якість навчання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Розклад занять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Наповненість класів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Ставлення керівництва шкільної установи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212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Професійна підготовка педагогічних працівників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5229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Наявність спеціалістів (психолог, логопед, соціальний педагог, дефектолог)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6232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Наявність облаштування шкільного середовища необхідного для дітей з інвалідністю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372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Наявність типових різнорівневих програм та підручників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5315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Дозвілля, яке проводить керівництво школи для дітей (екскурсії, вистави)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5543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Взаємодія між батьками, діти, яких з інвалідністю та батьками нормативних дітей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787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Психологічний клімат в класі між дітьми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Наявність гуртків, спортивних секцій 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 Свій варіант ________________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2052"/>
            <a:ext cx="8401080" cy="70410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+mn-lt"/>
              </a:rPr>
              <a:t>Батьківські установки за відповідями усіх батьків (у балах)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500042"/>
          <a:ext cx="8715436" cy="625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9926"/>
                <a:gridCol w="1513108"/>
                <a:gridCol w="2012402"/>
              </a:tblGrid>
              <a:tr h="285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Батьківські установки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Середнє значення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Матері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Батьки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935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Вербалізація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Надмірна турбота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Залежність від сім'ї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волі дитини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Жертовність батьків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Побоювання образити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Подружні конфлікти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Роздратованість батьків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Залежність дитини від матері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«Надавторитет» батьків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агресивності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Партнерські стосунки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Заохочення активності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Ухиляння від конфліктів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Байдужість чоловіка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сексуальності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Домінування матері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Втручання у світ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Товариські стосунки з дитиною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840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Несамостійність матері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91841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Батьківські установки у повних сім’ях, розлучених та сім’ях, де дитину виховує лише матір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606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1214446"/>
                <a:gridCol w="1357322"/>
                <a:gridCol w="1400156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Батьківські установки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Повні сім’ї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Розлучені сім’ї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Одинокі матері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97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Вербалізація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Надмірна турбота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82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Залежність від сім'ї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волі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771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Жертовність батьків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15,4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88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Побоювання образити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57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Подружні конфлікти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80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Роздратованість батьків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91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Залежність дитини від матері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«Надавторитет» батьків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8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агресивності дитини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68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Незадоволеність роллю господині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086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Партнерські стосунки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48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Заохочення активності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60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Ухиляння від конфліктів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00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Байдужість чоловіка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82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сексуальності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Втручання у світ дитини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Товариські стосунки з дитиною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543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Прагнення прискорити розвиток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057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Заохочення активності дитини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8979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+mn-lt"/>
              </a:rPr>
              <a:t>Ставлення батьків до дитини з інвалідністю (у балах)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90390"/>
          <a:ext cx="8229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528802"/>
                <a:gridCol w="4500594"/>
                <a:gridCol w="1371552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Батьківські установки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Значення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60024">
                <a:tc rowSpan="15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Ставлення батьків до дитини з інвалідністю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Оптимальний емоційний контакт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Вербалізація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92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Партнерські стосунки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82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Заохочення активності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29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Товариські стосунки з дитиною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90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Зайва емоційна дистанція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Суворість батьків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08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Роздратованість батьків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69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Ухиляння від конфліктів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3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Зайва концентрація на дитині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Надмірна турбота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20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волі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67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Побоювання образити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71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Залежність матері від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18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агресивності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179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Пригнічення сексуальності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40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Втручання у світ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Прагнення прискорити розвиток дитини</a:t>
                      </a:r>
                      <a:endParaRPr lang="ru-RU" sz="18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18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Розподіл відповідей батьків щодо стилів сімейного виховання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uk-UA" sz="2400" b="1" dirty="0" smtClean="0">
                <a:latin typeface="+mn-lt"/>
              </a:rPr>
              <a:t>(у балах)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Стилі сімейного виховання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Повні сім’ї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Розлучені сім’ї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Одинокі матері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Демократичний стиль виховання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15,36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16,24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16,33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Авторитарний стиль виховання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12,83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12,76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14,73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Гіперопіка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12,59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14,02</a:t>
                      </a:r>
                      <a:endParaRPr lang="ru-RU" sz="20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14,66</a:t>
                      </a:r>
                      <a:endParaRPr lang="ru-RU" sz="20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Модель успішності включення дитини з інвалідністю в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uk-UA" sz="2400" b="1" dirty="0" smtClean="0">
                <a:latin typeface="+mn-lt"/>
              </a:rPr>
              <a:t>загальноосвітній простір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214546" y="2857496"/>
            <a:ext cx="428628" cy="3571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107389" y="4250537"/>
            <a:ext cx="571504" cy="50006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72198" y="2857496"/>
            <a:ext cx="571504" cy="42862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6072198" y="4214818"/>
            <a:ext cx="571504" cy="42862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4810" y="2428868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86248" y="5357826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0410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Висновки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85728"/>
            <a:ext cx="9429784" cy="7572428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2"/>
                </a:solidFill>
              </a:rPr>
              <a:t>               У </a:t>
            </a:r>
            <a:r>
              <a:rPr lang="uk-UA" sz="4000" dirty="0" smtClean="0">
                <a:solidFill>
                  <a:schemeClr val="tx2"/>
                </a:solidFill>
              </a:rPr>
              <a:t>курсовій </a:t>
            </a:r>
            <a:r>
              <a:rPr lang="uk-UA" sz="4000" dirty="0" smtClean="0">
                <a:solidFill>
                  <a:schemeClr val="tx2"/>
                </a:solidFill>
              </a:rPr>
              <a:t>роботі наведено узагальнені результати теоретико-емпіричного дослідження соціально-психологічних умов успішності включення дитини з інвалідністю в загальноосвітній простір, що дало змогу дійти висновків, що аналіз наукових досліджень розкриває зміст освітньої інтеграції як процес переходу від сегрегаційної моделі до моделі соціального включення. </a:t>
            </a:r>
            <a:endParaRPr lang="ru-RU" sz="4000" dirty="0" smtClean="0">
              <a:solidFill>
                <a:schemeClr val="tx2"/>
              </a:solidFill>
            </a:endParaRP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2"/>
                </a:solidFill>
              </a:rPr>
              <a:t>                Проведене емпіричне дослідження показало, що структура умов успішності включення дитини з інвалідністю в освітній простір має містити першою чергою, психологічну готовність самої дитини з урахуванням батьківських та соціально-психологічних установок та наявності формальних і неформальних установ освіти, які є орієнтованими на підтримку. </a:t>
            </a:r>
            <a:endParaRPr lang="ru-RU" sz="4000" dirty="0" smtClean="0">
              <a:solidFill>
                <a:schemeClr val="tx2"/>
              </a:solidFill>
            </a:endParaRP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2"/>
                </a:solidFill>
              </a:rPr>
              <a:t>               На основі результатів емпіричного дослідження доведено, що загальними соціально-психологічними умови включення дитини з інвалідністю в загальний освітній простір є: загальні соціальні установки в сфері освіти; готовність закладів освіти (формальних, неформальних та </a:t>
            </a:r>
            <a:r>
              <a:rPr lang="uk-UA" sz="4000" dirty="0" err="1" smtClean="0">
                <a:solidFill>
                  <a:schemeClr val="tx2"/>
                </a:solidFill>
              </a:rPr>
              <a:t>позаформальних</a:t>
            </a:r>
            <a:r>
              <a:rPr lang="uk-UA" sz="4000" dirty="0" smtClean="0">
                <a:solidFill>
                  <a:schemeClr val="tx2"/>
                </a:solidFill>
              </a:rPr>
              <a:t>) до роботи з так званими інклюзивними дітьми; професійна компетентність фахівців освітньої сфери до роботи з дітьми з інвалідністю; батьківські установки на інклюзію та отримання дитиною високого рівня освіти; рівень соціальної компетентності і психологічної готовності самої дитини до інклюзії; соціальна підтримка сім’ї.</a:t>
            </a:r>
            <a:endParaRPr lang="ru-RU" sz="4000" dirty="0" smtClean="0">
              <a:solidFill>
                <a:schemeClr val="tx2"/>
              </a:solidFill>
            </a:endParaRP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2"/>
                </a:solidFill>
              </a:rPr>
              <a:t>                      </a:t>
            </a:r>
            <a:endParaRPr lang="ru-RU" sz="4000" dirty="0" smtClean="0">
              <a:solidFill>
                <a:schemeClr val="tx2"/>
              </a:solidFill>
            </a:endParaRPr>
          </a:p>
          <a:p>
            <a:pPr marL="514350" indent="-514350" algn="just">
              <a:lnSpc>
                <a:spcPct val="120000"/>
              </a:lnSpc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2852"/>
            <a:ext cx="8858280" cy="6715148"/>
          </a:xfrm>
          <a:solidFill>
            <a:schemeClr val="accent1"/>
          </a:soli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          Актуальність теми дослідження. </a:t>
            </a:r>
            <a:r>
              <a:rPr lang="uk-UA" sz="2800" dirty="0" smtClean="0">
                <a:solidFill>
                  <a:schemeClr val="tx2"/>
                </a:solidFill>
              </a:rPr>
              <a:t>У сучасних реаліях інклюзивна освіта існує, як система, що свідчить про цивілізованість суспільства будь-якої держави, підкреслюючи можливість учнів навчатися в одному освітньому просторі, без сегрегації будь-якої групи дітей. У передових країнах Західної Європи інклюзивне навчання дітей з інвалідністю визнано основною формою здобуття освіти недієздатними.            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2"/>
                </a:solidFill>
              </a:rPr>
              <a:t>         Психологічні аспекти розвитку системи спеціальної освіти дітей з інвалідністю представлені у дослідженнях змісту </a:t>
            </a:r>
            <a:r>
              <a:rPr lang="uk-UA" sz="2800" dirty="0" err="1" smtClean="0">
                <a:solidFill>
                  <a:schemeClr val="tx2"/>
                </a:solidFill>
              </a:rPr>
              <a:t>корекційного</a:t>
            </a:r>
            <a:r>
              <a:rPr lang="uk-UA" sz="2800" dirty="0" smtClean="0">
                <a:solidFill>
                  <a:schemeClr val="tx2"/>
                </a:solidFill>
              </a:rPr>
              <a:t> виховання у підготовці до шкільного навчання (Л.С.Виготський, А.І.Дьяченко, О.В.Запорожець, С.Д.Максименко, Є.М.</a:t>
            </a:r>
            <a:r>
              <a:rPr lang="uk-UA" sz="2800" dirty="0" err="1" smtClean="0">
                <a:solidFill>
                  <a:schemeClr val="tx2"/>
                </a:solidFill>
              </a:rPr>
              <a:t>Мастюкова</a:t>
            </a:r>
            <a:r>
              <a:rPr lang="uk-UA" sz="2800" dirty="0" smtClean="0">
                <a:solidFill>
                  <a:schemeClr val="tx2"/>
                </a:solidFill>
              </a:rPr>
              <a:t>, І.Ф.</a:t>
            </a:r>
            <a:r>
              <a:rPr lang="uk-UA" sz="2800" dirty="0" err="1" smtClean="0">
                <a:solidFill>
                  <a:schemeClr val="tx2"/>
                </a:solidFill>
              </a:rPr>
              <a:t>Муханова</a:t>
            </a:r>
            <a:r>
              <a:rPr lang="uk-UA" sz="2800" dirty="0" smtClean="0">
                <a:solidFill>
                  <a:schemeClr val="tx2"/>
                </a:solidFill>
              </a:rPr>
              <a:t>); механізмів формування їхньої соціально-комунікативної активності (О.В.Киричук, Г.С.Костюк, П.М.</a:t>
            </a:r>
            <a:r>
              <a:rPr lang="uk-UA" sz="2800" dirty="0" err="1" smtClean="0">
                <a:solidFill>
                  <a:schemeClr val="tx2"/>
                </a:solidFill>
              </a:rPr>
              <a:t>Таланчук</a:t>
            </a:r>
            <a:r>
              <a:rPr lang="uk-UA" sz="2800" dirty="0" smtClean="0">
                <a:solidFill>
                  <a:schemeClr val="tx2"/>
                </a:solidFill>
              </a:rPr>
              <a:t>, В.В.</a:t>
            </a:r>
            <a:r>
              <a:rPr lang="uk-UA" sz="2800" dirty="0" err="1" smtClean="0">
                <a:solidFill>
                  <a:schemeClr val="tx2"/>
                </a:solidFill>
              </a:rPr>
              <a:t>Тарасун</a:t>
            </a:r>
            <a:r>
              <a:rPr lang="uk-UA" sz="2800" dirty="0" smtClean="0">
                <a:solidFill>
                  <a:schemeClr val="tx2"/>
                </a:solidFill>
              </a:rPr>
              <a:t>, М.Д.</a:t>
            </a:r>
            <a:r>
              <a:rPr lang="uk-UA" sz="2800" dirty="0" err="1" smtClean="0">
                <a:solidFill>
                  <a:schemeClr val="tx2"/>
                </a:solidFill>
              </a:rPr>
              <a:t>Ярмаченко</a:t>
            </a:r>
            <a:r>
              <a:rPr lang="uk-UA" sz="2800" dirty="0" smtClean="0">
                <a:solidFill>
                  <a:schemeClr val="tx2"/>
                </a:solidFill>
              </a:rPr>
              <a:t>); особливостей сімейного виховання (І.В.</a:t>
            </a:r>
            <a:r>
              <a:rPr lang="uk-UA" sz="2800" dirty="0" err="1" smtClean="0">
                <a:solidFill>
                  <a:schemeClr val="tx2"/>
                </a:solidFill>
              </a:rPr>
              <a:t>Левченко</a:t>
            </a:r>
            <a:r>
              <a:rPr lang="uk-UA" sz="2800" dirty="0" smtClean="0">
                <a:solidFill>
                  <a:schemeClr val="tx2"/>
                </a:solidFill>
              </a:rPr>
              <a:t>, В.В.Ткачук, Н.С.Чорноусенко). 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2"/>
                </a:solidFill>
              </a:rPr>
              <a:t>         Однак, у вітчизняній психології проблеми інклюзивної освіти та умови успішності включення дитини з інвалідністю в навчальний процес досліджені недостатньо. Також існує потреба у перегляді традиційних форм організації навчальної діяльності та визначенні соціально-психологічних критеріїв її успішності, зокрема їх специфіки у контексті сімейних взаємин. Соціальна значущість зазначеної проблеми зумовила вибір теми нашого дослідження.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96680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 smtClean="0">
                <a:latin typeface="+mn-lt"/>
              </a:rPr>
              <a:t>        Мета дослідження:</a:t>
            </a:r>
            <a:r>
              <a:rPr lang="uk-UA" sz="3200" dirty="0" smtClean="0">
                <a:latin typeface="+mn-lt"/>
              </a:rPr>
              <a:t> визначити соціально-психологічні умови успішності включення дитини з інвалідністю у загальноосвітній простір і на основі цього розробити та апробувати програму роботи фахівця із соціальної роботи, спрямовану на соціально-психологічну підтримку сімей, які виховують дітей з вадами розвитку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0387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200" b="1" dirty="0" smtClean="0">
                <a:solidFill>
                  <a:schemeClr val="tx2"/>
                </a:solidFill>
              </a:rPr>
              <a:t>       Об’єкт дослідження</a:t>
            </a:r>
            <a:r>
              <a:rPr lang="uk-UA" sz="3200" dirty="0" smtClean="0">
                <a:solidFill>
                  <a:schemeClr val="tx2"/>
                </a:solidFill>
              </a:rPr>
              <a:t> – процес включення дитини з інвалідністю у загальноосвітній простір. </a:t>
            </a:r>
          </a:p>
          <a:p>
            <a:pPr algn="just">
              <a:buNone/>
            </a:pPr>
            <a:endParaRPr lang="uk-UA" sz="32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uk-UA" sz="3200" b="1" dirty="0" smtClean="0">
                <a:solidFill>
                  <a:schemeClr val="tx2"/>
                </a:solidFill>
              </a:rPr>
              <a:t>        Предмет дослідження</a:t>
            </a:r>
            <a:r>
              <a:rPr lang="uk-UA" sz="3200" dirty="0" smtClean="0">
                <a:solidFill>
                  <a:schemeClr val="tx2"/>
                </a:solidFill>
              </a:rPr>
              <a:t> – соціально-психологічні умови успішності включення дитини з інвалідністю в освітнє середовище.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29684" cy="1285884"/>
          </a:xfrm>
        </p:spPr>
        <p:txBody>
          <a:bodyPr>
            <a:noAutofit/>
          </a:bodyPr>
          <a:lstStyle/>
          <a:p>
            <a:pPr algn="just"/>
            <a:r>
              <a:rPr lang="uk-UA" sz="3200" dirty="0" smtClean="0">
                <a:latin typeface="+mn-lt"/>
              </a:rPr>
              <a:t>Відповідно до мети було визначено </a:t>
            </a:r>
            <a:r>
              <a:rPr lang="uk-UA" sz="3200" b="1" dirty="0" smtClean="0">
                <a:latin typeface="+mn-lt"/>
              </a:rPr>
              <a:t>завдання дослідження: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7150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2"/>
                </a:solidFill>
              </a:rPr>
              <a:t>Проаналізувати існуючі теоретико-методологічні підходи щодо включення дитини з інвалідністю у навчальний процес.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2"/>
                </a:solidFill>
              </a:rPr>
              <a:t>Проаналізувати </a:t>
            </a:r>
            <a:r>
              <a:rPr lang="uk-UA" sz="2800" dirty="0" smtClean="0">
                <a:solidFill>
                  <a:schemeClr val="tx2"/>
                </a:solidFill>
              </a:rPr>
              <a:t>модель сімейної організації освітнього простору дитини з інвалідністю.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 smtClean="0">
                <a:solidFill>
                  <a:schemeClr val="tx2"/>
                </a:solidFill>
              </a:rPr>
              <a:t>З’ясувати структуру і зміст соціально-психологічних умов включення дитини в освітнє середовище</a:t>
            </a:r>
            <a:r>
              <a:rPr lang="uk-UA" sz="2800" dirty="0" smtClean="0">
                <a:solidFill>
                  <a:schemeClr val="tx2"/>
                </a:solidFill>
              </a:rPr>
              <a:t>.</a:t>
            </a:r>
            <a:endParaRPr lang="ru-RU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       Теоретичне значення</a:t>
            </a:r>
            <a:r>
              <a:rPr lang="uk-UA" sz="2800" dirty="0" smtClean="0">
                <a:solidFill>
                  <a:schemeClr val="tx2"/>
                </a:solidFill>
              </a:rPr>
              <a:t> отриманих результатів полягає у розширені та поглибленні науково-теоретичних засад дослідження соціально-психологічних умов успішності включення дитини з інвалідністю в загальноосвітній </a:t>
            </a:r>
            <a:r>
              <a:rPr lang="uk-UA" sz="2800" dirty="0" smtClean="0">
                <a:solidFill>
                  <a:schemeClr val="tx2"/>
                </a:solidFill>
              </a:rPr>
              <a:t>простір.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just"/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tx2"/>
                </a:solidFill>
              </a:rPr>
              <a:t>          Практичне значення</a:t>
            </a:r>
            <a:r>
              <a:rPr lang="uk-UA" dirty="0" smtClean="0">
                <a:solidFill>
                  <a:schemeClr val="tx2"/>
                </a:solidFill>
              </a:rPr>
              <a:t> дослідження полягає у тому, що розроблено та апробовано програму соціально-психологічної підтримки сімей, які виховують дітей з інвалідністю.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uk-UA" dirty="0" smtClean="0">
                <a:solidFill>
                  <a:schemeClr val="tx2"/>
                </a:solidFill>
              </a:rPr>
              <a:t>           Надійність та достовірність отриманих результатів забезпечено методологічною обґрунтованістю його основних положень, застосуванням взаємодоповнюючих методів, адекватних меті, об’єкту, предмету та завданням дослідження, достатнім обсягом емпіричного матеріалу, його опрацюванням статистичними методами.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4895864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>
                <a:solidFill>
                  <a:schemeClr val="tx2"/>
                </a:solidFill>
              </a:rPr>
              <a:t>              База дослідження</a:t>
            </a:r>
            <a:r>
              <a:rPr lang="uk-UA" dirty="0" smtClean="0">
                <a:solidFill>
                  <a:schemeClr val="tx2"/>
                </a:solidFill>
              </a:rPr>
              <a:t>. У дослідженні брали участь </a:t>
            </a:r>
            <a:r>
              <a:rPr lang="uk-UA" dirty="0" smtClean="0">
                <a:solidFill>
                  <a:schemeClr val="tx2"/>
                </a:solidFill>
              </a:rPr>
              <a:t>27 сімей, </a:t>
            </a:r>
            <a:r>
              <a:rPr lang="uk-UA" dirty="0" smtClean="0">
                <a:solidFill>
                  <a:schemeClr val="tx2"/>
                </a:solidFill>
              </a:rPr>
              <a:t>в яких виховуються діти з інвалідністю, що навчаються у Дошкільному навчальному закладі № 24 «Вогник» м. Вінниці, Комунальному закладі «Загальноосвітня школа І-ІІІ ступенів № 10 Вінницької міської ради» та Вінницькому обласному центрі соціально-психологічної реабілітації дітей та молоді з функціональними обмеженнями «</a:t>
            </a:r>
            <a:r>
              <a:rPr lang="uk-UA" dirty="0" smtClean="0">
                <a:solidFill>
                  <a:schemeClr val="tx2"/>
                </a:solidFill>
              </a:rPr>
              <a:t>Обрій».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71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latin typeface="+mn-lt"/>
              </a:rPr>
              <a:t>Розподіл відповідей респондентів щодо видів захворювання дитини 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92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8">
      <a:dk1>
        <a:srgbClr val="0042C7"/>
      </a:dk1>
      <a:lt1>
        <a:srgbClr val="82ACFF"/>
      </a:lt1>
      <a:dk2>
        <a:srgbClr val="062328"/>
      </a:dk2>
      <a:lt2>
        <a:srgbClr val="FFFFFF"/>
      </a:lt2>
      <a:accent1>
        <a:srgbClr val="062328"/>
      </a:accent1>
      <a:accent2>
        <a:srgbClr val="003A51"/>
      </a:accent2>
      <a:accent3>
        <a:srgbClr val="FFFF00"/>
      </a:accent3>
      <a:accent4>
        <a:srgbClr val="003195"/>
      </a:accent4>
      <a:accent5>
        <a:srgbClr val="FFFF00"/>
      </a:accent5>
      <a:accent6>
        <a:srgbClr val="B0DFA0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1791</TotalTime>
  <Words>1264</Words>
  <PresentationFormat>Экран (4:3)</PresentationFormat>
  <Paragraphs>395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«Соціально-психологічні умови успішності включення дитини з інвалідністю у загальноосвітній простір»</vt:lpstr>
      <vt:lpstr>Слайд 2</vt:lpstr>
      <vt:lpstr>        Мета дослідження: визначити соціально-психологічні умови успішності включення дитини з інвалідністю у загальноосвітній простір і на основі цього розробити та апробувати програму роботи фахівця із соціальної роботи, спрямовану на соціально-психологічну підтримку сімей, які виховують дітей з вадами розвитку</vt:lpstr>
      <vt:lpstr>Слайд 4</vt:lpstr>
      <vt:lpstr>Відповідно до мети було визначено завдання дослідження: </vt:lpstr>
      <vt:lpstr>Слайд 6</vt:lpstr>
      <vt:lpstr>Слайд 7</vt:lpstr>
      <vt:lpstr>Слайд 8</vt:lpstr>
      <vt:lpstr>Розподіл відповідей респондентів щодо видів захворювання дитини </vt:lpstr>
      <vt:lpstr>Тривалість перебування дитини в дошкільних закладах освіти (у відсотках)</vt:lpstr>
      <vt:lpstr>Розподіл відповідей респондентів щодо складних ситуацій, які виникають при вихованні дитини (у балах)</vt:lpstr>
      <vt:lpstr>Основні аспекти навчання при включенні дитини в загальноосвітній простір (у відсотках)</vt:lpstr>
      <vt:lpstr>Батьківські установки за відповідями усіх батьків (у балах)</vt:lpstr>
      <vt:lpstr>Батьківські установки у повних сім’ях, розлучених та сім’ях, де дитину виховує лише матір</vt:lpstr>
      <vt:lpstr>Ставлення батьків до дитини з інвалідністю (у балах)</vt:lpstr>
      <vt:lpstr>Розподіл відповідей батьків щодо стилів сімейного виховання  (у балах)</vt:lpstr>
      <vt:lpstr>Модель успішності включення дитини з інвалідністю в загальноосвітній простір</vt:lpstr>
      <vt:lpstr>Висновки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«Соціально-психологічні умови успішності включення дитини з інвалідністю у загальноосвітній простір»</dc:title>
  <dc:creator>1</dc:creator>
  <cp:lastModifiedBy>1</cp:lastModifiedBy>
  <cp:revision>35</cp:revision>
  <dcterms:created xsi:type="dcterms:W3CDTF">2019-02-06T15:49:36Z</dcterms:created>
  <dcterms:modified xsi:type="dcterms:W3CDTF">2020-04-16T08:27:21Z</dcterms:modified>
</cp:coreProperties>
</file>