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91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79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98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0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84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1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81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82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45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61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8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5F09A-7477-46C9-B5BA-52A42A2B49C8}" type="datetimeFigureOut">
              <a:rPr lang="ru-RU" smtClean="0"/>
              <a:t>14.03.2021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B735-A8F3-4720-982B-6BEF220FB1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5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Екзо-</a:t>
            </a:r>
            <a:r>
              <a:rPr lang="uk-UA" dirty="0" smtClean="0"/>
              <a:t> і ендотоксини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91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Активатори</a:t>
            </a:r>
            <a:r>
              <a:rPr lang="ru-RU" b="1" dirty="0"/>
              <a:t> </a:t>
            </a:r>
            <a:r>
              <a:rPr lang="ru-RU" b="1" dirty="0" err="1"/>
              <a:t>шляхів</a:t>
            </a:r>
            <a:r>
              <a:rPr lang="ru-RU" b="1" dirty="0"/>
              <a:t> </a:t>
            </a:r>
            <a:r>
              <a:rPr lang="ru-RU" b="1" dirty="0" err="1"/>
              <a:t>метаболізму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зв’язуватись</a:t>
            </a:r>
            <a:r>
              <a:rPr lang="ru-RU" dirty="0"/>
              <a:t> з </a:t>
            </a:r>
            <a:r>
              <a:rPr lang="ru-RU" dirty="0" err="1"/>
              <a:t>вторинними</a:t>
            </a:r>
            <a:r>
              <a:rPr lang="ru-RU" dirty="0"/>
              <a:t> </a:t>
            </a:r>
            <a:r>
              <a:rPr lang="ru-RU" dirty="0" err="1"/>
              <a:t>месенджерами</a:t>
            </a:r>
            <a:r>
              <a:rPr lang="ru-RU" dirty="0"/>
              <a:t> та </a:t>
            </a:r>
            <a:r>
              <a:rPr lang="ru-RU" dirty="0" err="1"/>
              <a:t>активувати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 </a:t>
            </a:r>
          </a:p>
          <a:p>
            <a:r>
              <a:rPr lang="ru-RU" dirty="0"/>
              <a:t>Так, </a:t>
            </a:r>
            <a:r>
              <a:rPr lang="ru-RU" dirty="0" err="1"/>
              <a:t>ентеротоксини</a:t>
            </a:r>
            <a:r>
              <a:rPr lang="ru-RU" dirty="0"/>
              <a:t>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палички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ентеробактерій</a:t>
            </a:r>
            <a:r>
              <a:rPr lang="ru-RU" dirty="0"/>
              <a:t> </a:t>
            </a:r>
            <a:r>
              <a:rPr lang="ru-RU" dirty="0" err="1"/>
              <a:t>активують</a:t>
            </a:r>
            <a:r>
              <a:rPr lang="ru-RU" dirty="0"/>
              <a:t> </a:t>
            </a:r>
            <a:r>
              <a:rPr lang="ru-RU" dirty="0" err="1"/>
              <a:t>аденілатциклазу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тонкого кишечника і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діарея</a:t>
            </a:r>
            <a:r>
              <a:rPr lang="ru-RU" dirty="0"/>
              <a:t>.</a:t>
            </a:r>
          </a:p>
          <a:p>
            <a:r>
              <a:rPr lang="ru-RU" dirty="0"/>
              <a:t> Активаторами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месенджерів</a:t>
            </a:r>
            <a:r>
              <a:rPr lang="ru-RU" dirty="0"/>
              <a:t> (АТФ, </a:t>
            </a:r>
            <a:r>
              <a:rPr lang="en-US" dirty="0"/>
              <a:t>G-</a:t>
            </a:r>
            <a:r>
              <a:rPr lang="ru-RU" dirty="0" err="1"/>
              <a:t>білка</a:t>
            </a:r>
            <a:r>
              <a:rPr lang="ru-RU" dirty="0"/>
              <a:t>, </a:t>
            </a:r>
            <a:r>
              <a:rPr lang="en-US" dirty="0"/>
              <a:t>Rho G-</a:t>
            </a:r>
            <a:r>
              <a:rPr lang="ru-RU" dirty="0" err="1"/>
              <a:t>білка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є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екзотоксин</a:t>
            </a:r>
            <a:r>
              <a:rPr lang="ru-RU" dirty="0"/>
              <a:t> </a:t>
            </a:r>
            <a:r>
              <a:rPr lang="uk-UA" i="1" dirty="0"/>
              <a:t>55</a:t>
            </a:r>
            <a:r>
              <a:rPr lang="en-US" dirty="0"/>
              <a:t>, </a:t>
            </a:r>
            <a:r>
              <a:rPr lang="ru-RU" dirty="0" err="1"/>
              <a:t>дермонекротичний</a:t>
            </a:r>
            <a:r>
              <a:rPr lang="ru-RU" dirty="0"/>
              <a:t> токсин </a:t>
            </a:r>
            <a:r>
              <a:rPr lang="en-US" i="1" dirty="0" err="1"/>
              <a:t>Bordetella</a:t>
            </a:r>
            <a:r>
              <a:rPr lang="en-US" i="1" dirty="0"/>
              <a:t> pertussis</a:t>
            </a:r>
            <a:r>
              <a:rPr lang="en-US" dirty="0"/>
              <a:t>, </a:t>
            </a:r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en-US" i="1" dirty="0"/>
              <a:t>Clostridium </a:t>
            </a:r>
            <a:r>
              <a:rPr lang="en-US" i="1" dirty="0" err="1"/>
              <a:t>botulinum</a:t>
            </a:r>
            <a:r>
              <a:rPr lang="en-US" i="1" dirty="0"/>
              <a:t> </a:t>
            </a:r>
            <a:r>
              <a:rPr lang="en-US" dirty="0"/>
              <a:t>i </a:t>
            </a:r>
            <a:r>
              <a:rPr lang="en-US" i="1" dirty="0" err="1"/>
              <a:t>C.difficule</a:t>
            </a:r>
            <a:r>
              <a:rPr lang="en-US" dirty="0"/>
              <a:t>, </a:t>
            </a:r>
            <a:r>
              <a:rPr lang="ru-RU" dirty="0" err="1"/>
              <a:t>холерний</a:t>
            </a:r>
            <a:r>
              <a:rPr lang="ru-RU" dirty="0"/>
              <a:t> токсин </a:t>
            </a:r>
            <a:r>
              <a:rPr lang="en-US" i="1" dirty="0"/>
              <a:t>Vibrio </a:t>
            </a:r>
            <a:r>
              <a:rPr lang="en-US" i="1" dirty="0" err="1"/>
              <a:t>cholerae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483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Функціональні</a:t>
            </a:r>
            <a:r>
              <a:rPr lang="ru-RU" b="1" dirty="0"/>
              <a:t> </a:t>
            </a:r>
            <a:r>
              <a:rPr lang="ru-RU" b="1" dirty="0" err="1"/>
              <a:t>блокатори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інгібують</a:t>
            </a:r>
            <a:r>
              <a:rPr lang="ru-RU" dirty="0"/>
              <a:t> </a:t>
            </a:r>
            <a:r>
              <a:rPr lang="ru-RU" dirty="0" err="1"/>
              <a:t>вивільнення</a:t>
            </a:r>
            <a:r>
              <a:rPr lang="ru-RU" dirty="0"/>
              <a:t> </a:t>
            </a:r>
            <a:r>
              <a:rPr lang="ru-RU" dirty="0" err="1"/>
              <a:t>медіаторів</a:t>
            </a:r>
            <a:r>
              <a:rPr lang="ru-RU" dirty="0"/>
              <a:t> і </a:t>
            </a:r>
            <a:r>
              <a:rPr lang="ru-RU" dirty="0" err="1"/>
              <a:t>тим</a:t>
            </a:r>
            <a:r>
              <a:rPr lang="ru-RU" dirty="0"/>
              <a:t> самим </a:t>
            </a:r>
            <a:r>
              <a:rPr lang="ru-RU" dirty="0" err="1"/>
              <a:t>блокують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ru-RU" dirty="0" err="1"/>
              <a:t>збудників</a:t>
            </a:r>
            <a:r>
              <a:rPr lang="ru-RU" dirty="0"/>
              <a:t> </a:t>
            </a:r>
            <a:r>
              <a:rPr lang="ru-RU" dirty="0" err="1"/>
              <a:t>сибірки</a:t>
            </a:r>
            <a:r>
              <a:rPr lang="ru-RU" dirty="0"/>
              <a:t> та </a:t>
            </a:r>
            <a:r>
              <a:rPr lang="ru-RU" dirty="0" err="1"/>
              <a:t>чуми</a:t>
            </a:r>
            <a:r>
              <a:rPr lang="ru-RU" dirty="0"/>
              <a:t> </a:t>
            </a:r>
            <a:r>
              <a:rPr lang="ru-RU" dirty="0" err="1"/>
              <a:t>інактивують</a:t>
            </a:r>
            <a:r>
              <a:rPr lang="ru-RU" dirty="0"/>
              <a:t> </a:t>
            </a:r>
            <a:r>
              <a:rPr lang="ru-RU" dirty="0" err="1"/>
              <a:t>аденілатциклазу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ц-АМФ і </a:t>
            </a:r>
            <a:r>
              <a:rPr lang="ru-RU" dirty="0" err="1"/>
              <a:t>блокування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метаболізму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блокаторів</a:t>
            </a:r>
            <a:r>
              <a:rPr lang="ru-RU" dirty="0"/>
              <a:t> належать і </a:t>
            </a:r>
            <a:r>
              <a:rPr lang="ru-RU" dirty="0" err="1"/>
              <a:t>нейротоксини</a:t>
            </a:r>
            <a:r>
              <a:rPr lang="ru-RU" dirty="0"/>
              <a:t> </a:t>
            </a:r>
            <a:r>
              <a:rPr lang="ru-RU" dirty="0" err="1"/>
              <a:t>клостридій</a:t>
            </a:r>
            <a:r>
              <a:rPr lang="ru-RU" dirty="0"/>
              <a:t> – </a:t>
            </a:r>
            <a:r>
              <a:rPr lang="ru-RU" dirty="0" err="1"/>
              <a:t>тетаноспазмін</a:t>
            </a:r>
            <a:r>
              <a:rPr lang="ru-RU" dirty="0"/>
              <a:t> і </a:t>
            </a:r>
            <a:r>
              <a:rPr lang="ru-RU" dirty="0" err="1"/>
              <a:t>ботулінічний</a:t>
            </a:r>
            <a:r>
              <a:rPr lang="ru-RU" dirty="0"/>
              <a:t> токсин,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блокують</a:t>
            </a:r>
            <a:r>
              <a:rPr lang="ru-RU" dirty="0"/>
              <a:t> передачу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імпульсів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74828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Активатори</a:t>
            </a:r>
            <a:r>
              <a:rPr lang="ru-RU" b="1" dirty="0"/>
              <a:t> </a:t>
            </a:r>
            <a:r>
              <a:rPr lang="ru-RU" b="1" dirty="0" err="1"/>
              <a:t>імунної</a:t>
            </a:r>
            <a:r>
              <a:rPr lang="ru-RU" b="1" dirty="0"/>
              <a:t> </a:t>
            </a:r>
            <a:r>
              <a:rPr lang="ru-RU" b="1" dirty="0" err="1"/>
              <a:t>відповіді</a:t>
            </a:r>
            <a:r>
              <a:rPr lang="ru-RU" b="1" dirty="0"/>
              <a:t> </a:t>
            </a:r>
            <a:r>
              <a:rPr lang="ru-RU" b="1" dirty="0" err="1"/>
              <a:t>макроорганізму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бактеріальні</a:t>
            </a:r>
            <a:r>
              <a:rPr lang="ru-RU" dirty="0"/>
              <a:t> </a:t>
            </a:r>
            <a:r>
              <a:rPr lang="ru-RU" dirty="0" err="1"/>
              <a:t>токсини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діяти</a:t>
            </a:r>
            <a:r>
              <a:rPr lang="ru-RU" dirty="0"/>
              <a:t> на Т-</a:t>
            </a:r>
            <a:r>
              <a:rPr lang="ru-RU" dirty="0" err="1"/>
              <a:t>лімфоцити</a:t>
            </a:r>
            <a:r>
              <a:rPr lang="ru-RU" dirty="0"/>
              <a:t> та </a:t>
            </a:r>
            <a:r>
              <a:rPr lang="ru-RU" dirty="0" err="1"/>
              <a:t>антигенпрезентуючі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імунної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(макрофаги, </a:t>
            </a:r>
            <a:r>
              <a:rPr lang="ru-RU" dirty="0" err="1"/>
              <a:t>дендрині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</a:t>
            </a:r>
          </a:p>
          <a:p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типовими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є </a:t>
            </a:r>
            <a:r>
              <a:rPr lang="ru-RU" dirty="0" err="1"/>
              <a:t>суперантигени</a:t>
            </a:r>
            <a:r>
              <a:rPr lang="ru-RU" dirty="0"/>
              <a:t> </a:t>
            </a:r>
            <a:r>
              <a:rPr lang="ru-RU" dirty="0" err="1"/>
              <a:t>патогенних</a:t>
            </a:r>
            <a:r>
              <a:rPr lang="ru-RU" dirty="0"/>
              <a:t> </a:t>
            </a:r>
            <a:r>
              <a:rPr lang="ru-RU" dirty="0" err="1"/>
              <a:t>штамів</a:t>
            </a:r>
            <a:r>
              <a:rPr lang="ru-RU" dirty="0"/>
              <a:t> золотистого </a:t>
            </a:r>
            <a:r>
              <a:rPr lang="ru-RU" dirty="0" err="1"/>
              <a:t>стафілокока</a:t>
            </a:r>
            <a:r>
              <a:rPr lang="ru-RU" dirty="0"/>
              <a:t> та </a:t>
            </a:r>
            <a:r>
              <a:rPr lang="ru-RU" dirty="0" err="1"/>
              <a:t>піогенного</a:t>
            </a:r>
            <a:r>
              <a:rPr lang="ru-RU" dirty="0"/>
              <a:t> </a:t>
            </a:r>
            <a:r>
              <a:rPr lang="ru-RU" dirty="0" err="1"/>
              <a:t>стрептокока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</a:t>
            </a:r>
            <a:r>
              <a:rPr lang="ru-RU" dirty="0" err="1"/>
              <a:t>ентеротоксини</a:t>
            </a:r>
            <a:r>
              <a:rPr lang="ru-RU" dirty="0"/>
              <a:t>, </a:t>
            </a:r>
            <a:r>
              <a:rPr lang="ru-RU" dirty="0" err="1"/>
              <a:t>ексфоліатини</a:t>
            </a:r>
            <a:r>
              <a:rPr lang="ru-RU" dirty="0"/>
              <a:t> та </a:t>
            </a:r>
            <a:r>
              <a:rPr lang="ru-RU" dirty="0" err="1"/>
              <a:t>еритрогеніни</a:t>
            </a:r>
            <a:r>
              <a:rPr lang="ru-RU" dirty="0"/>
              <a:t>. Вони </a:t>
            </a:r>
            <a:r>
              <a:rPr lang="ru-RU" dirty="0" err="1"/>
              <a:t>порушують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одних </a:t>
            </a:r>
            <a:r>
              <a:rPr lang="ru-RU" dirty="0" err="1"/>
              <a:t>клітин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та з </a:t>
            </a:r>
            <a:r>
              <a:rPr lang="ru-RU" dirty="0" err="1"/>
              <a:t>міжклітинними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541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Мішенню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ексфоліатинів</a:t>
            </a:r>
            <a:r>
              <a:rPr lang="ru-RU" dirty="0"/>
              <a:t> А і В </a:t>
            </a:r>
            <a:r>
              <a:rPr lang="en-US" i="1" dirty="0"/>
              <a:t>Staphylococcus </a:t>
            </a:r>
            <a:r>
              <a:rPr lang="en-US" i="1" dirty="0" err="1"/>
              <a:t>aureus</a:t>
            </a:r>
            <a:r>
              <a:rPr lang="en-US" i="1" dirty="0"/>
              <a:t> </a:t>
            </a:r>
            <a:r>
              <a:rPr lang="ru-RU" dirty="0"/>
              <a:t>є </a:t>
            </a:r>
            <a:r>
              <a:rPr lang="ru-RU" dirty="0" err="1"/>
              <a:t>рецептори</a:t>
            </a:r>
            <a:r>
              <a:rPr lang="ru-RU" dirty="0"/>
              <a:t> Т-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r>
              <a:rPr lang="ru-RU" dirty="0" err="1"/>
              <a:t>Неспецифічна</a:t>
            </a:r>
            <a:r>
              <a:rPr lang="ru-RU" dirty="0"/>
              <a:t> </a:t>
            </a:r>
            <a:r>
              <a:rPr lang="ru-RU" dirty="0" err="1"/>
              <a:t>активація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рецепторів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патологічних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/>
              <a:t>шкірі</a:t>
            </a:r>
            <a:r>
              <a:rPr lang="ru-RU" dirty="0"/>
              <a:t> та </a:t>
            </a:r>
            <a:r>
              <a:rPr lang="ru-RU" dirty="0" err="1"/>
              <a:t>обумовлює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синдрома “</a:t>
            </a:r>
            <a:r>
              <a:rPr lang="ru-RU" dirty="0" err="1"/>
              <a:t>ошпареної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”. </a:t>
            </a:r>
            <a:r>
              <a:rPr lang="ru-RU" dirty="0" err="1"/>
              <a:t>Цей</a:t>
            </a:r>
            <a:r>
              <a:rPr lang="ru-RU" dirty="0"/>
              <a:t> синдром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характерним</a:t>
            </a:r>
            <a:r>
              <a:rPr lang="ru-RU" dirty="0"/>
              <a:t> </a:t>
            </a:r>
            <a:r>
              <a:rPr lang="ru-RU" dirty="0" err="1"/>
              <a:t>формуванням</a:t>
            </a:r>
            <a:r>
              <a:rPr lang="ru-RU" dirty="0"/>
              <a:t> великих </a:t>
            </a:r>
            <a:r>
              <a:rPr lang="ru-RU" dirty="0" err="1"/>
              <a:t>осередків</a:t>
            </a:r>
            <a:r>
              <a:rPr lang="ru-RU" dirty="0"/>
              <a:t> </a:t>
            </a:r>
            <a:r>
              <a:rPr lang="ru-RU" dirty="0" err="1"/>
              <a:t>еритеми</a:t>
            </a:r>
            <a:r>
              <a:rPr lang="ru-RU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утворенням</a:t>
            </a:r>
            <a:r>
              <a:rPr lang="ru-RU" dirty="0"/>
              <a:t> великих </a:t>
            </a:r>
            <a:r>
              <a:rPr lang="ru-RU" dirty="0" err="1"/>
              <a:t>пухирів</a:t>
            </a:r>
            <a:r>
              <a:rPr lang="ru-RU" dirty="0"/>
              <a:t> (як при </a:t>
            </a:r>
            <a:r>
              <a:rPr lang="ru-RU" dirty="0" err="1"/>
              <a:t>термічних</a:t>
            </a:r>
            <a:r>
              <a:rPr lang="ru-RU" dirty="0"/>
              <a:t> </a:t>
            </a:r>
            <a:r>
              <a:rPr lang="ru-RU" dirty="0" err="1"/>
              <a:t>опіках</a:t>
            </a:r>
            <a:r>
              <a:rPr lang="ru-RU" dirty="0"/>
              <a:t>) та </a:t>
            </a:r>
            <a:r>
              <a:rPr lang="ru-RU" dirty="0" err="1"/>
              <a:t>ерозивних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. </a:t>
            </a:r>
          </a:p>
          <a:p>
            <a:r>
              <a:rPr lang="ru-RU" dirty="0" err="1"/>
              <a:t>Еритрогенні</a:t>
            </a:r>
            <a:r>
              <a:rPr lang="ru-RU" dirty="0"/>
              <a:t> </a:t>
            </a:r>
            <a:r>
              <a:rPr lang="ru-RU" dirty="0" err="1"/>
              <a:t>токсини</a:t>
            </a:r>
            <a:r>
              <a:rPr lang="ru-RU" dirty="0"/>
              <a:t> </a:t>
            </a:r>
            <a:r>
              <a:rPr lang="en-US" dirty="0"/>
              <a:t>Streptococcus </a:t>
            </a:r>
            <a:r>
              <a:rPr lang="en-US" dirty="0" err="1"/>
              <a:t>pyogenes</a:t>
            </a:r>
            <a:r>
              <a:rPr lang="en-US" dirty="0"/>
              <a:t> </a:t>
            </a:r>
            <a:r>
              <a:rPr lang="ru-RU" dirty="0" err="1"/>
              <a:t>виробляються</a:t>
            </a:r>
            <a:r>
              <a:rPr lang="ru-RU" dirty="0"/>
              <a:t> </a:t>
            </a:r>
            <a:r>
              <a:rPr lang="ru-RU" dirty="0" err="1"/>
              <a:t>штамами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скарлатину.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пірогенним</a:t>
            </a:r>
            <a:r>
              <a:rPr lang="ru-RU" dirty="0"/>
              <a:t> </a:t>
            </a:r>
            <a:r>
              <a:rPr lang="ru-RU" dirty="0" err="1"/>
              <a:t>ефектом</a:t>
            </a:r>
            <a:r>
              <a:rPr lang="ru-RU" dirty="0"/>
              <a:t> (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безпосередньої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гіпоталамус</a:t>
            </a:r>
            <a:r>
              <a:rPr lang="ru-RU" dirty="0"/>
              <a:t>) і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імунну</a:t>
            </a:r>
            <a:r>
              <a:rPr lang="ru-RU" dirty="0"/>
              <a:t> систему </a:t>
            </a:r>
            <a:r>
              <a:rPr lang="ru-RU" dirty="0" err="1"/>
              <a:t>ведуть</a:t>
            </a:r>
            <a:r>
              <a:rPr lang="ru-RU" dirty="0"/>
              <a:t> до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червоних</a:t>
            </a:r>
            <a:r>
              <a:rPr lang="ru-RU" dirty="0"/>
              <a:t> </a:t>
            </a:r>
            <a:r>
              <a:rPr lang="ru-RU" dirty="0" err="1"/>
              <a:t>висипок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. </a:t>
            </a:r>
            <a:r>
              <a:rPr lang="ru-RU" dirty="0" err="1"/>
              <a:t>Еритрогеніни</a:t>
            </a:r>
            <a:r>
              <a:rPr lang="ru-RU" dirty="0"/>
              <a:t> </a:t>
            </a:r>
            <a:r>
              <a:rPr lang="ru-RU" dirty="0" err="1"/>
              <a:t>стрептокока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суперантигенні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</a:t>
            </a:r>
            <a:r>
              <a:rPr lang="ru-RU" dirty="0" err="1"/>
              <a:t>справляють</a:t>
            </a:r>
            <a:r>
              <a:rPr lang="ru-RU" dirty="0"/>
              <a:t> </a:t>
            </a:r>
            <a:r>
              <a:rPr lang="ru-RU" dirty="0" err="1"/>
              <a:t>мітогенну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Т-</a:t>
            </a:r>
            <a:r>
              <a:rPr lang="ru-RU" dirty="0" err="1"/>
              <a:t>лімфоцити</a:t>
            </a:r>
            <a:r>
              <a:rPr lang="ru-RU" dirty="0"/>
              <a:t>, </a:t>
            </a:r>
            <a:r>
              <a:rPr lang="ru-RU" dirty="0" err="1"/>
              <a:t>стимулюють</a:t>
            </a:r>
            <a:r>
              <a:rPr lang="ru-RU" dirty="0"/>
              <a:t> </a:t>
            </a:r>
            <a:r>
              <a:rPr lang="ru-RU" dirty="0" err="1"/>
              <a:t>секрецію</a:t>
            </a:r>
            <a:r>
              <a:rPr lang="ru-RU" dirty="0"/>
              <a:t> макрофагами интерлейкіна-1 і фактора некроза </a:t>
            </a:r>
            <a:r>
              <a:rPr lang="ru-RU" dirty="0" err="1"/>
              <a:t>пухлин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медіаторами</a:t>
            </a:r>
            <a:r>
              <a:rPr lang="ru-RU" dirty="0"/>
              <a:t> </a:t>
            </a:r>
            <a:r>
              <a:rPr lang="ru-RU" dirty="0" err="1"/>
              <a:t>септичного</a:t>
            </a:r>
            <a:r>
              <a:rPr lang="ru-RU" dirty="0"/>
              <a:t> шоку.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498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Дифтерійний</a:t>
            </a:r>
            <a:r>
              <a:rPr lang="ru-RU" b="1" dirty="0"/>
              <a:t> </a:t>
            </a:r>
            <a:r>
              <a:rPr lang="ru-RU" b="1" dirty="0" err="1"/>
              <a:t>екзотоксин</a:t>
            </a:r>
            <a:r>
              <a:rPr lang="ru-RU" b="1" dirty="0"/>
              <a:t> </a:t>
            </a:r>
            <a:r>
              <a:rPr lang="en-US" b="1" dirty="0" err="1"/>
              <a:t>Corynebacterium</a:t>
            </a:r>
            <a:r>
              <a:rPr lang="en-US" b="1" dirty="0"/>
              <a:t> </a:t>
            </a:r>
            <a:r>
              <a:rPr lang="en-US" b="1" dirty="0" err="1"/>
              <a:t>diphtheriae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( </a:t>
            </a:r>
            <a:r>
              <a:rPr lang="ru-RU" dirty="0"/>
              <a:t>М. м. 62-63 </a:t>
            </a:r>
            <a:r>
              <a:rPr lang="ru-RU" dirty="0" err="1"/>
              <a:t>кДа</a:t>
            </a:r>
            <a:r>
              <a:rPr lang="ru-RU" dirty="0"/>
              <a:t>) – </a:t>
            </a:r>
            <a:r>
              <a:rPr lang="ru-RU" dirty="0" err="1"/>
              <a:t>здатний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протеолізу</a:t>
            </a:r>
            <a:r>
              <a:rPr lang="ru-RU" dirty="0"/>
              <a:t> </a:t>
            </a:r>
            <a:r>
              <a:rPr lang="ru-RU" dirty="0" err="1"/>
              <a:t>поділятися</a:t>
            </a:r>
            <a:r>
              <a:rPr lang="ru-RU" dirty="0"/>
              <a:t> на два </a:t>
            </a:r>
            <a:r>
              <a:rPr lang="ru-RU" dirty="0" err="1"/>
              <a:t>фрагменти</a:t>
            </a:r>
            <a:r>
              <a:rPr lang="ru-RU" dirty="0"/>
              <a:t> А и В. В-фрагмент </a:t>
            </a:r>
            <a:r>
              <a:rPr lang="ru-RU" dirty="0" err="1"/>
              <a:t>зв'язується</a:t>
            </a:r>
            <a:r>
              <a:rPr lang="ru-RU" dirty="0"/>
              <a:t> з мембраною </a:t>
            </a:r>
            <a:r>
              <a:rPr lang="ru-RU" dirty="0" err="1"/>
              <a:t>клітини</a:t>
            </a:r>
            <a:r>
              <a:rPr lang="ru-RU" dirty="0"/>
              <a:t> </a:t>
            </a:r>
            <a:r>
              <a:rPr lang="ru-RU" dirty="0" err="1"/>
              <a:t>хазяїна</a:t>
            </a:r>
            <a:r>
              <a:rPr lang="ru-RU" dirty="0"/>
              <a:t>, тут же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відділення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фрагмента А.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проникає</a:t>
            </a:r>
            <a:r>
              <a:rPr lang="ru-RU" dirty="0"/>
              <a:t> </a:t>
            </a:r>
            <a:r>
              <a:rPr lang="ru-RU" dirty="0" err="1"/>
              <a:t>всередину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</a:t>
            </a:r>
            <a:r>
              <a:rPr lang="ru-RU" dirty="0" err="1"/>
              <a:t>Дифтерійний</a:t>
            </a:r>
            <a:r>
              <a:rPr lang="ru-RU" dirty="0"/>
              <a:t> токсин </a:t>
            </a:r>
            <a:r>
              <a:rPr lang="ru-RU" dirty="0" err="1"/>
              <a:t>інгибує</a:t>
            </a:r>
            <a:r>
              <a:rPr lang="ru-RU" dirty="0"/>
              <a:t> </a:t>
            </a:r>
            <a:r>
              <a:rPr lang="ru-RU" dirty="0" err="1"/>
              <a:t>біосинтез</a:t>
            </a:r>
            <a:r>
              <a:rPr lang="ru-RU" dirty="0"/>
              <a:t> </a:t>
            </a:r>
            <a:r>
              <a:rPr lang="ru-RU" dirty="0" err="1"/>
              <a:t>білка</a:t>
            </a:r>
            <a:r>
              <a:rPr lang="ru-RU" dirty="0"/>
              <a:t>, </a:t>
            </a:r>
            <a:r>
              <a:rPr lang="ru-RU" dirty="0" err="1"/>
              <a:t>блокуючи</a:t>
            </a:r>
            <a:r>
              <a:rPr lang="ru-RU" dirty="0"/>
              <a:t> </a:t>
            </a:r>
            <a:r>
              <a:rPr lang="ru-RU" dirty="0" err="1"/>
              <a:t>аміноацил</a:t>
            </a:r>
            <a:r>
              <a:rPr lang="ru-RU" dirty="0"/>
              <a:t>-т-РНК-</a:t>
            </a:r>
            <a:r>
              <a:rPr lang="ru-RU" dirty="0" err="1"/>
              <a:t>синтетазу</a:t>
            </a:r>
            <a:r>
              <a:rPr lang="ru-RU" dirty="0"/>
              <a:t>, </a:t>
            </a:r>
            <a:r>
              <a:rPr lang="ru-RU" dirty="0" err="1"/>
              <a:t>пептиділтрансферазу</a:t>
            </a:r>
            <a:r>
              <a:rPr lang="ru-RU" dirty="0"/>
              <a:t>, фактор </a:t>
            </a:r>
            <a:r>
              <a:rPr lang="ru-RU" dirty="0" err="1"/>
              <a:t>елонгації</a:t>
            </a:r>
            <a:r>
              <a:rPr lang="ru-RU" dirty="0"/>
              <a:t> </a:t>
            </a:r>
            <a:r>
              <a:rPr lang="en-US" dirty="0"/>
              <a:t>EF-2.</a:t>
            </a:r>
          </a:p>
          <a:p>
            <a:r>
              <a:rPr lang="ru-RU" dirty="0" err="1"/>
              <a:t>Дифтерійний</a:t>
            </a:r>
            <a:r>
              <a:rPr lang="ru-RU" dirty="0"/>
              <a:t> токсин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нейротоксичну</a:t>
            </a:r>
            <a:r>
              <a:rPr lang="ru-RU" dirty="0"/>
              <a:t>, </a:t>
            </a:r>
            <a:r>
              <a:rPr lang="ru-RU" dirty="0" err="1"/>
              <a:t>дерматонекротичну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і </a:t>
            </a:r>
            <a:r>
              <a:rPr lang="ru-RU" dirty="0" err="1"/>
              <a:t>летальний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. </a:t>
            </a:r>
          </a:p>
          <a:p>
            <a:r>
              <a:rPr lang="ru-RU" dirty="0" err="1"/>
              <a:t>Уражує</a:t>
            </a:r>
            <a:r>
              <a:rPr lang="ru-RU" dirty="0"/>
              <a:t> </a:t>
            </a:r>
            <a:r>
              <a:rPr lang="ru-RU" dirty="0" err="1"/>
              <a:t>м’язи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, </a:t>
            </a:r>
            <a:r>
              <a:rPr lang="ru-RU" dirty="0" err="1"/>
              <a:t>нирки</a:t>
            </a:r>
            <a:r>
              <a:rPr lang="ru-RU" dirty="0"/>
              <a:t>, </a:t>
            </a:r>
            <a:r>
              <a:rPr lang="ru-RU" dirty="0" err="1"/>
              <a:t>надниркові</a:t>
            </a:r>
            <a:r>
              <a:rPr lang="ru-RU" dirty="0"/>
              <a:t> </a:t>
            </a:r>
            <a:r>
              <a:rPr lang="ru-RU" dirty="0" err="1"/>
              <a:t>залози</a:t>
            </a:r>
            <a:r>
              <a:rPr lang="ru-RU" dirty="0"/>
              <a:t>, </a:t>
            </a:r>
            <a:r>
              <a:rPr lang="ru-RU" dirty="0" err="1"/>
              <a:t>викликає</a:t>
            </a:r>
            <a:r>
              <a:rPr lang="ru-RU" dirty="0"/>
              <a:t> некроз </a:t>
            </a:r>
            <a:r>
              <a:rPr lang="ru-RU" dirty="0" err="1"/>
              <a:t>епітелію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5914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Екзотоксини</a:t>
            </a:r>
            <a:r>
              <a:rPr lang="ru-RU" b="1" dirty="0"/>
              <a:t> </a:t>
            </a:r>
            <a:r>
              <a:rPr lang="en-US" b="1" i="1" dirty="0"/>
              <a:t>Clostridium </a:t>
            </a:r>
            <a:r>
              <a:rPr lang="en-US" b="1" i="1" dirty="0" err="1"/>
              <a:t>botulinum</a:t>
            </a:r>
            <a:r>
              <a:rPr lang="en-US" b="1" i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(</a:t>
            </a:r>
            <a:r>
              <a:rPr lang="ru-RU" dirty="0"/>
              <a:t>М. м. 150 </a:t>
            </a:r>
            <a:r>
              <a:rPr lang="ru-RU" dirty="0" err="1"/>
              <a:t>кДа</a:t>
            </a:r>
            <a:r>
              <a:rPr lang="ru-RU" dirty="0"/>
              <a:t>)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найбільшою</a:t>
            </a:r>
            <a:r>
              <a:rPr lang="ru-RU" dirty="0"/>
              <a:t> </a:t>
            </a:r>
            <a:r>
              <a:rPr lang="ru-RU" dirty="0" err="1"/>
              <a:t>отруйною</a:t>
            </a:r>
            <a:r>
              <a:rPr lang="ru-RU" dirty="0"/>
              <a:t> силою. 1 мл </a:t>
            </a:r>
            <a:r>
              <a:rPr lang="ru-RU" dirty="0" err="1"/>
              <a:t>культуральної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 </a:t>
            </a:r>
            <a:r>
              <a:rPr lang="en-US" i="1" dirty="0"/>
              <a:t>C. </a:t>
            </a:r>
            <a:r>
              <a:rPr lang="en-US" i="1" dirty="0" err="1"/>
              <a:t>botulinum</a:t>
            </a:r>
            <a:r>
              <a:rPr lang="en-US" i="1" dirty="0"/>
              <a:t> </a:t>
            </a:r>
            <a:r>
              <a:rPr lang="ru-RU" i="1" dirty="0" err="1"/>
              <a:t>містить</a:t>
            </a:r>
            <a:r>
              <a:rPr lang="ru-RU" i="1" dirty="0"/>
              <a:t> </a:t>
            </a:r>
            <a:r>
              <a:rPr lang="ru-RU" dirty="0"/>
              <a:t>1 млн </a:t>
            </a:r>
            <a:r>
              <a:rPr lang="en-US" dirty="0"/>
              <a:t>DLM </a:t>
            </a:r>
            <a:r>
              <a:rPr lang="ru-RU" dirty="0"/>
              <a:t>для </a:t>
            </a:r>
            <a:r>
              <a:rPr lang="ru-RU" dirty="0" err="1"/>
              <a:t>морської</a:t>
            </a:r>
            <a:r>
              <a:rPr lang="ru-RU" dirty="0"/>
              <a:t> свинки. Комплекс </a:t>
            </a:r>
            <a:r>
              <a:rPr lang="ru-RU" dirty="0" err="1"/>
              <a:t>ботулінічних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10 </a:t>
            </a:r>
            <a:r>
              <a:rPr lang="ru-RU" dirty="0" err="1"/>
              <a:t>компонентів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ферменти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гемолітичну</a:t>
            </a:r>
            <a:r>
              <a:rPr lang="ru-RU" dirty="0"/>
              <a:t>, </a:t>
            </a:r>
            <a:r>
              <a:rPr lang="ru-RU" dirty="0" err="1"/>
              <a:t>гемаглютинуючу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, </a:t>
            </a:r>
            <a:r>
              <a:rPr lang="ru-RU" dirty="0" err="1"/>
              <a:t>нейротоксичну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У </a:t>
            </a:r>
            <a:r>
              <a:rPr lang="ru-RU" dirty="0" err="1"/>
              <a:t>прояві</a:t>
            </a:r>
            <a:r>
              <a:rPr lang="ru-RU" dirty="0"/>
              <a:t> </a:t>
            </a:r>
            <a:r>
              <a:rPr lang="ru-RU" dirty="0" err="1"/>
              <a:t>вірулентності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нейротоксини</a:t>
            </a:r>
            <a:r>
              <a:rPr lang="ru-RU" dirty="0"/>
              <a:t> – </a:t>
            </a:r>
            <a:r>
              <a:rPr lang="en-US" dirty="0" err="1"/>
              <a:t>BoNT</a:t>
            </a:r>
            <a:r>
              <a:rPr lang="en-US" dirty="0"/>
              <a:t>,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серотипи</a:t>
            </a:r>
            <a:r>
              <a:rPr lang="ru-RU" dirty="0"/>
              <a:t> </a:t>
            </a:r>
            <a:r>
              <a:rPr lang="en-US" dirty="0"/>
              <a:t>A, B, C, D, E, F, G.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токсини</a:t>
            </a:r>
            <a:r>
              <a:rPr lang="ru-RU" dirty="0"/>
              <a:t> </a:t>
            </a:r>
            <a:r>
              <a:rPr lang="ru-RU" dirty="0" err="1"/>
              <a:t>незначно</a:t>
            </a:r>
            <a:r>
              <a:rPr lang="ru-RU" dirty="0"/>
              <a:t> </a:t>
            </a:r>
            <a:r>
              <a:rPr lang="ru-RU" dirty="0" err="1"/>
              <a:t>розрізняються</a:t>
            </a:r>
            <a:r>
              <a:rPr lang="ru-RU" dirty="0"/>
              <a:t> набором </a:t>
            </a:r>
            <a:r>
              <a:rPr lang="ru-RU" dirty="0" err="1"/>
              <a:t>амінокислот</a:t>
            </a:r>
            <a:r>
              <a:rPr lang="ru-RU" dirty="0"/>
              <a:t> і </a:t>
            </a:r>
            <a:r>
              <a:rPr lang="ru-RU" dirty="0" err="1"/>
              <a:t>складаються</a:t>
            </a:r>
            <a:r>
              <a:rPr lang="ru-RU" dirty="0"/>
              <a:t> з </a:t>
            </a:r>
            <a:r>
              <a:rPr lang="ru-RU" dirty="0" err="1"/>
              <a:t>важкого</a:t>
            </a:r>
            <a:r>
              <a:rPr lang="ru-RU" dirty="0"/>
              <a:t> (100 </a:t>
            </a:r>
            <a:r>
              <a:rPr lang="ru-RU" dirty="0" err="1"/>
              <a:t>кД</a:t>
            </a:r>
            <a:r>
              <a:rPr lang="ru-RU" dirty="0"/>
              <a:t>) і легкого </a:t>
            </a:r>
            <a:r>
              <a:rPr lang="ru-RU" dirty="0" err="1"/>
              <a:t>ланцюгів</a:t>
            </a:r>
            <a:r>
              <a:rPr lang="ru-RU" dirty="0"/>
              <a:t> (50 </a:t>
            </a:r>
            <a:r>
              <a:rPr lang="ru-RU" dirty="0" err="1"/>
              <a:t>кД</a:t>
            </a:r>
            <a:r>
              <a:rPr lang="ru-RU" dirty="0"/>
              <a:t>), </a:t>
            </a:r>
            <a:r>
              <a:rPr lang="ru-RU" dirty="0" err="1"/>
              <a:t>з’єднаних</a:t>
            </a:r>
            <a:r>
              <a:rPr lang="ru-RU" dirty="0"/>
              <a:t> </a:t>
            </a:r>
            <a:r>
              <a:rPr lang="ru-RU" dirty="0" err="1"/>
              <a:t>дисульфідним</a:t>
            </a:r>
            <a:r>
              <a:rPr lang="ru-RU" dirty="0"/>
              <a:t> </a:t>
            </a:r>
            <a:r>
              <a:rPr lang="ru-RU" dirty="0" err="1"/>
              <a:t>зв’язком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вони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протеолітичною</a:t>
            </a:r>
            <a:r>
              <a:rPr lang="ru-RU" dirty="0"/>
              <a:t> </a:t>
            </a:r>
            <a:r>
              <a:rPr lang="ru-RU" dirty="0" err="1"/>
              <a:t>активністю</a:t>
            </a:r>
            <a:r>
              <a:rPr lang="ru-RU" dirty="0"/>
              <a:t>, яка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іонів</a:t>
            </a:r>
            <a:r>
              <a:rPr lang="ru-RU" dirty="0"/>
              <a:t> цинку. </a:t>
            </a:r>
            <a:r>
              <a:rPr lang="ru-RU" dirty="0" err="1"/>
              <a:t>Зв’язуючись</a:t>
            </a:r>
            <a:r>
              <a:rPr lang="ru-RU" dirty="0"/>
              <a:t> з рецепторами на </a:t>
            </a:r>
            <a:r>
              <a:rPr lang="ru-RU" dirty="0" err="1"/>
              <a:t>пресинаптичній</a:t>
            </a:r>
            <a:r>
              <a:rPr lang="ru-RU" dirty="0"/>
              <a:t> </a:t>
            </a:r>
            <a:r>
              <a:rPr lang="ru-RU" dirty="0" err="1"/>
              <a:t>мембрані</a:t>
            </a:r>
            <a:r>
              <a:rPr lang="ru-RU" dirty="0"/>
              <a:t> </a:t>
            </a:r>
            <a:r>
              <a:rPr lang="ru-RU" dirty="0" err="1"/>
              <a:t>моторних</a:t>
            </a:r>
            <a:r>
              <a:rPr lang="ru-RU" dirty="0"/>
              <a:t> </a:t>
            </a:r>
            <a:r>
              <a:rPr lang="ru-RU" dirty="0" err="1"/>
              <a:t>нейронів</a:t>
            </a:r>
            <a:r>
              <a:rPr lang="ru-RU" dirty="0"/>
              <a:t> і </a:t>
            </a:r>
            <a:r>
              <a:rPr lang="ru-RU" dirty="0" err="1"/>
              <a:t>викликаючі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протеоліз</a:t>
            </a:r>
            <a:r>
              <a:rPr lang="ru-RU" dirty="0"/>
              <a:t>, </a:t>
            </a:r>
            <a:r>
              <a:rPr lang="en-US" dirty="0" err="1"/>
              <a:t>BoNT</a:t>
            </a:r>
            <a:r>
              <a:rPr lang="en-US" dirty="0"/>
              <a:t> </a:t>
            </a:r>
            <a:r>
              <a:rPr lang="ru-RU" dirty="0" err="1"/>
              <a:t>інгібують</a:t>
            </a:r>
            <a:r>
              <a:rPr lang="ru-RU" dirty="0"/>
              <a:t> </a:t>
            </a:r>
            <a:r>
              <a:rPr lang="ru-RU" dirty="0" err="1"/>
              <a:t>вивільнення</a:t>
            </a:r>
            <a:r>
              <a:rPr lang="ru-RU" dirty="0"/>
              <a:t> і передачу </a:t>
            </a:r>
            <a:r>
              <a:rPr lang="ru-RU" dirty="0" err="1"/>
              <a:t>ацетилхоліна</a:t>
            </a:r>
            <a:r>
              <a:rPr lang="ru-RU" dirty="0"/>
              <a:t> – </a:t>
            </a:r>
            <a:r>
              <a:rPr lang="ru-RU" dirty="0" err="1"/>
              <a:t>медіатора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імпульсів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паралічу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дисфагію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паралічу</a:t>
            </a:r>
            <a:r>
              <a:rPr lang="ru-RU" dirty="0"/>
              <a:t> </a:t>
            </a:r>
            <a:r>
              <a:rPr lang="ru-RU" dirty="0" err="1"/>
              <a:t>дихальної</a:t>
            </a:r>
            <a:r>
              <a:rPr lang="ru-RU" dirty="0"/>
              <a:t> </a:t>
            </a:r>
            <a:r>
              <a:rPr lang="ru-RU" dirty="0" err="1"/>
              <a:t>мускулатури</a:t>
            </a:r>
            <a:r>
              <a:rPr lang="ru-RU" dirty="0"/>
              <a:t> і смерть. </a:t>
            </a:r>
          </a:p>
          <a:p>
            <a:r>
              <a:rPr lang="ru-RU" dirty="0" err="1"/>
              <a:t>Токсини</a:t>
            </a:r>
            <a:r>
              <a:rPr lang="ru-RU" dirty="0"/>
              <a:t> </a:t>
            </a:r>
            <a:r>
              <a:rPr lang="ru-RU" dirty="0" err="1"/>
              <a:t>термостабільні</a:t>
            </a:r>
            <a:r>
              <a:rPr lang="ru-RU" dirty="0"/>
              <a:t> і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переносити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кип’ятіння</a:t>
            </a:r>
            <a:r>
              <a:rPr lang="ru-RU" dirty="0"/>
              <a:t> без </a:t>
            </a:r>
            <a:r>
              <a:rPr lang="ru-RU" dirty="0" err="1"/>
              <a:t>втрати</a:t>
            </a:r>
            <a:r>
              <a:rPr lang="ru-RU" dirty="0"/>
              <a:t> </a:t>
            </a:r>
            <a:r>
              <a:rPr lang="ru-RU" dirty="0" err="1"/>
              <a:t>біологічної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. </a:t>
            </a:r>
          </a:p>
          <a:p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ru-RU" dirty="0" err="1"/>
              <a:t>нейротоксинів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локалізовані</a:t>
            </a:r>
            <a:r>
              <a:rPr lang="ru-RU" dirty="0"/>
              <a:t> у </a:t>
            </a:r>
            <a:r>
              <a:rPr lang="ru-RU" dirty="0" err="1"/>
              <a:t>плазмідах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переноситись</a:t>
            </a:r>
            <a:r>
              <a:rPr lang="ru-RU" dirty="0"/>
              <a:t> </a:t>
            </a:r>
            <a:r>
              <a:rPr lang="ru-RU" dirty="0" err="1"/>
              <a:t>бактеріофагами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6556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Токсин </a:t>
            </a:r>
            <a:r>
              <a:rPr lang="en-US" b="1" i="1" dirty="0"/>
              <a:t>Clostridium </a:t>
            </a:r>
            <a:r>
              <a:rPr lang="en-US" b="1" i="1" dirty="0" err="1"/>
              <a:t>perfringens</a:t>
            </a:r>
            <a:r>
              <a:rPr lang="en-US" b="1" i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ru-RU" dirty="0" err="1"/>
              <a:t>подібний</a:t>
            </a:r>
            <a:r>
              <a:rPr lang="ru-RU" dirty="0"/>
              <a:t> токсин </a:t>
            </a:r>
            <a:r>
              <a:rPr lang="ru-RU" dirty="0" err="1"/>
              <a:t>виявляється</a:t>
            </a:r>
            <a:r>
              <a:rPr lang="ru-RU" dirty="0"/>
              <a:t> у </a:t>
            </a:r>
            <a:r>
              <a:rPr lang="en-US" i="1" dirty="0"/>
              <a:t>C. </a:t>
            </a:r>
            <a:r>
              <a:rPr lang="en-US" i="1" dirty="0" err="1"/>
              <a:t>diffic</a:t>
            </a:r>
            <a:r>
              <a:rPr lang="uk-UA" i="1" dirty="0"/>
              <a:t>і</a:t>
            </a:r>
            <a:r>
              <a:rPr lang="en-US" i="1" dirty="0"/>
              <a:t>le</a:t>
            </a:r>
            <a:r>
              <a:rPr lang="en-US" dirty="0"/>
              <a:t>) </a:t>
            </a:r>
            <a:r>
              <a:rPr lang="ru-RU" dirty="0" err="1"/>
              <a:t>справляє</a:t>
            </a:r>
            <a:r>
              <a:rPr lang="ru-RU" dirty="0"/>
              <a:t> </a:t>
            </a:r>
            <a:r>
              <a:rPr lang="ru-RU" dirty="0" err="1"/>
              <a:t>різноманітні</a:t>
            </a:r>
            <a:r>
              <a:rPr lang="ru-RU" dirty="0"/>
              <a:t> </a:t>
            </a:r>
            <a:r>
              <a:rPr lang="ru-RU" dirty="0" err="1"/>
              <a:t>ефекти</a:t>
            </a:r>
            <a:r>
              <a:rPr lang="ru-RU" dirty="0"/>
              <a:t>: </a:t>
            </a:r>
          </a:p>
          <a:p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лізис</a:t>
            </a:r>
            <a:r>
              <a:rPr lang="ru-RU" dirty="0"/>
              <a:t> </a:t>
            </a:r>
            <a:r>
              <a:rPr lang="ru-RU" dirty="0" err="1"/>
              <a:t>лейкоцитів</a:t>
            </a:r>
            <a:r>
              <a:rPr lang="ru-RU" dirty="0"/>
              <a:t>, </a:t>
            </a:r>
          </a:p>
          <a:p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відновні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в </a:t>
            </a:r>
            <a:r>
              <a:rPr lang="ru-RU" dirty="0" err="1"/>
              <a:t>клітині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ферментам </a:t>
            </a:r>
            <a:r>
              <a:rPr lang="ru-RU" dirty="0" err="1"/>
              <a:t>інвазії</a:t>
            </a:r>
            <a:r>
              <a:rPr lang="ru-RU" dirty="0"/>
              <a:t> – </a:t>
            </a:r>
            <a:r>
              <a:rPr lang="ru-RU" dirty="0" err="1"/>
              <a:t>гіалуронідазі</a:t>
            </a:r>
            <a:r>
              <a:rPr lang="ru-RU" dirty="0"/>
              <a:t> і </a:t>
            </a:r>
            <a:r>
              <a:rPr lang="ru-RU" dirty="0" err="1"/>
              <a:t>плазмокоагулазі</a:t>
            </a:r>
            <a:r>
              <a:rPr lang="ru-RU" dirty="0"/>
              <a:t> –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в тканинах.</a:t>
            </a:r>
          </a:p>
        </p:txBody>
      </p:sp>
    </p:spTree>
    <p:extLst>
      <p:ext uri="{BB962C8B-B14F-4D97-AF65-F5344CB8AC3E}">
        <p14:creationId xmlns:p14="http://schemas.microsoft.com/office/powerpoint/2010/main" val="373975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Правцевий</a:t>
            </a:r>
            <a:r>
              <a:rPr lang="ru-RU" b="1" dirty="0"/>
              <a:t> </a:t>
            </a:r>
            <a:r>
              <a:rPr lang="ru-RU" b="1" dirty="0" err="1"/>
              <a:t>екзотоксин</a:t>
            </a:r>
            <a:r>
              <a:rPr lang="ru-RU" b="1" dirty="0"/>
              <a:t> </a:t>
            </a:r>
            <a:r>
              <a:rPr lang="en-US" b="1" i="1" dirty="0"/>
              <a:t>Clostridium </a:t>
            </a:r>
            <a:r>
              <a:rPr lang="en-US" b="1" i="1" dirty="0" err="1"/>
              <a:t>tetani</a:t>
            </a:r>
            <a:r>
              <a:rPr lang="en-US" b="1" i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ru-RU" dirty="0"/>
              <a:t>М. м. 150 </a:t>
            </a:r>
            <a:r>
              <a:rPr lang="ru-RU" dirty="0" err="1"/>
              <a:t>кДа</a:t>
            </a:r>
            <a:r>
              <a:rPr lang="ru-RU" dirty="0"/>
              <a:t>) – </a:t>
            </a:r>
            <a:r>
              <a:rPr lang="en-US" dirty="0" err="1"/>
              <a:t>TeNT</a:t>
            </a:r>
            <a:r>
              <a:rPr lang="en-US" dirty="0"/>
              <a:t> – </a:t>
            </a:r>
            <a:r>
              <a:rPr lang="ru-RU" dirty="0"/>
              <a:t>за структурою, ферментативною </a:t>
            </a:r>
            <a:r>
              <a:rPr lang="ru-RU" dirty="0" err="1"/>
              <a:t>активністю</a:t>
            </a:r>
            <a:r>
              <a:rPr lang="ru-RU" dirty="0"/>
              <a:t> (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цинку) й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рис з </a:t>
            </a:r>
            <a:r>
              <a:rPr lang="en-US" dirty="0" err="1"/>
              <a:t>BoNT</a:t>
            </a:r>
            <a:r>
              <a:rPr lang="en-US" dirty="0"/>
              <a:t>. </a:t>
            </a:r>
            <a:endParaRPr lang="uk-UA" dirty="0"/>
          </a:p>
          <a:p>
            <a:r>
              <a:rPr lang="en-US" dirty="0" err="1"/>
              <a:t>TeNT</a:t>
            </a:r>
            <a:r>
              <a:rPr lang="en-US" dirty="0"/>
              <a:t> </a:t>
            </a:r>
            <a:r>
              <a:rPr lang="ru-RU" dirty="0" err="1"/>
              <a:t>викликає</a:t>
            </a:r>
            <a:r>
              <a:rPr lang="ru-RU" dirty="0"/>
              <a:t> судороги, спазм </a:t>
            </a:r>
            <a:r>
              <a:rPr lang="ru-RU" dirty="0" err="1"/>
              <a:t>м’язової</a:t>
            </a:r>
            <a:r>
              <a:rPr lang="ru-RU" dirty="0"/>
              <a:t> </a:t>
            </a:r>
            <a:r>
              <a:rPr lang="ru-RU" dirty="0" err="1"/>
              <a:t>мускулатури</a:t>
            </a:r>
            <a:r>
              <a:rPr lang="ru-RU" dirty="0"/>
              <a:t>, </a:t>
            </a:r>
            <a:r>
              <a:rPr lang="ru-RU" dirty="0" err="1"/>
              <a:t>уражуючи</a:t>
            </a:r>
            <a:r>
              <a:rPr lang="ru-RU" dirty="0"/>
              <a:t> </a:t>
            </a:r>
            <a:r>
              <a:rPr lang="ru-RU" dirty="0" err="1"/>
              <a:t>рухові</a:t>
            </a:r>
            <a:r>
              <a:rPr lang="ru-RU" dirty="0"/>
              <a:t> </a:t>
            </a:r>
            <a:r>
              <a:rPr lang="ru-RU" dirty="0" err="1"/>
              <a:t>нейрони</a:t>
            </a:r>
            <a:r>
              <a:rPr lang="ru-RU" dirty="0"/>
              <a:t> спинного </a:t>
            </a:r>
            <a:r>
              <a:rPr lang="ru-RU" dirty="0" err="1"/>
              <a:t>мозку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білку</a:t>
            </a:r>
            <a:r>
              <a:rPr lang="ru-RU" dirty="0"/>
              <a:t>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аспарагінової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. 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виражена</a:t>
            </a:r>
            <a:r>
              <a:rPr lang="ru-RU" dirty="0"/>
              <a:t> </a:t>
            </a:r>
            <a:r>
              <a:rPr lang="ru-RU" dirty="0" err="1"/>
              <a:t>нейротоксична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09367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Ентеротоксин</a:t>
            </a:r>
            <a:r>
              <a:rPr lang="ru-RU" b="1" dirty="0"/>
              <a:t> </a:t>
            </a:r>
            <a:r>
              <a:rPr lang="en-US" b="1" i="1" dirty="0"/>
              <a:t>Vibrio </a:t>
            </a:r>
            <a:r>
              <a:rPr lang="en-US" b="1" i="1" dirty="0" err="1"/>
              <a:t>cholerae</a:t>
            </a:r>
            <a:r>
              <a:rPr lang="en-US" b="1" i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</a:t>
            </a:r>
            <a:r>
              <a:rPr lang="ru-RU" dirty="0" err="1"/>
              <a:t>вивчений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токсини</a:t>
            </a:r>
            <a:r>
              <a:rPr lang="ru-RU" dirty="0"/>
              <a:t> </a:t>
            </a:r>
            <a:r>
              <a:rPr lang="ru-RU" dirty="0" err="1"/>
              <a:t>дифтерії</a:t>
            </a:r>
            <a:r>
              <a:rPr lang="ru-RU" dirty="0"/>
              <a:t> і </a:t>
            </a:r>
            <a:r>
              <a:rPr lang="ru-RU" dirty="0" err="1"/>
              <a:t>клостридій</a:t>
            </a:r>
            <a:r>
              <a:rPr lang="ru-RU" dirty="0"/>
              <a:t>,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ентерит</a:t>
            </a:r>
            <a:r>
              <a:rPr lang="ru-RU" dirty="0"/>
              <a:t>,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проникність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, </a:t>
            </a:r>
            <a:r>
              <a:rPr lang="ru-RU" dirty="0" err="1"/>
              <a:t>індукує</a:t>
            </a:r>
            <a:r>
              <a:rPr lang="ru-RU" dirty="0"/>
              <a:t> </a:t>
            </a:r>
            <a:r>
              <a:rPr lang="ru-RU" dirty="0" err="1"/>
              <a:t>розщеплення</a:t>
            </a:r>
            <a:r>
              <a:rPr lang="ru-RU" dirty="0"/>
              <a:t> </a:t>
            </a:r>
            <a:r>
              <a:rPr lang="ru-RU" dirty="0" err="1"/>
              <a:t>ліпідів</a:t>
            </a:r>
            <a:r>
              <a:rPr lang="ru-RU" dirty="0"/>
              <a:t>,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всмоктування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у </a:t>
            </a:r>
            <a:r>
              <a:rPr lang="ru-RU" dirty="0" err="1"/>
              <a:t>товстій</a:t>
            </a:r>
            <a:r>
              <a:rPr lang="ru-RU" dirty="0"/>
              <a:t> </a:t>
            </a:r>
            <a:r>
              <a:rPr lang="ru-RU" dirty="0" err="1"/>
              <a:t>кишці</a:t>
            </a:r>
            <a:r>
              <a:rPr lang="ru-RU" dirty="0"/>
              <a:t>,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</a:t>
            </a:r>
            <a:r>
              <a:rPr lang="ru-RU" dirty="0" err="1"/>
              <a:t>цАМФ</a:t>
            </a:r>
            <a:r>
              <a:rPr lang="ru-RU" dirty="0"/>
              <a:t>. </a:t>
            </a:r>
          </a:p>
          <a:p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діарею</a:t>
            </a:r>
            <a:r>
              <a:rPr lang="ru-RU" dirty="0"/>
              <a:t> та ацидоз.</a:t>
            </a:r>
          </a:p>
        </p:txBody>
      </p:sp>
    </p:spTree>
    <p:extLst>
      <p:ext uri="{BB962C8B-B14F-4D97-AF65-F5344CB8AC3E}">
        <p14:creationId xmlns:p14="http://schemas.microsoft.com/office/powerpoint/2010/main" val="6110221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Екзотоксин</a:t>
            </a:r>
            <a:r>
              <a:rPr lang="ru-RU" b="1" dirty="0"/>
              <a:t> </a:t>
            </a:r>
            <a:r>
              <a:rPr lang="en-US" b="1" i="1" dirty="0"/>
              <a:t>Bacillus </a:t>
            </a:r>
            <a:r>
              <a:rPr lang="en-US" b="1" i="1" dirty="0" err="1"/>
              <a:t>anthracis</a:t>
            </a:r>
            <a:r>
              <a:rPr lang="en-US" b="1" i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летальну</a:t>
            </a:r>
            <a:r>
              <a:rPr lang="ru-RU" dirty="0"/>
              <a:t>, </a:t>
            </a:r>
            <a:r>
              <a:rPr lang="ru-RU" dirty="0" err="1"/>
              <a:t>набрякоутворюючу</a:t>
            </a:r>
            <a:r>
              <a:rPr lang="ru-RU" dirty="0"/>
              <a:t>, </a:t>
            </a:r>
            <a:r>
              <a:rPr lang="ru-RU" dirty="0" err="1"/>
              <a:t>дерматонекротичну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і </a:t>
            </a:r>
            <a:r>
              <a:rPr lang="ru-RU" dirty="0" err="1"/>
              <a:t>протективні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(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антитіл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нейтралізувати</a:t>
            </a:r>
            <a:r>
              <a:rPr lang="ru-RU" dirty="0"/>
              <a:t> </a:t>
            </a:r>
            <a:r>
              <a:rPr lang="ru-RU" dirty="0" err="1"/>
              <a:t>збудника</a:t>
            </a:r>
            <a:r>
              <a:rPr lang="ru-RU" dirty="0"/>
              <a:t> у </a:t>
            </a:r>
            <a:r>
              <a:rPr lang="ru-RU" dirty="0" err="1"/>
              <a:t>вільному</a:t>
            </a:r>
            <a:r>
              <a:rPr lang="ru-RU" dirty="0"/>
              <a:t> та </a:t>
            </a:r>
            <a:r>
              <a:rPr lang="ru-RU" dirty="0" err="1"/>
              <a:t>зв'язаному</a:t>
            </a:r>
            <a:r>
              <a:rPr lang="ru-RU" dirty="0"/>
              <a:t> з </a:t>
            </a:r>
            <a:r>
              <a:rPr lang="ru-RU" dirty="0" err="1"/>
              <a:t>клітиною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679005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Екзотоксини</a:t>
            </a:r>
            <a:r>
              <a:rPr lang="ru-RU" b="1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– </a:t>
            </a:r>
            <a:r>
              <a:rPr lang="ru-RU" dirty="0" err="1"/>
              <a:t>позаклітинні</a:t>
            </a:r>
            <a:r>
              <a:rPr lang="ru-RU" dirty="0"/>
              <a:t> </a:t>
            </a:r>
            <a:r>
              <a:rPr lang="ru-RU" dirty="0" err="1"/>
              <a:t>метаболіти</a:t>
            </a:r>
            <a:r>
              <a:rPr lang="ru-RU" dirty="0"/>
              <a:t> </a:t>
            </a:r>
            <a:r>
              <a:rPr lang="ru-RU" dirty="0" err="1"/>
              <a:t>білкової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2935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Екзотоксин</a:t>
            </a:r>
            <a:r>
              <a:rPr lang="ru-RU" b="1" dirty="0"/>
              <a:t> </a:t>
            </a:r>
            <a:r>
              <a:rPr lang="en-US" b="1" i="1" dirty="0"/>
              <a:t>Yersinia </a:t>
            </a:r>
            <a:r>
              <a:rPr lang="en-US" b="1" i="1" dirty="0" err="1"/>
              <a:t>pestis</a:t>
            </a:r>
            <a:r>
              <a:rPr lang="en-US" b="1" i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– </a:t>
            </a:r>
            <a:r>
              <a:rPr lang="ru-RU" dirty="0" err="1"/>
              <a:t>вивчений</a:t>
            </a:r>
            <a:r>
              <a:rPr lang="ru-RU" dirty="0"/>
              <a:t> мало, </a:t>
            </a:r>
            <a:r>
              <a:rPr lang="ru-RU" dirty="0" err="1"/>
              <a:t>містить</a:t>
            </a:r>
            <a:r>
              <a:rPr lang="ru-RU" dirty="0"/>
              <a:t> 18 </a:t>
            </a:r>
            <a:r>
              <a:rPr lang="ru-RU" dirty="0" err="1"/>
              <a:t>амінокислот</a:t>
            </a:r>
            <a:r>
              <a:rPr lang="ru-RU" dirty="0"/>
              <a:t>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– </a:t>
            </a:r>
            <a:r>
              <a:rPr lang="ru-RU" dirty="0" err="1"/>
              <a:t>гальмує</a:t>
            </a:r>
            <a:r>
              <a:rPr lang="ru-RU" dirty="0"/>
              <a:t> </a:t>
            </a:r>
            <a:r>
              <a:rPr lang="ru-RU" dirty="0" err="1"/>
              <a:t>дихальну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мітохондрій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4336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8686800" cy="6009531"/>
          </a:xfrm>
        </p:spPr>
        <p:txBody>
          <a:bodyPr/>
          <a:lstStyle/>
          <a:p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виділятися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мікроорганізмами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характерна </a:t>
            </a:r>
            <a:r>
              <a:rPr lang="ru-RU" dirty="0" err="1"/>
              <a:t>дія</a:t>
            </a:r>
            <a:r>
              <a:rPr lang="ru-RU" dirty="0"/>
              <a:t> эндотоксинов: так, </a:t>
            </a:r>
            <a:r>
              <a:rPr lang="ru-RU" dirty="0" err="1"/>
              <a:t>стафілококи</a:t>
            </a:r>
            <a:r>
              <a:rPr lang="ru-RU" dirty="0"/>
              <a:t> і </a:t>
            </a:r>
            <a:r>
              <a:rPr lang="ru-RU" dirty="0" err="1"/>
              <a:t>стрептококи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гемолізин</a:t>
            </a:r>
            <a:r>
              <a:rPr lang="ru-RU" dirty="0"/>
              <a:t> і О-</a:t>
            </a:r>
            <a:r>
              <a:rPr lang="ru-RU" dirty="0" err="1"/>
              <a:t>стрептолізин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лейкоцидини</a:t>
            </a:r>
            <a:r>
              <a:rPr lang="ru-RU" dirty="0"/>
              <a:t> і </a:t>
            </a:r>
            <a:r>
              <a:rPr lang="ru-RU" dirty="0" err="1"/>
              <a:t>лейкотоксини</a:t>
            </a:r>
            <a:r>
              <a:rPr lang="ru-RU" dirty="0"/>
              <a:t>. </a:t>
            </a:r>
            <a:r>
              <a:rPr lang="ru-RU" dirty="0" err="1"/>
              <a:t>Лейкоцидини</a:t>
            </a:r>
            <a:r>
              <a:rPr lang="ru-RU" dirty="0"/>
              <a:t> </a:t>
            </a:r>
            <a:r>
              <a:rPr lang="ru-RU" dirty="0" err="1"/>
              <a:t>руйнують</a:t>
            </a:r>
            <a:r>
              <a:rPr lang="ru-RU" dirty="0"/>
              <a:t> </a:t>
            </a:r>
            <a:r>
              <a:rPr lang="ru-RU" dirty="0" err="1"/>
              <a:t>лейкоцити</a:t>
            </a:r>
            <a:r>
              <a:rPr lang="ru-RU" dirty="0"/>
              <a:t>, </a:t>
            </a:r>
            <a:r>
              <a:rPr lang="ru-RU" dirty="0" err="1"/>
              <a:t>лейкотоксини</a:t>
            </a:r>
            <a:r>
              <a:rPr lang="ru-RU" dirty="0"/>
              <a:t> </a:t>
            </a:r>
            <a:r>
              <a:rPr lang="ru-RU" dirty="0" err="1"/>
              <a:t>отруюють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95373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Екзотоксини</a:t>
            </a:r>
            <a:r>
              <a:rPr lang="ru-RU" b="1" dirty="0"/>
              <a:t> </a:t>
            </a:r>
            <a:r>
              <a:rPr lang="en-US" b="1" i="1" dirty="0"/>
              <a:t>Staphylococcus </a:t>
            </a:r>
            <a:r>
              <a:rPr lang="en-US" b="1" i="1" dirty="0" err="1"/>
              <a:t>aureus</a:t>
            </a:r>
            <a:r>
              <a:rPr lang="en-US" b="1" i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них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вивчені</a:t>
            </a:r>
            <a:r>
              <a:rPr lang="ru-RU" dirty="0"/>
              <a:t> альфа-токсин, </a:t>
            </a:r>
            <a:r>
              <a:rPr lang="ru-RU" dirty="0" err="1"/>
              <a:t>ентеротоксин</a:t>
            </a:r>
            <a:r>
              <a:rPr lang="ru-RU" dirty="0"/>
              <a:t> (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харчові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 і </a:t>
            </a:r>
            <a:r>
              <a:rPr lang="ru-RU" dirty="0" err="1"/>
              <a:t>діарею</a:t>
            </a:r>
            <a:r>
              <a:rPr lang="ru-RU" dirty="0"/>
              <a:t>), токсин синдрому “</a:t>
            </a:r>
            <a:r>
              <a:rPr lang="ru-RU" dirty="0" err="1"/>
              <a:t>ошпареної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”, токсин синдрому токсичного шоку.</a:t>
            </a:r>
          </a:p>
          <a:p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токсини</a:t>
            </a:r>
            <a:r>
              <a:rPr lang="ru-RU" dirty="0"/>
              <a:t>, </a:t>
            </a:r>
            <a:r>
              <a:rPr lang="ru-RU" dirty="0" err="1"/>
              <a:t>окрім</a:t>
            </a:r>
            <a:r>
              <a:rPr lang="ru-RU" dirty="0"/>
              <a:t> альфа-токсину, є </a:t>
            </a:r>
            <a:r>
              <a:rPr lang="ru-RU" dirty="0" err="1"/>
              <a:t>суперантигенами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48608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Екзотоксини</a:t>
            </a:r>
            <a:r>
              <a:rPr lang="ru-RU" b="1" dirty="0"/>
              <a:t> </a:t>
            </a:r>
            <a:r>
              <a:rPr lang="en-US" b="1" i="1" dirty="0"/>
              <a:t>Staphylococcus </a:t>
            </a:r>
            <a:r>
              <a:rPr lang="en-US" b="1" i="1" dirty="0" err="1"/>
              <a:t>aureus</a:t>
            </a:r>
            <a:r>
              <a:rPr lang="en-US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9144000" cy="5459157"/>
          </a:xfrm>
        </p:spPr>
        <p:txBody>
          <a:bodyPr>
            <a:normAutofit fontScale="77500" lnSpcReduction="20000"/>
          </a:bodyPr>
          <a:lstStyle/>
          <a:p>
            <a:r>
              <a:rPr lang="ru-RU" b="1" i="1" u="sng" dirty="0"/>
              <a:t>Альфа-токсин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розглядатися</a:t>
            </a:r>
            <a:r>
              <a:rPr lang="ru-RU" dirty="0"/>
              <a:t> як прототип </a:t>
            </a:r>
            <a:r>
              <a:rPr lang="ru-RU" dirty="0" err="1"/>
              <a:t>пороутворюючих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.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плазматичної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клітини-мішені</a:t>
            </a:r>
            <a:r>
              <a:rPr lang="ru-RU" dirty="0"/>
              <a:t> 7 </a:t>
            </a:r>
            <a:r>
              <a:rPr lang="ru-RU" dirty="0" err="1"/>
              <a:t>протомерів</a:t>
            </a:r>
            <a:r>
              <a:rPr lang="ru-RU" dirty="0"/>
              <a:t> токсина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грибоподібний</a:t>
            </a:r>
            <a:r>
              <a:rPr lang="ru-RU" dirty="0"/>
              <a:t> </a:t>
            </a:r>
            <a:r>
              <a:rPr lang="ru-RU" dirty="0" err="1"/>
              <a:t>гептамер</a:t>
            </a:r>
            <a:r>
              <a:rPr lang="ru-RU" dirty="0"/>
              <a:t>. Два </a:t>
            </a:r>
            <a:r>
              <a:rPr lang="ru-RU" dirty="0" err="1"/>
              <a:t>верхніх</a:t>
            </a:r>
            <a:r>
              <a:rPr lang="ru-RU" dirty="0"/>
              <a:t> </a:t>
            </a:r>
            <a:r>
              <a:rPr lang="ru-RU" dirty="0" err="1"/>
              <a:t>домени</a:t>
            </a:r>
            <a:r>
              <a:rPr lang="ru-RU" dirty="0"/>
              <a:t> кожного </a:t>
            </a:r>
            <a:r>
              <a:rPr lang="ru-RU" dirty="0" err="1"/>
              <a:t>протомера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“шляпку” і “край”,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над мембраною, </a:t>
            </a:r>
            <a:r>
              <a:rPr lang="ru-RU" dirty="0" err="1"/>
              <a:t>нижній</a:t>
            </a:r>
            <a:r>
              <a:rPr lang="ru-RU" dirty="0"/>
              <a:t> домен – “</a:t>
            </a:r>
            <a:r>
              <a:rPr lang="ru-RU" dirty="0" err="1"/>
              <a:t>ніжка</a:t>
            </a:r>
            <a:r>
              <a:rPr lang="ru-RU" dirty="0"/>
              <a:t>” – </a:t>
            </a:r>
            <a:r>
              <a:rPr lang="ru-RU" dirty="0" err="1"/>
              <a:t>слугує</a:t>
            </a:r>
            <a:r>
              <a:rPr lang="ru-RU" dirty="0"/>
              <a:t> </a:t>
            </a:r>
            <a:r>
              <a:rPr lang="ru-RU" dirty="0" err="1"/>
              <a:t>трансмембранним</a:t>
            </a:r>
            <a:r>
              <a:rPr lang="ru-RU" dirty="0"/>
              <a:t> каналом. Через </a:t>
            </a:r>
            <a:r>
              <a:rPr lang="ru-RU" dirty="0" err="1"/>
              <a:t>нього</a:t>
            </a:r>
            <a:r>
              <a:rPr lang="ru-RU" dirty="0"/>
              <a:t>, як через пору, у </a:t>
            </a:r>
            <a:r>
              <a:rPr lang="ru-RU" dirty="0" err="1"/>
              <a:t>клітину</a:t>
            </a:r>
            <a:r>
              <a:rPr lang="ru-RU" dirty="0"/>
              <a:t> входить вода, </a:t>
            </a:r>
            <a:r>
              <a:rPr lang="ru-RU" dirty="0" err="1"/>
              <a:t>низькомолекулярні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набухання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і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осмотичному</a:t>
            </a:r>
            <a:r>
              <a:rPr lang="ru-RU" dirty="0"/>
              <a:t> </a:t>
            </a:r>
            <a:r>
              <a:rPr lang="ru-RU" dirty="0" err="1"/>
              <a:t>лізису</a:t>
            </a:r>
            <a:r>
              <a:rPr lang="ru-RU" dirty="0"/>
              <a:t>. </a:t>
            </a:r>
          </a:p>
          <a:p>
            <a:r>
              <a:rPr lang="ru-RU" dirty="0"/>
              <a:t>Альфа-токсин </a:t>
            </a:r>
            <a:r>
              <a:rPr lang="ru-RU" dirty="0" err="1"/>
              <a:t>проявляє</a:t>
            </a:r>
            <a:r>
              <a:rPr lang="ru-RU" dirty="0"/>
              <a:t> </a:t>
            </a:r>
            <a:r>
              <a:rPr lang="ru-RU" dirty="0" err="1"/>
              <a:t>цитолітичну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у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моноцитів</a:t>
            </a:r>
            <a:r>
              <a:rPr lang="ru-RU" dirty="0"/>
              <a:t>, </a:t>
            </a:r>
            <a:r>
              <a:rPr lang="ru-RU" dirty="0" err="1"/>
              <a:t>лімфоцитів</a:t>
            </a:r>
            <a:r>
              <a:rPr lang="ru-RU" dirty="0"/>
              <a:t>, </a:t>
            </a:r>
            <a:r>
              <a:rPr lang="ru-RU" dirty="0" err="1"/>
              <a:t>еритроцитів</a:t>
            </a:r>
            <a:r>
              <a:rPr lang="ru-RU" dirty="0"/>
              <a:t>, </a:t>
            </a:r>
            <a:r>
              <a:rPr lang="ru-RU" dirty="0" err="1"/>
              <a:t>тромбоцитів</a:t>
            </a:r>
            <a:r>
              <a:rPr lang="ru-RU" dirty="0"/>
              <a:t>, </a:t>
            </a:r>
            <a:r>
              <a:rPr lang="ru-RU" dirty="0" err="1"/>
              <a:t>ендотеліоцитів</a:t>
            </a:r>
            <a:r>
              <a:rPr lang="ru-RU" dirty="0"/>
              <a:t>. </a:t>
            </a:r>
          </a:p>
          <a:p>
            <a:r>
              <a:rPr lang="ru-RU" dirty="0"/>
              <a:t>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лізису</a:t>
            </a:r>
            <a:r>
              <a:rPr lang="ru-RU" dirty="0"/>
              <a:t> </a:t>
            </a:r>
            <a:r>
              <a:rPr lang="ru-RU" dirty="0" err="1"/>
              <a:t>вивільнюються</a:t>
            </a:r>
            <a:r>
              <a:rPr lang="ru-RU" dirty="0"/>
              <a:t> </a:t>
            </a:r>
            <a:r>
              <a:rPr lang="ru-RU" dirty="0" err="1"/>
              <a:t>цитокіни</a:t>
            </a:r>
            <a:r>
              <a:rPr lang="ru-RU" dirty="0"/>
              <a:t> і </a:t>
            </a:r>
            <a:r>
              <a:rPr lang="ru-RU" dirty="0" err="1"/>
              <a:t>медіатори</a:t>
            </a:r>
            <a:r>
              <a:rPr lang="ru-RU" dirty="0"/>
              <a:t> </a:t>
            </a:r>
            <a:r>
              <a:rPr lang="ru-RU" dirty="0" err="1"/>
              <a:t>запалення</a:t>
            </a:r>
            <a:r>
              <a:rPr lang="ru-RU" dirty="0"/>
              <a:t>, </a:t>
            </a:r>
            <a:r>
              <a:rPr lang="ru-RU" dirty="0" err="1"/>
              <a:t>активуються</a:t>
            </a:r>
            <a:r>
              <a:rPr lang="ru-RU" dirty="0"/>
              <a:t> </a:t>
            </a:r>
            <a:r>
              <a:rPr lang="ru-RU" dirty="0" err="1"/>
              <a:t>ендонуклеази</a:t>
            </a:r>
            <a:r>
              <a:rPr lang="ru-RU" dirty="0"/>
              <a:t>, </a:t>
            </a:r>
            <a:r>
              <a:rPr lang="ru-RU" dirty="0" err="1"/>
              <a:t>підвищується</a:t>
            </a:r>
            <a:r>
              <a:rPr lang="ru-RU" dirty="0"/>
              <a:t> </a:t>
            </a:r>
            <a:r>
              <a:rPr lang="ru-RU" dirty="0" err="1"/>
              <a:t>екзоцитоз</a:t>
            </a:r>
            <a:r>
              <a:rPr lang="ru-RU" dirty="0"/>
              <a:t> </a:t>
            </a:r>
            <a:r>
              <a:rPr lang="ru-RU" dirty="0" err="1"/>
              <a:t>тромбоцитів</a:t>
            </a:r>
            <a:r>
              <a:rPr lang="ru-RU" dirty="0"/>
              <a:t>.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патологічних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718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Екзотоксини</a:t>
            </a:r>
            <a:r>
              <a:rPr lang="ru-RU" b="1" dirty="0"/>
              <a:t> </a:t>
            </a:r>
            <a:r>
              <a:rPr lang="en-US" b="1" i="1" dirty="0"/>
              <a:t>Staphylococcus </a:t>
            </a:r>
            <a:r>
              <a:rPr lang="en-US" b="1" i="1" dirty="0" err="1"/>
              <a:t>aureus</a:t>
            </a:r>
            <a:r>
              <a:rPr lang="en-US" b="1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Одним з </a:t>
            </a:r>
            <a:r>
              <a:rPr lang="ru-RU" dirty="0" err="1"/>
              <a:t>важливіших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патогенності</a:t>
            </a:r>
            <a:r>
              <a:rPr lang="ru-RU" dirty="0"/>
              <a:t> </a:t>
            </a:r>
            <a:r>
              <a:rPr lang="en-US" i="1" dirty="0"/>
              <a:t>S. </a:t>
            </a:r>
            <a:r>
              <a:rPr lang="en-US" i="1" dirty="0" err="1"/>
              <a:t>aureus</a:t>
            </a:r>
            <a:r>
              <a:rPr lang="en-US" i="1" dirty="0"/>
              <a:t> </a:t>
            </a:r>
            <a:r>
              <a:rPr lang="ru-RU" dirty="0"/>
              <a:t>є </a:t>
            </a:r>
            <a:r>
              <a:rPr lang="en-US" dirty="0"/>
              <a:t>TSST-1 – </a:t>
            </a:r>
            <a:r>
              <a:rPr lang="ru-RU" dirty="0" err="1"/>
              <a:t>термостабільний</a:t>
            </a:r>
            <a:r>
              <a:rPr lang="ru-RU" dirty="0"/>
              <a:t> </a:t>
            </a:r>
            <a:r>
              <a:rPr lang="ru-RU" dirty="0" err="1"/>
              <a:t>стафілококовий</a:t>
            </a:r>
            <a:r>
              <a:rPr lang="ru-RU" dirty="0"/>
              <a:t> токсин,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суперантигена</a:t>
            </a:r>
            <a:r>
              <a:rPr lang="ru-RU" dirty="0"/>
              <a:t> і є </a:t>
            </a:r>
            <a:r>
              <a:rPr lang="ru-RU" dirty="0" err="1"/>
              <a:t>ключовим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синдрому </a:t>
            </a:r>
            <a:r>
              <a:rPr lang="ru-RU" dirty="0" err="1"/>
              <a:t>стафілококового</a:t>
            </a:r>
            <a:r>
              <a:rPr lang="ru-RU" dirty="0"/>
              <a:t> токсичного </a:t>
            </a:r>
            <a:r>
              <a:rPr lang="ru-RU" dirty="0" err="1"/>
              <a:t>шокау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синдрому </a:t>
            </a:r>
            <a:r>
              <a:rPr lang="ru-RU" dirty="0" err="1"/>
              <a:t>Кавасакі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придбаних</a:t>
            </a:r>
            <a:r>
              <a:rPr lang="ru-RU" dirty="0"/>
              <a:t> </a:t>
            </a:r>
            <a:r>
              <a:rPr lang="ru-RU" dirty="0" err="1"/>
              <a:t>вад</a:t>
            </a:r>
            <a:r>
              <a:rPr lang="ru-RU" dirty="0"/>
              <a:t> </a:t>
            </a:r>
            <a:r>
              <a:rPr lang="ru-RU" dirty="0" err="1"/>
              <a:t>серця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в США. </a:t>
            </a:r>
          </a:p>
          <a:p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активації</a:t>
            </a:r>
            <a:r>
              <a:rPr lang="ru-RU" dirty="0"/>
              <a:t> Т-</a:t>
            </a:r>
            <a:r>
              <a:rPr lang="ru-RU" dirty="0" err="1"/>
              <a:t>лімфоцитів</a:t>
            </a:r>
            <a:r>
              <a:rPr lang="ru-RU" dirty="0"/>
              <a:t> </a:t>
            </a:r>
            <a:r>
              <a:rPr lang="en-US" dirty="0"/>
              <a:t>TSST-1-</a:t>
            </a:r>
            <a:r>
              <a:rPr lang="ru-RU" dirty="0" err="1"/>
              <a:t>продукуючі</a:t>
            </a:r>
            <a:r>
              <a:rPr lang="ru-RU" dirty="0"/>
              <a:t> </a:t>
            </a:r>
            <a:r>
              <a:rPr lang="ru-RU" dirty="0" err="1"/>
              <a:t>штами</a:t>
            </a:r>
            <a:r>
              <a:rPr lang="ru-RU" dirty="0"/>
              <a:t> </a:t>
            </a:r>
            <a:r>
              <a:rPr lang="ru-RU" dirty="0" err="1"/>
              <a:t>стафілококів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у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гіпотензію</a:t>
            </a:r>
            <a:r>
              <a:rPr lang="ru-RU" dirty="0"/>
              <a:t>, </a:t>
            </a:r>
            <a:r>
              <a:rPr lang="ru-RU" dirty="0" err="1"/>
              <a:t>високу</a:t>
            </a:r>
            <a:r>
              <a:rPr lang="ru-RU" dirty="0"/>
              <a:t> температуру, </a:t>
            </a:r>
            <a:r>
              <a:rPr lang="ru-RU" dirty="0" err="1"/>
              <a:t>дифузний</a:t>
            </a:r>
            <a:r>
              <a:rPr lang="ru-RU" dirty="0"/>
              <a:t> </a:t>
            </a:r>
            <a:r>
              <a:rPr lang="ru-RU" dirty="0" err="1"/>
              <a:t>еритематозний</a:t>
            </a:r>
            <a:r>
              <a:rPr lang="ru-RU" dirty="0"/>
              <a:t> </a:t>
            </a:r>
            <a:r>
              <a:rPr lang="ru-RU" dirty="0" err="1"/>
              <a:t>висип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характерними</a:t>
            </a:r>
            <a:r>
              <a:rPr lang="ru-RU" dirty="0"/>
              <a:t> рисами токсичного шоку.</a:t>
            </a:r>
          </a:p>
        </p:txBody>
      </p:sp>
    </p:spTree>
    <p:extLst>
      <p:ext uri="{BB962C8B-B14F-4D97-AF65-F5344CB8AC3E}">
        <p14:creationId xmlns:p14="http://schemas.microsoft.com/office/powerpoint/2010/main" val="847996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Екзотоксини</a:t>
            </a:r>
            <a:r>
              <a:rPr lang="ru-RU" b="1" dirty="0"/>
              <a:t> </a:t>
            </a:r>
            <a:r>
              <a:rPr lang="en-US" b="1" dirty="0"/>
              <a:t>Staphylococcus </a:t>
            </a:r>
            <a:r>
              <a:rPr lang="en-US" b="1" dirty="0" err="1"/>
              <a:t>aureus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u="sng" dirty="0" err="1"/>
              <a:t>Ентеротоксин</a:t>
            </a:r>
            <a:r>
              <a:rPr lang="ru-RU" b="1" i="1" u="sng" dirty="0"/>
              <a:t> </a:t>
            </a:r>
            <a:r>
              <a:rPr lang="ru-RU" b="1" i="1" u="sng" dirty="0" err="1"/>
              <a:t>стафілокока</a:t>
            </a:r>
            <a:r>
              <a:rPr lang="ru-RU" b="1" i="1" u="sng" dirty="0"/>
              <a:t> </a:t>
            </a:r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екзотоксинів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 до </a:t>
            </a:r>
            <a:r>
              <a:rPr lang="ru-RU" dirty="0" err="1"/>
              <a:t>температури</a:t>
            </a:r>
            <a:r>
              <a:rPr lang="ru-RU" dirty="0"/>
              <a:t>. </a:t>
            </a:r>
          </a:p>
          <a:p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ентеротоксичною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,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діарею</a:t>
            </a:r>
            <a:r>
              <a:rPr lang="ru-RU" dirty="0"/>
              <a:t> (</a:t>
            </a:r>
            <a:r>
              <a:rPr lang="ru-RU" dirty="0" err="1"/>
              <a:t>захворювання</a:t>
            </a:r>
            <a:r>
              <a:rPr lang="ru-RU" dirty="0"/>
              <a:t> легко </a:t>
            </a:r>
            <a:r>
              <a:rPr lang="ru-RU" dirty="0" err="1"/>
              <a:t>зплутати</a:t>
            </a:r>
            <a:r>
              <a:rPr lang="ru-RU" dirty="0"/>
              <a:t> з </a:t>
            </a:r>
            <a:r>
              <a:rPr lang="ru-RU" dirty="0" err="1"/>
              <a:t>коліентеритом</a:t>
            </a:r>
            <a:r>
              <a:rPr lang="ru-RU" dirty="0"/>
              <a:t>, </a:t>
            </a:r>
            <a:r>
              <a:rPr lang="ru-RU" dirty="0" err="1"/>
              <a:t>дизентерією</a:t>
            </a:r>
            <a:r>
              <a:rPr lang="ru-RU" dirty="0"/>
              <a:t>, </a:t>
            </a:r>
            <a:r>
              <a:rPr lang="ru-RU" dirty="0" err="1"/>
              <a:t>сальмонельозом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29610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Екзотоксини</a:t>
            </a:r>
            <a:r>
              <a:rPr lang="ru-RU" b="1" dirty="0"/>
              <a:t> </a:t>
            </a:r>
            <a:r>
              <a:rPr lang="ru-RU" b="1" dirty="0" err="1"/>
              <a:t>бактерій</a:t>
            </a:r>
            <a:r>
              <a:rPr lang="ru-RU" b="1" dirty="0"/>
              <a:t> </a:t>
            </a:r>
            <a:r>
              <a:rPr lang="ru-RU" b="1" dirty="0" err="1"/>
              <a:t>кишкової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604867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 У </a:t>
            </a:r>
            <a:r>
              <a:rPr lang="ru-RU" dirty="0" err="1"/>
              <a:t>бактерій</a:t>
            </a:r>
            <a:r>
              <a:rPr lang="ru-RU" dirty="0"/>
              <a:t>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особливо </a:t>
            </a:r>
            <a:r>
              <a:rPr lang="ru-RU" dirty="0" err="1"/>
              <a:t>ешеріхій</a:t>
            </a:r>
            <a:r>
              <a:rPr lang="ru-RU" dirty="0"/>
              <a:t>, </a:t>
            </a:r>
            <a:r>
              <a:rPr lang="ru-RU" dirty="0" err="1"/>
              <a:t>сальмонел</a:t>
            </a:r>
            <a:r>
              <a:rPr lang="ru-RU" dirty="0"/>
              <a:t>, </a:t>
            </a:r>
            <a:r>
              <a:rPr lang="ru-RU" dirty="0" err="1"/>
              <a:t>шигел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близькі</a:t>
            </a:r>
            <a:r>
              <a:rPr lang="ru-RU" dirty="0"/>
              <a:t> за структурою та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екзотоксини</a:t>
            </a:r>
            <a:r>
              <a:rPr lang="ru-RU" dirty="0"/>
              <a:t>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, очевидно, </a:t>
            </a:r>
            <a:r>
              <a:rPr lang="ru-RU" dirty="0" err="1"/>
              <a:t>пов’язана</a:t>
            </a:r>
            <a:r>
              <a:rPr lang="ru-RU" dirty="0"/>
              <a:t> з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горизонтальної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“</a:t>
            </a:r>
            <a:r>
              <a:rPr lang="ru-RU" dirty="0" err="1"/>
              <a:t>островів</a:t>
            </a:r>
            <a:r>
              <a:rPr lang="ru-RU" dirty="0"/>
              <a:t> </a:t>
            </a:r>
            <a:r>
              <a:rPr lang="ru-RU" dirty="0" err="1"/>
              <a:t>патогенності</a:t>
            </a:r>
            <a:r>
              <a:rPr lang="ru-RU" dirty="0"/>
              <a:t>” і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генів</a:t>
            </a:r>
            <a:r>
              <a:rPr lang="ru-RU" dirty="0"/>
              <a:t> </a:t>
            </a:r>
            <a:r>
              <a:rPr lang="ru-RU" dirty="0" err="1"/>
              <a:t>токсиноутворення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</a:t>
            </a:r>
            <a:r>
              <a:rPr lang="ru-RU" dirty="0" err="1"/>
              <a:t>еволюційно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родів</a:t>
            </a:r>
            <a:r>
              <a:rPr lang="ru-RU" dirty="0"/>
              <a:t>. Так, у </a:t>
            </a:r>
            <a:r>
              <a:rPr lang="en-US" i="1" dirty="0"/>
              <a:t>E. Coli </a:t>
            </a:r>
            <a:r>
              <a:rPr lang="en-US" dirty="0"/>
              <a:t>i </a:t>
            </a:r>
            <a:r>
              <a:rPr lang="en-US" i="1" dirty="0" err="1"/>
              <a:t>Shigella</a:t>
            </a:r>
            <a:r>
              <a:rPr lang="en-US" i="1" dirty="0"/>
              <a:t> </a:t>
            </a:r>
            <a:r>
              <a:rPr lang="en-US" i="1" dirty="0" err="1"/>
              <a:t>dysenteriae</a:t>
            </a:r>
            <a:r>
              <a:rPr lang="en-US" i="1" dirty="0"/>
              <a:t> </a:t>
            </a:r>
            <a:r>
              <a:rPr lang="ru-RU" dirty="0"/>
              <a:t>серотипу 1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веротоксини</a:t>
            </a:r>
            <a:r>
              <a:rPr lang="ru-RU" dirty="0"/>
              <a:t> і </a:t>
            </a:r>
            <a:r>
              <a:rPr lang="ru-RU" dirty="0" err="1"/>
              <a:t>шиготоксини</a:t>
            </a:r>
            <a:r>
              <a:rPr lang="ru-RU" dirty="0"/>
              <a:t>. </a:t>
            </a:r>
          </a:p>
          <a:p>
            <a:r>
              <a:rPr lang="ru-RU" dirty="0" err="1"/>
              <a:t>Шиготоксини</a:t>
            </a:r>
            <a:r>
              <a:rPr lang="ru-RU" dirty="0"/>
              <a:t> </a:t>
            </a:r>
            <a:r>
              <a:rPr lang="ru-RU" dirty="0" err="1"/>
              <a:t>ешеріхій</a:t>
            </a:r>
            <a:r>
              <a:rPr lang="ru-RU" dirty="0"/>
              <a:t> і </a:t>
            </a:r>
            <a:r>
              <a:rPr lang="ru-RU" dirty="0" err="1"/>
              <a:t>шигел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en-US" dirty="0"/>
              <a:t>N-</a:t>
            </a:r>
            <a:r>
              <a:rPr lang="ru-RU" dirty="0" err="1"/>
              <a:t>глікозидазою</a:t>
            </a:r>
            <a:r>
              <a:rPr lang="ru-RU" dirty="0"/>
              <a:t>, яка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гідроліз</a:t>
            </a:r>
            <a:r>
              <a:rPr lang="ru-RU" dirty="0"/>
              <a:t> </a:t>
            </a:r>
            <a:r>
              <a:rPr lang="ru-RU" dirty="0" err="1"/>
              <a:t>нуклеотидів</a:t>
            </a:r>
            <a:r>
              <a:rPr lang="ru-RU" dirty="0"/>
              <a:t> в 28</a:t>
            </a:r>
            <a:r>
              <a:rPr lang="en-US" dirty="0"/>
              <a:t>S </a:t>
            </a:r>
            <a:r>
              <a:rPr lang="ru-RU" dirty="0" err="1"/>
              <a:t>рРНК</a:t>
            </a:r>
            <a:r>
              <a:rPr lang="ru-RU" dirty="0"/>
              <a:t>. </a:t>
            </a:r>
            <a:r>
              <a:rPr lang="ru-RU" dirty="0" err="1"/>
              <a:t>Веротоксини</a:t>
            </a:r>
            <a:r>
              <a:rPr lang="ru-RU" dirty="0"/>
              <a:t> (</a:t>
            </a:r>
            <a:r>
              <a:rPr lang="en-US" dirty="0" err="1"/>
              <a:t>Stx</a:t>
            </a:r>
            <a:r>
              <a:rPr lang="en-US" dirty="0"/>
              <a:t>-</a:t>
            </a:r>
            <a:r>
              <a:rPr lang="ru-RU" dirty="0" err="1"/>
              <a:t>токсини</a:t>
            </a:r>
            <a:r>
              <a:rPr lang="ru-RU" dirty="0"/>
              <a:t>)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мікробів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один 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амінокислотою</a:t>
            </a:r>
            <a:r>
              <a:rPr lang="ru-RU" dirty="0"/>
              <a:t>. Вони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інактивують</a:t>
            </a:r>
            <a:r>
              <a:rPr lang="ru-RU" dirty="0"/>
              <a:t> </a:t>
            </a:r>
            <a:r>
              <a:rPr lang="ru-RU" dirty="0" err="1"/>
              <a:t>рибосомальну</a:t>
            </a:r>
            <a:r>
              <a:rPr lang="ru-RU" dirty="0"/>
              <a:t> РНК,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взаємодію</a:t>
            </a:r>
            <a:r>
              <a:rPr lang="ru-RU" dirty="0"/>
              <a:t> з факторами </a:t>
            </a:r>
            <a:r>
              <a:rPr lang="ru-RU" dirty="0" err="1"/>
              <a:t>елонгації</a:t>
            </a:r>
            <a:r>
              <a:rPr lang="ru-RU" dirty="0"/>
              <a:t>. </a:t>
            </a:r>
            <a:r>
              <a:rPr lang="ru-RU" dirty="0" err="1"/>
              <a:t>Пригнічення</a:t>
            </a:r>
            <a:r>
              <a:rPr lang="ru-RU" dirty="0"/>
              <a:t> </a:t>
            </a:r>
            <a:r>
              <a:rPr lang="ru-RU" dirty="0" err="1"/>
              <a:t>білкового</a:t>
            </a:r>
            <a:r>
              <a:rPr lang="ru-RU" dirty="0"/>
              <a:t> синтезу </a:t>
            </a:r>
            <a:r>
              <a:rPr lang="ru-RU" dirty="0" err="1"/>
              <a:t>веротоксинами</a:t>
            </a:r>
            <a:r>
              <a:rPr lang="ru-RU" dirty="0"/>
              <a:t>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загибелі</a:t>
            </a:r>
            <a:r>
              <a:rPr lang="ru-RU" dirty="0"/>
              <a:t> </a:t>
            </a:r>
            <a:r>
              <a:rPr lang="ru-RU" dirty="0" err="1"/>
              <a:t>клітини-мішені</a:t>
            </a:r>
            <a:r>
              <a:rPr lang="ru-RU" dirty="0"/>
              <a:t>. </a:t>
            </a:r>
          </a:p>
          <a:p>
            <a:r>
              <a:rPr lang="ru-RU" dirty="0" err="1"/>
              <a:t>Шиготоксини</a:t>
            </a:r>
            <a:r>
              <a:rPr lang="ru-RU" dirty="0"/>
              <a:t> і </a:t>
            </a:r>
            <a:r>
              <a:rPr lang="ru-RU" dirty="0" err="1"/>
              <a:t>веротоксини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у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геморагічний</a:t>
            </a:r>
            <a:r>
              <a:rPr lang="ru-RU" dirty="0"/>
              <a:t> </a:t>
            </a:r>
            <a:r>
              <a:rPr lang="ru-RU" dirty="0" err="1"/>
              <a:t>коліт</a:t>
            </a:r>
            <a:r>
              <a:rPr lang="ru-RU" dirty="0"/>
              <a:t> з </a:t>
            </a:r>
            <a:r>
              <a:rPr lang="ru-RU" dirty="0" err="1"/>
              <a:t>гемолітико-уремічним</a:t>
            </a:r>
            <a:r>
              <a:rPr lang="ru-RU" dirty="0"/>
              <a:t> синдромом. </a:t>
            </a:r>
            <a:r>
              <a:rPr lang="ru-RU" dirty="0" err="1"/>
              <a:t>Штам</a:t>
            </a:r>
            <a:r>
              <a:rPr lang="ru-RU" dirty="0"/>
              <a:t> </a:t>
            </a:r>
            <a:r>
              <a:rPr lang="en-US" i="1" dirty="0"/>
              <a:t>E. </a:t>
            </a:r>
            <a:r>
              <a:rPr lang="uk-UA" i="1" dirty="0"/>
              <a:t>с</a:t>
            </a:r>
            <a:r>
              <a:rPr lang="en-US" i="1" dirty="0" err="1"/>
              <a:t>oli</a:t>
            </a:r>
            <a:r>
              <a:rPr lang="en-US" i="1" dirty="0"/>
              <a:t> </a:t>
            </a:r>
            <a:r>
              <a:rPr lang="ru-RU" dirty="0"/>
              <a:t>серотипу О157:Н7 (</a:t>
            </a:r>
            <a:r>
              <a:rPr lang="en-US" dirty="0"/>
              <a:t>STEC),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продукує</a:t>
            </a:r>
            <a:r>
              <a:rPr lang="ru-RU" dirty="0"/>
              <a:t> </a:t>
            </a:r>
            <a:r>
              <a:rPr lang="ru-RU" dirty="0" err="1"/>
              <a:t>шиго</a:t>
            </a:r>
            <a:r>
              <a:rPr lang="ru-RU" dirty="0"/>
              <a:t>- і </a:t>
            </a:r>
            <a:r>
              <a:rPr lang="ru-RU" dirty="0" err="1"/>
              <a:t>веротоксини</a:t>
            </a:r>
            <a:r>
              <a:rPr lang="ru-RU" dirty="0"/>
              <a:t>, став </a:t>
            </a:r>
            <a:r>
              <a:rPr lang="ru-RU" dirty="0" err="1"/>
              <a:t>сумно</a:t>
            </a:r>
            <a:r>
              <a:rPr lang="ru-RU" dirty="0"/>
              <a:t> </a:t>
            </a:r>
            <a:r>
              <a:rPr lang="ru-RU" dirty="0" err="1"/>
              <a:t>звісним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спалаху</a:t>
            </a:r>
            <a:r>
              <a:rPr lang="ru-RU" dirty="0"/>
              <a:t> </a:t>
            </a:r>
            <a:r>
              <a:rPr lang="ru-RU" dirty="0" err="1"/>
              <a:t>геморагічного</a:t>
            </a:r>
            <a:r>
              <a:rPr lang="ru-RU" dirty="0"/>
              <a:t> </a:t>
            </a:r>
            <a:r>
              <a:rPr lang="ru-RU" dirty="0" err="1"/>
              <a:t>коліту</a:t>
            </a:r>
            <a:r>
              <a:rPr lang="ru-RU" dirty="0"/>
              <a:t> у 1983 р. </a:t>
            </a:r>
          </a:p>
          <a:p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епідемія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вживанням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 </a:t>
            </a:r>
            <a:r>
              <a:rPr lang="ru-RU" dirty="0" err="1"/>
              <a:t>термічно</a:t>
            </a:r>
            <a:r>
              <a:rPr lang="ru-RU" dirty="0"/>
              <a:t> </a:t>
            </a:r>
            <a:r>
              <a:rPr lang="ru-RU" dirty="0" err="1"/>
              <a:t>оброблених</a:t>
            </a:r>
            <a:r>
              <a:rPr lang="ru-RU" dirty="0"/>
              <a:t> </a:t>
            </a:r>
            <a:r>
              <a:rPr lang="ru-RU" dirty="0" err="1"/>
              <a:t>гамбургерів</a:t>
            </a:r>
            <a:r>
              <a:rPr lang="ru-RU" dirty="0"/>
              <a:t>. </a:t>
            </a:r>
            <a:r>
              <a:rPr lang="ru-RU" dirty="0" err="1"/>
              <a:t>Щорічно</a:t>
            </a:r>
            <a:r>
              <a:rPr lang="ru-RU" dirty="0"/>
              <a:t> у США </a:t>
            </a:r>
            <a:r>
              <a:rPr lang="ru-RU" dirty="0" err="1"/>
              <a:t>виявляється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20 тис. </a:t>
            </a:r>
            <a:r>
              <a:rPr lang="ru-RU" dirty="0" err="1"/>
              <a:t>хворих</a:t>
            </a:r>
            <a:r>
              <a:rPr lang="ru-RU" dirty="0"/>
              <a:t> з </a:t>
            </a:r>
            <a:r>
              <a:rPr lang="ru-RU" dirty="0" err="1"/>
              <a:t>геморагічним</a:t>
            </a:r>
            <a:r>
              <a:rPr lang="ru-RU" dirty="0"/>
              <a:t> </a:t>
            </a:r>
            <a:r>
              <a:rPr lang="ru-RU" dirty="0" err="1"/>
              <a:t>колітом</a:t>
            </a:r>
            <a:r>
              <a:rPr lang="ru-RU" dirty="0"/>
              <a:t>, </a:t>
            </a:r>
            <a:r>
              <a:rPr lang="ru-RU" dirty="0" err="1"/>
              <a:t>тисяча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з </a:t>
            </a:r>
            <a:r>
              <a:rPr lang="ru-RU" dirty="0" err="1"/>
              <a:t>гемолітико-уремічним</a:t>
            </a:r>
            <a:r>
              <a:rPr lang="ru-RU" dirty="0"/>
              <a:t> синдром та 100 </a:t>
            </a:r>
            <a:r>
              <a:rPr lang="ru-RU" dirty="0" err="1"/>
              <a:t>летальних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4861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патогенних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описано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родини</a:t>
            </a:r>
            <a:r>
              <a:rPr lang="ru-RU" dirty="0"/>
              <a:t> </a:t>
            </a:r>
            <a:r>
              <a:rPr lang="ru-RU" dirty="0" err="1"/>
              <a:t>термостабільних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, </a:t>
            </a:r>
            <a:r>
              <a:rPr lang="ru-RU" dirty="0" err="1"/>
              <a:t>здатних</a:t>
            </a:r>
            <a:r>
              <a:rPr lang="ru-RU" dirty="0"/>
              <a:t> </a:t>
            </a:r>
            <a:r>
              <a:rPr lang="ru-RU" dirty="0" err="1"/>
              <a:t>викликати</a:t>
            </a:r>
            <a:r>
              <a:rPr lang="ru-RU" dirty="0"/>
              <a:t> </a:t>
            </a:r>
            <a:r>
              <a:rPr lang="ru-RU" dirty="0" err="1"/>
              <a:t>діарею</a:t>
            </a:r>
            <a:r>
              <a:rPr lang="ru-RU" dirty="0"/>
              <a:t>: </a:t>
            </a:r>
            <a:r>
              <a:rPr lang="en-US" dirty="0" err="1"/>
              <a:t>STa</a:t>
            </a:r>
            <a:r>
              <a:rPr lang="en-US" dirty="0"/>
              <a:t> (STI) i </a:t>
            </a:r>
            <a:r>
              <a:rPr lang="en-US" dirty="0" err="1"/>
              <a:t>STb</a:t>
            </a:r>
            <a:r>
              <a:rPr lang="en-US" dirty="0"/>
              <a:t> (STII). </a:t>
            </a:r>
            <a:endParaRPr lang="uk-UA" dirty="0"/>
          </a:p>
          <a:p>
            <a:r>
              <a:rPr lang="en-US" dirty="0"/>
              <a:t>S</a:t>
            </a:r>
            <a:r>
              <a:rPr lang="ru-RU" dirty="0"/>
              <a:t>Т</a:t>
            </a:r>
            <a:r>
              <a:rPr lang="en-US" dirty="0"/>
              <a:t>a-</a:t>
            </a:r>
            <a:r>
              <a:rPr lang="ru-RU" dirty="0"/>
              <a:t>токсин </a:t>
            </a:r>
            <a:r>
              <a:rPr lang="ru-RU" dirty="0" err="1"/>
              <a:t>кодується</a:t>
            </a:r>
            <a:r>
              <a:rPr lang="ru-RU" dirty="0"/>
              <a:t> геном,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переноситися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бактеріями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мобільних</a:t>
            </a:r>
            <a:r>
              <a:rPr lang="ru-RU" dirty="0"/>
              <a:t> </a:t>
            </a:r>
            <a:r>
              <a:rPr lang="ru-RU" dirty="0" err="1"/>
              <a:t>генетичних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токсин </a:t>
            </a:r>
            <a:r>
              <a:rPr lang="ru-RU" dirty="0" err="1"/>
              <a:t>виявлений</a:t>
            </a:r>
            <a:r>
              <a:rPr lang="ru-RU" dirty="0"/>
              <a:t> у </a:t>
            </a:r>
            <a:r>
              <a:rPr lang="ru-RU" dirty="0" err="1"/>
              <a:t>ентеротиксигенних</a:t>
            </a:r>
            <a:r>
              <a:rPr lang="ru-RU" dirty="0"/>
              <a:t> </a:t>
            </a:r>
            <a:r>
              <a:rPr lang="ru-RU" dirty="0" err="1"/>
              <a:t>штамів</a:t>
            </a:r>
            <a:r>
              <a:rPr lang="ru-RU" dirty="0"/>
              <a:t> </a:t>
            </a:r>
            <a:r>
              <a:rPr lang="en-US" i="1" dirty="0"/>
              <a:t>E. </a:t>
            </a:r>
            <a:r>
              <a:rPr lang="uk-UA" i="1" dirty="0"/>
              <a:t>с</a:t>
            </a:r>
            <a:r>
              <a:rPr lang="en-US" i="1" dirty="0" err="1"/>
              <a:t>oli</a:t>
            </a:r>
            <a:r>
              <a:rPr lang="en-US" i="1" dirty="0"/>
              <a:t> </a:t>
            </a:r>
            <a:r>
              <a:rPr lang="en-US" dirty="0"/>
              <a:t>(ETEC), </a:t>
            </a:r>
            <a:r>
              <a:rPr lang="en-US" i="1" dirty="0"/>
              <a:t>Vibrio </a:t>
            </a:r>
            <a:r>
              <a:rPr lang="en-US" i="1" dirty="0" err="1"/>
              <a:t>cholerae</a:t>
            </a:r>
            <a:r>
              <a:rPr lang="en-US" i="1" dirty="0"/>
              <a:t>, Vibrio </a:t>
            </a:r>
            <a:r>
              <a:rPr lang="en-US" i="1" dirty="0" err="1"/>
              <a:t>mimicus</a:t>
            </a:r>
            <a:r>
              <a:rPr lang="en-US" i="1" dirty="0"/>
              <a:t>, Yersinia </a:t>
            </a:r>
            <a:r>
              <a:rPr lang="en-US" i="1" dirty="0" err="1"/>
              <a:t>enterocolitica</a:t>
            </a:r>
            <a:r>
              <a:rPr lang="en-US" i="1" dirty="0"/>
              <a:t>, </a:t>
            </a:r>
            <a:r>
              <a:rPr lang="en-US" i="1" dirty="0" err="1"/>
              <a:t>Citrobacter</a:t>
            </a:r>
            <a:r>
              <a:rPr lang="en-US" i="1" dirty="0"/>
              <a:t> </a:t>
            </a:r>
            <a:r>
              <a:rPr lang="en-US" i="1" dirty="0" err="1"/>
              <a:t>freundii</a:t>
            </a:r>
            <a:r>
              <a:rPr lang="en-US" i="1" dirty="0"/>
              <a:t>, </a:t>
            </a:r>
            <a:r>
              <a:rPr lang="en-US" i="1" dirty="0" err="1"/>
              <a:t>Klebsiella</a:t>
            </a:r>
            <a:r>
              <a:rPr lang="en-US" i="1" dirty="0"/>
              <a:t> spp.</a:t>
            </a:r>
            <a:r>
              <a:rPr lang="en-US" dirty="0"/>
              <a:t>. ST</a:t>
            </a:r>
            <a:r>
              <a:rPr lang="ru-RU" dirty="0"/>
              <a:t>а-</a:t>
            </a:r>
            <a:r>
              <a:rPr lang="ru-RU" dirty="0" err="1"/>
              <a:t>токсини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на С-</a:t>
            </a:r>
            <a:r>
              <a:rPr lang="ru-RU" dirty="0" err="1"/>
              <a:t>кінці</a:t>
            </a:r>
            <a:r>
              <a:rPr lang="ru-RU" dirty="0"/>
              <a:t> домен </a:t>
            </a:r>
            <a:r>
              <a:rPr lang="ru-RU" dirty="0" err="1"/>
              <a:t>із</a:t>
            </a:r>
            <a:r>
              <a:rPr lang="ru-RU" dirty="0"/>
              <a:t> 13 </a:t>
            </a:r>
            <a:r>
              <a:rPr lang="ru-RU" dirty="0" err="1"/>
              <a:t>амінокислотних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, </a:t>
            </a:r>
            <a:r>
              <a:rPr lang="ru-RU" dirty="0" err="1"/>
              <a:t>шість</a:t>
            </a:r>
            <a:r>
              <a:rPr lang="ru-RU" dirty="0"/>
              <a:t>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цистеїном</a:t>
            </a:r>
            <a:r>
              <a:rPr lang="ru-RU" dirty="0"/>
              <a:t>.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цистеїна</a:t>
            </a:r>
            <a:r>
              <a:rPr lang="ru-RU" dirty="0"/>
              <a:t> </a:t>
            </a:r>
            <a:r>
              <a:rPr lang="ru-RU" dirty="0" err="1"/>
              <a:t>з’єднані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у пари </a:t>
            </a:r>
            <a:r>
              <a:rPr lang="ru-RU" dirty="0" err="1"/>
              <a:t>дисульфідними</a:t>
            </a:r>
            <a:r>
              <a:rPr lang="ru-RU" dirty="0"/>
              <a:t> </a:t>
            </a:r>
            <a:r>
              <a:rPr lang="ru-RU" dirty="0" err="1"/>
              <a:t>зв’язками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і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і </a:t>
            </a:r>
            <a:r>
              <a:rPr lang="ru-RU" dirty="0" err="1"/>
              <a:t>термостабільність</a:t>
            </a:r>
            <a:r>
              <a:rPr lang="ru-RU" dirty="0"/>
              <a:t> токсина.</a:t>
            </a:r>
          </a:p>
        </p:txBody>
      </p:sp>
    </p:spTree>
    <p:extLst>
      <p:ext uri="{BB962C8B-B14F-4D97-AF65-F5344CB8AC3E}">
        <p14:creationId xmlns:p14="http://schemas.microsoft.com/office/powerpoint/2010/main" val="752350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уропатогенних</a:t>
            </a:r>
            <a:r>
              <a:rPr lang="ru-RU" dirty="0"/>
              <a:t> </a:t>
            </a:r>
            <a:r>
              <a:rPr lang="ru-RU" dirty="0" err="1"/>
              <a:t>штамів</a:t>
            </a:r>
            <a:r>
              <a:rPr lang="ru-RU" dirty="0"/>
              <a:t>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палички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один </a:t>
            </a:r>
            <a:r>
              <a:rPr lang="ru-RU" dirty="0" err="1"/>
              <a:t>екзотоксин</a:t>
            </a:r>
            <a:r>
              <a:rPr lang="ru-RU" dirty="0"/>
              <a:t> – </a:t>
            </a:r>
            <a:r>
              <a:rPr lang="ru-RU" dirty="0" err="1"/>
              <a:t>цитотоксичний</a:t>
            </a:r>
            <a:r>
              <a:rPr lang="ru-RU" dirty="0"/>
              <a:t> </a:t>
            </a:r>
            <a:r>
              <a:rPr lang="ru-RU" dirty="0" err="1"/>
              <a:t>некротизуючий</a:t>
            </a:r>
            <a:r>
              <a:rPr lang="ru-RU" dirty="0"/>
              <a:t> фактор – С</a:t>
            </a:r>
            <a:r>
              <a:rPr lang="en-US" dirty="0"/>
              <a:t>NF,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кодується</a:t>
            </a:r>
            <a:r>
              <a:rPr lang="ru-RU" dirty="0"/>
              <a:t> геном у </a:t>
            </a:r>
            <a:r>
              <a:rPr lang="ru-RU" dirty="0" err="1"/>
              <a:t>складі</a:t>
            </a:r>
            <a:r>
              <a:rPr lang="ru-RU" dirty="0"/>
              <a:t> “</a:t>
            </a:r>
            <a:r>
              <a:rPr lang="ru-RU" dirty="0" err="1" smtClean="0"/>
              <a:t>острівця</a:t>
            </a:r>
            <a:r>
              <a:rPr lang="ru-RU" dirty="0" smtClean="0"/>
              <a:t> </a:t>
            </a:r>
            <a:r>
              <a:rPr lang="ru-RU" dirty="0" err="1"/>
              <a:t>патогенності</a:t>
            </a:r>
            <a:r>
              <a:rPr lang="ru-RU" dirty="0"/>
              <a:t>”. 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en-US" dirty="0"/>
              <a:t>NF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активного </a:t>
            </a:r>
            <a:r>
              <a:rPr lang="ru-RU" dirty="0" err="1"/>
              <a:t>модифікованого</a:t>
            </a:r>
            <a:r>
              <a:rPr lang="ru-RU" dirty="0"/>
              <a:t> </a:t>
            </a:r>
            <a:r>
              <a:rPr lang="en-US" dirty="0"/>
              <a:t>Rho-</a:t>
            </a:r>
            <a:r>
              <a:rPr lang="ru-RU" dirty="0" err="1"/>
              <a:t>білка</a:t>
            </a:r>
            <a:r>
              <a:rPr lang="ru-RU" dirty="0"/>
              <a:t>, не </a:t>
            </a:r>
            <a:r>
              <a:rPr lang="ru-RU" dirty="0" err="1"/>
              <a:t>здатного</a:t>
            </a:r>
            <a:r>
              <a:rPr lang="ru-RU" dirty="0"/>
              <a:t> </a:t>
            </a:r>
            <a:r>
              <a:rPr lang="ru-RU" dirty="0" err="1"/>
              <a:t>гідролізувати</a:t>
            </a:r>
            <a:r>
              <a:rPr lang="ru-RU" dirty="0"/>
              <a:t> ГТФ. </a:t>
            </a:r>
            <a:r>
              <a:rPr lang="en-US" dirty="0"/>
              <a:t>Rho-</a:t>
            </a:r>
            <a:r>
              <a:rPr lang="ru-RU" dirty="0" err="1"/>
              <a:t>білки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родина </a:t>
            </a:r>
            <a:r>
              <a:rPr lang="ru-RU" dirty="0" err="1"/>
              <a:t>невеличких</a:t>
            </a:r>
            <a:r>
              <a:rPr lang="ru-RU" dirty="0"/>
              <a:t> ГТФ-</a:t>
            </a:r>
            <a:r>
              <a:rPr lang="ru-RU" dirty="0" err="1"/>
              <a:t>зв’язуючих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регуляторами </a:t>
            </a:r>
            <a:r>
              <a:rPr lang="ru-RU" dirty="0" err="1"/>
              <a:t>актинового</a:t>
            </a:r>
            <a:r>
              <a:rPr lang="ru-RU" dirty="0"/>
              <a:t> </a:t>
            </a:r>
            <a:r>
              <a:rPr lang="ru-RU" dirty="0" err="1"/>
              <a:t>цитоскелета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/>
              <a:t>дії</a:t>
            </a:r>
            <a:r>
              <a:rPr lang="ru-RU" dirty="0"/>
              <a:t> С</a:t>
            </a:r>
            <a:r>
              <a:rPr lang="en-US" dirty="0"/>
              <a:t>NF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: </a:t>
            </a:r>
            <a:r>
              <a:rPr lang="ru-RU" dirty="0" err="1"/>
              <a:t>зморшкуватість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, </a:t>
            </a:r>
            <a:r>
              <a:rPr lang="ru-RU" dirty="0" err="1"/>
              <a:t>фокальна</a:t>
            </a:r>
            <a:r>
              <a:rPr lang="ru-RU" dirty="0"/>
              <a:t> </a:t>
            </a:r>
            <a:r>
              <a:rPr lang="ru-RU" dirty="0" err="1"/>
              <a:t>адгезія</a:t>
            </a:r>
            <a:r>
              <a:rPr lang="ru-RU" dirty="0"/>
              <a:t>, </a:t>
            </a:r>
            <a:r>
              <a:rPr lang="ru-RU" dirty="0" err="1" smtClean="0"/>
              <a:t>напруженість</a:t>
            </a:r>
            <a:r>
              <a:rPr lang="ru-RU" dirty="0" smtClean="0"/>
              <a:t> </a:t>
            </a:r>
            <a:r>
              <a:rPr lang="ru-RU" dirty="0" err="1"/>
              <a:t>актинових</a:t>
            </a:r>
            <a:r>
              <a:rPr lang="ru-RU" dirty="0"/>
              <a:t> волокон, </a:t>
            </a:r>
            <a:r>
              <a:rPr lang="ru-RU" dirty="0" err="1"/>
              <a:t>реплікація</a:t>
            </a:r>
            <a:r>
              <a:rPr lang="ru-RU" dirty="0"/>
              <a:t> ДНК без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гігантські</a:t>
            </a:r>
            <a:r>
              <a:rPr lang="ru-RU" dirty="0"/>
              <a:t> </a:t>
            </a:r>
            <a:r>
              <a:rPr lang="ru-RU" dirty="0" err="1"/>
              <a:t>багатоядерні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призводить</a:t>
            </a:r>
            <a:r>
              <a:rPr lang="ru-RU" dirty="0"/>
              <a:t> то некрозу </a:t>
            </a:r>
            <a:r>
              <a:rPr lang="ru-RU" dirty="0" err="1"/>
              <a:t>клітин</a:t>
            </a:r>
            <a:r>
              <a:rPr lang="ru-RU" dirty="0"/>
              <a:t> і тканин.</a:t>
            </a:r>
          </a:p>
        </p:txBody>
      </p:sp>
    </p:spTree>
    <p:extLst>
      <p:ext uri="{BB962C8B-B14F-4D97-AF65-F5344CB8AC3E}">
        <p14:creationId xmlns:p14="http://schemas.microsoft.com/office/powerpoint/2010/main" val="3280483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3200" dirty="0" err="1"/>
              <a:t>Порівняльна</a:t>
            </a:r>
            <a:r>
              <a:rPr lang="ru-RU" sz="3200" dirty="0"/>
              <a:t> характеристика </a:t>
            </a:r>
            <a:r>
              <a:rPr lang="ru-RU" sz="3200" dirty="0" err="1"/>
              <a:t>екзо</a:t>
            </a:r>
            <a:r>
              <a:rPr lang="ru-RU" sz="3200" dirty="0"/>
              <a:t>- та </a:t>
            </a:r>
            <a:r>
              <a:rPr lang="ru-RU" sz="3200" dirty="0" err="1"/>
              <a:t>ендотоксинів</a:t>
            </a:r>
            <a:r>
              <a:rPr lang="ru-RU" sz="3200" dirty="0"/>
              <a:t> </a:t>
            </a:r>
            <a:r>
              <a:rPr lang="ru-RU" sz="3200" dirty="0" err="1"/>
              <a:t>мікроорганізмів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628665"/>
              </p:ext>
            </p:extLst>
          </p:nvPr>
        </p:nvGraphicFramePr>
        <p:xfrm>
          <a:off x="0" y="836613"/>
          <a:ext cx="9144000" cy="6247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Calibri"/>
                          <a:ea typeface="Times New Roman"/>
                        </a:rPr>
                        <a:t>Вид токсину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Екзотоксини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Ендотоксини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Спосіб виділення </a:t>
                      </a:r>
                    </a:p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та виявлення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Позаклітинні фактори, які виділяються живими клітинами у високих концентраціях у рідкі середовища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Компоненти зовнішньої мембрани або клітинної стінки в основному грамнегативних бактерій, які звільняються при дезинтеграції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Хімічна природа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Поліпептиди, </a:t>
                      </a:r>
                    </a:p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М.м. 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</a:t>
                      </a:r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50000-900000 Д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Ліпополісахаридні комплекси; ліпід А та деякі ін. 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Термостабільність, перетравлювання у, шлунково-кишковому тракті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Відносно нестабільні. Швидко руйнуються при t&gt;60°С, пере-травлюються трипсином, хімо-трипсином, крім ботулінічного, стафілококового екзотоксинів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Відносно стабільні, витри-мують t &gt; 60°С кілька годин без втрати активності, не перетравлюються ферментами ШКТ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Здатність переходити в анатоксин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Переходять в антигенні нетоксичні анатоксини під впливом формаліну, кислот, нагрівання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Не переходять в анатоксини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Ступінь токсичності та здатність викликати специ-фічну клінічну картину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Високотоксичні, викликають загибель лабораторних тварин при введенні декількох мкг і менше, дають типову клінічну картину захворювання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Слаботоксичні, викликають загибель лабораторних тварин при введенні декількох сот мкг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Ступінь антигенності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Високоантигенні, стимулюють утворення активних антитоксичних антитіл, які нейтралізують токсин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Не стимулюють утворення антитоксину, викликають утворення антитіл до полі-сахаридів</a:t>
                      </a: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Здатність викликати лихоманку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Calibri"/>
                          <a:ea typeface="Times New Roman"/>
                        </a:rPr>
                        <a:t>Не викликають лихоманку в організму-хазяїна, характерні для таких мікроорганізмів: збудники дифтерії, ботулізму, правця, газової гангрени, холери, стафілококової інфекції</a:t>
                      </a: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effectLst/>
                          <a:latin typeface="Calibri"/>
                          <a:ea typeface="Times New Roman"/>
                        </a:rPr>
                        <a:t>Часто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</a:rPr>
                        <a:t>викликають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</a:rPr>
                        <a:t> лихоманку у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</a:rPr>
                        <a:t>хазяїна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</a:rPr>
                        <a:t>,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</a:rPr>
                        <a:t>характерні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</a:rPr>
                        <a:t> для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</a:rPr>
                        <a:t>мікрорганізмів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</a:rPr>
                        <a:t>кишкової</a:t>
                      </a:r>
                      <a:r>
                        <a:rPr lang="ru-RU" sz="1200" dirty="0">
                          <a:effectLst/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Calibri"/>
                          <a:ea typeface="Times New Roman"/>
                        </a:rPr>
                        <a:t>групи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6675" marR="66675" marT="66675" marB="66675"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55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Хоча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 </a:t>
            </a:r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розрізняються</a:t>
            </a:r>
            <a:r>
              <a:rPr lang="ru-RU" dirty="0"/>
              <a:t> за молекулярною </a:t>
            </a:r>
            <a:r>
              <a:rPr lang="ru-RU" dirty="0" err="1"/>
              <a:t>масою</a:t>
            </a:r>
            <a:r>
              <a:rPr lang="ru-RU" dirty="0"/>
              <a:t>, структурою, </a:t>
            </a:r>
            <a:r>
              <a:rPr lang="ru-RU" dirty="0" err="1"/>
              <a:t>фізико-хімічними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і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відзначити</a:t>
            </a:r>
            <a:r>
              <a:rPr lang="ru-RU" dirty="0"/>
              <a:t> і </a:t>
            </a:r>
            <a:r>
              <a:rPr lang="ru-RU" dirty="0" err="1"/>
              <a:t>загальні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у </a:t>
            </a:r>
            <a:r>
              <a:rPr lang="ru-RU" dirty="0" err="1"/>
              <a:t>токсинів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. </a:t>
            </a:r>
          </a:p>
          <a:p>
            <a:r>
              <a:rPr lang="ru-RU" dirty="0"/>
              <a:t>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 </a:t>
            </a:r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ru-RU" b="1" u="sng" dirty="0" err="1"/>
              <a:t>термолабільні</a:t>
            </a:r>
            <a:r>
              <a:rPr lang="ru-RU" dirty="0"/>
              <a:t>, за </a:t>
            </a:r>
            <a:r>
              <a:rPr lang="ru-RU" i="1" u="sng" dirty="0" err="1"/>
              <a:t>винятком</a:t>
            </a:r>
            <a:r>
              <a:rPr lang="ru-RU" i="1" u="sng" dirty="0"/>
              <a:t> </a:t>
            </a:r>
            <a:r>
              <a:rPr lang="ru-RU" i="1" u="sng" dirty="0" err="1"/>
              <a:t>ботулінічного</a:t>
            </a:r>
            <a:r>
              <a:rPr lang="ru-RU" i="1" u="sng" dirty="0"/>
              <a:t> </a:t>
            </a:r>
            <a:r>
              <a:rPr lang="ru-RU" i="1" u="sng" dirty="0" err="1"/>
              <a:t>екзотоксину</a:t>
            </a:r>
            <a:r>
              <a:rPr lang="ru-RU" i="1" u="sng" dirty="0"/>
              <a:t>, </a:t>
            </a:r>
            <a:r>
              <a:rPr lang="ru-RU" i="1" u="sng" dirty="0" err="1"/>
              <a:t>ентеротоксину</a:t>
            </a:r>
            <a:r>
              <a:rPr lang="ru-RU" i="1" u="sng" dirty="0"/>
              <a:t> </a:t>
            </a:r>
            <a:r>
              <a:rPr lang="en-US" i="1" u="sng" dirty="0"/>
              <a:t>Staphylococcus </a:t>
            </a:r>
            <a:r>
              <a:rPr lang="en-US" i="1" u="sng" dirty="0" err="1"/>
              <a:t>aureus</a:t>
            </a:r>
            <a:r>
              <a:rPr lang="en-US" i="1" u="sng" dirty="0"/>
              <a:t>, </a:t>
            </a:r>
            <a:r>
              <a:rPr lang="ru-RU" i="1" u="sng" dirty="0"/>
              <a:t>токсину </a:t>
            </a:r>
            <a:r>
              <a:rPr lang="ru-RU" i="1" u="sng" dirty="0" err="1"/>
              <a:t>кишкової</a:t>
            </a:r>
            <a:r>
              <a:rPr lang="ru-RU" i="1" u="sng" dirty="0"/>
              <a:t> </a:t>
            </a:r>
            <a:r>
              <a:rPr lang="ru-RU" i="1" u="sng" dirty="0" err="1"/>
              <a:t>палички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біологічну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при </a:t>
            </a:r>
            <a:r>
              <a:rPr lang="ru-RU" dirty="0" err="1"/>
              <a:t>кіп’ятінні</a:t>
            </a:r>
            <a:r>
              <a:rPr lang="ru-RU" dirty="0"/>
              <a:t>. </a:t>
            </a:r>
          </a:p>
          <a:p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білкових</a:t>
            </a:r>
            <a:r>
              <a:rPr lang="ru-RU" dirty="0"/>
              <a:t> </a:t>
            </a:r>
            <a:r>
              <a:rPr lang="ru-RU" dirty="0" err="1"/>
              <a:t>екзотоксинів</a:t>
            </a:r>
            <a:r>
              <a:rPr lang="ru-RU" dirty="0"/>
              <a:t> </a:t>
            </a:r>
            <a:r>
              <a:rPr lang="ru-RU" dirty="0" err="1"/>
              <a:t>руйнується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травних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04045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Ендотоксини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Ендотоксини</a:t>
            </a:r>
            <a:r>
              <a:rPr lang="ru-RU" dirty="0" smtClean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екзотоксинів</a:t>
            </a:r>
            <a:r>
              <a:rPr lang="ru-RU" dirty="0"/>
              <a:t>. Вони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є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капсули</a:t>
            </a:r>
            <a:r>
              <a:rPr lang="ru-RU" dirty="0"/>
              <a:t>, </a:t>
            </a:r>
            <a:r>
              <a:rPr lang="ru-RU" dirty="0" err="1"/>
              <a:t>клітинної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.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ендотоксинів</a:t>
            </a:r>
            <a:r>
              <a:rPr lang="ru-RU" dirty="0"/>
              <a:t> представлено </a:t>
            </a:r>
            <a:r>
              <a:rPr lang="ru-RU" dirty="0" err="1"/>
              <a:t>ліпополісахаридами</a:t>
            </a:r>
            <a:r>
              <a:rPr lang="ru-RU" dirty="0"/>
              <a:t> (ЛПС) </a:t>
            </a:r>
            <a:r>
              <a:rPr lang="ru-RU" dirty="0" err="1"/>
              <a:t>грамнегативних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452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Ендотоксини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антигенними</a:t>
            </a:r>
            <a:r>
              <a:rPr lang="ru-RU" dirty="0"/>
              <a:t> </a:t>
            </a:r>
            <a:r>
              <a:rPr lang="ru-RU" dirty="0" err="1"/>
              <a:t>детермінантами</a:t>
            </a:r>
            <a:r>
              <a:rPr lang="ru-RU" dirty="0"/>
              <a:t> </a:t>
            </a:r>
            <a:r>
              <a:rPr lang="ru-RU" dirty="0" err="1"/>
              <a:t>ендотоксинів</a:t>
            </a:r>
            <a:r>
              <a:rPr lang="ru-RU" dirty="0"/>
              <a:t> є О-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бічні</a:t>
            </a:r>
            <a:r>
              <a:rPr lang="ru-RU" dirty="0"/>
              <a:t> </a:t>
            </a:r>
            <a:r>
              <a:rPr lang="ru-RU" dirty="0" err="1"/>
              <a:t>ланцюги</a:t>
            </a:r>
            <a:r>
              <a:rPr lang="ru-RU" dirty="0"/>
              <a:t> ЛПС,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виступають</a:t>
            </a:r>
            <a:r>
              <a:rPr lang="ru-RU" dirty="0"/>
              <a:t> над </a:t>
            </a:r>
            <a:r>
              <a:rPr lang="ru-RU" dirty="0" err="1"/>
              <a:t>поверхнею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. До </a:t>
            </a:r>
            <a:r>
              <a:rPr lang="ru-RU" dirty="0" err="1"/>
              <a:t>ендотоксинів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ліпопротеїди</a:t>
            </a:r>
            <a:r>
              <a:rPr lang="ru-RU" dirty="0"/>
              <a:t> </a:t>
            </a:r>
            <a:r>
              <a:rPr lang="ru-RU" dirty="0" err="1"/>
              <a:t>грамнегативних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. У </a:t>
            </a:r>
            <a:r>
              <a:rPr lang="ru-RU" dirty="0" err="1"/>
              <a:t>грампозитивних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 у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ендотоксинів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виступати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пептидоглікану</a:t>
            </a:r>
            <a:r>
              <a:rPr lang="ru-RU" dirty="0"/>
              <a:t>, </a:t>
            </a:r>
            <a:r>
              <a:rPr lang="ru-RU" dirty="0" err="1"/>
              <a:t>зв'язані</a:t>
            </a:r>
            <a:r>
              <a:rPr lang="ru-RU" dirty="0"/>
              <a:t> з </a:t>
            </a:r>
            <a:r>
              <a:rPr lang="ru-RU" dirty="0" err="1"/>
              <a:t>тейхоєвими</a:t>
            </a:r>
            <a:r>
              <a:rPr lang="ru-RU" dirty="0"/>
              <a:t> кислотами. Вони </a:t>
            </a:r>
            <a:r>
              <a:rPr lang="ru-RU" dirty="0" err="1"/>
              <a:t>надходять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при </a:t>
            </a:r>
            <a:r>
              <a:rPr lang="ru-RU" dirty="0" err="1"/>
              <a:t>руйнуванні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результатом природного </a:t>
            </a:r>
            <a:r>
              <a:rPr lang="ru-RU" dirty="0" err="1"/>
              <a:t>старіння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,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препаратів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антибіотиків</a:t>
            </a:r>
            <a:r>
              <a:rPr lang="ru-RU" dirty="0"/>
              <a:t>, </a:t>
            </a:r>
            <a:r>
              <a:rPr lang="ru-RU" dirty="0" err="1"/>
              <a:t>сульфаніламідів</a:t>
            </a:r>
            <a:r>
              <a:rPr lang="ru-RU" dirty="0"/>
              <a:t>,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детергентів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 err="1"/>
              <a:t>Фрагменти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грамнегативних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пептидоглікани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протективні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диглікозид-трипепид</a:t>
            </a:r>
            <a:r>
              <a:rPr lang="ru-RU" dirty="0"/>
              <a:t> і </a:t>
            </a:r>
            <a:r>
              <a:rPr lang="ru-RU" dirty="0" err="1"/>
              <a:t>диглікозид</a:t>
            </a:r>
            <a:r>
              <a:rPr lang="ru-RU" dirty="0"/>
              <a:t>-дипептид </a:t>
            </a:r>
            <a:r>
              <a:rPr lang="ru-RU" dirty="0" err="1"/>
              <a:t>пептидоглікану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 є </a:t>
            </a:r>
            <a:r>
              <a:rPr lang="ru-RU" dirty="0" err="1"/>
              <a:t>імунотропними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і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неспецифічно</a:t>
            </a:r>
            <a:r>
              <a:rPr lang="ru-RU" dirty="0"/>
              <a:t> </a:t>
            </a:r>
            <a:r>
              <a:rPr lang="ru-RU" dirty="0" err="1"/>
              <a:t>підсилювати</a:t>
            </a:r>
            <a:r>
              <a:rPr lang="ru-RU" dirty="0"/>
              <a:t> </a:t>
            </a:r>
            <a:r>
              <a:rPr lang="ru-RU" dirty="0" err="1"/>
              <a:t>імунну</a:t>
            </a:r>
            <a:r>
              <a:rPr lang="ru-RU" dirty="0"/>
              <a:t> </a:t>
            </a:r>
            <a:r>
              <a:rPr lang="ru-RU" dirty="0" err="1"/>
              <a:t>відповідь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антигенів</a:t>
            </a:r>
            <a:r>
              <a:rPr lang="ru-RU" dirty="0"/>
              <a:t>. На </a:t>
            </a:r>
            <a:r>
              <a:rPr lang="ru-RU" dirty="0" err="1"/>
              <a:t>теперешній</a:t>
            </a:r>
            <a:r>
              <a:rPr lang="ru-RU" dirty="0"/>
              <a:t> час </a:t>
            </a:r>
            <a:r>
              <a:rPr lang="ru-RU" dirty="0" err="1"/>
              <a:t>випускають</a:t>
            </a:r>
            <a:r>
              <a:rPr lang="ru-RU" dirty="0"/>
              <a:t> </a:t>
            </a:r>
            <a:r>
              <a:rPr lang="ru-RU" dirty="0" err="1"/>
              <a:t>препарати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фрагменти</a:t>
            </a:r>
            <a:r>
              <a:rPr lang="ru-RU" dirty="0"/>
              <a:t> </a:t>
            </a:r>
            <a:r>
              <a:rPr lang="ru-RU" dirty="0" err="1"/>
              <a:t>пептидоглікану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r>
              <a:rPr lang="ru-RU" dirty="0"/>
              <a:t>, </a:t>
            </a:r>
            <a:r>
              <a:rPr lang="ru-RU" dirty="0" err="1"/>
              <a:t>використовувані</a:t>
            </a:r>
            <a:r>
              <a:rPr lang="ru-RU" dirty="0"/>
              <a:t> для </a:t>
            </a:r>
            <a:r>
              <a:rPr lang="ru-RU" dirty="0" err="1"/>
              <a:t>лікування</a:t>
            </a:r>
            <a:r>
              <a:rPr lang="ru-RU" dirty="0"/>
              <a:t> і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(</a:t>
            </a:r>
            <a:r>
              <a:rPr lang="ru-RU" dirty="0" err="1"/>
              <a:t>бронхомунал</a:t>
            </a:r>
            <a:r>
              <a:rPr lang="ru-RU" dirty="0"/>
              <a:t>, </a:t>
            </a:r>
            <a:r>
              <a:rPr lang="ru-RU" dirty="0" err="1"/>
              <a:t>продигіозан</a:t>
            </a:r>
            <a:r>
              <a:rPr lang="ru-RU" dirty="0"/>
              <a:t>, </a:t>
            </a:r>
            <a:r>
              <a:rPr lang="ru-RU" dirty="0" err="1"/>
              <a:t>пірогенал</a:t>
            </a:r>
            <a:r>
              <a:rPr lang="ru-RU" dirty="0"/>
              <a:t>, </a:t>
            </a:r>
            <a:r>
              <a:rPr lang="ru-RU" dirty="0" err="1"/>
              <a:t>лікопід</a:t>
            </a:r>
            <a:r>
              <a:rPr lang="ru-RU" dirty="0"/>
              <a:t>, </a:t>
            </a:r>
            <a:r>
              <a:rPr lang="en-US" dirty="0"/>
              <a:t>IRS-19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609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Ендотоксини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Ендотоксинами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фрагменти</a:t>
            </a:r>
            <a:r>
              <a:rPr lang="ru-RU" dirty="0"/>
              <a:t> </a:t>
            </a:r>
            <a:r>
              <a:rPr lang="ru-RU" dirty="0" err="1"/>
              <a:t>клітинних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 </a:t>
            </a:r>
            <a:r>
              <a:rPr lang="ru-RU" dirty="0" err="1"/>
              <a:t>грибів</a:t>
            </a:r>
            <a:r>
              <a:rPr lang="ru-RU" dirty="0"/>
              <a:t>, </a:t>
            </a:r>
            <a:r>
              <a:rPr lang="ru-RU" dirty="0" err="1"/>
              <a:t>найпростіших</a:t>
            </a:r>
            <a:r>
              <a:rPr lang="ru-RU" dirty="0"/>
              <a:t>, </a:t>
            </a:r>
            <a:r>
              <a:rPr lang="ru-RU" dirty="0" err="1"/>
              <a:t>гельмінтів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r>
              <a:rPr lang="ru-RU" dirty="0"/>
              <a:t>За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ендотоксини</a:t>
            </a:r>
            <a:r>
              <a:rPr lang="ru-RU" dirty="0"/>
              <a:t>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екзотоксинів</a:t>
            </a:r>
            <a:r>
              <a:rPr lang="ru-RU" dirty="0"/>
              <a:t>. Вони </a:t>
            </a:r>
            <a:r>
              <a:rPr lang="ru-RU" dirty="0" err="1"/>
              <a:t>термостабільні</a:t>
            </a:r>
            <a:r>
              <a:rPr lang="ru-RU" dirty="0"/>
              <a:t>, погано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зовсім</a:t>
            </a:r>
            <a:r>
              <a:rPr lang="ru-RU" dirty="0"/>
              <a:t> не </a:t>
            </a:r>
            <a:r>
              <a:rPr lang="ru-RU" dirty="0" err="1"/>
              <a:t>перетравлюються</a:t>
            </a:r>
            <a:r>
              <a:rPr lang="ru-RU" dirty="0"/>
              <a:t> </a:t>
            </a:r>
            <a:r>
              <a:rPr lang="ru-RU" dirty="0" err="1"/>
              <a:t>протеолітичними</a:t>
            </a:r>
            <a:r>
              <a:rPr lang="ru-RU" dirty="0"/>
              <a:t> ферментами.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формаліну</a:t>
            </a:r>
            <a:r>
              <a:rPr lang="ru-RU" dirty="0"/>
              <a:t> </a:t>
            </a:r>
            <a:r>
              <a:rPr lang="ru-RU" dirty="0" err="1"/>
              <a:t>ендотоксини</a:t>
            </a:r>
            <a:r>
              <a:rPr lang="ru-RU" dirty="0"/>
              <a:t> </a:t>
            </a:r>
            <a:r>
              <a:rPr lang="ru-RU" dirty="0" err="1"/>
              <a:t>втрачають</a:t>
            </a:r>
            <a:r>
              <a:rPr lang="ru-RU" dirty="0"/>
              <a:t> </a:t>
            </a:r>
            <a:r>
              <a:rPr lang="ru-RU" dirty="0" err="1"/>
              <a:t>імуногенні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, тому </a:t>
            </a:r>
            <a:r>
              <a:rPr lang="ru-RU" dirty="0" err="1"/>
              <a:t>анатоксини</a:t>
            </a:r>
            <a:r>
              <a:rPr lang="ru-RU" dirty="0"/>
              <a:t> з них не </a:t>
            </a:r>
            <a:r>
              <a:rPr lang="ru-RU" dirty="0" err="1"/>
              <a:t>одержують</a:t>
            </a:r>
            <a:r>
              <a:rPr lang="ru-RU" dirty="0"/>
              <a:t>. </a:t>
            </a:r>
            <a:r>
              <a:rPr lang="ru-RU" dirty="0" err="1"/>
              <a:t>Діють</a:t>
            </a:r>
            <a:r>
              <a:rPr lang="ru-RU" dirty="0"/>
              <a:t> вони без </a:t>
            </a:r>
            <a:r>
              <a:rPr lang="ru-RU" dirty="0" err="1"/>
              <a:t>інкубаційного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, при </a:t>
            </a:r>
            <a:r>
              <a:rPr lang="ru-RU" dirty="0" err="1"/>
              <a:t>отруєнні</a:t>
            </a:r>
            <a:r>
              <a:rPr lang="ru-RU" dirty="0"/>
              <a:t>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типової</a:t>
            </a:r>
            <a:r>
              <a:rPr lang="ru-RU" dirty="0"/>
              <a:t>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картини</a:t>
            </a:r>
            <a:r>
              <a:rPr lang="ru-RU" dirty="0"/>
              <a:t>, і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539919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Ендотоксини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появі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ендотоксинів</a:t>
            </a:r>
            <a:r>
              <a:rPr lang="ru-RU" dirty="0"/>
              <a:t> у </a:t>
            </a:r>
            <a:r>
              <a:rPr lang="ru-RU" dirty="0" err="1"/>
              <a:t>низьких</a:t>
            </a:r>
            <a:r>
              <a:rPr lang="ru-RU" dirty="0"/>
              <a:t> </a:t>
            </a:r>
            <a:r>
              <a:rPr lang="ru-RU" dirty="0" err="1"/>
              <a:t>концентраціях</a:t>
            </a:r>
            <a:r>
              <a:rPr lang="ru-RU" dirty="0"/>
              <a:t> у </a:t>
            </a:r>
            <a:r>
              <a:rPr lang="ru-RU" dirty="0" err="1"/>
              <a:t>хворих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лихоманка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лейкоцитів</a:t>
            </a:r>
            <a:r>
              <a:rPr lang="ru-RU" dirty="0"/>
              <a:t> і </a:t>
            </a:r>
            <a:r>
              <a:rPr lang="ru-RU" dirty="0" err="1"/>
              <a:t>вивільнення</a:t>
            </a:r>
            <a:r>
              <a:rPr lang="ru-RU" dirty="0"/>
              <a:t> </a:t>
            </a:r>
            <a:r>
              <a:rPr lang="ru-RU" dirty="0" err="1"/>
              <a:t>ендогенних</a:t>
            </a:r>
            <a:r>
              <a:rPr lang="ru-RU" dirty="0"/>
              <a:t> </a:t>
            </a:r>
            <a:r>
              <a:rPr lang="ru-RU" dirty="0" err="1"/>
              <a:t>пірогенних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яка </a:t>
            </a:r>
            <a:r>
              <a:rPr lang="ru-RU" dirty="0" err="1"/>
              <a:t>супроводжується</a:t>
            </a:r>
            <a:r>
              <a:rPr lang="ru-RU" dirty="0"/>
              <a:t> </a:t>
            </a:r>
            <a:r>
              <a:rPr lang="ru-RU" dirty="0" err="1"/>
              <a:t>підвищенням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, </a:t>
            </a:r>
            <a:r>
              <a:rPr lang="ru-RU" dirty="0" err="1"/>
              <a:t>тахікардією</a:t>
            </a:r>
            <a:r>
              <a:rPr lang="ru-RU" dirty="0"/>
              <a:t>, </a:t>
            </a:r>
            <a:r>
              <a:rPr lang="ru-RU" dirty="0" err="1"/>
              <a:t>блювотою</a:t>
            </a:r>
            <a:r>
              <a:rPr lang="ru-RU" dirty="0"/>
              <a:t>, </a:t>
            </a:r>
            <a:r>
              <a:rPr lang="ru-RU" dirty="0" err="1"/>
              <a:t>запамороченням</a:t>
            </a:r>
            <a:r>
              <a:rPr lang="ru-RU" dirty="0"/>
              <a:t>. На </a:t>
            </a:r>
            <a:r>
              <a:rPr lang="ru-RU" dirty="0" err="1"/>
              <a:t>клітинному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стимуляція</a:t>
            </a:r>
            <a:r>
              <a:rPr lang="ru-RU" dirty="0"/>
              <a:t> фагоцитозу,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лейкопенія</a:t>
            </a:r>
            <a:r>
              <a:rPr lang="ru-RU" dirty="0"/>
              <a:t>, а </a:t>
            </a:r>
            <a:r>
              <a:rPr lang="ru-RU" dirty="0" err="1"/>
              <a:t>пізніше</a:t>
            </a:r>
            <a:r>
              <a:rPr lang="ru-RU" dirty="0"/>
              <a:t> </a:t>
            </a:r>
            <a:r>
              <a:rPr lang="ru-RU" dirty="0" err="1"/>
              <a:t>вторинний</a:t>
            </a:r>
            <a:r>
              <a:rPr lang="ru-RU" dirty="0"/>
              <a:t> лейкоцитоз. При </a:t>
            </a:r>
            <a:r>
              <a:rPr lang="ru-RU" dirty="0" err="1"/>
              <a:t>потраплянні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ендотоксинів</a:t>
            </a:r>
            <a:r>
              <a:rPr lang="ru-RU" dirty="0"/>
              <a:t> у </a:t>
            </a:r>
            <a:r>
              <a:rPr lang="ru-RU" dirty="0" err="1"/>
              <a:t>високій</a:t>
            </a:r>
            <a:r>
              <a:rPr lang="ru-RU" dirty="0"/>
              <a:t> 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</a:t>
            </a:r>
            <a:r>
              <a:rPr lang="ru-RU" dirty="0" err="1"/>
              <a:t>гіпотермія</a:t>
            </a:r>
            <a:r>
              <a:rPr lang="ru-RU" dirty="0"/>
              <a:t>, </a:t>
            </a:r>
            <a:r>
              <a:rPr lang="ru-RU" dirty="0" err="1"/>
              <a:t>гіпотонія</a:t>
            </a:r>
            <a:r>
              <a:rPr lang="ru-RU" dirty="0"/>
              <a:t> (</a:t>
            </a:r>
            <a:r>
              <a:rPr lang="ru-RU" dirty="0" err="1"/>
              <a:t>із-зі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у кров </a:t>
            </a:r>
            <a:r>
              <a:rPr lang="ru-RU" dirty="0" err="1"/>
              <a:t>серотоніна</a:t>
            </a:r>
            <a:r>
              <a:rPr lang="ru-RU" dirty="0"/>
              <a:t>), </a:t>
            </a:r>
            <a:r>
              <a:rPr lang="ru-RU" dirty="0" err="1"/>
              <a:t>брадікардія</a:t>
            </a:r>
            <a:r>
              <a:rPr lang="ru-RU" dirty="0"/>
              <a:t>, </a:t>
            </a:r>
            <a:r>
              <a:rPr lang="ru-RU" dirty="0" err="1"/>
              <a:t>збліднення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,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кровопостачання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ацидоз,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,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нейротоксичний</a:t>
            </a:r>
            <a:r>
              <a:rPr lang="ru-RU" dirty="0"/>
              <a:t> шок.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з’являтися</a:t>
            </a:r>
            <a:r>
              <a:rPr lang="ru-RU" dirty="0"/>
              <a:t> </a:t>
            </a:r>
            <a:r>
              <a:rPr lang="ru-RU" dirty="0" err="1"/>
              <a:t>діарея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31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Ендотоксини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Токсиноутворення</a:t>
            </a:r>
            <a:r>
              <a:rPr lang="ru-RU" dirty="0"/>
              <a:t> </a:t>
            </a:r>
            <a:r>
              <a:rPr lang="ru-RU" dirty="0" err="1"/>
              <a:t>генетично</a:t>
            </a:r>
            <a:r>
              <a:rPr lang="ru-RU" dirty="0"/>
              <a:t> </a:t>
            </a:r>
            <a:r>
              <a:rPr lang="ru-RU" dirty="0" err="1"/>
              <a:t>детерміноване</a:t>
            </a:r>
            <a:r>
              <a:rPr lang="ru-RU" dirty="0"/>
              <a:t>.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плазмідах</a:t>
            </a:r>
            <a:r>
              <a:rPr lang="ru-RU" dirty="0"/>
              <a:t>, таких як </a:t>
            </a:r>
            <a:r>
              <a:rPr lang="en-US" dirty="0" err="1"/>
              <a:t>Tox</a:t>
            </a:r>
            <a:r>
              <a:rPr lang="en-US" dirty="0"/>
              <a:t>-, </a:t>
            </a:r>
            <a:r>
              <a:rPr lang="en-US" dirty="0" err="1"/>
              <a:t>Ent</a:t>
            </a:r>
            <a:r>
              <a:rPr lang="en-US" dirty="0"/>
              <a:t>-, </a:t>
            </a:r>
            <a:r>
              <a:rPr lang="en-US" dirty="0" err="1"/>
              <a:t>Hly</a:t>
            </a:r>
            <a:r>
              <a:rPr lang="en-US" dirty="0"/>
              <a:t>-</a:t>
            </a:r>
            <a:r>
              <a:rPr lang="ru-RU" dirty="0" err="1"/>
              <a:t>плазміди</a:t>
            </a:r>
            <a:r>
              <a:rPr lang="ru-RU" dirty="0"/>
              <a:t> у </a:t>
            </a:r>
            <a:r>
              <a:rPr lang="ru-RU" dirty="0" err="1"/>
              <a:t>кишкової</a:t>
            </a:r>
            <a:r>
              <a:rPr lang="ru-RU" dirty="0"/>
              <a:t> </a:t>
            </a:r>
            <a:r>
              <a:rPr lang="ru-RU" dirty="0" err="1"/>
              <a:t>палички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часто </a:t>
            </a:r>
            <a:r>
              <a:rPr lang="ru-RU" dirty="0" err="1"/>
              <a:t>плазміди</a:t>
            </a:r>
            <a:r>
              <a:rPr lang="ru-RU" dirty="0"/>
              <a:t> </a:t>
            </a:r>
            <a:r>
              <a:rPr lang="ru-RU" dirty="0" err="1"/>
              <a:t>кодують</a:t>
            </a:r>
            <a:r>
              <a:rPr lang="ru-RU" dirty="0"/>
              <a:t> </a:t>
            </a:r>
            <a:r>
              <a:rPr lang="ru-RU" dirty="0" err="1"/>
              <a:t>токсиноутворення</a:t>
            </a:r>
            <a:r>
              <a:rPr lang="ru-RU" dirty="0"/>
              <a:t> у </a:t>
            </a:r>
            <a:r>
              <a:rPr lang="ru-RU" dirty="0" err="1"/>
              <a:t>грам-позитивних</a:t>
            </a:r>
            <a:r>
              <a:rPr lang="ru-RU" dirty="0"/>
              <a:t> </a:t>
            </a:r>
            <a:r>
              <a:rPr lang="ru-RU" dirty="0" err="1"/>
              <a:t>мікроорганізмів</a:t>
            </a:r>
            <a:r>
              <a:rPr lang="ru-RU" dirty="0"/>
              <a:t> (</a:t>
            </a:r>
            <a:r>
              <a:rPr lang="ru-RU" dirty="0" err="1"/>
              <a:t>стафілококів</a:t>
            </a:r>
            <a:r>
              <a:rPr lang="ru-RU" dirty="0"/>
              <a:t>, </a:t>
            </a:r>
            <a:r>
              <a:rPr lang="ru-RU" dirty="0" err="1"/>
              <a:t>клостридій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 </a:t>
            </a:r>
            <a:r>
              <a:rPr lang="ru-RU" dirty="0" err="1"/>
              <a:t>Гени</a:t>
            </a:r>
            <a:r>
              <a:rPr lang="ru-RU" dirty="0"/>
              <a:t> </a:t>
            </a:r>
            <a:r>
              <a:rPr lang="ru-RU" dirty="0" err="1"/>
              <a:t>токсиноутворення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транспозонів</a:t>
            </a:r>
            <a:r>
              <a:rPr lang="ru-RU" dirty="0"/>
              <a:t>. У </a:t>
            </a:r>
            <a:r>
              <a:rPr lang="en-US" dirty="0" err="1"/>
              <a:t>Corynebacterium</a:t>
            </a:r>
            <a:r>
              <a:rPr lang="en-US" dirty="0"/>
              <a:t> diphtheria</a:t>
            </a:r>
            <a:r>
              <a:rPr lang="ru-RU" dirty="0"/>
              <a:t>е синтез токсину </a:t>
            </a:r>
            <a:r>
              <a:rPr lang="ru-RU" dirty="0" err="1"/>
              <a:t>пов’язаний</a:t>
            </a:r>
            <a:r>
              <a:rPr lang="ru-RU" dirty="0"/>
              <a:t> з </a:t>
            </a:r>
            <a:r>
              <a:rPr lang="ru-RU" dirty="0" err="1"/>
              <a:t>ураженням</a:t>
            </a:r>
            <a:r>
              <a:rPr lang="ru-RU" dirty="0"/>
              <a:t> </a:t>
            </a:r>
            <a:r>
              <a:rPr lang="ru-RU" dirty="0" err="1"/>
              <a:t>бактеріофагом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на </a:t>
            </a:r>
            <a:r>
              <a:rPr lang="ru-RU" dirty="0" err="1"/>
              <a:t>плазмідну</a:t>
            </a:r>
            <a:r>
              <a:rPr lang="ru-RU"/>
              <a:t> природу.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3946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06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високою</a:t>
            </a:r>
            <a:r>
              <a:rPr lang="ru-RU" dirty="0"/>
              <a:t> </a:t>
            </a:r>
            <a:r>
              <a:rPr lang="ru-RU" dirty="0" err="1"/>
              <a:t>антигенністю</a:t>
            </a:r>
            <a:r>
              <a:rPr lang="ru-RU" dirty="0"/>
              <a:t> та </a:t>
            </a:r>
            <a:r>
              <a:rPr lang="ru-RU" dirty="0" err="1"/>
              <a:t>імуногенністю</a:t>
            </a:r>
            <a:r>
              <a:rPr lang="ru-RU" dirty="0"/>
              <a:t> і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індукувати</a:t>
            </a:r>
            <a:r>
              <a:rPr lang="ru-RU" dirty="0"/>
              <a:t> синтез </a:t>
            </a:r>
            <a:r>
              <a:rPr lang="ru-RU" dirty="0" err="1"/>
              <a:t>антитоксичних</a:t>
            </a:r>
            <a:r>
              <a:rPr lang="ru-RU" dirty="0"/>
              <a:t> </a:t>
            </a:r>
            <a:r>
              <a:rPr lang="ru-RU" dirty="0" err="1"/>
              <a:t>антитіл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інфікованого</a:t>
            </a:r>
            <a:r>
              <a:rPr lang="ru-RU" dirty="0"/>
              <a:t>. 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формаліну</a:t>
            </a:r>
            <a:r>
              <a:rPr lang="ru-RU" dirty="0"/>
              <a:t> </a:t>
            </a:r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ru-RU" dirty="0" err="1"/>
              <a:t>перетворюються</a:t>
            </a:r>
            <a:r>
              <a:rPr lang="ru-RU" dirty="0"/>
              <a:t> в </a:t>
            </a:r>
            <a:r>
              <a:rPr lang="ru-RU" dirty="0" err="1"/>
              <a:t>послаблені</a:t>
            </a:r>
            <a:r>
              <a:rPr lang="ru-RU" dirty="0"/>
              <a:t> </a:t>
            </a:r>
            <a:r>
              <a:rPr lang="ru-RU" dirty="0" err="1"/>
              <a:t>токсини</a:t>
            </a:r>
            <a:r>
              <a:rPr lang="ru-RU" dirty="0"/>
              <a:t> - </a:t>
            </a:r>
            <a:r>
              <a:rPr lang="ru-RU" dirty="0" err="1"/>
              <a:t>анатоксини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втрачають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, але </a:t>
            </a:r>
            <a:r>
              <a:rPr lang="ru-RU" dirty="0" err="1"/>
              <a:t>зберігають</a:t>
            </a:r>
            <a:r>
              <a:rPr lang="ru-RU" dirty="0"/>
              <a:t> </a:t>
            </a:r>
            <a:r>
              <a:rPr lang="ru-RU" dirty="0" err="1"/>
              <a:t>імуногенність</a:t>
            </a:r>
            <a:r>
              <a:rPr lang="ru-RU" dirty="0"/>
              <a:t>. </a:t>
            </a:r>
          </a:p>
          <a:p>
            <a:r>
              <a:rPr lang="ru-RU" dirty="0" err="1"/>
              <a:t>Анатоксини</a:t>
            </a:r>
            <a:r>
              <a:rPr lang="ru-RU" dirty="0"/>
              <a:t> широко </a:t>
            </a:r>
            <a:r>
              <a:rPr lang="ru-RU" dirty="0" err="1"/>
              <a:t>використовуються</a:t>
            </a:r>
            <a:r>
              <a:rPr lang="ru-RU" dirty="0"/>
              <a:t> в </a:t>
            </a:r>
            <a:r>
              <a:rPr lang="ru-RU" dirty="0" err="1"/>
              <a:t>медичній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для </a:t>
            </a:r>
            <a:r>
              <a:rPr lang="ru-RU" dirty="0" err="1"/>
              <a:t>імунопрофілактики</a:t>
            </a:r>
            <a:r>
              <a:rPr lang="ru-RU" dirty="0"/>
              <a:t> </a:t>
            </a:r>
            <a:r>
              <a:rPr lang="ru-RU" dirty="0" err="1"/>
              <a:t>дифтерії</a:t>
            </a:r>
            <a:r>
              <a:rPr lang="ru-RU" dirty="0"/>
              <a:t>, </a:t>
            </a:r>
            <a:r>
              <a:rPr lang="ru-RU" dirty="0" err="1"/>
              <a:t>правця</a:t>
            </a:r>
            <a:r>
              <a:rPr lang="ru-RU" dirty="0"/>
              <a:t>, </a:t>
            </a:r>
            <a:r>
              <a:rPr lang="ru-RU" dirty="0" err="1"/>
              <a:t>гангрени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, патогенез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виробкою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514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err="1"/>
              <a:t>Токсичний</a:t>
            </a:r>
            <a:r>
              <a:rPr lang="ru-RU" dirty="0"/>
              <a:t> </a:t>
            </a:r>
            <a:r>
              <a:rPr lang="ru-RU" dirty="0" err="1"/>
              <a:t>ефект</a:t>
            </a:r>
            <a:r>
              <a:rPr lang="ru-RU" dirty="0"/>
              <a:t> </a:t>
            </a:r>
            <a:r>
              <a:rPr lang="ru-RU" dirty="0" err="1"/>
              <a:t>екзотоксинів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через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інкубаційний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токсину. </a:t>
            </a:r>
          </a:p>
          <a:p>
            <a:r>
              <a:rPr lang="ru-RU" dirty="0"/>
              <a:t>Вони </a:t>
            </a:r>
            <a:r>
              <a:rPr lang="ru-RU" dirty="0" err="1"/>
              <a:t>відрізняються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отруйності</a:t>
            </a:r>
            <a:r>
              <a:rPr lang="ru-RU" dirty="0"/>
              <a:t>, яка у </a:t>
            </a:r>
            <a:r>
              <a:rPr lang="ru-RU" dirty="0" err="1"/>
              <a:t>сотні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мільйони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dirty="0" err="1"/>
              <a:t>отруйність</a:t>
            </a:r>
            <a:r>
              <a:rPr lang="ru-RU" dirty="0"/>
              <a:t> </a:t>
            </a:r>
            <a:r>
              <a:rPr lang="ru-RU" dirty="0" err="1"/>
              <a:t>стрихніну</a:t>
            </a:r>
            <a:r>
              <a:rPr lang="ru-RU" dirty="0"/>
              <a:t>. </a:t>
            </a:r>
          </a:p>
          <a:p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високоспецифічна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вибірковості</a:t>
            </a:r>
            <a:r>
              <a:rPr lang="ru-RU" dirty="0"/>
              <a:t> </a:t>
            </a:r>
            <a:r>
              <a:rPr lang="ru-RU" dirty="0" err="1"/>
              <a:t>зв’язування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рецепторами на </a:t>
            </a:r>
            <a:r>
              <a:rPr lang="ru-RU" dirty="0" err="1"/>
              <a:t>клітинах-мішенях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тканин. 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обумовлює</a:t>
            </a:r>
            <a:r>
              <a:rPr lang="ru-RU" dirty="0"/>
              <a:t> той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 </a:t>
            </a:r>
            <a:r>
              <a:rPr lang="ru-RU" dirty="0" err="1"/>
              <a:t>характерну</a:t>
            </a:r>
            <a:r>
              <a:rPr lang="ru-RU" dirty="0"/>
              <a:t> </a:t>
            </a:r>
            <a:r>
              <a:rPr lang="ru-RU" dirty="0" err="1"/>
              <a:t>клінічну</a:t>
            </a:r>
            <a:r>
              <a:rPr lang="ru-RU" dirty="0"/>
              <a:t> картину </a:t>
            </a:r>
            <a:r>
              <a:rPr lang="ru-RU" dirty="0" err="1"/>
              <a:t>захворювання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0053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</a:t>
            </a:r>
            <a:r>
              <a:rPr lang="ru-RU" dirty="0" err="1"/>
              <a:t>Екзотоксини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справляти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 і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: </a:t>
            </a:r>
          </a:p>
          <a:p>
            <a:r>
              <a:rPr lang="ru-RU" dirty="0" err="1"/>
              <a:t>ентеротоксичну</a:t>
            </a:r>
            <a:r>
              <a:rPr lang="ru-RU" dirty="0"/>
              <a:t>, </a:t>
            </a:r>
          </a:p>
          <a:p>
            <a:r>
              <a:rPr lang="ru-RU" dirty="0" err="1"/>
              <a:t>нейротоксичну</a:t>
            </a:r>
            <a:r>
              <a:rPr lang="ru-RU" dirty="0"/>
              <a:t>, </a:t>
            </a:r>
          </a:p>
          <a:p>
            <a:r>
              <a:rPr lang="ru-RU" dirty="0" err="1"/>
              <a:t>гемолітичну</a:t>
            </a:r>
            <a:r>
              <a:rPr lang="ru-RU" dirty="0"/>
              <a:t>, </a:t>
            </a:r>
          </a:p>
          <a:p>
            <a:r>
              <a:rPr lang="ru-RU" dirty="0" err="1"/>
              <a:t>лейкоцидну</a:t>
            </a:r>
            <a:r>
              <a:rPr lang="ru-RU" dirty="0"/>
              <a:t>, </a:t>
            </a:r>
          </a:p>
          <a:p>
            <a:r>
              <a:rPr lang="ru-RU" dirty="0" err="1"/>
              <a:t>дерматонекротичну</a:t>
            </a:r>
            <a:r>
              <a:rPr lang="ru-RU" dirty="0"/>
              <a:t>, </a:t>
            </a:r>
          </a:p>
          <a:p>
            <a:r>
              <a:rPr lang="ru-RU" dirty="0" err="1"/>
              <a:t>гістотоксичну</a:t>
            </a:r>
            <a:r>
              <a:rPr lang="ru-RU" dirty="0"/>
              <a:t>, </a:t>
            </a:r>
          </a:p>
          <a:p>
            <a:r>
              <a:rPr lang="ru-RU" dirty="0" err="1"/>
              <a:t>ексфоліантну</a:t>
            </a:r>
            <a:r>
              <a:rPr lang="ru-RU" dirty="0"/>
              <a:t> і </a:t>
            </a:r>
          </a:p>
          <a:p>
            <a:r>
              <a:rPr lang="ru-RU" dirty="0" err="1"/>
              <a:t>летальну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Причому</a:t>
            </a:r>
            <a:r>
              <a:rPr lang="ru-RU" dirty="0"/>
              <a:t> один </a:t>
            </a:r>
            <a:r>
              <a:rPr lang="ru-RU" dirty="0" err="1"/>
              <a:t>мікроорганізм</a:t>
            </a:r>
            <a:r>
              <a:rPr lang="ru-RU" dirty="0"/>
              <a:t>, як правило,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з </a:t>
            </a:r>
            <a:r>
              <a:rPr lang="ru-RU" dirty="0" err="1"/>
              <a:t>різною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861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мішеней</a:t>
            </a:r>
            <a:r>
              <a:rPr lang="ru-RU" dirty="0"/>
              <a:t> та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екзотоксинів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цитотоксини</a:t>
            </a:r>
            <a:r>
              <a:rPr lang="ru-RU" dirty="0"/>
              <a:t> (</a:t>
            </a:r>
            <a:r>
              <a:rPr lang="ru-RU" dirty="0" err="1"/>
              <a:t>інгібують</a:t>
            </a:r>
            <a:r>
              <a:rPr lang="ru-RU" dirty="0"/>
              <a:t> </a:t>
            </a:r>
            <a:r>
              <a:rPr lang="ru-RU" dirty="0" err="1"/>
              <a:t>білковий</a:t>
            </a:r>
            <a:r>
              <a:rPr lang="ru-RU" dirty="0"/>
              <a:t> синтез);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мембранотоксини</a:t>
            </a:r>
            <a:r>
              <a:rPr lang="ru-RU" dirty="0"/>
              <a:t> (</a:t>
            </a:r>
            <a:r>
              <a:rPr lang="ru-RU" dirty="0" err="1"/>
              <a:t>пошкоджують</a:t>
            </a:r>
            <a:r>
              <a:rPr lang="ru-RU" dirty="0"/>
              <a:t> </a:t>
            </a:r>
            <a:r>
              <a:rPr lang="ru-RU" dirty="0" err="1"/>
              <a:t>клітинні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активатори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 </a:t>
            </a:r>
            <a:r>
              <a:rPr lang="ru-RU" dirty="0" err="1"/>
              <a:t>метаболізма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контролюються</a:t>
            </a:r>
            <a:r>
              <a:rPr lang="ru-RU" dirty="0"/>
              <a:t> </a:t>
            </a:r>
            <a:r>
              <a:rPr lang="ru-RU" dirty="0" err="1"/>
              <a:t>вторинними</a:t>
            </a:r>
            <a:r>
              <a:rPr lang="ru-RU" dirty="0"/>
              <a:t> </a:t>
            </a:r>
            <a:r>
              <a:rPr lang="ru-RU" dirty="0" err="1"/>
              <a:t>месенджерами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блокатори</a:t>
            </a:r>
            <a:r>
              <a:rPr lang="ru-RU" dirty="0"/>
              <a:t> (</a:t>
            </a:r>
            <a:r>
              <a:rPr lang="ru-RU" dirty="0" err="1"/>
              <a:t>інгібують</a:t>
            </a:r>
            <a:r>
              <a:rPr lang="ru-RU" dirty="0"/>
              <a:t> </a:t>
            </a:r>
            <a:r>
              <a:rPr lang="ru-RU" dirty="0" err="1"/>
              <a:t>вивільнення</a:t>
            </a:r>
            <a:r>
              <a:rPr lang="ru-RU" dirty="0"/>
              <a:t> </a:t>
            </a:r>
            <a:r>
              <a:rPr lang="ru-RU" dirty="0" err="1"/>
              <a:t>нейромедіаторів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err="1"/>
              <a:t>активатори</a:t>
            </a:r>
            <a:r>
              <a:rPr lang="ru-RU" dirty="0"/>
              <a:t> </a:t>
            </a:r>
            <a:r>
              <a:rPr lang="ru-RU" dirty="0" err="1"/>
              <a:t>імунної</a:t>
            </a:r>
            <a:r>
              <a:rPr lang="ru-RU" dirty="0"/>
              <a:t> </a:t>
            </a:r>
            <a:r>
              <a:rPr lang="ru-RU" dirty="0" err="1"/>
              <a:t>відповіді</a:t>
            </a:r>
            <a:r>
              <a:rPr lang="ru-RU" dirty="0"/>
              <a:t> </a:t>
            </a:r>
            <a:r>
              <a:rPr lang="ru-RU" dirty="0" err="1"/>
              <a:t>макроорганізма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719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Цитотоксини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88600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пригнічують</a:t>
            </a:r>
            <a:r>
              <a:rPr lang="ru-RU" dirty="0"/>
              <a:t> синтез </a:t>
            </a:r>
            <a:r>
              <a:rPr lang="ru-RU" dirty="0" err="1"/>
              <a:t>білкуа</a:t>
            </a:r>
            <a:r>
              <a:rPr lang="ru-RU" dirty="0"/>
              <a:t>, </a:t>
            </a:r>
            <a:r>
              <a:rPr lang="ru-RU" dirty="0" err="1"/>
              <a:t>блокуючи</a:t>
            </a:r>
            <a:r>
              <a:rPr lang="ru-RU" dirty="0"/>
              <a:t> </a:t>
            </a:r>
            <a:r>
              <a:rPr lang="ru-RU" dirty="0" err="1"/>
              <a:t>субчастки</a:t>
            </a:r>
            <a:r>
              <a:rPr lang="ru-RU" dirty="0"/>
              <a:t> рибосом, </a:t>
            </a:r>
            <a:r>
              <a:rPr lang="ru-RU" dirty="0" err="1"/>
              <a:t>пептидилтрансферазу</a:t>
            </a:r>
            <a:r>
              <a:rPr lang="ru-RU" dirty="0"/>
              <a:t> та </a:t>
            </a:r>
            <a:r>
              <a:rPr lang="ru-RU" dirty="0" err="1"/>
              <a:t>білкові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участь в </a:t>
            </a:r>
            <a:r>
              <a:rPr lang="ru-RU" dirty="0" err="1"/>
              <a:t>елонгації</a:t>
            </a:r>
            <a:r>
              <a:rPr lang="ru-RU" dirty="0"/>
              <a:t> </a:t>
            </a:r>
            <a:r>
              <a:rPr lang="ru-RU" dirty="0" err="1"/>
              <a:t>поліпептидного</a:t>
            </a:r>
            <a:r>
              <a:rPr lang="ru-RU" dirty="0"/>
              <a:t> </a:t>
            </a:r>
            <a:r>
              <a:rPr lang="ru-RU" dirty="0" err="1"/>
              <a:t>ланцюгу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цитотоксинів</a:t>
            </a:r>
            <a:r>
              <a:rPr lang="ru-RU" dirty="0"/>
              <a:t> належать </a:t>
            </a:r>
            <a:r>
              <a:rPr lang="ru-RU" dirty="0" err="1"/>
              <a:t>гістотоксин</a:t>
            </a:r>
            <a:r>
              <a:rPr lang="ru-RU" dirty="0"/>
              <a:t> </a:t>
            </a:r>
            <a:r>
              <a:rPr lang="en-US" i="1" dirty="0" err="1"/>
              <a:t>Corynebacterium</a:t>
            </a:r>
            <a:r>
              <a:rPr lang="en-US" i="1" dirty="0"/>
              <a:t> </a:t>
            </a:r>
            <a:r>
              <a:rPr lang="en-US" i="1" dirty="0" err="1"/>
              <a:t>diphtheriae</a:t>
            </a:r>
            <a:r>
              <a:rPr lang="en-US" dirty="0"/>
              <a:t>, </a:t>
            </a:r>
            <a:r>
              <a:rPr lang="ru-RU" dirty="0"/>
              <a:t>токсин </a:t>
            </a:r>
            <a:r>
              <a:rPr lang="ru-RU" dirty="0" err="1"/>
              <a:t>Шига</a:t>
            </a:r>
            <a:r>
              <a:rPr lang="ru-RU" dirty="0"/>
              <a:t> (у </a:t>
            </a:r>
            <a:r>
              <a:rPr lang="en-US" i="1" dirty="0" err="1"/>
              <a:t>E.coli</a:t>
            </a:r>
            <a:r>
              <a:rPr lang="en-US" dirty="0"/>
              <a:t> </a:t>
            </a:r>
            <a:r>
              <a:rPr lang="ru-RU" dirty="0"/>
              <a:t>і </a:t>
            </a:r>
            <a:r>
              <a:rPr lang="en-US" i="1" dirty="0" err="1"/>
              <a:t>Shigella</a:t>
            </a:r>
            <a:r>
              <a:rPr lang="en-US" i="1" dirty="0"/>
              <a:t> </a:t>
            </a:r>
            <a:r>
              <a:rPr lang="en-US" i="1" dirty="0" err="1"/>
              <a:t>dysentheriae</a:t>
            </a:r>
            <a:r>
              <a:rPr lang="en-US" dirty="0"/>
              <a:t>), </a:t>
            </a:r>
            <a:r>
              <a:rPr lang="ru-RU" dirty="0" err="1"/>
              <a:t>екзотоксин</a:t>
            </a:r>
            <a:r>
              <a:rPr lang="ru-RU" dirty="0"/>
              <a:t> А </a:t>
            </a:r>
            <a:r>
              <a:rPr lang="en-US" i="1" dirty="0"/>
              <a:t>Pseudomonas </a:t>
            </a:r>
            <a:r>
              <a:rPr lang="en-US" i="1" dirty="0" err="1"/>
              <a:t>aeruginosa</a:t>
            </a:r>
            <a:r>
              <a:rPr lang="en-US" dirty="0"/>
              <a:t>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дермонекротоксини</a:t>
            </a:r>
            <a:r>
              <a:rPr lang="ru-RU" dirty="0"/>
              <a:t> і </a:t>
            </a:r>
            <a:r>
              <a:rPr lang="ru-RU" dirty="0" err="1"/>
              <a:t>токсини</a:t>
            </a:r>
            <a:r>
              <a:rPr lang="ru-RU" dirty="0"/>
              <a:t> з </a:t>
            </a:r>
            <a:r>
              <a:rPr lang="ru-RU" dirty="0" err="1"/>
              <a:t>ентеропатогенною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0685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Мембранотоксини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26" y="1340768"/>
            <a:ext cx="9144000" cy="5073427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/>
              <a:t>проявляють</a:t>
            </a:r>
            <a:r>
              <a:rPr lang="ru-RU" dirty="0"/>
              <a:t> </a:t>
            </a:r>
            <a:r>
              <a:rPr lang="ru-RU" dirty="0" err="1"/>
              <a:t>токсичну</a:t>
            </a:r>
            <a:r>
              <a:rPr lang="ru-RU" dirty="0"/>
              <a:t> </a:t>
            </a:r>
            <a:r>
              <a:rPr lang="ru-RU" dirty="0" err="1"/>
              <a:t>дію</a:t>
            </a:r>
            <a:r>
              <a:rPr lang="ru-RU" dirty="0"/>
              <a:t> у </a:t>
            </a:r>
            <a:r>
              <a:rPr lang="ru-RU" dirty="0" err="1"/>
              <a:t>відношенні</a:t>
            </a:r>
            <a:r>
              <a:rPr lang="ru-RU" dirty="0"/>
              <a:t> </a:t>
            </a:r>
            <a:r>
              <a:rPr lang="ru-RU" dirty="0" err="1"/>
              <a:t>цитоплазматичної</a:t>
            </a:r>
            <a:r>
              <a:rPr lang="ru-RU" dirty="0"/>
              <a:t> </a:t>
            </a:r>
            <a:r>
              <a:rPr lang="ru-RU" dirty="0" err="1"/>
              <a:t>мембрани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(холестерина, </a:t>
            </a:r>
            <a:r>
              <a:rPr lang="ru-RU" dirty="0" err="1"/>
              <a:t>глікофорина</a:t>
            </a:r>
            <a:r>
              <a:rPr lang="ru-RU" dirty="0"/>
              <a:t>). </a:t>
            </a:r>
          </a:p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мембранотоксини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вбудовуватись</a:t>
            </a:r>
            <a:r>
              <a:rPr lang="ru-RU" dirty="0"/>
              <a:t> у мембрану </a:t>
            </a:r>
            <a:r>
              <a:rPr lang="ru-RU" dirty="0" err="1"/>
              <a:t>клітин</a:t>
            </a:r>
            <a:r>
              <a:rPr lang="ru-RU" dirty="0"/>
              <a:t> і </a:t>
            </a:r>
            <a:r>
              <a:rPr lang="ru-RU" dirty="0" err="1"/>
              <a:t>утворювати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пору, через яку у </a:t>
            </a:r>
            <a:r>
              <a:rPr lang="ru-RU" dirty="0" err="1"/>
              <a:t>клітину</a:t>
            </a:r>
            <a:r>
              <a:rPr lang="ru-RU" dirty="0"/>
              <a:t> </a:t>
            </a:r>
            <a:r>
              <a:rPr lang="ru-RU" dirty="0" err="1"/>
              <a:t>проникає</a:t>
            </a:r>
            <a:r>
              <a:rPr lang="ru-RU" dirty="0"/>
              <a:t> вода.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спричиняє</a:t>
            </a:r>
            <a:r>
              <a:rPr lang="ru-RU" dirty="0"/>
              <a:t> </a:t>
            </a:r>
            <a:r>
              <a:rPr lang="ru-RU" dirty="0" err="1"/>
              <a:t>лізис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і </a:t>
            </a:r>
            <a:r>
              <a:rPr lang="ru-RU" dirty="0" err="1"/>
              <a:t>вихід</a:t>
            </a:r>
            <a:r>
              <a:rPr lang="ru-RU" dirty="0"/>
              <a:t> у </a:t>
            </a:r>
            <a:r>
              <a:rPr lang="ru-RU" dirty="0" err="1"/>
              <a:t>міжклітинний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медіаторів</a:t>
            </a:r>
            <a:r>
              <a:rPr lang="ru-RU" dirty="0"/>
              <a:t> </a:t>
            </a:r>
            <a:r>
              <a:rPr lang="ru-RU" dirty="0" err="1"/>
              <a:t>запалення</a:t>
            </a:r>
            <a:r>
              <a:rPr lang="ru-RU" dirty="0"/>
              <a:t>. </a:t>
            </a:r>
            <a:r>
              <a:rPr lang="ru-RU" dirty="0" err="1"/>
              <a:t>Мембранотоксинами</a:t>
            </a:r>
            <a:r>
              <a:rPr lang="ru-RU" dirty="0"/>
              <a:t> є </a:t>
            </a:r>
            <a:r>
              <a:rPr lang="ru-RU" dirty="0" err="1"/>
              <a:t>гемолізини</a:t>
            </a:r>
            <a:r>
              <a:rPr lang="ru-RU" dirty="0"/>
              <a:t> і </a:t>
            </a:r>
            <a:r>
              <a:rPr lang="ru-RU" dirty="0" err="1"/>
              <a:t>лейкоцидіни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руйнують</a:t>
            </a:r>
            <a:r>
              <a:rPr lang="ru-RU" dirty="0"/>
              <a:t> </a:t>
            </a:r>
            <a:r>
              <a:rPr lang="ru-RU" dirty="0" err="1"/>
              <a:t>еритроцити</a:t>
            </a:r>
            <a:r>
              <a:rPr lang="ru-RU" dirty="0"/>
              <a:t> і </a:t>
            </a:r>
            <a:r>
              <a:rPr lang="ru-RU" dirty="0" err="1"/>
              <a:t>лейкоцити</a:t>
            </a:r>
            <a:r>
              <a:rPr lang="ru-RU" dirty="0"/>
              <a:t>. </a:t>
            </a:r>
          </a:p>
          <a:p>
            <a:r>
              <a:rPr lang="ru-RU" dirty="0"/>
              <a:t>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токсинів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гемолізин</a:t>
            </a:r>
            <a:r>
              <a:rPr lang="ru-RU" dirty="0"/>
              <a:t> </a:t>
            </a:r>
            <a:r>
              <a:rPr lang="en-US" i="1" dirty="0" err="1"/>
              <a:t>E.coli</a:t>
            </a:r>
            <a:r>
              <a:rPr lang="en-US" dirty="0"/>
              <a:t>, O-</a:t>
            </a:r>
            <a:r>
              <a:rPr lang="ru-RU" dirty="0" err="1"/>
              <a:t>перфринголізин</a:t>
            </a:r>
            <a:r>
              <a:rPr lang="ru-RU" dirty="0"/>
              <a:t> </a:t>
            </a:r>
            <a:r>
              <a:rPr lang="en-US" i="1" dirty="0"/>
              <a:t>Clostridium </a:t>
            </a:r>
            <a:r>
              <a:rPr lang="en-US" i="1" dirty="0" err="1"/>
              <a:t>perfringens</a:t>
            </a:r>
            <a:r>
              <a:rPr lang="en-US" dirty="0"/>
              <a:t>, </a:t>
            </a:r>
            <a:r>
              <a:rPr lang="el-GR" dirty="0"/>
              <a:t>α-</a:t>
            </a:r>
            <a:r>
              <a:rPr lang="ru-RU" dirty="0"/>
              <a:t>токсин </a:t>
            </a:r>
            <a:r>
              <a:rPr lang="en-US" i="1" dirty="0"/>
              <a:t>Staphylococcus </a:t>
            </a:r>
            <a:r>
              <a:rPr lang="en-US" i="1" dirty="0" err="1"/>
              <a:t>aureus</a:t>
            </a:r>
            <a:r>
              <a:rPr lang="en-US" dirty="0"/>
              <a:t>, </a:t>
            </a:r>
            <a:r>
              <a:rPr lang="ru-RU" dirty="0" err="1"/>
              <a:t>пневмолізин</a:t>
            </a:r>
            <a:r>
              <a:rPr lang="ru-RU" dirty="0"/>
              <a:t> </a:t>
            </a:r>
            <a:r>
              <a:rPr lang="en-US" i="1" dirty="0"/>
              <a:t>Streptococcus </a:t>
            </a:r>
            <a:r>
              <a:rPr lang="en-US" i="1" dirty="0" err="1"/>
              <a:t>pneumoniae</a:t>
            </a:r>
            <a:r>
              <a:rPr lang="en-US" dirty="0"/>
              <a:t>, </a:t>
            </a:r>
            <a:r>
              <a:rPr lang="ru-RU" dirty="0"/>
              <a:t>О-</a:t>
            </a:r>
            <a:r>
              <a:rPr lang="ru-RU" dirty="0" err="1"/>
              <a:t>стрептолізин</a:t>
            </a:r>
            <a:r>
              <a:rPr lang="ru-RU" dirty="0"/>
              <a:t> </a:t>
            </a:r>
            <a:r>
              <a:rPr lang="en-US" i="1" dirty="0"/>
              <a:t>S. </a:t>
            </a:r>
            <a:r>
              <a:rPr lang="en-US" i="1" dirty="0" err="1"/>
              <a:t>pyogenes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68573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2489</Words>
  <Application>Microsoft Office PowerPoint</Application>
  <PresentationFormat>Экран (4:3)</PresentationFormat>
  <Paragraphs>135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Екзо- і ендотоксини</vt:lpstr>
      <vt:lpstr>Екзотоксини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Цитотоксини</vt:lpstr>
      <vt:lpstr>Мембранотоксини</vt:lpstr>
      <vt:lpstr>Активатори шляхів метаболізму </vt:lpstr>
      <vt:lpstr>Функціональні блокатори </vt:lpstr>
      <vt:lpstr>Активатори імунної відповіді макроорганізму</vt:lpstr>
      <vt:lpstr>Презентация PowerPoint</vt:lpstr>
      <vt:lpstr>Дифтерійний екзотоксин Corynebacterium diphtheriae </vt:lpstr>
      <vt:lpstr>Екзотоксини Clostridium botulinum </vt:lpstr>
      <vt:lpstr>Токсин Clostridium perfringens </vt:lpstr>
      <vt:lpstr>Правцевий екзотоксин Clostridium tetani </vt:lpstr>
      <vt:lpstr>Ентеротоксин Vibrio cholerae </vt:lpstr>
      <vt:lpstr>Екзотоксин Bacillus anthracis </vt:lpstr>
      <vt:lpstr>Екзотоксин Yersinia pestis </vt:lpstr>
      <vt:lpstr>Презентация PowerPoint</vt:lpstr>
      <vt:lpstr>Екзотоксини Staphylococcus aureus </vt:lpstr>
      <vt:lpstr>Екзотоксини Staphylococcus aureus </vt:lpstr>
      <vt:lpstr>Екзотоксини Staphylococcus aureus </vt:lpstr>
      <vt:lpstr>Екзотоксини Staphylococcus aureus </vt:lpstr>
      <vt:lpstr>Екзотоксини бактерій кишкової групи</vt:lpstr>
      <vt:lpstr>Презентация PowerPoint</vt:lpstr>
      <vt:lpstr>Презентация PowerPoint</vt:lpstr>
      <vt:lpstr>Порівняльна характеристика екзо- та ендотоксинів мікроорганізмів</vt:lpstr>
      <vt:lpstr>Ендотоксини </vt:lpstr>
      <vt:lpstr>Ендотоксини </vt:lpstr>
      <vt:lpstr>Ендотоксини </vt:lpstr>
      <vt:lpstr>Ендотоксини </vt:lpstr>
      <vt:lpstr>Ендотоксини </vt:lpstr>
      <vt:lpstr>Дякую за увагу!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Екзо- і ендотоксини</dc:title>
  <dc:creator>master5</dc:creator>
  <cp:lastModifiedBy>master5</cp:lastModifiedBy>
  <cp:revision>3</cp:revision>
  <dcterms:created xsi:type="dcterms:W3CDTF">2021-03-14T20:22:55Z</dcterms:created>
  <dcterms:modified xsi:type="dcterms:W3CDTF">2021-03-14T22:03:26Z</dcterms:modified>
</cp:coreProperties>
</file>