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70" d="100"/>
          <a:sy n="70" d="100"/>
        </p:scale>
        <p:origin x="-110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Економічний потенціал сучасного туристичного бізнесу в </a:t>
            </a:r>
            <a:r>
              <a:rPr lang="uk-UA" dirty="0" err="1" smtClean="0"/>
              <a:t>україні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Професор кафедри туризму, </a:t>
            </a:r>
            <a:r>
              <a:rPr lang="uk-UA" dirty="0" err="1" smtClean="0"/>
              <a:t>документних</a:t>
            </a:r>
            <a:r>
              <a:rPr lang="uk-UA" dirty="0" smtClean="0"/>
              <a:t> та</a:t>
            </a:r>
          </a:p>
          <a:p>
            <a:r>
              <a:rPr lang="uk-UA" dirty="0" smtClean="0"/>
              <a:t>Міжкультурних комунікацій</a:t>
            </a:r>
          </a:p>
          <a:p>
            <a:r>
              <a:rPr lang="uk-UA" dirty="0" err="1" smtClean="0"/>
              <a:t>А.в</a:t>
            </a:r>
            <a:r>
              <a:rPr lang="uk-UA" dirty="0" smtClean="0"/>
              <a:t>. </a:t>
            </a:r>
            <a:r>
              <a:rPr lang="uk-UA" dirty="0" err="1" smtClean="0"/>
              <a:t>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159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УЗАГАЛЬНЕНІ ГРУПИ ПОКАЗНИКІВ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698172"/>
            <a:ext cx="10363825" cy="40930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                                 ПОКАЗНИКИ ЕФЕКТИВНОСТІ ТУРИСТИЧНОЇ ДІЯЛЬНОСТІ :</a:t>
            </a:r>
          </a:p>
          <a:p>
            <a:r>
              <a:rPr lang="uk-UA" dirty="0" smtClean="0"/>
              <a:t>ОБСЯГ НАДАНИХ ТУРИСТИЧНИМИ ПІДПРИЄМСТВАМИ ПОСЛУГ У РОЗРАХУНКУ НА 1 ЗАЙНЯТОГО, НА 1 ЖИТЕЛЯ, НА 1 ТУРИСТА</a:t>
            </a:r>
          </a:p>
          <a:p>
            <a:pPr marL="0" indent="0">
              <a:buNone/>
            </a:pPr>
            <a:r>
              <a:rPr lang="uk-UA" dirty="0" smtClean="0"/>
              <a:t>                   ПОКАЗНИКИ МАСШТАБІВ ТУРИСТИЧНОЇ ДІЯЛЬНОСТІ  НА ЗОВНІШНІХ РИНКАХ:</a:t>
            </a:r>
          </a:p>
          <a:p>
            <a:r>
              <a:rPr lang="uk-UA" dirty="0" smtClean="0"/>
              <a:t>ЧАСТКА ІНОЗЕМНИХ ТУРИСТІВ У ЗАГАЛЬНІЙ КІЛЬКОСТІ; ЧАСТКА ЗЕД ОПЕРАЦІЙ В СТРУКТУРІ НАДАНИХ ПОСЛУГ</a:t>
            </a:r>
          </a:p>
          <a:p>
            <a:pPr marL="0" indent="0">
              <a:buNone/>
            </a:pPr>
            <a:r>
              <a:rPr lang="uk-UA" dirty="0" smtClean="0"/>
              <a:t>                                   ПОКАЗНИКИ НАПРЯМУ ТУРИСТИЧНОЇ ДІЯЛЬНОСТІ:</a:t>
            </a:r>
          </a:p>
          <a:p>
            <a:r>
              <a:rPr lang="uk-UA" dirty="0" smtClean="0"/>
              <a:t>СПІВВІДНОШЕННЯ В’ЇЗНОГО ТА ВИЇЗНОГО ТУРИЗМУ</a:t>
            </a:r>
          </a:p>
          <a:p>
            <a:pPr marL="0" indent="0">
              <a:buNone/>
            </a:pPr>
            <a:r>
              <a:rPr lang="uk-UA" dirty="0" smtClean="0"/>
              <a:t>                                   ПОКАЗНИКИ ДИНАМІКИ ТУРИСТИЧНОЇ ДІЯЛЬНОСТІ:</a:t>
            </a:r>
          </a:p>
          <a:p>
            <a:r>
              <a:rPr lang="uk-UA" dirty="0" smtClean="0"/>
              <a:t>СЕРЕДНЬОРІЧНИЙ ТЕМП ЗРОСТАННЯ (ПАДІННЯ) ОБСЯГІВ НАДАНИХ ТУРИСТИЧНИХ ПОСЛУГ</a:t>
            </a:r>
          </a:p>
          <a:p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400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СТАБІЛЬНІ ГРУПИ ТУРИСТИЧНИХ ПІДПРИЄМСТВ В УКРАЇНІ</a:t>
            </a:r>
            <a:br>
              <a:rPr lang="uk-UA" dirty="0" smtClean="0"/>
            </a:br>
            <a:r>
              <a:rPr lang="uk-UA" dirty="0" smtClean="0"/>
              <a:t>ЗА УЗАГАЛЬНЕНИМИ ПОКАЗНИКАМИ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ГРУПА 1 – </a:t>
            </a:r>
            <a:r>
              <a:rPr lang="uk-UA" dirty="0" err="1" smtClean="0"/>
              <a:t>київ</a:t>
            </a:r>
            <a:r>
              <a:rPr lang="uk-UA" dirty="0" smtClean="0"/>
              <a:t>, Крим, </a:t>
            </a:r>
            <a:r>
              <a:rPr lang="uk-UA" dirty="0" err="1" smtClean="0"/>
              <a:t>севастополь</a:t>
            </a:r>
            <a:r>
              <a:rPr lang="uk-UA" dirty="0" smtClean="0"/>
              <a:t> – висока ефективність, значні масштаби</a:t>
            </a:r>
          </a:p>
          <a:p>
            <a:r>
              <a:rPr lang="uk-UA" dirty="0" smtClean="0"/>
              <a:t>Група 2 – одеська, миколаївська, запорізька, львівська, житомирська, чернігівська області; </a:t>
            </a:r>
            <a:r>
              <a:rPr lang="uk-UA" dirty="0" err="1" smtClean="0"/>
              <a:t>дніпро</a:t>
            </a:r>
            <a:r>
              <a:rPr lang="uk-UA" dirty="0" smtClean="0"/>
              <a:t>, </a:t>
            </a:r>
            <a:r>
              <a:rPr lang="uk-UA" dirty="0" err="1" smtClean="0"/>
              <a:t>донецьк</a:t>
            </a:r>
            <a:r>
              <a:rPr lang="uk-UA" dirty="0" smtClean="0"/>
              <a:t>, </a:t>
            </a:r>
            <a:r>
              <a:rPr lang="uk-UA" dirty="0" err="1" smtClean="0"/>
              <a:t>харків</a:t>
            </a:r>
            <a:r>
              <a:rPr lang="uk-UA" dirty="0" smtClean="0"/>
              <a:t> – середній рівень ефективності, порівняно значні масштаби </a:t>
            </a:r>
            <a:r>
              <a:rPr lang="uk-UA" dirty="0" err="1" smtClean="0"/>
              <a:t>зед</a:t>
            </a:r>
            <a:r>
              <a:rPr lang="uk-UA" dirty="0" smtClean="0"/>
              <a:t>, середній рівень динаміки продажів туристичних продуктів</a:t>
            </a:r>
          </a:p>
          <a:p>
            <a:r>
              <a:rPr lang="uk-UA" dirty="0" smtClean="0"/>
              <a:t>Група 3 – вінницька. полтавська, черкаська, київська, кіровоградська, луганська закарпатська, сумська області; </a:t>
            </a:r>
            <a:r>
              <a:rPr lang="uk-UA" dirty="0" err="1" smtClean="0"/>
              <a:t>івано-франківськ</a:t>
            </a:r>
            <a:r>
              <a:rPr lang="uk-UA" dirty="0" smtClean="0"/>
              <a:t>, </a:t>
            </a:r>
            <a:r>
              <a:rPr lang="uk-UA" dirty="0" err="1" smtClean="0"/>
              <a:t>херсон</a:t>
            </a:r>
            <a:r>
              <a:rPr lang="uk-UA" dirty="0" smtClean="0"/>
              <a:t>, хмельницький – низька ефективність, незначні масштаби </a:t>
            </a:r>
            <a:r>
              <a:rPr lang="uk-UA" dirty="0" err="1" smtClean="0"/>
              <a:t>зед</a:t>
            </a:r>
            <a:endParaRPr lang="uk-UA" dirty="0" smtClean="0"/>
          </a:p>
          <a:p>
            <a:r>
              <a:rPr lang="uk-UA" dirty="0" smtClean="0"/>
              <a:t>Група 4 – волинська, рівненська, тернопільська, чернівецька області – </a:t>
            </a:r>
            <a:r>
              <a:rPr lang="uk-UA" dirty="0" err="1" smtClean="0"/>
              <a:t>найнища</a:t>
            </a:r>
            <a:r>
              <a:rPr lang="uk-UA" dirty="0" smtClean="0"/>
              <a:t> ефективність, незначні масштаби </a:t>
            </a:r>
            <a:r>
              <a:rPr lang="uk-UA" dirty="0" err="1" smtClean="0"/>
              <a:t>зед</a:t>
            </a:r>
            <a:r>
              <a:rPr lang="uk-UA" dirty="0" smtClean="0"/>
              <a:t>, значна перевага імпортного напряму – виїзного туризму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332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Характерні риси українського докризового туристичного бізнесу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Стрибкоподібне зростання обсягів господарської діяльності в сфері туризму</a:t>
            </a:r>
          </a:p>
          <a:p>
            <a:r>
              <a:rPr lang="uk-UA" dirty="0" smtClean="0"/>
              <a:t>До найвпливовіших факторів розвитку туристичного бізнесу відносять туристичні ресурси та платоспроможність попиту</a:t>
            </a:r>
          </a:p>
          <a:p>
            <a:r>
              <a:rPr lang="uk-UA" dirty="0" smtClean="0"/>
              <a:t>В географічній структурі туристичних потоків домінують - </a:t>
            </a:r>
            <a:r>
              <a:rPr lang="uk-UA" dirty="0"/>
              <a:t>є</a:t>
            </a:r>
            <a:r>
              <a:rPr lang="uk-UA" dirty="0" smtClean="0"/>
              <a:t>вропейський регіон, передусім країни-сусіди</a:t>
            </a:r>
          </a:p>
          <a:p>
            <a:r>
              <a:rPr lang="uk-UA" dirty="0" smtClean="0"/>
              <a:t>Істотні розбіжності в розвитку туристичного бізнесу в розрізі регіонів 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442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07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5" y="2214694"/>
            <a:ext cx="10364451" cy="4750882"/>
          </a:xfrm>
        </p:spPr>
        <p:txBody>
          <a:bodyPr/>
          <a:lstStyle/>
          <a:p>
            <a:endParaRPr lang="uk-UA" dirty="0" smtClean="0"/>
          </a:p>
          <a:p>
            <a:r>
              <a:rPr lang="uk-UA" dirty="0" smtClean="0"/>
              <a:t>1. ПОКАЗНИКИ РОЗВИТКУ ТУРИСТИЧНОГО БІЗНЕСУ</a:t>
            </a:r>
          </a:p>
          <a:p>
            <a:endParaRPr lang="uk-UA" dirty="0"/>
          </a:p>
          <a:p>
            <a:r>
              <a:rPr lang="uk-UA" dirty="0" smtClean="0"/>
              <a:t>2. СТРУКТУРА ТА ДИНАМІКА ТУРИСТИЧНИХ ПОТОКІВ В УКРАЇНІ</a:t>
            </a:r>
          </a:p>
          <a:p>
            <a:endParaRPr lang="uk-UA" dirty="0"/>
          </a:p>
          <a:p>
            <a:r>
              <a:rPr lang="uk-UA" dirty="0" smtClean="0"/>
              <a:t>3. СУЧАСНИЙ СТАН ТУРИСТИЧНОГО БІЗНЕСУ В УКРАЇНІ</a:t>
            </a:r>
          </a:p>
        </p:txBody>
      </p:sp>
    </p:spTree>
    <p:extLst>
      <p:ext uri="{BB962C8B-B14F-4D97-AF65-F5344CB8AC3E}">
        <p14:creationId xmlns:p14="http://schemas.microsoft.com/office/powerpoint/2010/main" val="3871246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1"/>
            <a:ext cx="10364453" cy="1426028"/>
          </a:xfrm>
        </p:spPr>
        <p:txBody>
          <a:bodyPr/>
          <a:lstStyle/>
          <a:p>
            <a:r>
              <a:rPr lang="uk-UA" dirty="0" smtClean="0"/>
              <a:t>СПЕЦИФІЧНІ РИСИ УКРАЇНСЬКОГО</a:t>
            </a:r>
            <a:br>
              <a:rPr lang="uk-UA" dirty="0" smtClean="0"/>
            </a:br>
            <a:r>
              <a:rPr lang="uk-UA" dirty="0" smtClean="0"/>
              <a:t> ТУРИСТИЧНОГО БІЗНЕСУ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827314" y="1121227"/>
            <a:ext cx="10406117" cy="4996543"/>
          </a:xfrm>
        </p:spPr>
        <p:txBody>
          <a:bodyPr>
            <a:normAutofit/>
          </a:bodyPr>
          <a:lstStyle/>
          <a:p>
            <a:r>
              <a:rPr lang="uk-UA" dirty="0" smtClean="0"/>
              <a:t>РОЗВИТОК ТУРИСТИЧНОЇ СФЕРИ ПІДТРИМУЄ ДЕРЖАВА</a:t>
            </a:r>
          </a:p>
          <a:p>
            <a:r>
              <a:rPr lang="uk-UA" dirty="0" smtClean="0"/>
              <a:t>РІЗНЕ ЗРОСТАННЯ ПОПИТУ ЯК НА В’ЇЗНИЙ, ТАК І НА ВИЇЗНИЙ ТУРИЗМ СПРИЧИНИЛО ПАДІННЯ КОНКУРЕНТОСПРОМОЖНОСТІ ТУРИСТИЧНОГО БІЗНЕСУ В УМОВАХ ГЛОБАЛІЗАЦІЇ -У 2014 Р.  МАЙЖЕ ВДВІЧІ СКОРОТИВСЯ В’ЇЗНИЙ ТУРИЗМ ВІДНОСНО ДО ВИЇЗНОГО</a:t>
            </a:r>
          </a:p>
          <a:p>
            <a:r>
              <a:rPr lang="uk-UA" dirty="0" smtClean="0"/>
              <a:t>ДОМІНУВАННЯ ДО 90-Х РОКІВ ХХ СТОЛІТТЯ ВНУТРІШНЬОГО ТУРИЗМУ</a:t>
            </a:r>
          </a:p>
          <a:p>
            <a:r>
              <a:rPr lang="uk-UA" dirty="0" smtClean="0"/>
              <a:t>ЗА ПРОГНОЗАМИ ЕКСПЕРТІВ ОЧІКУЄТЬСЯ ПАДІННЯ ГЛОБАЛЬНОЇ ГАЛУЗІ ТУРИЗМУ ВНАСЛІДОК СВІТОВОЇ ПАНДЕМІЇ НА 20-30%;   ДО КРИЗИ 2020 ТУРИСТИЧНУ ГАЛУЗЬ В УКРАЇНІ ОБСЛУГОВУВАЛИ БЛИЗЬКО 1 МЛН. ОСІБ;   ВЛІТКУ 2020 СФОРМУЄТЬСЯ ДОДАТКОВІЙ ПОПИТ НА ВНУТРІШНІЙ ТУРИЗМ – 5 МЛРД. ОРІЄНТОВНО</a:t>
            </a:r>
            <a:endParaRPr lang="uk-UA" dirty="0"/>
          </a:p>
          <a:p>
            <a:r>
              <a:rPr lang="uk-UA" dirty="0" smtClean="0"/>
              <a:t>ЗА ОЦІНКАМИ ВТО ОЧІКУЄТЬСЯ НАЙБІЛЬШЕ ПАДІННЯ СВІТОВОЇ ЕКОНОМІКИ З ЧАСІВ ДРУГОЇ СВІТОВОЇ ВІЙНИ</a:t>
            </a: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52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ПОКАЗНИКИ ГОСПОДАРСЬКОЇ ДІЯЛЬНОСТІ В ТУРИСТИЧНОМУ БІЗНЕСІ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АБСОЛЮТНІ</a:t>
            </a:r>
          </a:p>
          <a:p>
            <a:r>
              <a:rPr lang="uk-UA" dirty="0" smtClean="0"/>
              <a:t>ВІДНОСНІ</a:t>
            </a:r>
          </a:p>
          <a:p>
            <a:r>
              <a:rPr lang="uk-UA" dirty="0" smtClean="0"/>
              <a:t>СТРУКТУРНІ</a:t>
            </a:r>
          </a:p>
          <a:p>
            <a:pPr marL="0" indent="0">
              <a:buNone/>
            </a:pPr>
            <a:r>
              <a:rPr lang="uk-UA" dirty="0" smtClean="0"/>
              <a:t>                          ВСЯ СИСТЕМА ПОКАЗНИКІВ СПИРАЄТЬСЯ НА ТАКІ ПРИНЦИПИ:</a:t>
            </a:r>
          </a:p>
          <a:p>
            <a:r>
              <a:rPr lang="uk-UA" dirty="0" smtClean="0"/>
              <a:t>ДОСТУПНІСТЬ</a:t>
            </a:r>
          </a:p>
          <a:p>
            <a:r>
              <a:rPr lang="uk-UA" dirty="0" smtClean="0"/>
              <a:t>ДОСТОВІРНІСТЬ</a:t>
            </a:r>
          </a:p>
          <a:p>
            <a:r>
              <a:rPr lang="uk-UA" dirty="0" smtClean="0"/>
              <a:t>АДЕКВАТНІСТЬ СТАТИСТИЧНОЇ ІНФОРМАЦІЇ</a:t>
            </a:r>
          </a:p>
        </p:txBody>
      </p:sp>
    </p:spTree>
    <p:extLst>
      <p:ext uri="{BB962C8B-B14F-4D97-AF65-F5344CB8AC3E}">
        <p14:creationId xmlns:p14="http://schemas.microsoft.com/office/powerpoint/2010/main" val="4033911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ПОКАЗНИКИ ГОСПОДАРСЬКОЇ ДІЯЛЬНОСТІ В ТУРИСТИЧНІЙ СФЕРІ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153886" y="1861457"/>
            <a:ext cx="4865916" cy="587829"/>
          </a:xfrm>
        </p:spPr>
        <p:txBody>
          <a:bodyPr/>
          <a:lstStyle/>
          <a:p>
            <a:r>
              <a:rPr lang="uk-UA" dirty="0" smtClean="0"/>
              <a:t>АБСОЛЮТНІ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3"/>
          </p:nvPr>
        </p:nvSpPr>
        <p:spPr>
          <a:xfrm>
            <a:off x="827314" y="2449286"/>
            <a:ext cx="5192487" cy="3341913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КІЛЬКІСТЬ ТУРИСТІВ (ЗАГАЛЬНА; ІНОЗЕМНИХ)</a:t>
            </a:r>
          </a:p>
          <a:p>
            <a:r>
              <a:rPr lang="uk-UA" dirty="0" smtClean="0"/>
              <a:t>ДИНАМІКА В ЧАСІ</a:t>
            </a:r>
          </a:p>
          <a:p>
            <a:r>
              <a:rPr lang="uk-UA" dirty="0" smtClean="0"/>
              <a:t>ОБСЯГ СПОЖИВАННЯ ТОВАРІВ І ПОСЛУГ ТУРИСТИЧНИХ ГАЛУЗЕЙ</a:t>
            </a:r>
          </a:p>
          <a:p>
            <a:r>
              <a:rPr lang="uk-UA" dirty="0" smtClean="0"/>
              <a:t>КІЛЬКІСТЬ СУБ’ЄКТІВ ТУРИСТИЧНОЇ ДІЯЛЬНОСТІ</a:t>
            </a:r>
          </a:p>
          <a:p>
            <a:r>
              <a:rPr lang="uk-UA" dirty="0" smtClean="0"/>
              <a:t>ОБСЯГ НАДАННЯ ТУРИСТИЧНИХ ПОСЛУГ</a:t>
            </a:r>
          </a:p>
          <a:p>
            <a:r>
              <a:rPr lang="uk-UA" dirty="0" smtClean="0"/>
              <a:t>СЕРЕДНЬООБЛІКОВА КІЛЬКІСТЬ ПРАЦІВНИКІВ ТУРИСТИЧНОГО  БІЗНЕСУ</a:t>
            </a:r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826" y="1719943"/>
            <a:ext cx="5105402" cy="653143"/>
          </a:xfrm>
        </p:spPr>
        <p:txBody>
          <a:bodyPr/>
          <a:lstStyle/>
          <a:p>
            <a:r>
              <a:rPr lang="uk-UA" dirty="0" smtClean="0"/>
              <a:t>ВІДНОСНІ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14"/>
          </p:nvPr>
        </p:nvSpPr>
        <p:spPr>
          <a:xfrm>
            <a:off x="6172825" y="2373086"/>
            <a:ext cx="5105401" cy="3592285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ОБСЯГ НАДАННЯ ТУРИСТИЧНИХ ПОСЛУГ В РОЗРАХУНКУ НА 1 ТУРФІРМУ; НА 1 ЗАЙНЯТОГО В ТУРИСТИЧНОМУ БІЗНЕСІ; НА 1 ТУРИСТА</a:t>
            </a:r>
          </a:p>
          <a:p>
            <a:r>
              <a:rPr lang="uk-UA" dirty="0" smtClean="0"/>
              <a:t>САЛЬДО ТУРИСТИЧНОГО БАЛАНСУ</a:t>
            </a:r>
          </a:p>
          <a:p>
            <a:r>
              <a:rPr lang="uk-UA" dirty="0" smtClean="0"/>
              <a:t>ЧАСТКА ЗЕД ОПЕРАЦІЙ В ТУРИСТИЧНОМУ БІЗНЕСІ</a:t>
            </a:r>
          </a:p>
          <a:p>
            <a:r>
              <a:rPr lang="uk-UA" dirty="0" smtClean="0"/>
              <a:t>СПІВВІДНОШЕННЯ КІЛЬКОСТІ ІНОЗЕМНИХ ТУРИСТІВ ДО ТИХ, ХТО МАНДРУЄ ЗА КОРДОН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53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СТРУКТУРНІ ПОКАЗНИКИ ГОСПОДАРСЬКОЇ ДІЯЛЬНОСТІ В ТУРИСТИЧНІЙ СФЕРІ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5" y="1687286"/>
            <a:ext cx="10363824" cy="4604657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/>
              <a:t>МОТИВАЦІЙНА СТРУКТУРА ІНОЗЕМНОГО ТА ЗАРУБІЖНОГО ТУРИЗМУ</a:t>
            </a:r>
          </a:p>
          <a:p>
            <a:endParaRPr lang="uk-UA" dirty="0"/>
          </a:p>
          <a:p>
            <a:r>
              <a:rPr lang="uk-UA" dirty="0" smtClean="0"/>
              <a:t>ГЕОГРАФІЧНА СТРУКТУРА ЯК СПІВВІДНОШЕННЯ НАПРЯМКІВ ІНОЗЕМНОГО ТА ЗАРУБІЖНОГО ТУРИЗМУ, АБО РОЗПОДІЛ ТУРИСТІВ ЗА КРАЇНАМИ ПОХОДЖЕННЯ, ЧИ КРАЇНАМИ ВІДВІДУВАННЯ</a:t>
            </a:r>
          </a:p>
          <a:p>
            <a:endParaRPr lang="uk-UA" dirty="0"/>
          </a:p>
          <a:p>
            <a:r>
              <a:rPr lang="uk-UA" dirty="0" smtClean="0"/>
              <a:t>РЕГІОНАЛЬНА СТРУКТУРА</a:t>
            </a:r>
          </a:p>
          <a:p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386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ДОКРИЗОВІ ІНТЕГРАЦІЙНІ ПЕРСПЕКТИВИ УКРАЇНСЬКОГО ТУРИСТИЧНОГО БІЗНЕСУ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    ДО 2020 ТУРИСТИЧНИЙ БІЗНЕС УКРАЇНИ: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ВИРОБЛЯВ 8% ВВП</a:t>
            </a:r>
          </a:p>
          <a:p>
            <a:r>
              <a:rPr lang="uk-UA" dirty="0" smtClean="0"/>
              <a:t>СТВОРЮВАВ 20% ЗОВНІШНЬОТОРГІВЕНЬНОГО БАЛАНСУ </a:t>
            </a:r>
          </a:p>
          <a:p>
            <a:r>
              <a:rPr lang="uk-UA" dirty="0"/>
              <a:t>К</a:t>
            </a:r>
            <a:r>
              <a:rPr lang="uk-UA" dirty="0" smtClean="0"/>
              <a:t>ОЖЕН ТУРИСТ-ІНОЗЕМЕЦЬ ВИТРАЧАВ В УКРАЇНІ БІЛЯ 500</a:t>
            </a:r>
            <a:r>
              <a:rPr lang="en-US" dirty="0" smtClean="0"/>
              <a:t>$</a:t>
            </a:r>
            <a:r>
              <a:rPr lang="uk-UA" dirty="0" smtClean="0"/>
              <a:t> ЗА ТРИ ДНІ ПЕРЕБУВАННЯ (В СЕРЕДНЬОМУ)                                                                           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 smtClean="0"/>
              <a:t>            ЗА ДАНИМИ МОТ ДО СВІТОВОЇ КРИЗИ:</a:t>
            </a:r>
          </a:p>
          <a:p>
            <a:r>
              <a:rPr lang="uk-UA" dirty="0" smtClean="0"/>
              <a:t>ЧАСТКА ТУРИЗМУ В СВІТІ – ПОНАД 9% ВВП</a:t>
            </a:r>
          </a:p>
          <a:p>
            <a:r>
              <a:rPr lang="uk-UA" dirty="0" smtClean="0"/>
              <a:t>30% СВІТОВОГО ЕКСПОРТУ ПОСЛУГ</a:t>
            </a:r>
          </a:p>
          <a:p>
            <a:r>
              <a:rPr lang="uk-UA" dirty="0" smtClean="0"/>
              <a:t>6% ВІД СВІТОВОЇ ТОРГІВЛІ</a:t>
            </a:r>
          </a:p>
          <a:p>
            <a:r>
              <a:rPr lang="uk-UA" dirty="0" smtClean="0"/>
              <a:t>ТУТ ПРАЦЮВАВ КОЖЕН 10 ПРАЦІВНИК НА ПЛАНЕТІ</a:t>
            </a:r>
          </a:p>
          <a:p>
            <a:r>
              <a:rPr lang="uk-UA" dirty="0" smtClean="0"/>
              <a:t>КІЛЬКІСТЬ СПОЖИВАЧІВ ТУРИСТИЧНИХ ПОСЛУГ – БІЛЬШЕ 1 МЛРД. ОСІБ</a:t>
            </a:r>
          </a:p>
          <a:p>
            <a:r>
              <a:rPr lang="uk-UA" dirty="0" smtClean="0"/>
              <a:t>ТОВАРООБІГ</a:t>
            </a:r>
            <a:r>
              <a:rPr lang="en-US" dirty="0" smtClean="0"/>
              <a:t> </a:t>
            </a:r>
            <a:r>
              <a:rPr lang="uk-UA" dirty="0" smtClean="0"/>
              <a:t>СВІТОВОГО ТУРИЗМУ – 1,2 ТРЛН.</a:t>
            </a:r>
            <a:r>
              <a:rPr lang="en-US" dirty="0" smtClean="0"/>
              <a:t>$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551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ОСОБЛИВОСТІ СТРУКТУРНОГО АНАЛІЗУ ТУРИСТИЧНОГО РИНКУ ЗА МЕТОЮ ВІДВІДУВАННЯ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ЗНАЧНІ РОЗБІЖНОСТІ В ПОКАЗНИКАХ ДЕРЖКОМСТАТУ ПОХІДНІ ВІД ІСНУВАННЯ «СІРОГО» ТУРИСТИЧНОГО РИНКУ В УКРАЇНІ; ВІД САМОСТІЙНОЇ ОРГАНІЗАЦІЇ ПОЇЗДОК, ВІДПОЧИНКУ ГРОМАДЯН КРАЇН КОЛИШНЬОГО СНД, ЯКІ СКЛАДАЮТЬ ЗНАЧНУ ЧАСТКУ ІНОЗЕМНИХ ТУРИСТІВ </a:t>
            </a:r>
          </a:p>
          <a:p>
            <a:r>
              <a:rPr lang="uk-UA" dirty="0" smtClean="0"/>
              <a:t>ЛЕВОВА ДОЛЯ В’ЇЗНОГО ІНОЗЕМНОГО ТУРИЗМУ ПРИПАДАЛА НА ПРИВАТНИЙ   ТУРИЗМ – 89,4% (ДО ВІЙНИ), ОРГАНІЗОВАНИЙ ТУРИЗМ СКЛАВ - 6,6%</a:t>
            </a:r>
          </a:p>
          <a:p>
            <a:r>
              <a:rPr lang="uk-UA" dirty="0" smtClean="0"/>
              <a:t>НАВПАКИ, ВИЇЗНИЙ  ЗАРУБІЖНИЙ ТУРИЗМ – НА 84,6%  БУВ ОРГАНІЗОВАНИМ, І НА 4,4% - ПРИВАТНИМ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800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ВНУТРІШНІЙ ТУРИЗМ В УКРАЇНІ</a:t>
            </a:r>
            <a:br>
              <a:rPr lang="uk-UA" dirty="0" smtClean="0"/>
            </a:br>
            <a:r>
              <a:rPr lang="uk-UA" dirty="0" smtClean="0"/>
              <a:t> ТОП-7 ТУРИСТИЧНИХ НАПРЯМІВ  (2019)                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5" y="1883229"/>
            <a:ext cx="10363824" cy="390797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1. ЛЬВІВСЬКА ОБЛАСТЬ – ЛІДЕР ЕКСКУРСІЙНОГО ТУРИЗМУ, РОЗВИНУТО ГАСТРОНОМІЧНИЙ ТУРИЗМ, ЛІДЕР ЗА КІЛЬКІСТЮ ГОТЕЛІВ – ПОНАД 1100. БЮДЖЕТНІ НАДХОДЖЕННЯ -13,4 МЛН. ГРН. </a:t>
            </a:r>
          </a:p>
          <a:p>
            <a:r>
              <a:rPr lang="uk-UA" dirty="0" smtClean="0"/>
              <a:t>2. ОДЕСЬКА ОБЛАСТЬ – ЛІДЕР ПЛЯЖНОГО ТУРИЗМУ   - 11.5 МЛН. ГРН</a:t>
            </a:r>
          </a:p>
          <a:p>
            <a:r>
              <a:rPr lang="uk-UA" dirty="0" smtClean="0"/>
              <a:t>3. ЗАКАРПАТСЬКА ОБЛАСТЬ – ЛІДЕР ГАСТРОНОМІЧНОГО ТУРИЗМУ  - 3,8 МЛН. ГРН</a:t>
            </a:r>
          </a:p>
          <a:p>
            <a:r>
              <a:rPr lang="uk-UA" dirty="0" smtClean="0"/>
              <a:t>4. ІВАНО-ФРАНКІВСЬК – ЛІДЕР АКТИВНОГО ВІДПОЧИНКУ – 3,7 МЛН. ГРН</a:t>
            </a:r>
          </a:p>
          <a:p>
            <a:r>
              <a:rPr lang="uk-UA" dirty="0" smtClean="0"/>
              <a:t>5. ХЕРСОНСЬКА ОБЛАСТЬ – КРАЙ ЗАПОВІДНОЇ ПРИРОДИ – 3,69 МЛН. ГРН</a:t>
            </a:r>
          </a:p>
          <a:p>
            <a:r>
              <a:rPr lang="uk-UA" dirty="0" smtClean="0"/>
              <a:t>6. ЗАПОРІЖСЬКА ОБЛАСТЬ – ЛІДЕР СІМЕЙНОГО ВІДПОЧИНКУ – 3,61 МЛН. ГРН</a:t>
            </a:r>
          </a:p>
          <a:p>
            <a:r>
              <a:rPr lang="uk-UA" dirty="0" smtClean="0"/>
              <a:t>7. ТЕРНОПІЛЬСЬКА ОБЛАСТЬ – ЛІДЕР ЗАМКОВОГО ТУРИЗМУ – 0,4 МЛН. ГРН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</a:t>
            </a:r>
            <a:r>
              <a:rPr lang="en-US" dirty="0" smtClean="0"/>
              <a:t>                                                      </a:t>
            </a:r>
            <a:r>
              <a:rPr lang="uk-UA" dirty="0" smtClean="0"/>
              <a:t> ЗА РЕЙТИНГОМ РЕДАКЦІЇ </a:t>
            </a:r>
            <a:r>
              <a:rPr lang="en-US" dirty="0" smtClean="0"/>
              <a:t>ZRUCHNO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04164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200</TotalTime>
  <Words>815</Words>
  <Application>Microsoft Office PowerPoint</Application>
  <PresentationFormat>Широкий екран</PresentationFormat>
  <Paragraphs>92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6" baseType="lpstr">
      <vt:lpstr>Arial</vt:lpstr>
      <vt:lpstr>Tw Cen MT</vt:lpstr>
      <vt:lpstr>Краплинка</vt:lpstr>
      <vt:lpstr>Економічний потенціал сучасного туристичного бізнесу в україні</vt:lpstr>
      <vt:lpstr>Проблеми до обговорення</vt:lpstr>
      <vt:lpstr>СПЕЦИФІЧНІ РИСИ УКРАЇНСЬКОГО  ТУРИСТИЧНОГО БІЗНЕСУ</vt:lpstr>
      <vt:lpstr>ПОКАЗНИКИ ГОСПОДАРСЬКОЇ ДІЯЛЬНОСТІ В ТУРИСТИЧНОМУ БІЗНЕСІ</vt:lpstr>
      <vt:lpstr>ПОКАЗНИКИ ГОСПОДАРСЬКОЇ ДІЯЛЬНОСТІ В ТУРИСТИЧНІЙ СФЕРІ</vt:lpstr>
      <vt:lpstr>СТРУКТУРНІ ПОКАЗНИКИ ГОСПОДАРСЬКОЇ ДІЯЛЬНОСТІ В ТУРИСТИЧНІЙ СФЕРІ</vt:lpstr>
      <vt:lpstr>ДОКРИЗОВІ ІНТЕГРАЦІЙНІ ПЕРСПЕКТИВИ УКРАЇНСЬКОГО ТУРИСТИЧНОГО БІЗНЕСУ</vt:lpstr>
      <vt:lpstr>ОСОБЛИВОСТІ СТРУКТУРНОГО АНАЛІЗУ ТУРИСТИЧНОГО РИНКУ ЗА МЕТОЮ ВІДВІДУВАННЯ</vt:lpstr>
      <vt:lpstr> ВНУТРІШНІЙ ТУРИЗМ В УКРАЇНІ  ТОП-7 ТУРИСТИЧНИХ НАПРЯМІВ  (2019)                 </vt:lpstr>
      <vt:lpstr>УЗАГАЛЬНЕНІ ГРУПИ ПОКАЗНИКІВ</vt:lpstr>
      <vt:lpstr>СТАБІЛЬНІ ГРУПИ ТУРИСТИЧНИХ ПІДПРИЄМСТВ В УКРАЇНІ ЗА УЗАГАЛЬНЕНИМИ ПОКАЗНИКАМИ</vt:lpstr>
      <vt:lpstr>Характерні риси українського докризового туристичного бізнесу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Економічний потенціал сучасного туристичного бізнесу в україні</dc:title>
  <dc:creator>Пользователь</dc:creator>
  <cp:lastModifiedBy>Пользователь</cp:lastModifiedBy>
  <cp:revision>22</cp:revision>
  <dcterms:created xsi:type="dcterms:W3CDTF">2020-12-23T12:50:12Z</dcterms:created>
  <dcterms:modified xsi:type="dcterms:W3CDTF">2020-12-23T16:10:16Z</dcterms:modified>
</cp:coreProperties>
</file>