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7" r:id="rId2"/>
    <p:sldId id="258" r:id="rId3"/>
    <p:sldId id="259" r:id="rId4"/>
    <p:sldId id="260" r:id="rId5"/>
    <p:sldId id="303" r:id="rId6"/>
    <p:sldId id="304" r:id="rId7"/>
    <p:sldId id="261" r:id="rId8"/>
    <p:sldId id="262" r:id="rId9"/>
    <p:sldId id="263" r:id="rId10"/>
    <p:sldId id="305" r:id="rId11"/>
    <p:sldId id="306" r:id="rId12"/>
    <p:sldId id="267" r:id="rId13"/>
    <p:sldId id="268" r:id="rId14"/>
    <p:sldId id="307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92" r:id="rId28"/>
    <p:sldId id="293" r:id="rId29"/>
    <p:sldId id="294" r:id="rId30"/>
    <p:sldId id="295" r:id="rId31"/>
    <p:sldId id="297" r:id="rId32"/>
    <p:sldId id="298" r:id="rId33"/>
    <p:sldId id="299" r:id="rId34"/>
    <p:sldId id="300" r:id="rId35"/>
    <p:sldId id="308" r:id="rId36"/>
    <p:sldId id="301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257" autoAdjust="0"/>
    <p:restoredTop sz="94660"/>
  </p:normalViewPr>
  <p:slideViewPr>
    <p:cSldViewPr>
      <p:cViewPr varScale="1">
        <p:scale>
          <a:sx n="67" d="100"/>
          <a:sy n="67" d="100"/>
        </p:scale>
        <p:origin x="-14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080120"/>
          </a:xfr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sz="8000" b="1" i="1" dirty="0" smtClean="0">
                <a:solidFill>
                  <a:srgbClr val="FFFF00"/>
                </a:solidFill>
              </a:rPr>
              <a:t>ЗМІСТ</a:t>
            </a:r>
            <a:endParaRPr lang="ru-RU" sz="8000" b="1" i="1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96752"/>
            <a:ext cx="8928992" cy="5544616"/>
          </a:xfr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uk-UA" sz="4000" b="1" i="1" dirty="0" smtClean="0">
                <a:solidFill>
                  <a:srgbClr val="FFC000"/>
                </a:solidFill>
              </a:rPr>
              <a:t>Вступ</a:t>
            </a:r>
          </a:p>
          <a:p>
            <a:pPr marL="514350" indent="-514350">
              <a:buAutoNum type="arabicPeriod"/>
            </a:pPr>
            <a:r>
              <a:rPr lang="uk-UA" sz="4000" b="1" i="1" dirty="0" smtClean="0">
                <a:solidFill>
                  <a:srgbClr val="0070C0"/>
                </a:solidFill>
              </a:rPr>
              <a:t>Правова природа НБУ</a:t>
            </a:r>
          </a:p>
          <a:p>
            <a:pPr marL="514350" indent="-514350">
              <a:buAutoNum type="arabicPeriod"/>
            </a:pPr>
            <a:r>
              <a:rPr lang="uk-UA" sz="4000" b="1" i="1" dirty="0" smtClean="0">
                <a:solidFill>
                  <a:srgbClr val="7030A0"/>
                </a:solidFill>
              </a:rPr>
              <a:t>Організаційна структура НБУ</a:t>
            </a:r>
          </a:p>
          <a:p>
            <a:pPr marL="514350" indent="-514350">
              <a:buAutoNum type="arabicPeriod"/>
            </a:pPr>
            <a:r>
              <a:rPr lang="uk-UA" sz="4000" b="1" i="1" dirty="0" smtClean="0">
                <a:solidFill>
                  <a:srgbClr val="00B050"/>
                </a:solidFill>
              </a:rPr>
              <a:t>Органи управління НБУ</a:t>
            </a:r>
          </a:p>
          <a:p>
            <a:pPr marL="514350" indent="-514350">
              <a:buAutoNum type="arabicPeriod"/>
            </a:pPr>
            <a:r>
              <a:rPr lang="uk-UA" sz="4000" b="1" i="1" dirty="0" smtClean="0">
                <a:solidFill>
                  <a:srgbClr val="C00000"/>
                </a:solidFill>
              </a:rPr>
              <a:t>Функції НБУ</a:t>
            </a:r>
          </a:p>
          <a:p>
            <a:pPr marL="0" indent="0">
              <a:buNone/>
            </a:pPr>
            <a:r>
              <a:rPr lang="ru-RU" sz="4000" b="1" i="1" dirty="0" err="1" smtClean="0">
                <a:solidFill>
                  <a:srgbClr val="002060"/>
                </a:solidFill>
              </a:rPr>
              <a:t>Висновки</a:t>
            </a:r>
            <a:endParaRPr lang="ru-RU" sz="4000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4000" b="1" i="1" dirty="0" smtClean="0">
                <a:solidFill>
                  <a:schemeClr val="accent6">
                    <a:lumMod val="50000"/>
                  </a:schemeClr>
                </a:solidFill>
              </a:rPr>
              <a:t>Список </a:t>
            </a:r>
            <a:r>
              <a:rPr lang="ru-RU" sz="4000" b="1" i="1" dirty="0" err="1" smtClean="0">
                <a:solidFill>
                  <a:schemeClr val="accent6">
                    <a:lumMod val="50000"/>
                  </a:schemeClr>
                </a:solidFill>
              </a:rPr>
              <a:t>використаних</a:t>
            </a:r>
            <a:r>
              <a:rPr lang="ru-RU" sz="4000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4000" b="1" i="1" dirty="0" err="1" smtClean="0">
                <a:solidFill>
                  <a:schemeClr val="accent6">
                    <a:lumMod val="50000"/>
                  </a:schemeClr>
                </a:solidFill>
              </a:rPr>
              <a:t>джерел</a:t>
            </a:r>
            <a:endParaRPr lang="ru-RU" sz="40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6241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3140968"/>
            <a:ext cx="8928992" cy="3600400"/>
          </a:xfr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40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40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грошовим</a:t>
            </a:r>
            <a:r>
              <a:rPr lang="ru-RU" sz="40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обігом</a:t>
            </a:r>
            <a:r>
              <a:rPr lang="ru-RU" sz="40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з метою </a:t>
            </a:r>
            <a:r>
              <a:rPr lang="ru-RU" sz="40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40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стабільного</a:t>
            </a:r>
            <a:r>
              <a:rPr lang="ru-RU" sz="40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40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інфляційного</a:t>
            </a:r>
            <a:r>
              <a:rPr lang="ru-RU" sz="40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40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економіки</a:t>
            </a:r>
            <a:r>
              <a:rPr lang="ru-RU" sz="40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0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40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нтральний</a:t>
            </a:r>
            <a:r>
              <a:rPr lang="ru-RU" sz="40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банк </a:t>
            </a:r>
            <a:r>
              <a:rPr lang="ru-RU" sz="40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впливає</a:t>
            </a:r>
            <a:r>
              <a:rPr lang="ru-RU" sz="40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40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грошовий</a:t>
            </a:r>
            <a:r>
              <a:rPr lang="ru-RU" sz="40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обіг</a:t>
            </a:r>
            <a:r>
              <a:rPr lang="ru-RU" sz="40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sz="40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зміну</a:t>
            </a:r>
            <a:r>
              <a:rPr lang="ru-RU" sz="40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пропозиції</a:t>
            </a:r>
            <a:r>
              <a:rPr lang="ru-RU" sz="40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грошей і </a:t>
            </a:r>
            <a:r>
              <a:rPr lang="ru-RU" sz="40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зміну</a:t>
            </a:r>
            <a:r>
              <a:rPr lang="ru-RU" sz="40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ціни</a:t>
            </a:r>
            <a:r>
              <a:rPr lang="ru-RU" sz="40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грошей.</a:t>
            </a:r>
          </a:p>
          <a:p>
            <a:pPr marL="0" indent="0">
              <a:buNone/>
            </a:pPr>
            <a:endParaRPr lang="uk-UA" sz="4000" b="1" i="1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7504" y="55077"/>
            <a:ext cx="8928992" cy="1323439"/>
          </a:xfrm>
          <a:prstGeom prst="rect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F11B4E"/>
                </a:solidFill>
                <a:latin typeface="Times New Roman" pitchFamily="18" charset="0"/>
                <a:cs typeface="Times New Roman" pitchFamily="18" charset="0"/>
              </a:rPr>
              <a:t>ГОЛОВНЕ ПРИЗНАЧЕННЯ НБУ ЯК ЦЕНТРАЛЬНОГО БАНКУ</a:t>
            </a:r>
            <a:r>
              <a:rPr lang="ru-RU" sz="4000" dirty="0" smtClean="0">
                <a:solidFill>
                  <a:srgbClr val="F11B4E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4000" dirty="0">
              <a:solidFill>
                <a:srgbClr val="F11B4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завантаженн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1484784"/>
            <a:ext cx="3312368" cy="15841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images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1484784"/>
            <a:ext cx="2664296" cy="14984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Рисунок 7" descr="p_01703_1_enterprisepirobox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44208" y="1484784"/>
            <a:ext cx="2520280" cy="14349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875800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4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2952006"/>
          </a:xfr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800" b="1" i="1" dirty="0" smtClean="0">
                <a:solidFill>
                  <a:schemeClr val="bg1"/>
                </a:solidFill>
                <a:latin typeface="Segoe Script" pitchFamily="34" charset="0"/>
                <a:cs typeface="Times New Roman" pitchFamily="18" charset="0"/>
              </a:rPr>
              <a:t>НБУ МАЄ ОСОБЛИВИЙ ПРАВОВИЙ СТАТУС, ЗУМОВЛЕНИЙ ТИМ, ЩО ВІН ПОЄДНУЄ У СОБІ ОКРЕМІ РИСИ БАНКІВСЬКОЇ УСТАНОВИ І ДЕРЖАВНОГО ОРГАНУ УПРАВЛІННЯ</a:t>
            </a:r>
            <a:endParaRPr lang="ru-RU" sz="2800" b="1" i="1" dirty="0">
              <a:solidFill>
                <a:schemeClr val="bg1"/>
              </a:solidFill>
              <a:latin typeface="Segoe Script" pitchFamily="34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3717032"/>
            <a:ext cx="3600400" cy="286232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здійснює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банківські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приносять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дохід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кредитування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комерційних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банків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цінними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паперами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відкритому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ринку,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іноземною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валютою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метою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цих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отримання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прибутку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92080" y="4034072"/>
            <a:ext cx="3744416" cy="255454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Центральний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банк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використовує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ці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інструменти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грошовим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ринком (як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інструменти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монетарної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політики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керуючись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державними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інтересами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чинним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законодавством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 rot="19011714">
            <a:off x="5049763" y="3113885"/>
            <a:ext cx="484632" cy="978408"/>
          </a:xfrm>
          <a:prstGeom prst="downArrow">
            <a:avLst/>
          </a:prstGeo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Стрелка вниз 7"/>
          <p:cNvSpPr/>
          <p:nvPr/>
        </p:nvSpPr>
        <p:spPr>
          <a:xfrm rot="2297039">
            <a:off x="3814869" y="3113885"/>
            <a:ext cx="484632" cy="978408"/>
          </a:xfrm>
          <a:prstGeom prst="downArrow">
            <a:avLst/>
          </a:prstGeo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9" name="Рисунок 8" descr="нбу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213696">
            <a:off x="2898744" y="4445394"/>
            <a:ext cx="2783301" cy="1190480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pic>
        <p:nvPicPr>
          <p:cNvPr id="10" name="Рисунок 9" descr="нбу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213696">
            <a:off x="269231" y="2503832"/>
            <a:ext cx="2783301" cy="1104602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pic>
        <p:nvPicPr>
          <p:cNvPr id="11" name="Рисунок 10" descr="нбу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213696">
            <a:off x="5942318" y="2650304"/>
            <a:ext cx="2783301" cy="1292007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</p:spTree>
    <p:extLst>
      <p:ext uri="{BB962C8B-B14F-4D97-AF65-F5344CB8AC3E}">
        <p14:creationId xmlns="" xmlns:p14="http://schemas.microsoft.com/office/powerpoint/2010/main" val="3100846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8928992" cy="6552728"/>
          </a:xfr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  </a:t>
            </a:r>
            <a:r>
              <a:rPr lang="ru-RU" sz="4000" b="1" i="1" dirty="0">
                <a:solidFill>
                  <a:srgbClr val="0070C0"/>
                </a:solidFill>
              </a:rPr>
              <a:t>Принцип </a:t>
            </a:r>
            <a:r>
              <a:rPr lang="ru-RU" sz="4000" b="1" i="1" dirty="0" err="1">
                <a:solidFill>
                  <a:srgbClr val="0070C0"/>
                </a:solidFill>
              </a:rPr>
              <a:t>незалежності</a:t>
            </a:r>
            <a:r>
              <a:rPr lang="ru-RU" sz="4000" b="1" i="1" dirty="0">
                <a:solidFill>
                  <a:srgbClr val="0070C0"/>
                </a:solidFill>
              </a:rPr>
              <a:t> центрального банку </a:t>
            </a:r>
            <a:r>
              <a:rPr lang="ru-RU" sz="4000" b="1" i="1" dirty="0" err="1">
                <a:solidFill>
                  <a:srgbClr val="0070C0"/>
                </a:solidFill>
              </a:rPr>
              <a:t>спрямований</a:t>
            </a:r>
            <a:r>
              <a:rPr lang="ru-RU" sz="4000" b="1" i="1" dirty="0">
                <a:solidFill>
                  <a:srgbClr val="0070C0"/>
                </a:solidFill>
              </a:rPr>
              <a:t> на </a:t>
            </a:r>
            <a:r>
              <a:rPr lang="ru-RU" sz="4000" b="1" i="1" dirty="0" err="1">
                <a:solidFill>
                  <a:srgbClr val="0070C0"/>
                </a:solidFill>
              </a:rPr>
              <a:t>забез­печення</a:t>
            </a:r>
            <a:r>
              <a:rPr lang="ru-RU" sz="4000" b="1" i="1" dirty="0">
                <a:solidFill>
                  <a:srgbClr val="0070C0"/>
                </a:solidFill>
              </a:rPr>
              <a:t> </a:t>
            </a:r>
            <a:r>
              <a:rPr lang="ru-RU" sz="4000" b="1" i="1" dirty="0" err="1">
                <a:solidFill>
                  <a:srgbClr val="0070C0"/>
                </a:solidFill>
              </a:rPr>
              <a:t>ефективної</a:t>
            </a:r>
            <a:r>
              <a:rPr lang="ru-RU" sz="4000" b="1" i="1" dirty="0">
                <a:solidFill>
                  <a:srgbClr val="0070C0"/>
                </a:solidFill>
              </a:rPr>
              <a:t> </a:t>
            </a:r>
            <a:r>
              <a:rPr lang="ru-RU" sz="4000" b="1" i="1" dirty="0" err="1">
                <a:solidFill>
                  <a:srgbClr val="0070C0"/>
                </a:solidFill>
              </a:rPr>
              <a:t>реалізації</a:t>
            </a:r>
            <a:r>
              <a:rPr lang="ru-RU" sz="4000" b="1" i="1" dirty="0">
                <a:solidFill>
                  <a:srgbClr val="0070C0"/>
                </a:solidFill>
              </a:rPr>
              <a:t> </a:t>
            </a:r>
            <a:r>
              <a:rPr lang="ru-RU" sz="4000" b="1" i="1" dirty="0" err="1">
                <a:solidFill>
                  <a:srgbClr val="0070C0"/>
                </a:solidFill>
              </a:rPr>
              <a:t>його</a:t>
            </a:r>
            <a:r>
              <a:rPr lang="ru-RU" sz="4000" b="1" i="1" dirty="0">
                <a:solidFill>
                  <a:srgbClr val="0070C0"/>
                </a:solidFill>
              </a:rPr>
              <a:t> </a:t>
            </a:r>
            <a:r>
              <a:rPr lang="ru-RU" sz="4000" b="1" i="1" dirty="0" err="1">
                <a:solidFill>
                  <a:srgbClr val="0070C0"/>
                </a:solidFill>
              </a:rPr>
              <a:t>основної</a:t>
            </a:r>
            <a:r>
              <a:rPr lang="ru-RU" sz="4000" b="1" i="1" dirty="0">
                <a:solidFill>
                  <a:srgbClr val="0070C0"/>
                </a:solidFill>
              </a:rPr>
              <a:t> </a:t>
            </a:r>
            <a:r>
              <a:rPr lang="ru-RU" sz="4000" b="1" i="1" dirty="0" err="1">
                <a:solidFill>
                  <a:srgbClr val="0070C0"/>
                </a:solidFill>
              </a:rPr>
              <a:t>функції</a:t>
            </a:r>
            <a:r>
              <a:rPr lang="ru-RU" sz="4000" b="1" i="1" dirty="0">
                <a:solidFill>
                  <a:srgbClr val="0070C0"/>
                </a:solidFill>
              </a:rPr>
              <a:t>. </a:t>
            </a:r>
            <a:endParaRPr lang="ru-RU" sz="4000" b="1" i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ru-RU" sz="4000" b="1" i="1" dirty="0"/>
              <a:t>      </a:t>
            </a:r>
            <a:r>
              <a:rPr lang="ru-RU" sz="4000" b="1" i="1" dirty="0" err="1">
                <a:solidFill>
                  <a:srgbClr val="7030A0"/>
                </a:solidFill>
              </a:rPr>
              <a:t>Зміст</a:t>
            </a:r>
            <a:r>
              <a:rPr lang="ru-RU" sz="4000" b="1" i="1" dirty="0">
                <a:solidFill>
                  <a:srgbClr val="7030A0"/>
                </a:solidFill>
              </a:rPr>
              <a:t> принципу </a:t>
            </a:r>
            <a:r>
              <a:rPr lang="ru-RU" sz="4000" b="1" i="1" dirty="0" err="1">
                <a:solidFill>
                  <a:srgbClr val="7030A0"/>
                </a:solidFill>
              </a:rPr>
              <a:t>незалежності</a:t>
            </a:r>
            <a:r>
              <a:rPr lang="ru-RU" sz="4000" b="1" i="1" dirty="0">
                <a:solidFill>
                  <a:srgbClr val="7030A0"/>
                </a:solidFill>
              </a:rPr>
              <a:t> </a:t>
            </a:r>
            <a:r>
              <a:rPr lang="ru-RU" sz="4000" b="1" i="1" dirty="0" err="1">
                <a:solidFill>
                  <a:srgbClr val="7030A0"/>
                </a:solidFill>
              </a:rPr>
              <a:t>Національного</a:t>
            </a:r>
            <a:r>
              <a:rPr lang="ru-RU" sz="4000" b="1" i="1" dirty="0">
                <a:solidFill>
                  <a:srgbClr val="7030A0"/>
                </a:solidFill>
              </a:rPr>
              <a:t> банку </a:t>
            </a:r>
            <a:r>
              <a:rPr lang="ru-RU" sz="4000" b="1" i="1" dirty="0" err="1">
                <a:solidFill>
                  <a:srgbClr val="7030A0"/>
                </a:solidFill>
              </a:rPr>
              <a:t>України</a:t>
            </a:r>
            <a:r>
              <a:rPr lang="ru-RU" sz="4000" b="1" i="1" dirty="0">
                <a:solidFill>
                  <a:srgbClr val="7030A0"/>
                </a:solidFill>
              </a:rPr>
              <a:t> </a:t>
            </a:r>
            <a:r>
              <a:rPr lang="ru-RU" sz="4000" b="1" i="1" dirty="0" err="1">
                <a:solidFill>
                  <a:srgbClr val="7030A0"/>
                </a:solidFill>
              </a:rPr>
              <a:t>роз­кривається</a:t>
            </a:r>
            <a:r>
              <a:rPr lang="ru-RU" sz="4000" b="1" i="1" dirty="0">
                <a:solidFill>
                  <a:srgbClr val="7030A0"/>
                </a:solidFill>
              </a:rPr>
              <a:t> шляхом </a:t>
            </a:r>
            <a:r>
              <a:rPr lang="ru-RU" sz="4000" b="1" i="1" dirty="0" err="1">
                <a:solidFill>
                  <a:srgbClr val="7030A0"/>
                </a:solidFill>
              </a:rPr>
              <a:t>аналізу</a:t>
            </a:r>
            <a:r>
              <a:rPr lang="ru-RU" sz="4000" b="1" i="1" dirty="0">
                <a:solidFill>
                  <a:srgbClr val="7030A0"/>
                </a:solidFill>
              </a:rPr>
              <a:t> </a:t>
            </a:r>
            <a:r>
              <a:rPr lang="ru-RU" sz="4000" b="1" i="1" dirty="0" err="1">
                <a:solidFill>
                  <a:srgbClr val="7030A0"/>
                </a:solidFill>
              </a:rPr>
              <a:t>інституційного</a:t>
            </a:r>
            <a:r>
              <a:rPr lang="ru-RU" sz="4000" b="1" i="1" dirty="0">
                <a:solidFill>
                  <a:srgbClr val="7030A0"/>
                </a:solidFill>
              </a:rPr>
              <a:t> та бюджетного </a:t>
            </a:r>
            <a:r>
              <a:rPr lang="ru-RU" sz="4000" b="1" i="1" dirty="0" err="1">
                <a:solidFill>
                  <a:srgbClr val="7030A0"/>
                </a:solidFill>
              </a:rPr>
              <a:t>аспектів</a:t>
            </a:r>
            <a:r>
              <a:rPr lang="ru-RU" sz="4000" b="1" i="1" dirty="0">
                <a:solidFill>
                  <a:srgbClr val="7030A0"/>
                </a:solidFill>
              </a:rPr>
              <a:t>.</a:t>
            </a:r>
          </a:p>
        </p:txBody>
      </p:sp>
      <p:pic>
        <p:nvPicPr>
          <p:cNvPr id="14338" name="Picture 2" descr="C:\Users\валера\Desktop\Банківське\9008409_689a3be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176193"/>
            <a:ext cx="1218431" cy="15285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39" name="Picture 3" descr="C:\Users\валера\Desktop\Банківське\9008410_ffc558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5186842"/>
            <a:ext cx="1348276" cy="15273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4428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   </a:t>
            </a:r>
            <a:r>
              <a:rPr lang="ru-RU" b="1" i="1" dirty="0" err="1">
                <a:solidFill>
                  <a:srgbClr val="7030A0"/>
                </a:solidFill>
              </a:rPr>
              <a:t>Зміст</a:t>
            </a:r>
            <a:r>
              <a:rPr lang="ru-RU" b="1" i="1" dirty="0">
                <a:solidFill>
                  <a:srgbClr val="7030A0"/>
                </a:solidFill>
              </a:rPr>
              <a:t> </a:t>
            </a:r>
            <a:r>
              <a:rPr lang="ru-RU" b="1" i="1" dirty="0" err="1">
                <a:solidFill>
                  <a:srgbClr val="7030A0"/>
                </a:solidFill>
              </a:rPr>
              <a:t>інституційної</a:t>
            </a:r>
            <a:r>
              <a:rPr lang="ru-RU" b="1" i="1" dirty="0">
                <a:solidFill>
                  <a:srgbClr val="7030A0"/>
                </a:solidFill>
              </a:rPr>
              <a:t> </a:t>
            </a:r>
            <a:r>
              <a:rPr lang="ru-RU" b="1" i="1" dirty="0" err="1">
                <a:solidFill>
                  <a:srgbClr val="7030A0"/>
                </a:solidFill>
              </a:rPr>
              <a:t>незалежності</a:t>
            </a:r>
            <a:r>
              <a:rPr lang="ru-RU" b="1" i="1" dirty="0">
                <a:solidFill>
                  <a:srgbClr val="7030A0"/>
                </a:solidFill>
              </a:rPr>
              <a:t> </a:t>
            </a:r>
            <a:r>
              <a:rPr lang="ru-RU" b="1" i="1" dirty="0" err="1">
                <a:solidFill>
                  <a:srgbClr val="7030A0"/>
                </a:solidFill>
              </a:rPr>
              <a:t>Національного</a:t>
            </a:r>
            <a:r>
              <a:rPr lang="ru-RU" b="1" i="1" dirty="0">
                <a:solidFill>
                  <a:srgbClr val="7030A0"/>
                </a:solidFill>
              </a:rPr>
              <a:t> банку </a:t>
            </a:r>
            <a:r>
              <a:rPr lang="ru-RU" b="1" i="1" dirty="0" err="1">
                <a:solidFill>
                  <a:srgbClr val="7030A0"/>
                </a:solidFill>
              </a:rPr>
              <a:t>України</a:t>
            </a:r>
            <a:r>
              <a:rPr lang="ru-RU" b="1" i="1" dirty="0">
                <a:solidFill>
                  <a:srgbClr val="7030A0"/>
                </a:solidFill>
              </a:rPr>
              <a:t> </a:t>
            </a:r>
            <a:r>
              <a:rPr lang="ru-RU" b="1" i="1" dirty="0" err="1">
                <a:solidFill>
                  <a:srgbClr val="7030A0"/>
                </a:solidFill>
              </a:rPr>
              <a:t>розкривається</a:t>
            </a:r>
            <a:r>
              <a:rPr lang="ru-RU" b="1" i="1" dirty="0">
                <a:solidFill>
                  <a:srgbClr val="7030A0"/>
                </a:solidFill>
              </a:rPr>
              <a:t> через </a:t>
            </a:r>
            <a:r>
              <a:rPr lang="ru-RU" b="1" i="1" dirty="0" err="1">
                <a:solidFill>
                  <a:srgbClr val="7030A0"/>
                </a:solidFill>
              </a:rPr>
              <a:t>механізм</a:t>
            </a:r>
            <a:r>
              <a:rPr lang="ru-RU" b="1" i="1" dirty="0">
                <a:solidFill>
                  <a:srgbClr val="7030A0"/>
                </a:solidFill>
              </a:rPr>
              <a:t> </a:t>
            </a:r>
            <a:r>
              <a:rPr lang="ru-RU" b="1" i="1" dirty="0" err="1">
                <a:solidFill>
                  <a:srgbClr val="7030A0"/>
                </a:solidFill>
              </a:rPr>
              <a:t>його</a:t>
            </a:r>
            <a:r>
              <a:rPr lang="ru-RU" b="1" i="1" dirty="0">
                <a:solidFill>
                  <a:srgbClr val="7030A0"/>
                </a:solidFill>
              </a:rPr>
              <a:t> </a:t>
            </a:r>
            <a:r>
              <a:rPr lang="ru-RU" b="1" i="1" dirty="0" err="1">
                <a:solidFill>
                  <a:srgbClr val="7030A0"/>
                </a:solidFill>
              </a:rPr>
              <a:t>відносин</a:t>
            </a:r>
            <a:r>
              <a:rPr lang="ru-RU" b="1" i="1" dirty="0">
                <a:solidFill>
                  <a:srgbClr val="7030A0"/>
                </a:solidFill>
              </a:rPr>
              <a:t> з парламентом, урядом та главою </a:t>
            </a:r>
            <a:r>
              <a:rPr lang="ru-RU" b="1" i="1" dirty="0" err="1">
                <a:solidFill>
                  <a:srgbClr val="7030A0"/>
                </a:solidFill>
              </a:rPr>
              <a:t>держави</a:t>
            </a:r>
            <a:r>
              <a:rPr lang="ru-RU" b="1" i="1" dirty="0">
                <a:solidFill>
                  <a:srgbClr val="7030A0"/>
                </a:solidFill>
              </a:rPr>
              <a:t> — Президентом </a:t>
            </a:r>
            <a:r>
              <a:rPr lang="ru-RU" b="1" i="1" dirty="0" err="1">
                <a:solidFill>
                  <a:srgbClr val="7030A0"/>
                </a:solidFill>
              </a:rPr>
              <a:t>України</a:t>
            </a:r>
            <a:r>
              <a:rPr lang="ru-RU" b="1" i="1" dirty="0">
                <a:solidFill>
                  <a:srgbClr val="7030A0"/>
                </a:solidFill>
              </a:rPr>
              <a:t>. </a:t>
            </a:r>
            <a:r>
              <a:rPr lang="ru-RU" b="1" i="1" dirty="0" err="1">
                <a:solidFill>
                  <a:srgbClr val="7030A0"/>
                </a:solidFill>
              </a:rPr>
              <a:t>Особливості</a:t>
            </a:r>
            <a:r>
              <a:rPr lang="ru-RU" b="1" i="1" dirty="0">
                <a:solidFill>
                  <a:srgbClr val="7030A0"/>
                </a:solidFill>
              </a:rPr>
              <a:t> форм </a:t>
            </a:r>
            <a:r>
              <a:rPr lang="ru-RU" b="1" i="1" dirty="0" err="1">
                <a:solidFill>
                  <a:srgbClr val="7030A0"/>
                </a:solidFill>
              </a:rPr>
              <a:t>цих</a:t>
            </a:r>
            <a:r>
              <a:rPr lang="ru-RU" b="1" i="1" dirty="0">
                <a:solidFill>
                  <a:srgbClr val="7030A0"/>
                </a:solidFill>
              </a:rPr>
              <a:t> </a:t>
            </a:r>
            <a:r>
              <a:rPr lang="ru-RU" b="1" i="1" dirty="0" err="1">
                <a:solidFill>
                  <a:srgbClr val="7030A0"/>
                </a:solidFill>
              </a:rPr>
              <a:t>вза­ємовідносин</a:t>
            </a:r>
            <a:r>
              <a:rPr lang="ru-RU" b="1" i="1" dirty="0">
                <a:solidFill>
                  <a:srgbClr val="7030A0"/>
                </a:solidFill>
              </a:rPr>
              <a:t> </a:t>
            </a:r>
            <a:r>
              <a:rPr lang="ru-RU" b="1" i="1" dirty="0" err="1">
                <a:solidFill>
                  <a:srgbClr val="7030A0"/>
                </a:solidFill>
              </a:rPr>
              <a:t>закріплені</a:t>
            </a:r>
            <a:r>
              <a:rPr lang="ru-RU" b="1" i="1" dirty="0">
                <a:solidFill>
                  <a:srgbClr val="7030A0"/>
                </a:solidFill>
              </a:rPr>
              <a:t> у </a:t>
            </a:r>
            <a:r>
              <a:rPr lang="ru-RU" b="1" i="1" dirty="0" err="1">
                <a:solidFill>
                  <a:srgbClr val="7030A0"/>
                </a:solidFill>
              </a:rPr>
              <a:t>розділі</a:t>
            </a:r>
            <a:r>
              <a:rPr lang="ru-RU" b="1" i="1" dirty="0">
                <a:solidFill>
                  <a:srgbClr val="7030A0"/>
                </a:solidFill>
              </a:rPr>
              <a:t> ІХ Закону про НБУ.</a:t>
            </a:r>
            <a:br>
              <a:rPr lang="ru-RU" b="1" i="1" dirty="0">
                <a:solidFill>
                  <a:srgbClr val="7030A0"/>
                </a:solidFill>
              </a:rPr>
            </a:br>
            <a:r>
              <a:rPr lang="ru-RU" b="1" i="1" dirty="0"/>
              <a:t>      </a:t>
            </a:r>
            <a:r>
              <a:rPr lang="ru-RU" b="1" i="1" dirty="0" err="1">
                <a:solidFill>
                  <a:srgbClr val="00B050"/>
                </a:solidFill>
              </a:rPr>
              <a:t>Відповідно</a:t>
            </a:r>
            <a:r>
              <a:rPr lang="ru-RU" b="1" i="1" dirty="0">
                <a:solidFill>
                  <a:srgbClr val="00B050"/>
                </a:solidFill>
              </a:rPr>
              <a:t> до ст. 51 </a:t>
            </a:r>
            <a:r>
              <a:rPr lang="ru-RU" b="1" i="1" dirty="0" err="1">
                <a:solidFill>
                  <a:srgbClr val="00B050"/>
                </a:solidFill>
              </a:rPr>
              <a:t>цього</a:t>
            </a:r>
            <a:r>
              <a:rPr lang="ru-RU" b="1" i="1" dirty="0">
                <a:solidFill>
                  <a:srgbClr val="00B050"/>
                </a:solidFill>
              </a:rPr>
              <a:t> Закону </a:t>
            </a:r>
            <a:r>
              <a:rPr lang="ru-RU" b="1" i="1" dirty="0" err="1">
                <a:solidFill>
                  <a:srgbClr val="00B050"/>
                </a:solidFill>
              </a:rPr>
              <a:t>Національний</a:t>
            </a:r>
            <a:r>
              <a:rPr lang="ru-RU" b="1" i="1" dirty="0">
                <a:solidFill>
                  <a:srgbClr val="00B050"/>
                </a:solidFill>
              </a:rPr>
              <a:t> банк </a:t>
            </a:r>
            <a:r>
              <a:rPr lang="ru-RU" b="1" i="1" dirty="0" err="1">
                <a:solidFill>
                  <a:srgbClr val="00B050"/>
                </a:solidFill>
              </a:rPr>
              <a:t>підзвітний</a:t>
            </a:r>
            <a:r>
              <a:rPr lang="ru-RU" b="1" i="1" dirty="0">
                <a:solidFill>
                  <a:srgbClr val="00B050"/>
                </a:solidFill>
              </a:rPr>
              <a:t> </a:t>
            </a:r>
            <a:r>
              <a:rPr lang="ru-RU" b="1" i="1" dirty="0" err="1">
                <a:solidFill>
                  <a:srgbClr val="00B050"/>
                </a:solidFill>
              </a:rPr>
              <a:t>главі</a:t>
            </a:r>
            <a:r>
              <a:rPr lang="ru-RU" b="1" i="1" dirty="0">
                <a:solidFill>
                  <a:srgbClr val="00B050"/>
                </a:solidFill>
              </a:rPr>
              <a:t> </a:t>
            </a:r>
            <a:r>
              <a:rPr lang="ru-RU" b="1" i="1" dirty="0" err="1">
                <a:solidFill>
                  <a:srgbClr val="00B050"/>
                </a:solidFill>
              </a:rPr>
              <a:t>держави</a:t>
            </a:r>
            <a:r>
              <a:rPr lang="ru-RU" b="1" i="1" dirty="0">
                <a:solidFill>
                  <a:srgbClr val="00B050"/>
                </a:solidFill>
              </a:rPr>
              <a:t> та </a:t>
            </a:r>
            <a:r>
              <a:rPr lang="ru-RU" b="1" i="1" dirty="0" err="1">
                <a:solidFill>
                  <a:srgbClr val="00B050"/>
                </a:solidFill>
              </a:rPr>
              <a:t>Верховній</a:t>
            </a:r>
            <a:r>
              <a:rPr lang="ru-RU" b="1" i="1" dirty="0">
                <a:solidFill>
                  <a:srgbClr val="00B050"/>
                </a:solidFill>
              </a:rPr>
              <a:t> </a:t>
            </a:r>
            <a:r>
              <a:rPr lang="ru-RU" b="1" i="1" dirty="0" err="1">
                <a:solidFill>
                  <a:srgbClr val="00B050"/>
                </a:solidFill>
              </a:rPr>
              <a:t>Раді</a:t>
            </a:r>
            <a:r>
              <a:rPr lang="ru-RU" b="1" i="1" dirty="0">
                <a:solidFill>
                  <a:srgbClr val="00B050"/>
                </a:solidFill>
              </a:rPr>
              <a:t> </a:t>
            </a:r>
            <a:r>
              <a:rPr lang="ru-RU" b="1" i="1" dirty="0" err="1">
                <a:solidFill>
                  <a:srgbClr val="00B050"/>
                </a:solidFill>
              </a:rPr>
              <a:t>України</a:t>
            </a:r>
            <a:r>
              <a:rPr lang="ru-RU" b="1" i="1" dirty="0">
                <a:solidFill>
                  <a:srgbClr val="00B050"/>
                </a:solidFill>
              </a:rPr>
              <a:t> в межах </a:t>
            </a:r>
            <a:r>
              <a:rPr lang="ru-RU" b="1" i="1" dirty="0" err="1">
                <a:solidFill>
                  <a:srgbClr val="00B050"/>
                </a:solidFill>
              </a:rPr>
              <a:t>їх</a:t>
            </a:r>
            <a:r>
              <a:rPr lang="ru-RU" b="1" i="1" dirty="0">
                <a:solidFill>
                  <a:srgbClr val="00B050"/>
                </a:solidFill>
              </a:rPr>
              <a:t> </a:t>
            </a:r>
            <a:r>
              <a:rPr lang="ru-RU" b="1" i="1" dirty="0" err="1">
                <a:solidFill>
                  <a:srgbClr val="00B050"/>
                </a:solidFill>
              </a:rPr>
              <a:t>конституційних</a:t>
            </a:r>
            <a:r>
              <a:rPr lang="ru-RU" b="1" i="1" dirty="0">
                <a:solidFill>
                  <a:srgbClr val="00B050"/>
                </a:solidFill>
              </a:rPr>
              <a:t> </a:t>
            </a:r>
            <a:r>
              <a:rPr lang="ru-RU" b="1" i="1" dirty="0" err="1">
                <a:solidFill>
                  <a:srgbClr val="00B050"/>
                </a:solidFill>
              </a:rPr>
              <a:t>повноважень</a:t>
            </a:r>
            <a:r>
              <a:rPr lang="ru-RU" b="1" i="1" dirty="0">
                <a:solidFill>
                  <a:srgbClr val="00B050"/>
                </a:solidFill>
              </a:rPr>
              <a:t>. </a:t>
            </a:r>
            <a:r>
              <a:rPr lang="ru-RU" b="1" i="1" dirty="0" err="1">
                <a:solidFill>
                  <a:srgbClr val="0070C0"/>
                </a:solidFill>
              </a:rPr>
              <a:t>Підзвітність</a:t>
            </a:r>
            <a:r>
              <a:rPr lang="ru-RU" b="1" i="1" dirty="0">
                <a:solidFill>
                  <a:srgbClr val="0070C0"/>
                </a:solidFill>
              </a:rPr>
              <a:t> </a:t>
            </a:r>
            <a:r>
              <a:rPr lang="ru-RU" b="1" i="1" dirty="0" err="1">
                <a:solidFill>
                  <a:srgbClr val="0070C0"/>
                </a:solidFill>
              </a:rPr>
              <a:t>означає</a:t>
            </a:r>
            <a:r>
              <a:rPr lang="ru-RU" b="1" i="1" dirty="0">
                <a:solidFill>
                  <a:srgbClr val="0070C0"/>
                </a:solidFill>
              </a:rPr>
              <a:t>:</a:t>
            </a:r>
          </a:p>
          <a:p>
            <a:r>
              <a:rPr lang="ru-RU" b="1" i="1" dirty="0" err="1">
                <a:solidFill>
                  <a:srgbClr val="FFC000"/>
                </a:solidFill>
              </a:rPr>
              <a:t>призначення</a:t>
            </a:r>
            <a:r>
              <a:rPr lang="ru-RU" b="1" i="1" dirty="0">
                <a:solidFill>
                  <a:srgbClr val="FFC000"/>
                </a:solidFill>
              </a:rPr>
              <a:t> на посаду та </a:t>
            </a:r>
            <a:r>
              <a:rPr lang="ru-RU" b="1" i="1" dirty="0" err="1">
                <a:solidFill>
                  <a:srgbClr val="FFC000"/>
                </a:solidFill>
              </a:rPr>
              <a:t>звільнення</a:t>
            </a:r>
            <a:r>
              <a:rPr lang="ru-RU" b="1" i="1" dirty="0">
                <a:solidFill>
                  <a:srgbClr val="FFC000"/>
                </a:solidFill>
              </a:rPr>
              <a:t> з посади </a:t>
            </a:r>
            <a:r>
              <a:rPr lang="ru-RU" b="1" i="1" dirty="0" err="1">
                <a:solidFill>
                  <a:srgbClr val="FFC000"/>
                </a:solidFill>
              </a:rPr>
              <a:t>Голови</a:t>
            </a:r>
            <a:r>
              <a:rPr lang="ru-RU" b="1" i="1" dirty="0">
                <a:solidFill>
                  <a:srgbClr val="FFC000"/>
                </a:solidFill>
              </a:rPr>
              <a:t> </a:t>
            </a:r>
            <a:r>
              <a:rPr lang="ru-RU" b="1" i="1" dirty="0" err="1">
                <a:solidFill>
                  <a:srgbClr val="FFC000"/>
                </a:solidFill>
              </a:rPr>
              <a:t>Національ­ного</a:t>
            </a:r>
            <a:r>
              <a:rPr lang="ru-RU" b="1" i="1" dirty="0">
                <a:solidFill>
                  <a:srgbClr val="FFC000"/>
                </a:solidFill>
              </a:rPr>
              <a:t> банку </a:t>
            </a:r>
            <a:r>
              <a:rPr lang="ru-RU" b="1" i="1" dirty="0" err="1">
                <a:solidFill>
                  <a:srgbClr val="FFC000"/>
                </a:solidFill>
              </a:rPr>
              <a:t>України</a:t>
            </a:r>
            <a:r>
              <a:rPr lang="ru-RU" b="1" i="1" dirty="0">
                <a:solidFill>
                  <a:srgbClr val="FFC000"/>
                </a:solidFill>
              </a:rPr>
              <a:t> Верховною Радою </a:t>
            </a:r>
            <a:r>
              <a:rPr lang="ru-RU" b="1" i="1" dirty="0" err="1">
                <a:solidFill>
                  <a:srgbClr val="FFC000"/>
                </a:solidFill>
              </a:rPr>
              <a:t>України</a:t>
            </a:r>
            <a:r>
              <a:rPr lang="ru-RU" b="1" i="1" dirty="0">
                <a:solidFill>
                  <a:srgbClr val="FFC000"/>
                </a:solidFill>
              </a:rPr>
              <a:t> за </a:t>
            </a:r>
            <a:r>
              <a:rPr lang="ru-RU" b="1" i="1" dirty="0" err="1">
                <a:solidFill>
                  <a:srgbClr val="FFC000"/>
                </a:solidFill>
              </a:rPr>
              <a:t>поданням</a:t>
            </a:r>
            <a:r>
              <a:rPr lang="ru-RU" b="1" i="1" dirty="0">
                <a:solidFill>
                  <a:srgbClr val="FFC000"/>
                </a:solidFill>
              </a:rPr>
              <a:t> Президен­та </a:t>
            </a:r>
            <a:r>
              <a:rPr lang="ru-RU" b="1" i="1" dirty="0" err="1">
                <a:solidFill>
                  <a:srgbClr val="FFC000"/>
                </a:solidFill>
              </a:rPr>
              <a:t>України</a:t>
            </a:r>
            <a:r>
              <a:rPr lang="ru-RU" b="1" i="1" dirty="0">
                <a:solidFill>
                  <a:srgbClr val="FFC000"/>
                </a:solidFill>
              </a:rPr>
              <a:t>;</a:t>
            </a:r>
          </a:p>
          <a:p>
            <a:r>
              <a:rPr lang="ru-RU" b="1" i="1" dirty="0" err="1">
                <a:solidFill>
                  <a:srgbClr val="FF0000"/>
                </a:solidFill>
              </a:rPr>
              <a:t>призначення</a:t>
            </a:r>
            <a:r>
              <a:rPr lang="ru-RU" b="1" i="1" dirty="0">
                <a:solidFill>
                  <a:srgbClr val="FF0000"/>
                </a:solidFill>
              </a:rPr>
              <a:t> та </a:t>
            </a:r>
            <a:r>
              <a:rPr lang="ru-RU" b="1" i="1" dirty="0" err="1">
                <a:solidFill>
                  <a:srgbClr val="FF0000"/>
                </a:solidFill>
              </a:rPr>
              <a:t>звільнення</a:t>
            </a:r>
            <a:r>
              <a:rPr lang="ru-RU" b="1" i="1" dirty="0">
                <a:solidFill>
                  <a:srgbClr val="FF0000"/>
                </a:solidFill>
              </a:rPr>
              <a:t> Президентом </a:t>
            </a:r>
            <a:r>
              <a:rPr lang="ru-RU" b="1" i="1" dirty="0" err="1">
                <a:solidFill>
                  <a:srgbClr val="FF0000"/>
                </a:solidFill>
              </a:rPr>
              <a:t>України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половини</a:t>
            </a:r>
            <a:r>
              <a:rPr lang="ru-RU" b="1" i="1" dirty="0">
                <a:solidFill>
                  <a:srgbClr val="FF0000"/>
                </a:solidFill>
              </a:rPr>
              <a:t> скла­ду Ради </a:t>
            </a:r>
            <a:r>
              <a:rPr lang="ru-RU" b="1" i="1" dirty="0" err="1">
                <a:solidFill>
                  <a:srgbClr val="FF0000"/>
                </a:solidFill>
              </a:rPr>
              <a:t>Національного</a:t>
            </a:r>
            <a:r>
              <a:rPr lang="ru-RU" b="1" i="1" dirty="0">
                <a:solidFill>
                  <a:srgbClr val="FF0000"/>
                </a:solidFill>
              </a:rPr>
              <a:t> банку </a:t>
            </a:r>
            <a:r>
              <a:rPr lang="ru-RU" b="1" i="1" dirty="0" err="1">
                <a:solidFill>
                  <a:srgbClr val="FF0000"/>
                </a:solidFill>
              </a:rPr>
              <a:t>України</a:t>
            </a:r>
            <a:r>
              <a:rPr lang="ru-RU" b="1" i="1" dirty="0">
                <a:solidFill>
                  <a:srgbClr val="FF0000"/>
                </a:solidFill>
              </a:rPr>
              <a:t>;</a:t>
            </a:r>
          </a:p>
          <a:p>
            <a:r>
              <a:rPr lang="ru-RU" b="1" i="1" dirty="0" err="1">
                <a:solidFill>
                  <a:schemeClr val="accent6">
                    <a:lumMod val="50000"/>
                  </a:schemeClr>
                </a:solidFill>
              </a:rPr>
              <a:t>призначення</a:t>
            </a:r>
            <a:r>
              <a:rPr lang="ru-RU" b="1" i="1" dirty="0">
                <a:solidFill>
                  <a:schemeClr val="accent6">
                    <a:lumMod val="50000"/>
                  </a:schemeClr>
                </a:solidFill>
              </a:rPr>
              <a:t> та </a:t>
            </a:r>
            <a:r>
              <a:rPr lang="ru-RU" b="1" i="1" dirty="0" err="1">
                <a:solidFill>
                  <a:schemeClr val="accent6">
                    <a:lumMod val="50000"/>
                  </a:schemeClr>
                </a:solidFill>
              </a:rPr>
              <a:t>звільнення</a:t>
            </a:r>
            <a:r>
              <a:rPr lang="ru-RU" b="1" i="1" dirty="0">
                <a:solidFill>
                  <a:schemeClr val="accent6">
                    <a:lumMod val="50000"/>
                  </a:schemeClr>
                </a:solidFill>
              </a:rPr>
              <a:t> Верховною Радою </a:t>
            </a:r>
            <a:r>
              <a:rPr lang="ru-RU" b="1" i="1" dirty="0" err="1">
                <a:solidFill>
                  <a:schemeClr val="accent6">
                    <a:lumMod val="50000"/>
                  </a:schemeClr>
                </a:solidFill>
              </a:rPr>
              <a:t>України</a:t>
            </a:r>
            <a:r>
              <a:rPr lang="ru-RU" b="1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i="1" dirty="0" err="1">
                <a:solidFill>
                  <a:schemeClr val="accent6">
                    <a:lumMod val="50000"/>
                  </a:schemeClr>
                </a:solidFill>
              </a:rPr>
              <a:t>половини</a:t>
            </a:r>
            <a:r>
              <a:rPr lang="ru-RU" b="1" i="1" dirty="0">
                <a:solidFill>
                  <a:schemeClr val="accent6">
                    <a:lumMod val="50000"/>
                  </a:schemeClr>
                </a:solidFill>
              </a:rPr>
              <a:t> складу Ради </a:t>
            </a:r>
            <a:r>
              <a:rPr lang="ru-RU" b="1" i="1" dirty="0" err="1">
                <a:solidFill>
                  <a:schemeClr val="accent6">
                    <a:lumMod val="50000"/>
                  </a:schemeClr>
                </a:solidFill>
              </a:rPr>
              <a:t>Національного</a:t>
            </a:r>
            <a:r>
              <a:rPr lang="ru-RU" b="1" i="1" dirty="0">
                <a:solidFill>
                  <a:schemeClr val="accent6">
                    <a:lumMod val="50000"/>
                  </a:schemeClr>
                </a:solidFill>
              </a:rPr>
              <a:t> банку </a:t>
            </a:r>
            <a:r>
              <a:rPr lang="ru-RU" b="1" i="1" dirty="0" err="1">
                <a:solidFill>
                  <a:schemeClr val="accent6">
                    <a:lumMod val="50000"/>
                  </a:schemeClr>
                </a:solidFill>
              </a:rPr>
              <a:t>України</a:t>
            </a:r>
            <a:r>
              <a:rPr lang="ru-RU" b="1" i="1" dirty="0">
                <a:solidFill>
                  <a:schemeClr val="accent6">
                    <a:lumMod val="50000"/>
                  </a:schemeClr>
                </a:solidFill>
              </a:rPr>
              <a:t>;</a:t>
            </a:r>
          </a:p>
          <a:p>
            <a:r>
              <a:rPr lang="ru-RU" b="1" i="1" dirty="0" err="1">
                <a:solidFill>
                  <a:srgbClr val="00B050"/>
                </a:solidFill>
              </a:rPr>
              <a:t>доповідь</a:t>
            </a:r>
            <a:r>
              <a:rPr lang="ru-RU" b="1" i="1" dirty="0">
                <a:solidFill>
                  <a:srgbClr val="00B050"/>
                </a:solidFill>
              </a:rPr>
              <a:t> </a:t>
            </a:r>
            <a:r>
              <a:rPr lang="ru-RU" b="1" i="1" dirty="0" err="1">
                <a:solidFill>
                  <a:srgbClr val="00B050"/>
                </a:solidFill>
              </a:rPr>
              <a:t>Голови</a:t>
            </a:r>
            <a:r>
              <a:rPr lang="ru-RU" b="1" i="1" dirty="0">
                <a:solidFill>
                  <a:srgbClr val="00B050"/>
                </a:solidFill>
              </a:rPr>
              <a:t> </a:t>
            </a:r>
            <a:r>
              <a:rPr lang="ru-RU" b="1" i="1" dirty="0" err="1">
                <a:solidFill>
                  <a:srgbClr val="00B050"/>
                </a:solidFill>
              </a:rPr>
              <a:t>Національного</a:t>
            </a:r>
            <a:r>
              <a:rPr lang="ru-RU" b="1" i="1" dirty="0">
                <a:solidFill>
                  <a:srgbClr val="00B050"/>
                </a:solidFill>
              </a:rPr>
              <a:t> банку </a:t>
            </a:r>
            <a:r>
              <a:rPr lang="ru-RU" b="1" i="1" dirty="0" err="1">
                <a:solidFill>
                  <a:srgbClr val="00B050"/>
                </a:solidFill>
              </a:rPr>
              <a:t>Верховній</a:t>
            </a:r>
            <a:r>
              <a:rPr lang="ru-RU" b="1" i="1" dirty="0">
                <a:solidFill>
                  <a:srgbClr val="00B050"/>
                </a:solidFill>
              </a:rPr>
              <a:t> </a:t>
            </a:r>
            <a:r>
              <a:rPr lang="ru-RU" b="1" i="1" dirty="0" err="1">
                <a:solidFill>
                  <a:srgbClr val="00B050"/>
                </a:solidFill>
              </a:rPr>
              <a:t>Раді</a:t>
            </a:r>
            <a:r>
              <a:rPr lang="ru-RU" b="1" i="1" dirty="0">
                <a:solidFill>
                  <a:srgbClr val="00B050"/>
                </a:solidFill>
              </a:rPr>
              <a:t> </a:t>
            </a:r>
            <a:r>
              <a:rPr lang="ru-RU" b="1" i="1" dirty="0" err="1">
                <a:solidFill>
                  <a:srgbClr val="00B050"/>
                </a:solidFill>
              </a:rPr>
              <a:t>України</a:t>
            </a:r>
            <a:r>
              <a:rPr lang="ru-RU" b="1" i="1" dirty="0">
                <a:solidFill>
                  <a:srgbClr val="00B050"/>
                </a:solidFill>
              </a:rPr>
              <a:t> про </a:t>
            </a:r>
            <a:r>
              <a:rPr lang="ru-RU" b="1" i="1" dirty="0" err="1">
                <a:solidFill>
                  <a:srgbClr val="00B050"/>
                </a:solidFill>
              </a:rPr>
              <a:t>діяльність</a:t>
            </a:r>
            <a:r>
              <a:rPr lang="ru-RU" b="1" i="1" dirty="0">
                <a:solidFill>
                  <a:srgbClr val="00B050"/>
                </a:solidFill>
              </a:rPr>
              <a:t> </a:t>
            </a:r>
            <a:r>
              <a:rPr lang="ru-RU" b="1" i="1" dirty="0" err="1">
                <a:solidFill>
                  <a:srgbClr val="00B050"/>
                </a:solidFill>
              </a:rPr>
              <a:t>Національного</a:t>
            </a:r>
            <a:r>
              <a:rPr lang="ru-RU" b="1" i="1" dirty="0">
                <a:solidFill>
                  <a:srgbClr val="00B050"/>
                </a:solidFill>
              </a:rPr>
              <a:t> банку;</a:t>
            </a:r>
          </a:p>
          <a:p>
            <a:r>
              <a:rPr lang="ru-RU" b="1" i="1" dirty="0" err="1">
                <a:solidFill>
                  <a:srgbClr val="0070C0"/>
                </a:solidFill>
              </a:rPr>
              <a:t>надання</a:t>
            </a:r>
            <a:r>
              <a:rPr lang="ru-RU" b="1" i="1" dirty="0">
                <a:solidFill>
                  <a:srgbClr val="0070C0"/>
                </a:solidFill>
              </a:rPr>
              <a:t> Президенту </a:t>
            </a:r>
            <a:r>
              <a:rPr lang="ru-RU" b="1" i="1" dirty="0" err="1">
                <a:solidFill>
                  <a:srgbClr val="0070C0"/>
                </a:solidFill>
              </a:rPr>
              <a:t>України</a:t>
            </a:r>
            <a:r>
              <a:rPr lang="ru-RU" b="1" i="1" dirty="0">
                <a:solidFill>
                  <a:srgbClr val="0070C0"/>
                </a:solidFill>
              </a:rPr>
              <a:t> та </a:t>
            </a:r>
            <a:r>
              <a:rPr lang="ru-RU" b="1" i="1" dirty="0" err="1">
                <a:solidFill>
                  <a:srgbClr val="0070C0"/>
                </a:solidFill>
              </a:rPr>
              <a:t>Верховній</a:t>
            </a:r>
            <a:r>
              <a:rPr lang="ru-RU" b="1" i="1" dirty="0">
                <a:solidFill>
                  <a:srgbClr val="0070C0"/>
                </a:solidFill>
              </a:rPr>
              <a:t> </a:t>
            </a:r>
            <a:r>
              <a:rPr lang="ru-RU" b="1" i="1" dirty="0" err="1">
                <a:solidFill>
                  <a:srgbClr val="0070C0"/>
                </a:solidFill>
              </a:rPr>
              <a:t>Раді</a:t>
            </a:r>
            <a:r>
              <a:rPr lang="ru-RU" b="1" i="1" dirty="0">
                <a:solidFill>
                  <a:srgbClr val="0070C0"/>
                </a:solidFill>
              </a:rPr>
              <a:t> </a:t>
            </a:r>
            <a:r>
              <a:rPr lang="ru-RU" b="1" i="1" dirty="0" err="1">
                <a:solidFill>
                  <a:srgbClr val="0070C0"/>
                </a:solidFill>
              </a:rPr>
              <a:t>України</a:t>
            </a:r>
            <a:r>
              <a:rPr lang="ru-RU" b="1" i="1" dirty="0">
                <a:solidFill>
                  <a:srgbClr val="0070C0"/>
                </a:solidFill>
              </a:rPr>
              <a:t> </a:t>
            </a:r>
            <a:r>
              <a:rPr lang="ru-RU" b="1" i="1" dirty="0" err="1">
                <a:solidFill>
                  <a:srgbClr val="0070C0"/>
                </a:solidFill>
              </a:rPr>
              <a:t>двічі</a:t>
            </a:r>
            <a:r>
              <a:rPr lang="ru-RU" b="1" i="1" dirty="0">
                <a:solidFill>
                  <a:srgbClr val="0070C0"/>
                </a:solidFill>
              </a:rPr>
              <a:t> на </a:t>
            </a:r>
            <a:r>
              <a:rPr lang="ru-RU" b="1" i="1" dirty="0" err="1">
                <a:solidFill>
                  <a:srgbClr val="0070C0"/>
                </a:solidFill>
              </a:rPr>
              <a:t>рік</a:t>
            </a:r>
            <a:r>
              <a:rPr lang="ru-RU" b="1" i="1" dirty="0">
                <a:solidFill>
                  <a:srgbClr val="0070C0"/>
                </a:solidFill>
              </a:rPr>
              <a:t> </a:t>
            </a:r>
            <a:r>
              <a:rPr lang="ru-RU" b="1" i="1" dirty="0" err="1">
                <a:solidFill>
                  <a:srgbClr val="0070C0"/>
                </a:solidFill>
              </a:rPr>
              <a:t>інформації</a:t>
            </a:r>
            <a:r>
              <a:rPr lang="ru-RU" b="1" i="1" dirty="0">
                <a:solidFill>
                  <a:srgbClr val="0070C0"/>
                </a:solidFill>
              </a:rPr>
              <a:t> про стан </a:t>
            </a:r>
            <a:r>
              <a:rPr lang="ru-RU" b="1" i="1" dirty="0" err="1">
                <a:solidFill>
                  <a:srgbClr val="0070C0"/>
                </a:solidFill>
              </a:rPr>
              <a:t>грошово</a:t>
            </a:r>
            <a:r>
              <a:rPr lang="ru-RU" b="1" i="1" dirty="0">
                <a:solidFill>
                  <a:srgbClr val="0070C0"/>
                </a:solidFill>
              </a:rPr>
              <a:t>-кредитного ринку в </a:t>
            </a:r>
            <a:r>
              <a:rPr lang="ru-RU" b="1" i="1" dirty="0" err="1">
                <a:solidFill>
                  <a:srgbClr val="0070C0"/>
                </a:solidFill>
              </a:rPr>
              <a:t>державі</a:t>
            </a:r>
            <a:r>
              <a:rPr lang="ru-RU" b="1" i="1" dirty="0" smtClean="0">
                <a:solidFill>
                  <a:srgbClr val="0070C0"/>
                </a:solidFill>
              </a:rPr>
              <a:t>.</a:t>
            </a:r>
            <a:r>
              <a:rPr lang="ru-RU" b="1" i="1" dirty="0">
                <a:solidFill>
                  <a:srgbClr val="0070C0"/>
                </a:solidFill>
              </a:rPr>
              <a:t> </a:t>
            </a:r>
          </a:p>
          <a:p>
            <a:pPr marL="0" indent="0">
              <a:buNone/>
            </a:pPr>
            <a:endParaRPr lang="ru-RU" b="1" i="1" dirty="0"/>
          </a:p>
        </p:txBody>
      </p:sp>
    </p:spTree>
    <p:extLst>
      <p:ext uri="{BB962C8B-B14F-4D97-AF65-F5344CB8AC3E}">
        <p14:creationId xmlns="" xmlns:p14="http://schemas.microsoft.com/office/powerpoint/2010/main" val="425745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512168"/>
          </a:xfr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11B4E"/>
                </a:solidFill>
                <a:latin typeface="Times New Roman" pitchFamily="18" charset="0"/>
                <a:cs typeface="Times New Roman" pitchFamily="18" charset="0"/>
              </a:rPr>
              <a:t>ПРАВОВИЙ СТАТУС НБУ МОЖНА ОХАРАКТЕРИЗУВАТИ ТАКИМ ЧИНОМ: </a:t>
            </a:r>
            <a:endParaRPr lang="uk-UA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4509120"/>
            <a:ext cx="8928992" cy="2232248"/>
          </a:xfr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b="1" i="1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>
                <a:latin typeface="Times New Roman" pitchFamily="18" charset="0"/>
                <a:cs typeface="Times New Roman" pitchFamily="18" charset="0"/>
              </a:rPr>
              <a:t>державний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 орган </a:t>
            </a:r>
            <a:r>
              <a:rPr lang="ru-RU" sz="3600" b="1" i="1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3600" b="1" i="1" dirty="0" err="1">
                <a:latin typeface="Times New Roman" pitchFamily="18" charset="0"/>
                <a:cs typeface="Times New Roman" pitchFamily="18" charset="0"/>
              </a:rPr>
              <a:t>покладеними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3600" b="1" i="1" dirty="0" err="1">
                <a:latin typeface="Times New Roman" pitchFamily="18" charset="0"/>
                <a:cs typeface="Times New Roman" pitchFamily="18" charset="0"/>
              </a:rPr>
              <a:t>нього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>
                <a:latin typeface="Times New Roman" pitchFamily="18" charset="0"/>
                <a:cs typeface="Times New Roman" pitchFamily="18" charset="0"/>
              </a:rPr>
              <a:t>особливими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>
                <a:latin typeface="Times New Roman" pitchFamily="18" charset="0"/>
                <a:cs typeface="Times New Roman" pitchFamily="18" charset="0"/>
              </a:rPr>
              <a:t>функціями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3600" b="1" i="1" dirty="0" err="1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>
                <a:latin typeface="Times New Roman" pitchFamily="18" charset="0"/>
                <a:cs typeface="Times New Roman" pitchFamily="18" charset="0"/>
              </a:rPr>
              <a:t>грошово-кредитних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3600" b="1" i="1" dirty="0" err="1">
                <a:latin typeface="Times New Roman" pitchFamily="18" charset="0"/>
                <a:cs typeface="Times New Roman" pitchFamily="18" charset="0"/>
              </a:rPr>
              <a:t>банківської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uk-UA" sz="3600" b="1" i="1" dirty="0"/>
          </a:p>
        </p:txBody>
      </p:sp>
      <p:pic>
        <p:nvPicPr>
          <p:cNvPr id="5" name="Рисунок 4" descr="нбу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28800"/>
            <a:ext cx="9144000" cy="2904564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</p:spTree>
    <p:extLst>
      <p:ext uri="{BB962C8B-B14F-4D97-AF65-F5344CB8AC3E}">
        <p14:creationId xmlns="" xmlns:p14="http://schemas.microsoft.com/office/powerpoint/2010/main" val="193479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080120"/>
          </a:xfr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8800" b="1" i="1" dirty="0" smtClean="0">
                <a:solidFill>
                  <a:srgbClr val="FF0000"/>
                </a:solidFill>
              </a:rPr>
              <a:t>№ 2</a:t>
            </a:r>
            <a:endParaRPr lang="ru-RU" sz="8800" b="1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4293096"/>
            <a:ext cx="8928992" cy="2448272"/>
          </a:xfr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uk-UA" sz="8800" b="1" i="1" dirty="0" smtClean="0">
                <a:solidFill>
                  <a:srgbClr val="7030A0"/>
                </a:solidFill>
              </a:rPr>
              <a:t>ОРГАНІЗАЦІЙНА СТРУКТУРА НБУ</a:t>
            </a:r>
          </a:p>
          <a:p>
            <a:endParaRPr lang="ru-RU" dirty="0"/>
          </a:p>
        </p:txBody>
      </p:sp>
      <p:pic>
        <p:nvPicPr>
          <p:cNvPr id="8195" name="Picture 3" descr="C:\Users\валера\Desktop\Банківське\300px-National_Bank_of_Ukrai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53293"/>
            <a:ext cx="9144000" cy="2857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92334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224136"/>
          </a:xfr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5300" b="1" i="1" dirty="0" smtClean="0">
                <a:solidFill>
                  <a:srgbClr val="FF0000"/>
                </a:solidFill>
              </a:rPr>
              <a:t>ОРГАНІЗАЦІЙНА СТРУКТУРА НБУ</a:t>
            </a:r>
            <a:r>
              <a:rPr lang="ru-RU" b="1" i="1" dirty="0">
                <a:solidFill>
                  <a:srgbClr val="FF0000"/>
                </a:solidFill>
              </a:rPr>
              <a:t/>
            </a:r>
            <a:br>
              <a:rPr lang="ru-RU" b="1" i="1" dirty="0">
                <a:solidFill>
                  <a:srgbClr val="FF0000"/>
                </a:solidFill>
              </a:rPr>
            </a:b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052736"/>
            <a:ext cx="8928992" cy="5688632"/>
          </a:xfr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sz="3400" b="1" i="1" dirty="0" smtClean="0">
                <a:solidFill>
                  <a:srgbClr val="7030A0"/>
                </a:solidFill>
              </a:rPr>
              <a:t>- </a:t>
            </a:r>
            <a:r>
              <a:rPr lang="ru-RU" sz="3400" b="1" i="1" dirty="0" err="1" smtClean="0">
                <a:solidFill>
                  <a:srgbClr val="7030A0"/>
                </a:solidFill>
              </a:rPr>
              <a:t>Центральний</a:t>
            </a:r>
            <a:r>
              <a:rPr lang="ru-RU" sz="3400" b="1" i="1" dirty="0" smtClean="0">
                <a:solidFill>
                  <a:srgbClr val="7030A0"/>
                </a:solidFill>
              </a:rPr>
              <a:t> </a:t>
            </a:r>
            <a:r>
              <a:rPr lang="ru-RU" sz="3400" b="1" i="1" dirty="0" err="1">
                <a:solidFill>
                  <a:srgbClr val="7030A0"/>
                </a:solidFill>
              </a:rPr>
              <a:t>апарат</a:t>
            </a:r>
            <a:r>
              <a:rPr lang="ru-RU" sz="3400" b="1" i="1" dirty="0">
                <a:solidFill>
                  <a:srgbClr val="7030A0"/>
                </a:solidFill>
              </a:rPr>
              <a:t> </a:t>
            </a:r>
            <a:r>
              <a:rPr lang="ru-RU" sz="3400" b="1" i="1" dirty="0" err="1">
                <a:solidFill>
                  <a:srgbClr val="7030A0"/>
                </a:solidFill>
              </a:rPr>
              <a:t>Національного</a:t>
            </a:r>
            <a:r>
              <a:rPr lang="ru-RU" sz="3400" b="1" i="1" dirty="0">
                <a:solidFill>
                  <a:srgbClr val="7030A0"/>
                </a:solidFill>
              </a:rPr>
              <a:t> банку </a:t>
            </a:r>
            <a:r>
              <a:rPr lang="ru-RU" sz="3400" b="1" i="1" dirty="0" err="1" smtClean="0">
                <a:solidFill>
                  <a:srgbClr val="7030A0"/>
                </a:solidFill>
              </a:rPr>
              <a:t>України</a:t>
            </a:r>
            <a:endParaRPr lang="ru-RU" sz="3400" b="1" i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sz="3400" b="1" i="1" dirty="0" smtClean="0">
                <a:solidFill>
                  <a:srgbClr val="002060"/>
                </a:solidFill>
              </a:rPr>
              <a:t>- </a:t>
            </a:r>
            <a:r>
              <a:rPr lang="ru-RU" sz="3400" b="1" i="1" dirty="0" err="1" smtClean="0">
                <a:solidFill>
                  <a:srgbClr val="002060"/>
                </a:solidFill>
              </a:rPr>
              <a:t>Структурні</a:t>
            </a:r>
            <a:r>
              <a:rPr lang="ru-RU" sz="3400" b="1" i="1" dirty="0" smtClean="0">
                <a:solidFill>
                  <a:srgbClr val="002060"/>
                </a:solidFill>
              </a:rPr>
              <a:t> </a:t>
            </a:r>
            <a:r>
              <a:rPr lang="ru-RU" sz="3400" b="1" i="1" dirty="0" err="1">
                <a:solidFill>
                  <a:srgbClr val="002060"/>
                </a:solidFill>
              </a:rPr>
              <a:t>підрозділи</a:t>
            </a:r>
            <a:r>
              <a:rPr lang="ru-RU" sz="3400" b="1" i="1" dirty="0">
                <a:solidFill>
                  <a:srgbClr val="002060"/>
                </a:solidFill>
              </a:rPr>
              <a:t> </a:t>
            </a:r>
            <a:r>
              <a:rPr lang="ru-RU" sz="3400" b="1" i="1" dirty="0" err="1">
                <a:solidFill>
                  <a:srgbClr val="002060"/>
                </a:solidFill>
              </a:rPr>
              <a:t>Національного</a:t>
            </a:r>
            <a:r>
              <a:rPr lang="ru-RU" sz="3400" b="1" i="1" dirty="0">
                <a:solidFill>
                  <a:srgbClr val="002060"/>
                </a:solidFill>
              </a:rPr>
              <a:t> банку </a:t>
            </a:r>
            <a:r>
              <a:rPr lang="ru-RU" sz="3400" b="1" i="1" dirty="0" err="1" smtClean="0">
                <a:solidFill>
                  <a:srgbClr val="002060"/>
                </a:solidFill>
              </a:rPr>
              <a:t>України</a:t>
            </a:r>
            <a:endParaRPr lang="ru-RU" sz="3400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3400" b="1" i="1" dirty="0" smtClean="0">
                <a:solidFill>
                  <a:srgbClr val="0070C0"/>
                </a:solidFill>
              </a:rPr>
              <a:t>- </a:t>
            </a:r>
            <a:r>
              <a:rPr lang="ru-RU" sz="3400" b="1" i="1" dirty="0" err="1" smtClean="0">
                <a:solidFill>
                  <a:srgbClr val="0070C0"/>
                </a:solidFill>
              </a:rPr>
              <a:t>Структурні</a:t>
            </a:r>
            <a:r>
              <a:rPr lang="ru-RU" sz="3400" b="1" i="1" dirty="0" smtClean="0">
                <a:solidFill>
                  <a:srgbClr val="0070C0"/>
                </a:solidFill>
              </a:rPr>
              <a:t> </a:t>
            </a:r>
            <a:r>
              <a:rPr lang="ru-RU" sz="3400" b="1" i="1" dirty="0" err="1">
                <a:solidFill>
                  <a:srgbClr val="0070C0"/>
                </a:solidFill>
              </a:rPr>
              <a:t>одиниці</a:t>
            </a:r>
            <a:r>
              <a:rPr lang="ru-RU" sz="3400" b="1" i="1" dirty="0">
                <a:solidFill>
                  <a:srgbClr val="0070C0"/>
                </a:solidFill>
              </a:rPr>
              <a:t> </a:t>
            </a:r>
            <a:r>
              <a:rPr lang="ru-RU" sz="3400" b="1" i="1" dirty="0" err="1">
                <a:solidFill>
                  <a:srgbClr val="0070C0"/>
                </a:solidFill>
              </a:rPr>
              <a:t>Національного</a:t>
            </a:r>
            <a:r>
              <a:rPr lang="ru-RU" sz="3400" b="1" i="1" dirty="0">
                <a:solidFill>
                  <a:srgbClr val="0070C0"/>
                </a:solidFill>
              </a:rPr>
              <a:t> банку </a:t>
            </a:r>
            <a:r>
              <a:rPr lang="ru-RU" sz="3400" b="1" i="1" dirty="0" err="1" smtClean="0">
                <a:solidFill>
                  <a:srgbClr val="0070C0"/>
                </a:solidFill>
              </a:rPr>
              <a:t>України</a:t>
            </a:r>
            <a:endParaRPr lang="ru-RU" sz="3400" b="1" i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sz="3400" b="1" i="1" dirty="0" smtClean="0">
                <a:solidFill>
                  <a:srgbClr val="00B050"/>
                </a:solidFill>
              </a:rPr>
              <a:t>- </a:t>
            </a:r>
            <a:r>
              <a:rPr lang="ru-RU" sz="3400" b="1" i="1" dirty="0" err="1" smtClean="0">
                <a:solidFill>
                  <a:srgbClr val="00B050"/>
                </a:solidFill>
              </a:rPr>
              <a:t>Спеціалізовані</a:t>
            </a:r>
            <a:r>
              <a:rPr lang="ru-RU" sz="3400" b="1" i="1" dirty="0" smtClean="0">
                <a:solidFill>
                  <a:srgbClr val="00B050"/>
                </a:solidFill>
              </a:rPr>
              <a:t> </a:t>
            </a:r>
            <a:r>
              <a:rPr lang="ru-RU" sz="3400" b="1" i="1" dirty="0" err="1">
                <a:solidFill>
                  <a:srgbClr val="00B050"/>
                </a:solidFill>
              </a:rPr>
              <a:t>підприємства</a:t>
            </a:r>
            <a:r>
              <a:rPr lang="ru-RU" sz="3400" b="1" i="1" dirty="0">
                <a:solidFill>
                  <a:srgbClr val="00B050"/>
                </a:solidFill>
              </a:rPr>
              <a:t> </a:t>
            </a:r>
            <a:r>
              <a:rPr lang="ru-RU" sz="3400" b="1" i="1" dirty="0" err="1">
                <a:solidFill>
                  <a:srgbClr val="00B050"/>
                </a:solidFill>
              </a:rPr>
              <a:t>Національного</a:t>
            </a:r>
            <a:r>
              <a:rPr lang="ru-RU" sz="3400" b="1" i="1" dirty="0">
                <a:solidFill>
                  <a:srgbClr val="00B050"/>
                </a:solidFill>
              </a:rPr>
              <a:t> банку </a:t>
            </a:r>
            <a:r>
              <a:rPr lang="ru-RU" sz="3400" b="1" i="1" dirty="0" err="1" smtClean="0">
                <a:solidFill>
                  <a:srgbClr val="00B050"/>
                </a:solidFill>
              </a:rPr>
              <a:t>України</a:t>
            </a:r>
            <a:endParaRPr lang="ru-RU" sz="3400" b="1" i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u-RU" sz="3400" b="1" i="1" dirty="0" smtClean="0">
                <a:solidFill>
                  <a:srgbClr val="FFC000"/>
                </a:solidFill>
              </a:rPr>
              <a:t>- </a:t>
            </a:r>
            <a:r>
              <a:rPr lang="ru-RU" sz="3400" b="1" i="1" dirty="0" err="1" smtClean="0">
                <a:solidFill>
                  <a:srgbClr val="FFC000"/>
                </a:solidFill>
              </a:rPr>
              <a:t>Навчальні</a:t>
            </a:r>
            <a:r>
              <a:rPr lang="ru-RU" sz="3400" b="1" i="1" dirty="0" smtClean="0">
                <a:solidFill>
                  <a:srgbClr val="FFC000"/>
                </a:solidFill>
              </a:rPr>
              <a:t> </a:t>
            </a:r>
            <a:r>
              <a:rPr lang="ru-RU" sz="3400" b="1" i="1" dirty="0" err="1">
                <a:solidFill>
                  <a:srgbClr val="FFC000"/>
                </a:solidFill>
              </a:rPr>
              <a:t>заклади</a:t>
            </a:r>
            <a:r>
              <a:rPr lang="ru-RU" sz="3400" b="1" i="1" dirty="0">
                <a:solidFill>
                  <a:srgbClr val="FFC000"/>
                </a:solidFill>
              </a:rPr>
              <a:t> </a:t>
            </a:r>
            <a:r>
              <a:rPr lang="ru-RU" sz="3400" b="1" i="1" dirty="0" err="1">
                <a:solidFill>
                  <a:srgbClr val="FFC000"/>
                </a:solidFill>
              </a:rPr>
              <a:t>Національного</a:t>
            </a:r>
            <a:r>
              <a:rPr lang="ru-RU" sz="3400" b="1" i="1" dirty="0">
                <a:solidFill>
                  <a:srgbClr val="FFC000"/>
                </a:solidFill>
              </a:rPr>
              <a:t> банку </a:t>
            </a:r>
            <a:r>
              <a:rPr lang="ru-RU" sz="3400" b="1" i="1" dirty="0" err="1">
                <a:solidFill>
                  <a:srgbClr val="FFC000"/>
                </a:solidFill>
              </a:rPr>
              <a:t>України</a:t>
            </a:r>
            <a:endParaRPr lang="ru-RU" sz="3400" b="1" i="1" dirty="0">
              <a:solidFill>
                <a:srgbClr val="FFC000"/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4329684" y="692696"/>
            <a:ext cx="484632" cy="489204"/>
          </a:xfrm>
          <a:prstGeom prst="downArrow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4691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008112"/>
          </a:xfr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ЦЕНТРАЛЬНИЙ АПАРАТ НБУ</a:t>
            </a:r>
            <a:br>
              <a:rPr lang="ru-RU" b="1" i="1" dirty="0" smtClean="0">
                <a:solidFill>
                  <a:srgbClr val="FF0000"/>
                </a:solidFill>
              </a:rPr>
            </a:b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120680"/>
          </a:xfrm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r>
              <a:rPr lang="ru-RU" sz="3500" b="1" i="1" dirty="0" err="1" smtClean="0">
                <a:solidFill>
                  <a:srgbClr val="00B050"/>
                </a:solidFill>
              </a:rPr>
              <a:t>Керівництво</a:t>
            </a:r>
            <a:endParaRPr lang="ru-RU" sz="3500" b="1" i="1" dirty="0">
              <a:solidFill>
                <a:srgbClr val="00B050"/>
              </a:solidFill>
            </a:endParaRPr>
          </a:p>
          <a:p>
            <a:r>
              <a:rPr lang="ru-RU" sz="3500" b="1" i="1" dirty="0" err="1">
                <a:solidFill>
                  <a:srgbClr val="002060"/>
                </a:solidFill>
              </a:rPr>
              <a:t>Управління</a:t>
            </a:r>
            <a:r>
              <a:rPr lang="ru-RU" sz="3500" b="1" i="1" dirty="0">
                <a:solidFill>
                  <a:srgbClr val="002060"/>
                </a:solidFill>
              </a:rPr>
              <a:t> </a:t>
            </a:r>
            <a:r>
              <a:rPr lang="ru-RU" sz="3500" b="1" i="1" dirty="0" err="1">
                <a:solidFill>
                  <a:srgbClr val="002060"/>
                </a:solidFill>
              </a:rPr>
              <a:t>розвитку</a:t>
            </a:r>
            <a:r>
              <a:rPr lang="ru-RU" sz="3500" b="1" i="1" dirty="0">
                <a:solidFill>
                  <a:srgbClr val="002060"/>
                </a:solidFill>
              </a:rPr>
              <a:t> </a:t>
            </a:r>
            <a:r>
              <a:rPr lang="ru-RU" sz="3500" b="1" i="1" dirty="0" err="1">
                <a:solidFill>
                  <a:srgbClr val="002060"/>
                </a:solidFill>
              </a:rPr>
              <a:t>банківського</a:t>
            </a:r>
            <a:r>
              <a:rPr lang="ru-RU" sz="3500" b="1" i="1" dirty="0">
                <a:solidFill>
                  <a:srgbClr val="002060"/>
                </a:solidFill>
              </a:rPr>
              <a:t> сектору - </a:t>
            </a:r>
            <a:r>
              <a:rPr lang="ru-RU" sz="3500" b="1" i="1" dirty="0" err="1">
                <a:solidFill>
                  <a:srgbClr val="002060"/>
                </a:solidFill>
              </a:rPr>
              <a:t>Група</a:t>
            </a:r>
            <a:r>
              <a:rPr lang="ru-RU" sz="3500" b="1" i="1" dirty="0">
                <a:solidFill>
                  <a:srgbClr val="002060"/>
                </a:solidFill>
              </a:rPr>
              <a:t> </a:t>
            </a:r>
            <a:r>
              <a:rPr lang="ru-RU" sz="3500" b="1" i="1" dirty="0" err="1">
                <a:solidFill>
                  <a:srgbClr val="002060"/>
                </a:solidFill>
              </a:rPr>
              <a:t>економічних</a:t>
            </a:r>
            <a:r>
              <a:rPr lang="ru-RU" sz="3500" b="1" i="1" dirty="0">
                <a:solidFill>
                  <a:srgbClr val="002060"/>
                </a:solidFill>
              </a:rPr>
              <a:t> </a:t>
            </a:r>
            <a:r>
              <a:rPr lang="ru-RU" sz="3500" b="1" i="1" dirty="0" err="1">
                <a:solidFill>
                  <a:srgbClr val="002060"/>
                </a:solidFill>
              </a:rPr>
              <a:t>радників</a:t>
            </a:r>
            <a:r>
              <a:rPr lang="ru-RU" sz="3500" b="1" i="1" dirty="0">
                <a:solidFill>
                  <a:srgbClr val="002060"/>
                </a:solidFill>
              </a:rPr>
              <a:t> </a:t>
            </a:r>
            <a:r>
              <a:rPr lang="ru-RU" sz="3500" b="1" i="1" dirty="0" err="1">
                <a:solidFill>
                  <a:srgbClr val="002060"/>
                </a:solidFill>
              </a:rPr>
              <a:t>Голови</a:t>
            </a:r>
            <a:endParaRPr lang="ru-RU" sz="3500" b="1" i="1" dirty="0">
              <a:solidFill>
                <a:srgbClr val="002060"/>
              </a:solidFill>
            </a:endParaRPr>
          </a:p>
          <a:p>
            <a:r>
              <a:rPr lang="ru-RU" sz="3500" b="1" i="1" dirty="0" err="1">
                <a:solidFill>
                  <a:srgbClr val="FF0000"/>
                </a:solidFill>
              </a:rPr>
              <a:t>Секретаріат</a:t>
            </a:r>
            <a:r>
              <a:rPr lang="ru-RU" sz="3500" b="1" i="1" dirty="0">
                <a:solidFill>
                  <a:srgbClr val="FF0000"/>
                </a:solidFill>
              </a:rPr>
              <a:t> </a:t>
            </a:r>
            <a:r>
              <a:rPr lang="ru-RU" sz="3500" b="1" i="1" dirty="0" err="1">
                <a:solidFill>
                  <a:srgbClr val="FF0000"/>
                </a:solidFill>
              </a:rPr>
              <a:t>Голови</a:t>
            </a:r>
            <a:endParaRPr lang="ru-RU" sz="3500" b="1" i="1" dirty="0">
              <a:solidFill>
                <a:srgbClr val="FF0000"/>
              </a:solidFill>
            </a:endParaRPr>
          </a:p>
          <a:p>
            <a:r>
              <a:rPr lang="ru-RU" sz="3500" b="1" i="1" dirty="0" err="1">
                <a:solidFill>
                  <a:srgbClr val="00B050"/>
                </a:solidFill>
              </a:rPr>
              <a:t>Апарат</a:t>
            </a:r>
            <a:r>
              <a:rPr lang="ru-RU" sz="3500" b="1" i="1" dirty="0">
                <a:solidFill>
                  <a:srgbClr val="00B050"/>
                </a:solidFill>
              </a:rPr>
              <a:t> Ради </a:t>
            </a:r>
            <a:r>
              <a:rPr lang="ru-RU" sz="3500" b="1" i="1" dirty="0" err="1">
                <a:solidFill>
                  <a:srgbClr val="00B050"/>
                </a:solidFill>
              </a:rPr>
              <a:t>Національного</a:t>
            </a:r>
            <a:r>
              <a:rPr lang="ru-RU" sz="3500" b="1" i="1" dirty="0">
                <a:solidFill>
                  <a:srgbClr val="00B050"/>
                </a:solidFill>
              </a:rPr>
              <a:t> банку </a:t>
            </a:r>
            <a:r>
              <a:rPr lang="ru-RU" sz="3500" b="1" i="1" dirty="0" err="1">
                <a:solidFill>
                  <a:srgbClr val="00B050"/>
                </a:solidFill>
              </a:rPr>
              <a:t>України</a:t>
            </a:r>
            <a:endParaRPr lang="ru-RU" sz="3500" b="1" i="1" dirty="0">
              <a:solidFill>
                <a:srgbClr val="00B050"/>
              </a:solidFill>
            </a:endParaRPr>
          </a:p>
          <a:p>
            <a:r>
              <a:rPr lang="ru-RU" sz="3500" b="1" i="1" dirty="0" err="1">
                <a:solidFill>
                  <a:srgbClr val="002060"/>
                </a:solidFill>
              </a:rPr>
              <a:t>Управління</a:t>
            </a:r>
            <a:r>
              <a:rPr lang="ru-RU" sz="3500" b="1" i="1" dirty="0">
                <a:solidFill>
                  <a:srgbClr val="002060"/>
                </a:solidFill>
              </a:rPr>
              <a:t> </a:t>
            </a:r>
            <a:r>
              <a:rPr lang="ru-RU" sz="3500" b="1" i="1" dirty="0" err="1">
                <a:solidFill>
                  <a:srgbClr val="002060"/>
                </a:solidFill>
              </a:rPr>
              <a:t>зв'язків</a:t>
            </a:r>
            <a:r>
              <a:rPr lang="ru-RU" sz="3500" b="1" i="1" dirty="0">
                <a:solidFill>
                  <a:srgbClr val="002060"/>
                </a:solidFill>
              </a:rPr>
              <a:t> з </a:t>
            </a:r>
            <a:r>
              <a:rPr lang="ru-RU" sz="3500" b="1" i="1" dirty="0" err="1">
                <a:solidFill>
                  <a:srgbClr val="002060"/>
                </a:solidFill>
              </a:rPr>
              <a:t>громадськістю</a:t>
            </a:r>
            <a:r>
              <a:rPr lang="ru-RU" sz="3500" b="1" i="1" dirty="0">
                <a:solidFill>
                  <a:srgbClr val="002060"/>
                </a:solidFill>
              </a:rPr>
              <a:t> та </a:t>
            </a:r>
            <a:r>
              <a:rPr lang="ru-RU" sz="3500" b="1" i="1" dirty="0" err="1">
                <a:solidFill>
                  <a:srgbClr val="002060"/>
                </a:solidFill>
              </a:rPr>
              <a:t>засобами</a:t>
            </a:r>
            <a:r>
              <a:rPr lang="ru-RU" sz="3500" b="1" i="1" dirty="0">
                <a:solidFill>
                  <a:srgbClr val="002060"/>
                </a:solidFill>
              </a:rPr>
              <a:t> </a:t>
            </a:r>
            <a:r>
              <a:rPr lang="ru-RU" sz="3500" b="1" i="1" dirty="0" err="1">
                <a:solidFill>
                  <a:srgbClr val="002060"/>
                </a:solidFill>
              </a:rPr>
              <a:t>масової</a:t>
            </a:r>
            <a:r>
              <a:rPr lang="ru-RU" sz="3500" b="1" i="1" dirty="0">
                <a:solidFill>
                  <a:srgbClr val="002060"/>
                </a:solidFill>
              </a:rPr>
              <a:t> </a:t>
            </a:r>
            <a:r>
              <a:rPr lang="ru-RU" sz="3500" b="1" i="1" dirty="0" err="1">
                <a:solidFill>
                  <a:srgbClr val="002060"/>
                </a:solidFill>
              </a:rPr>
              <a:t>інформації</a:t>
            </a:r>
            <a:endParaRPr lang="ru-RU" sz="3500" b="1" i="1" dirty="0">
              <a:solidFill>
                <a:srgbClr val="002060"/>
              </a:solidFill>
            </a:endParaRPr>
          </a:p>
          <a:p>
            <a:r>
              <a:rPr lang="ru-RU" sz="3500" b="1" i="1" dirty="0" err="1">
                <a:solidFill>
                  <a:srgbClr val="7030A0"/>
                </a:solidFill>
              </a:rPr>
              <a:t>Управління</a:t>
            </a:r>
            <a:r>
              <a:rPr lang="ru-RU" sz="3500" b="1" i="1" dirty="0">
                <a:solidFill>
                  <a:srgbClr val="7030A0"/>
                </a:solidFill>
              </a:rPr>
              <a:t> контролю </a:t>
            </a:r>
            <a:r>
              <a:rPr lang="ru-RU" sz="3500" b="1" i="1" dirty="0" err="1">
                <a:solidFill>
                  <a:srgbClr val="7030A0"/>
                </a:solidFill>
              </a:rPr>
              <a:t>ризиків</a:t>
            </a:r>
            <a:endParaRPr lang="ru-RU" sz="3500" b="1" i="1" dirty="0">
              <a:solidFill>
                <a:srgbClr val="7030A0"/>
              </a:solidFill>
            </a:endParaRPr>
          </a:p>
          <a:p>
            <a:r>
              <a:rPr lang="ru-RU" sz="3500" b="1" i="1" dirty="0">
                <a:solidFill>
                  <a:srgbClr val="00B0F0"/>
                </a:solidFill>
              </a:rPr>
              <a:t>Департамент </a:t>
            </a:r>
            <a:r>
              <a:rPr lang="ru-RU" sz="3500" b="1" i="1" dirty="0" err="1">
                <a:solidFill>
                  <a:srgbClr val="00B0F0"/>
                </a:solidFill>
              </a:rPr>
              <a:t>монетарної</a:t>
            </a:r>
            <a:r>
              <a:rPr lang="ru-RU" sz="3500" b="1" i="1" dirty="0">
                <a:solidFill>
                  <a:srgbClr val="00B0F0"/>
                </a:solidFill>
              </a:rPr>
              <a:t> </a:t>
            </a:r>
            <a:r>
              <a:rPr lang="ru-RU" sz="3500" b="1" i="1" dirty="0" err="1">
                <a:solidFill>
                  <a:srgbClr val="00B0F0"/>
                </a:solidFill>
              </a:rPr>
              <a:t>політики</a:t>
            </a:r>
            <a:endParaRPr lang="ru-RU" sz="3500" b="1" i="1" dirty="0">
              <a:solidFill>
                <a:srgbClr val="00B0F0"/>
              </a:solidFill>
            </a:endParaRPr>
          </a:p>
          <a:p>
            <a:r>
              <a:rPr lang="ru-RU" sz="3500" b="1" i="1" dirty="0">
                <a:solidFill>
                  <a:schemeClr val="accent6">
                    <a:lumMod val="50000"/>
                  </a:schemeClr>
                </a:solidFill>
              </a:rPr>
              <a:t>Департамент </a:t>
            </a:r>
            <a:r>
              <a:rPr lang="ru-RU" sz="3500" b="1" i="1" dirty="0" err="1">
                <a:solidFill>
                  <a:schemeClr val="accent6">
                    <a:lumMod val="50000"/>
                  </a:schemeClr>
                </a:solidFill>
              </a:rPr>
              <a:t>бухгалтерського</a:t>
            </a:r>
            <a:r>
              <a:rPr lang="ru-RU" sz="3500" b="1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500" b="1" i="1" dirty="0" err="1">
                <a:solidFill>
                  <a:schemeClr val="accent6">
                    <a:lumMod val="50000"/>
                  </a:schemeClr>
                </a:solidFill>
              </a:rPr>
              <a:t>обліку</a:t>
            </a:r>
            <a:endParaRPr lang="ru-RU" sz="3500" b="1" i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3500" b="1" i="1" dirty="0" err="1">
                <a:solidFill>
                  <a:srgbClr val="FF0000"/>
                </a:solidFill>
              </a:rPr>
              <a:t>Редакція</a:t>
            </a:r>
            <a:r>
              <a:rPr lang="ru-RU" sz="3500" b="1" i="1" dirty="0">
                <a:solidFill>
                  <a:srgbClr val="FF0000"/>
                </a:solidFill>
              </a:rPr>
              <a:t> </a:t>
            </a:r>
            <a:r>
              <a:rPr lang="ru-RU" sz="3500" b="1" i="1" dirty="0" err="1">
                <a:solidFill>
                  <a:srgbClr val="FF0000"/>
                </a:solidFill>
              </a:rPr>
              <a:t>періодичних</a:t>
            </a:r>
            <a:r>
              <a:rPr lang="ru-RU" sz="3500" b="1" i="1" dirty="0">
                <a:solidFill>
                  <a:srgbClr val="FF0000"/>
                </a:solidFill>
              </a:rPr>
              <a:t> </a:t>
            </a:r>
            <a:r>
              <a:rPr lang="ru-RU" sz="3500" b="1" i="1" dirty="0" err="1">
                <a:solidFill>
                  <a:srgbClr val="FF0000"/>
                </a:solidFill>
              </a:rPr>
              <a:t>видань</a:t>
            </a:r>
            <a:endParaRPr lang="ru-RU" sz="3500" b="1" i="1" dirty="0">
              <a:solidFill>
                <a:srgbClr val="FF0000"/>
              </a:solidFill>
            </a:endParaRPr>
          </a:p>
          <a:p>
            <a:r>
              <a:rPr lang="ru-RU" sz="3500" b="1" i="1" dirty="0">
                <a:solidFill>
                  <a:srgbClr val="7030A0"/>
                </a:solidFill>
              </a:rPr>
              <a:t>Департамент </a:t>
            </a:r>
            <a:r>
              <a:rPr lang="ru-RU" sz="3500" b="1" i="1" dirty="0" err="1">
                <a:solidFill>
                  <a:srgbClr val="7030A0"/>
                </a:solidFill>
              </a:rPr>
              <a:t>готівково</a:t>
            </a:r>
            <a:r>
              <a:rPr lang="ru-RU" sz="3500" b="1" i="1" dirty="0">
                <a:solidFill>
                  <a:srgbClr val="7030A0"/>
                </a:solidFill>
              </a:rPr>
              <a:t>-грошового </a:t>
            </a:r>
            <a:r>
              <a:rPr lang="ru-RU" sz="3500" b="1" i="1" dirty="0" err="1">
                <a:solidFill>
                  <a:srgbClr val="7030A0"/>
                </a:solidFill>
              </a:rPr>
              <a:t>обігу</a:t>
            </a:r>
            <a:endParaRPr lang="ru-RU" sz="3500" b="1" i="1" dirty="0">
              <a:solidFill>
                <a:srgbClr val="7030A0"/>
              </a:solidFill>
            </a:endParaRPr>
          </a:p>
          <a:p>
            <a:r>
              <a:rPr lang="ru-RU" sz="3500" b="1" i="1" dirty="0">
                <a:solidFill>
                  <a:srgbClr val="002060"/>
                </a:solidFill>
              </a:rPr>
              <a:t>Департамент </a:t>
            </a:r>
            <a:r>
              <a:rPr lang="ru-RU" sz="3500" b="1" i="1" dirty="0" err="1">
                <a:solidFill>
                  <a:srgbClr val="002060"/>
                </a:solidFill>
              </a:rPr>
              <a:t>перевезення</a:t>
            </a:r>
            <a:r>
              <a:rPr lang="ru-RU" sz="3500" b="1" i="1" dirty="0">
                <a:solidFill>
                  <a:srgbClr val="002060"/>
                </a:solidFill>
              </a:rPr>
              <a:t> </a:t>
            </a:r>
            <a:r>
              <a:rPr lang="ru-RU" sz="3500" b="1" i="1" dirty="0" err="1">
                <a:solidFill>
                  <a:srgbClr val="002060"/>
                </a:solidFill>
              </a:rPr>
              <a:t>цінностей</a:t>
            </a:r>
            <a:r>
              <a:rPr lang="ru-RU" sz="3500" b="1" i="1" dirty="0">
                <a:solidFill>
                  <a:srgbClr val="002060"/>
                </a:solidFill>
              </a:rPr>
              <a:t> та </a:t>
            </a:r>
            <a:r>
              <a:rPr lang="ru-RU" sz="3500" b="1" i="1" dirty="0" err="1">
                <a:solidFill>
                  <a:srgbClr val="002060"/>
                </a:solidFill>
              </a:rPr>
              <a:t>організації</a:t>
            </a:r>
            <a:r>
              <a:rPr lang="ru-RU" sz="3500" b="1" i="1" dirty="0">
                <a:solidFill>
                  <a:srgbClr val="002060"/>
                </a:solidFill>
              </a:rPr>
              <a:t> </a:t>
            </a:r>
            <a:r>
              <a:rPr lang="ru-RU" sz="3500" b="1" i="1" dirty="0" err="1">
                <a:solidFill>
                  <a:srgbClr val="002060"/>
                </a:solidFill>
              </a:rPr>
              <a:t>інкасації</a:t>
            </a:r>
            <a:endParaRPr lang="ru-RU" sz="3500" b="1" i="1" dirty="0">
              <a:solidFill>
                <a:srgbClr val="002060"/>
              </a:solidFill>
            </a:endParaRPr>
          </a:p>
          <a:p>
            <a:r>
              <a:rPr lang="ru-RU" sz="3500" b="1" i="1" dirty="0">
                <a:solidFill>
                  <a:srgbClr val="0070C0"/>
                </a:solidFill>
              </a:rPr>
              <a:t>Департамент валютного </a:t>
            </a:r>
            <a:r>
              <a:rPr lang="ru-RU" sz="3500" b="1" i="1" dirty="0" err="1">
                <a:solidFill>
                  <a:srgbClr val="0070C0"/>
                </a:solidFill>
              </a:rPr>
              <a:t>регулювання</a:t>
            </a:r>
            <a:endParaRPr lang="ru-RU" sz="3500" b="1" i="1" dirty="0">
              <a:solidFill>
                <a:srgbClr val="0070C0"/>
              </a:solidFill>
            </a:endParaRPr>
          </a:p>
          <a:p>
            <a:r>
              <a:rPr lang="ru-RU" sz="3500" b="1" i="1" dirty="0" err="1">
                <a:solidFill>
                  <a:srgbClr val="00B050"/>
                </a:solidFill>
              </a:rPr>
              <a:t>Генеральний</a:t>
            </a:r>
            <a:r>
              <a:rPr lang="ru-RU" sz="3500" b="1" i="1" dirty="0">
                <a:solidFill>
                  <a:srgbClr val="00B050"/>
                </a:solidFill>
              </a:rPr>
              <a:t> департамент </a:t>
            </a:r>
            <a:r>
              <a:rPr lang="ru-RU" sz="3500" b="1" i="1" dirty="0" err="1">
                <a:solidFill>
                  <a:srgbClr val="00B050"/>
                </a:solidFill>
              </a:rPr>
              <a:t>банківського</a:t>
            </a:r>
            <a:r>
              <a:rPr lang="ru-RU" sz="3500" b="1" i="1" dirty="0">
                <a:solidFill>
                  <a:srgbClr val="00B050"/>
                </a:solidFill>
              </a:rPr>
              <a:t> </a:t>
            </a:r>
            <a:r>
              <a:rPr lang="ru-RU" sz="3500" b="1" i="1" dirty="0" err="1">
                <a:solidFill>
                  <a:srgbClr val="00B050"/>
                </a:solidFill>
              </a:rPr>
              <a:t>нагляду</a:t>
            </a:r>
            <a:endParaRPr lang="ru-RU" sz="3500" b="1" i="1" dirty="0">
              <a:solidFill>
                <a:srgbClr val="00B050"/>
              </a:solidFill>
            </a:endParaRPr>
          </a:p>
          <a:p>
            <a:r>
              <a:rPr lang="ru-RU" sz="3500" b="1" i="1" dirty="0">
                <a:solidFill>
                  <a:srgbClr val="FF0000"/>
                </a:solidFill>
              </a:rPr>
              <a:t>Департамент </a:t>
            </a:r>
            <a:r>
              <a:rPr lang="ru-RU" sz="3500" b="1" i="1" dirty="0" err="1">
                <a:solidFill>
                  <a:srgbClr val="FF0000"/>
                </a:solidFill>
              </a:rPr>
              <a:t>інформатизації</a:t>
            </a:r>
            <a:endParaRPr lang="ru-RU" sz="3500" b="1" i="1" dirty="0">
              <a:solidFill>
                <a:srgbClr val="FF0000"/>
              </a:solidFill>
            </a:endParaRPr>
          </a:p>
          <a:p>
            <a:r>
              <a:rPr lang="ru-RU" sz="3500" b="1" i="1" dirty="0" err="1">
                <a:solidFill>
                  <a:srgbClr val="FFFF00"/>
                </a:solidFill>
              </a:rPr>
              <a:t>Фінансовий</a:t>
            </a:r>
            <a:r>
              <a:rPr lang="ru-RU" sz="3500" b="1" i="1" dirty="0">
                <a:solidFill>
                  <a:srgbClr val="FFFF00"/>
                </a:solidFill>
              </a:rPr>
              <a:t> департамент</a:t>
            </a:r>
          </a:p>
          <a:p>
            <a:r>
              <a:rPr lang="ru-RU" sz="3500" b="1" i="1" dirty="0" err="1">
                <a:solidFill>
                  <a:srgbClr val="00B050"/>
                </a:solidFill>
              </a:rPr>
              <a:t>Юридичний</a:t>
            </a:r>
            <a:r>
              <a:rPr lang="ru-RU" sz="3500" b="1" i="1" dirty="0">
                <a:solidFill>
                  <a:srgbClr val="00B050"/>
                </a:solidFill>
              </a:rPr>
              <a:t> департамент</a:t>
            </a:r>
          </a:p>
          <a:p>
            <a:r>
              <a:rPr lang="ru-RU" sz="3500" b="1" i="1" dirty="0">
                <a:solidFill>
                  <a:srgbClr val="7030A0"/>
                </a:solidFill>
              </a:rPr>
              <a:t>Департамент персоналу</a:t>
            </a:r>
          </a:p>
          <a:p>
            <a:r>
              <a:rPr lang="ru-RU" sz="3500" b="1" i="1" dirty="0">
                <a:solidFill>
                  <a:srgbClr val="0070C0"/>
                </a:solidFill>
              </a:rPr>
              <a:t>Департамент </a:t>
            </a:r>
            <a:r>
              <a:rPr lang="ru-RU" sz="3500" b="1" i="1" dirty="0" err="1">
                <a:solidFill>
                  <a:srgbClr val="0070C0"/>
                </a:solidFill>
              </a:rPr>
              <a:t>платіжних</a:t>
            </a:r>
            <a:r>
              <a:rPr lang="ru-RU" sz="3500" b="1" i="1" dirty="0">
                <a:solidFill>
                  <a:srgbClr val="0070C0"/>
                </a:solidFill>
              </a:rPr>
              <a:t> систем</a:t>
            </a:r>
          </a:p>
          <a:p>
            <a:r>
              <a:rPr lang="ru-RU" sz="3500" b="1" i="1" dirty="0">
                <a:solidFill>
                  <a:srgbClr val="002060"/>
                </a:solidFill>
              </a:rPr>
              <a:t>Департамент аудиту</a:t>
            </a:r>
          </a:p>
          <a:p>
            <a:r>
              <a:rPr lang="ru-RU" sz="3500" b="1" i="1" dirty="0" err="1">
                <a:solidFill>
                  <a:srgbClr val="00B050"/>
                </a:solidFill>
              </a:rPr>
              <a:t>Управління</a:t>
            </a:r>
            <a:r>
              <a:rPr lang="ru-RU" sz="3500" b="1" i="1" dirty="0">
                <a:solidFill>
                  <a:srgbClr val="00B050"/>
                </a:solidFill>
              </a:rPr>
              <a:t> </a:t>
            </a:r>
            <a:r>
              <a:rPr lang="ru-RU" sz="3500" b="1" i="1" dirty="0" err="1">
                <a:solidFill>
                  <a:srgbClr val="00B050"/>
                </a:solidFill>
              </a:rPr>
              <a:t>діловодства</a:t>
            </a:r>
            <a:endParaRPr lang="ru-RU" sz="3500" b="1" i="1" dirty="0">
              <a:solidFill>
                <a:srgbClr val="00B050"/>
              </a:solidFill>
            </a:endParaRPr>
          </a:p>
          <a:p>
            <a:r>
              <a:rPr lang="ru-RU" sz="3500" b="1" i="1" dirty="0">
                <a:solidFill>
                  <a:srgbClr val="FF0000"/>
                </a:solidFill>
              </a:rPr>
              <a:t>Департамент </a:t>
            </a:r>
            <a:r>
              <a:rPr lang="ru-RU" sz="3500" b="1" i="1" dirty="0" err="1">
                <a:solidFill>
                  <a:srgbClr val="FF0000"/>
                </a:solidFill>
              </a:rPr>
              <a:t>банківської</a:t>
            </a:r>
            <a:r>
              <a:rPr lang="ru-RU" sz="3500" b="1" i="1" dirty="0">
                <a:solidFill>
                  <a:srgbClr val="FF0000"/>
                </a:solidFill>
              </a:rPr>
              <a:t> </a:t>
            </a:r>
            <a:r>
              <a:rPr lang="ru-RU" sz="3500" b="1" i="1" dirty="0" err="1">
                <a:solidFill>
                  <a:srgbClr val="FF0000"/>
                </a:solidFill>
              </a:rPr>
              <a:t>безпеки</a:t>
            </a:r>
            <a:endParaRPr lang="ru-RU" sz="3500" b="1" i="1" dirty="0">
              <a:solidFill>
                <a:srgbClr val="FF0000"/>
              </a:solidFill>
            </a:endParaRPr>
          </a:p>
          <a:p>
            <a:r>
              <a:rPr lang="ru-RU" sz="3500" b="1" i="1" dirty="0">
                <a:solidFill>
                  <a:srgbClr val="7030A0"/>
                </a:solidFill>
              </a:rPr>
              <a:t>Департамент </a:t>
            </a:r>
            <a:r>
              <a:rPr lang="ru-RU" sz="3500" b="1" i="1" dirty="0" err="1">
                <a:solidFill>
                  <a:srgbClr val="7030A0"/>
                </a:solidFill>
              </a:rPr>
              <a:t>організації</a:t>
            </a:r>
            <a:r>
              <a:rPr lang="ru-RU" sz="3500" b="1" i="1" dirty="0">
                <a:solidFill>
                  <a:srgbClr val="7030A0"/>
                </a:solidFill>
              </a:rPr>
              <a:t> </a:t>
            </a:r>
            <a:r>
              <a:rPr lang="ru-RU" sz="3500" b="1" i="1" dirty="0" err="1">
                <a:solidFill>
                  <a:srgbClr val="7030A0"/>
                </a:solidFill>
              </a:rPr>
              <a:t>виробництва</a:t>
            </a:r>
            <a:r>
              <a:rPr lang="ru-RU" sz="3500" b="1" i="1" dirty="0">
                <a:solidFill>
                  <a:srgbClr val="7030A0"/>
                </a:solidFill>
              </a:rPr>
              <a:t> і </a:t>
            </a:r>
            <a:r>
              <a:rPr lang="ru-RU" sz="3500" b="1" i="1" dirty="0" err="1">
                <a:solidFill>
                  <a:srgbClr val="7030A0"/>
                </a:solidFill>
              </a:rPr>
              <a:t>господарської</a:t>
            </a:r>
            <a:r>
              <a:rPr lang="ru-RU" sz="3500" b="1" i="1" dirty="0">
                <a:solidFill>
                  <a:srgbClr val="7030A0"/>
                </a:solidFill>
              </a:rPr>
              <a:t> </a:t>
            </a:r>
            <a:r>
              <a:rPr lang="ru-RU" sz="3500" b="1" i="1" dirty="0" err="1">
                <a:solidFill>
                  <a:srgbClr val="7030A0"/>
                </a:solidFill>
              </a:rPr>
              <a:t>діяльності</a:t>
            </a:r>
            <a:endParaRPr lang="ru-RU" sz="3500" b="1" i="1" dirty="0">
              <a:solidFill>
                <a:srgbClr val="7030A0"/>
              </a:solidFill>
            </a:endParaRPr>
          </a:p>
          <a:p>
            <a:r>
              <a:rPr lang="ru-RU" sz="3500" b="1" i="1" dirty="0">
                <a:solidFill>
                  <a:srgbClr val="0070C0"/>
                </a:solidFill>
              </a:rPr>
              <a:t>Музей грошей</a:t>
            </a:r>
          </a:p>
          <a:p>
            <a:r>
              <a:rPr lang="ru-RU" sz="3500" b="1" i="1" dirty="0" err="1">
                <a:solidFill>
                  <a:srgbClr val="00B050"/>
                </a:solidFill>
              </a:rPr>
              <a:t>Управління</a:t>
            </a:r>
            <a:r>
              <a:rPr lang="ru-RU" sz="3500" b="1" i="1" dirty="0">
                <a:solidFill>
                  <a:srgbClr val="00B050"/>
                </a:solidFill>
              </a:rPr>
              <a:t> </a:t>
            </a:r>
            <a:r>
              <a:rPr lang="ru-RU" sz="3500" b="1" i="1" dirty="0" err="1">
                <a:solidFill>
                  <a:srgbClr val="00B050"/>
                </a:solidFill>
              </a:rPr>
              <a:t>методологічного</a:t>
            </a:r>
            <a:r>
              <a:rPr lang="ru-RU" sz="3500" b="1" i="1" dirty="0">
                <a:solidFill>
                  <a:srgbClr val="00B050"/>
                </a:solidFill>
              </a:rPr>
              <a:t> та нормативно-</a:t>
            </a:r>
            <a:r>
              <a:rPr lang="ru-RU" sz="3500" b="1" i="1" dirty="0" err="1">
                <a:solidFill>
                  <a:srgbClr val="00B050"/>
                </a:solidFill>
              </a:rPr>
              <a:t>організаційного</a:t>
            </a:r>
            <a:r>
              <a:rPr lang="ru-RU" sz="3500" b="1" i="1" dirty="0">
                <a:solidFill>
                  <a:srgbClr val="00B050"/>
                </a:solidFill>
              </a:rPr>
              <a:t> </a:t>
            </a:r>
            <a:r>
              <a:rPr lang="ru-RU" sz="3500" b="1" i="1" dirty="0" err="1">
                <a:solidFill>
                  <a:srgbClr val="00B050"/>
                </a:solidFill>
              </a:rPr>
              <a:t>забезпечення</a:t>
            </a:r>
            <a:r>
              <a:rPr lang="ru-RU" sz="3500" b="1" i="1" dirty="0">
                <a:solidFill>
                  <a:srgbClr val="00B050"/>
                </a:solidFill>
              </a:rPr>
              <a:t> </a:t>
            </a:r>
            <a:r>
              <a:rPr lang="ru-RU" sz="3500" b="1" i="1" dirty="0" err="1">
                <a:solidFill>
                  <a:srgbClr val="00B050"/>
                </a:solidFill>
              </a:rPr>
              <a:t>фінансового</a:t>
            </a:r>
            <a:r>
              <a:rPr lang="ru-RU" sz="3500" b="1" i="1" dirty="0">
                <a:solidFill>
                  <a:srgbClr val="00B050"/>
                </a:solidFill>
              </a:rPr>
              <a:t> </a:t>
            </a:r>
            <a:r>
              <a:rPr lang="ru-RU" sz="3500" b="1" i="1" dirty="0" err="1">
                <a:solidFill>
                  <a:srgbClr val="00B050"/>
                </a:solidFill>
              </a:rPr>
              <a:t>моніторингу</a:t>
            </a:r>
            <a:endParaRPr lang="ru-RU" sz="3500" b="1" i="1" dirty="0">
              <a:solidFill>
                <a:srgbClr val="00B050"/>
              </a:solidFill>
            </a:endParaRPr>
          </a:p>
          <a:p>
            <a:r>
              <a:rPr lang="ru-RU" sz="3500" b="1" i="1" dirty="0" err="1">
                <a:solidFill>
                  <a:srgbClr val="FFFF00"/>
                </a:solidFill>
              </a:rPr>
              <a:t>Управління</a:t>
            </a:r>
            <a:r>
              <a:rPr lang="ru-RU" sz="3500" b="1" i="1" dirty="0">
                <a:solidFill>
                  <a:srgbClr val="FFFF00"/>
                </a:solidFill>
              </a:rPr>
              <a:t> </a:t>
            </a:r>
            <a:r>
              <a:rPr lang="ru-RU" sz="3500" b="1" i="1" dirty="0" err="1">
                <a:solidFill>
                  <a:srgbClr val="FFFF00"/>
                </a:solidFill>
              </a:rPr>
              <a:t>аналізу</a:t>
            </a:r>
            <a:r>
              <a:rPr lang="ru-RU" sz="3500" b="1" i="1" dirty="0">
                <a:solidFill>
                  <a:srgbClr val="FFFF00"/>
                </a:solidFill>
              </a:rPr>
              <a:t> </a:t>
            </a:r>
            <a:r>
              <a:rPr lang="ru-RU" sz="3500" b="1" i="1" dirty="0" err="1">
                <a:solidFill>
                  <a:srgbClr val="FFFF00"/>
                </a:solidFill>
              </a:rPr>
              <a:t>банківських</a:t>
            </a:r>
            <a:r>
              <a:rPr lang="ru-RU" sz="3500" b="1" i="1" dirty="0">
                <a:solidFill>
                  <a:srgbClr val="FFFF00"/>
                </a:solidFill>
              </a:rPr>
              <a:t> </a:t>
            </a:r>
            <a:r>
              <a:rPr lang="ru-RU" sz="3500" b="1" i="1" dirty="0" err="1">
                <a:solidFill>
                  <a:srgbClr val="FFFF00"/>
                </a:solidFill>
              </a:rPr>
              <a:t>операцій</a:t>
            </a:r>
            <a:endParaRPr lang="ru-RU" sz="3500" b="1" i="1" dirty="0">
              <a:solidFill>
                <a:srgbClr val="FFFF00"/>
              </a:solidFill>
            </a:endParaRPr>
          </a:p>
          <a:p>
            <a:r>
              <a:rPr lang="ru-RU" sz="3500" b="1" i="1" dirty="0" err="1">
                <a:solidFill>
                  <a:srgbClr val="002060"/>
                </a:solidFill>
              </a:rPr>
              <a:t>Управління</a:t>
            </a:r>
            <a:r>
              <a:rPr lang="ru-RU" sz="3500" b="1" i="1" dirty="0">
                <a:solidFill>
                  <a:srgbClr val="002060"/>
                </a:solidFill>
              </a:rPr>
              <a:t> контролю за </a:t>
            </a:r>
            <a:r>
              <a:rPr lang="ru-RU" sz="3500" b="1" i="1" dirty="0" err="1">
                <a:solidFill>
                  <a:srgbClr val="002060"/>
                </a:solidFill>
              </a:rPr>
              <a:t>виконанням</a:t>
            </a:r>
            <a:r>
              <a:rPr lang="ru-RU" sz="3500" b="1" i="1" dirty="0">
                <a:solidFill>
                  <a:srgbClr val="002060"/>
                </a:solidFill>
              </a:rPr>
              <a:t> </a:t>
            </a:r>
            <a:r>
              <a:rPr lang="ru-RU" sz="3500" b="1" i="1" dirty="0" err="1">
                <a:solidFill>
                  <a:srgbClr val="002060"/>
                </a:solidFill>
              </a:rPr>
              <a:t>кошторису</a:t>
            </a:r>
            <a:endParaRPr lang="ru-RU" sz="3500" b="1" i="1" dirty="0">
              <a:solidFill>
                <a:srgbClr val="002060"/>
              </a:solidFill>
            </a:endParaRPr>
          </a:p>
          <a:p>
            <a:r>
              <a:rPr lang="ru-RU" sz="3500" b="1" i="1" dirty="0" err="1">
                <a:solidFill>
                  <a:srgbClr val="FF0000"/>
                </a:solidFill>
              </a:rPr>
              <a:t>Генеральний</a:t>
            </a:r>
            <a:r>
              <a:rPr lang="ru-RU" sz="3500" b="1" i="1" dirty="0">
                <a:solidFill>
                  <a:srgbClr val="FF0000"/>
                </a:solidFill>
              </a:rPr>
              <a:t> </a:t>
            </a:r>
            <a:r>
              <a:rPr lang="ru-RU" sz="3500" b="1" i="1" dirty="0" err="1">
                <a:solidFill>
                  <a:srgbClr val="FF0000"/>
                </a:solidFill>
              </a:rPr>
              <a:t>економічний</a:t>
            </a:r>
            <a:r>
              <a:rPr lang="ru-RU" sz="3500" b="1" i="1" dirty="0">
                <a:solidFill>
                  <a:srgbClr val="FF0000"/>
                </a:solidFill>
              </a:rPr>
              <a:t> департамент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2220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440160"/>
          </a:xfr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B050"/>
                </a:solidFill>
              </a:rPr>
              <a:t>СТРУКТУРНІ ПІДРОЗДІЛИ НАЦІОНАЛЬНОГО БАНКУ УКРАЇНИ</a:t>
            </a:r>
            <a:br>
              <a:rPr lang="ru-RU" b="1" i="1" dirty="0" smtClean="0">
                <a:solidFill>
                  <a:srgbClr val="00B050"/>
                </a:solidFill>
              </a:rPr>
            </a:br>
            <a:endParaRPr lang="ru-RU" b="1" i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268760"/>
            <a:ext cx="8928992" cy="5472608"/>
          </a:xfrm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i="1" dirty="0" err="1" smtClean="0">
                <a:solidFill>
                  <a:srgbClr val="7030A0"/>
                </a:solidFill>
              </a:rPr>
              <a:t>Відомча</a:t>
            </a:r>
            <a:r>
              <a:rPr lang="ru-RU" sz="3600" b="1" i="1" dirty="0" smtClean="0">
                <a:solidFill>
                  <a:srgbClr val="7030A0"/>
                </a:solidFill>
              </a:rPr>
              <a:t> </a:t>
            </a:r>
            <a:r>
              <a:rPr lang="ru-RU" sz="3600" b="1" i="1" dirty="0" err="1">
                <a:solidFill>
                  <a:srgbClr val="7030A0"/>
                </a:solidFill>
              </a:rPr>
              <a:t>охорона</a:t>
            </a:r>
            <a:endParaRPr lang="ru-RU" sz="3600" b="1" i="1" dirty="0">
              <a:solidFill>
                <a:srgbClr val="7030A0"/>
              </a:solidFill>
            </a:endParaRPr>
          </a:p>
          <a:p>
            <a:r>
              <a:rPr lang="ru-RU" sz="3600" b="1" i="1" dirty="0">
                <a:solidFill>
                  <a:srgbClr val="0070C0"/>
                </a:solidFill>
              </a:rPr>
              <a:t>Центральна </a:t>
            </a:r>
            <a:r>
              <a:rPr lang="ru-RU" sz="3600" b="1" i="1" dirty="0" err="1">
                <a:solidFill>
                  <a:srgbClr val="0070C0"/>
                </a:solidFill>
              </a:rPr>
              <a:t>бібліотека</a:t>
            </a:r>
            <a:endParaRPr lang="ru-RU" sz="3600" b="1" i="1" dirty="0">
              <a:solidFill>
                <a:srgbClr val="0070C0"/>
              </a:solidFill>
            </a:endParaRPr>
          </a:p>
          <a:p>
            <a:r>
              <a:rPr lang="ru-RU" sz="3600" b="1" i="1" dirty="0" err="1">
                <a:solidFill>
                  <a:srgbClr val="002060"/>
                </a:solidFill>
              </a:rPr>
              <a:t>Навчальний</a:t>
            </a:r>
            <a:r>
              <a:rPr lang="ru-RU" sz="3600" b="1" i="1" dirty="0">
                <a:solidFill>
                  <a:srgbClr val="002060"/>
                </a:solidFill>
              </a:rPr>
              <a:t> центр </a:t>
            </a:r>
            <a:r>
              <a:rPr lang="ru-RU" sz="3600" b="1" i="1" dirty="0" err="1">
                <a:solidFill>
                  <a:srgbClr val="002060"/>
                </a:solidFill>
              </a:rPr>
              <a:t>Національному</a:t>
            </a:r>
            <a:r>
              <a:rPr lang="ru-RU" sz="3600" b="1" i="1" dirty="0">
                <a:solidFill>
                  <a:srgbClr val="002060"/>
                </a:solidFill>
              </a:rPr>
              <a:t> банку </a:t>
            </a:r>
            <a:r>
              <a:rPr lang="ru-RU" sz="3600" b="1" i="1" dirty="0" err="1">
                <a:solidFill>
                  <a:srgbClr val="002060"/>
                </a:solidFill>
              </a:rPr>
              <a:t>України</a:t>
            </a:r>
            <a:endParaRPr lang="ru-RU" sz="3600" b="1" i="1" dirty="0">
              <a:solidFill>
                <a:srgbClr val="002060"/>
              </a:solidFill>
            </a:endParaRPr>
          </a:p>
          <a:p>
            <a:r>
              <a:rPr lang="ru-RU" sz="3600" b="1" i="1" dirty="0">
                <a:solidFill>
                  <a:srgbClr val="00B050"/>
                </a:solidFill>
              </a:rPr>
              <a:t>Центр </a:t>
            </a:r>
            <a:r>
              <a:rPr lang="ru-RU" sz="3600" b="1" i="1" dirty="0" err="1">
                <a:solidFill>
                  <a:srgbClr val="00B050"/>
                </a:solidFill>
              </a:rPr>
              <a:t>наукових</a:t>
            </a:r>
            <a:r>
              <a:rPr lang="ru-RU" sz="3600" b="1" i="1" dirty="0">
                <a:solidFill>
                  <a:srgbClr val="00B050"/>
                </a:solidFill>
              </a:rPr>
              <a:t> </a:t>
            </a:r>
            <a:r>
              <a:rPr lang="ru-RU" sz="3600" b="1" i="1" dirty="0" err="1">
                <a:solidFill>
                  <a:srgbClr val="00B050"/>
                </a:solidFill>
              </a:rPr>
              <a:t>досліджень</a:t>
            </a:r>
            <a:r>
              <a:rPr lang="ru-RU" sz="3600" b="1" i="1" dirty="0">
                <a:solidFill>
                  <a:srgbClr val="00B050"/>
                </a:solidFill>
              </a:rPr>
              <a:t> </a:t>
            </a:r>
            <a:r>
              <a:rPr lang="ru-RU" sz="3600" b="1" i="1" dirty="0" err="1">
                <a:solidFill>
                  <a:srgbClr val="00B050"/>
                </a:solidFill>
              </a:rPr>
              <a:t>Національному</a:t>
            </a:r>
            <a:r>
              <a:rPr lang="ru-RU" sz="3600" b="1" i="1" dirty="0">
                <a:solidFill>
                  <a:srgbClr val="00B050"/>
                </a:solidFill>
              </a:rPr>
              <a:t> банку </a:t>
            </a:r>
            <a:r>
              <a:rPr lang="ru-RU" sz="3600" b="1" i="1" dirty="0" err="1">
                <a:solidFill>
                  <a:srgbClr val="00B050"/>
                </a:solidFill>
              </a:rPr>
              <a:t>України</a:t>
            </a:r>
            <a:endParaRPr lang="ru-RU" sz="3600" b="1" i="1" dirty="0">
              <a:solidFill>
                <a:srgbClr val="00B050"/>
              </a:solidFill>
            </a:endParaRPr>
          </a:p>
          <a:p>
            <a:r>
              <a:rPr lang="ru-RU" sz="3600" b="1" i="1" dirty="0" err="1">
                <a:solidFill>
                  <a:srgbClr val="C00000"/>
                </a:solidFill>
              </a:rPr>
              <a:t>Управління</a:t>
            </a:r>
            <a:r>
              <a:rPr lang="ru-RU" sz="3600" b="1" i="1" dirty="0">
                <a:solidFill>
                  <a:srgbClr val="C00000"/>
                </a:solidFill>
              </a:rPr>
              <a:t> </a:t>
            </a:r>
            <a:r>
              <a:rPr lang="ru-RU" sz="3600" b="1" i="1" dirty="0" err="1">
                <a:solidFill>
                  <a:srgbClr val="C00000"/>
                </a:solidFill>
              </a:rPr>
              <a:t>організації</a:t>
            </a:r>
            <a:r>
              <a:rPr lang="ru-RU" sz="3600" b="1" i="1" dirty="0">
                <a:solidFill>
                  <a:srgbClr val="C00000"/>
                </a:solidFill>
              </a:rPr>
              <a:t> </a:t>
            </a:r>
            <a:r>
              <a:rPr lang="ru-RU" sz="3600" b="1" i="1" dirty="0" err="1">
                <a:solidFill>
                  <a:srgbClr val="C00000"/>
                </a:solidFill>
              </a:rPr>
              <a:t>будівництва</a:t>
            </a:r>
            <a:r>
              <a:rPr lang="ru-RU" sz="3600" b="1" i="1" dirty="0">
                <a:solidFill>
                  <a:srgbClr val="C00000"/>
                </a:solidFill>
              </a:rPr>
              <a:t> і </a:t>
            </a:r>
            <a:r>
              <a:rPr lang="ru-RU" sz="3600" b="1" i="1" dirty="0" err="1">
                <a:solidFill>
                  <a:srgbClr val="C00000"/>
                </a:solidFill>
              </a:rPr>
              <a:t>реконструкції</a:t>
            </a:r>
            <a:endParaRPr lang="ru-RU" sz="3600" b="1" i="1" dirty="0">
              <a:solidFill>
                <a:srgbClr val="C0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9008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928992" cy="1584176"/>
          </a:xfr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FF00"/>
                </a:solidFill>
              </a:rPr>
              <a:t>СТРУКТУРНІ ОДИНИЦІ НАЦІОНАЛЬНОГО БАНКУ УКРАЇНИ</a:t>
            </a:r>
            <a:br>
              <a:rPr lang="ru-RU" b="1" i="1" dirty="0" smtClean="0">
                <a:solidFill>
                  <a:srgbClr val="FFFF00"/>
                </a:solidFill>
              </a:rPr>
            </a:br>
            <a:endParaRPr lang="ru-RU" b="1" i="1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12776"/>
            <a:ext cx="8928992" cy="5256584"/>
          </a:xfr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r>
              <a:rPr lang="ru-RU" sz="2700" b="1" i="1" dirty="0" err="1" smtClean="0">
                <a:solidFill>
                  <a:srgbClr val="FF0000"/>
                </a:solidFill>
              </a:rPr>
              <a:t>Операційне</a:t>
            </a:r>
            <a:r>
              <a:rPr lang="ru-RU" sz="2700" b="1" i="1" dirty="0" smtClean="0">
                <a:solidFill>
                  <a:srgbClr val="FF0000"/>
                </a:solidFill>
              </a:rPr>
              <a:t> </a:t>
            </a:r>
            <a:r>
              <a:rPr lang="ru-RU" sz="2700" b="1" i="1" dirty="0" err="1">
                <a:solidFill>
                  <a:srgbClr val="FF0000"/>
                </a:solidFill>
              </a:rPr>
              <a:t>управління</a:t>
            </a:r>
            <a:endParaRPr lang="ru-RU" sz="2700" b="1" i="1" dirty="0">
              <a:solidFill>
                <a:srgbClr val="FF0000"/>
              </a:solidFill>
            </a:endParaRPr>
          </a:p>
          <a:p>
            <a:r>
              <a:rPr lang="ru-RU" sz="2700" b="1" i="1" dirty="0" err="1">
                <a:solidFill>
                  <a:srgbClr val="0070C0"/>
                </a:solidFill>
              </a:rPr>
              <a:t>Центральне</a:t>
            </a:r>
            <a:r>
              <a:rPr lang="ru-RU" sz="2700" b="1" i="1" dirty="0">
                <a:solidFill>
                  <a:srgbClr val="0070C0"/>
                </a:solidFill>
              </a:rPr>
              <a:t> </a:t>
            </a:r>
            <a:r>
              <a:rPr lang="ru-RU" sz="2700" b="1" i="1" dirty="0" err="1">
                <a:solidFill>
                  <a:srgbClr val="0070C0"/>
                </a:solidFill>
              </a:rPr>
              <a:t>сховище</a:t>
            </a:r>
            <a:endParaRPr lang="ru-RU" sz="2700" b="1" i="1" dirty="0">
              <a:solidFill>
                <a:srgbClr val="0070C0"/>
              </a:solidFill>
            </a:endParaRPr>
          </a:p>
          <a:p>
            <a:r>
              <a:rPr lang="ru-RU" sz="2700" b="1" i="1" dirty="0" err="1">
                <a:solidFill>
                  <a:srgbClr val="7030A0"/>
                </a:solidFill>
              </a:rPr>
              <a:t>Державна</a:t>
            </a:r>
            <a:r>
              <a:rPr lang="ru-RU" sz="2700" b="1" i="1" dirty="0">
                <a:solidFill>
                  <a:srgbClr val="7030A0"/>
                </a:solidFill>
              </a:rPr>
              <a:t> </a:t>
            </a:r>
            <a:r>
              <a:rPr lang="ru-RU" sz="2700" b="1" i="1" dirty="0" err="1">
                <a:solidFill>
                  <a:srgbClr val="7030A0"/>
                </a:solidFill>
              </a:rPr>
              <a:t>скарбниця</a:t>
            </a:r>
            <a:r>
              <a:rPr lang="ru-RU" sz="2700" b="1" i="1" dirty="0">
                <a:solidFill>
                  <a:srgbClr val="7030A0"/>
                </a:solidFill>
              </a:rPr>
              <a:t> </a:t>
            </a:r>
            <a:r>
              <a:rPr lang="ru-RU" sz="2700" b="1" i="1" dirty="0" err="1">
                <a:solidFill>
                  <a:srgbClr val="7030A0"/>
                </a:solidFill>
              </a:rPr>
              <a:t>України</a:t>
            </a:r>
            <a:endParaRPr lang="ru-RU" sz="2700" b="1" i="1" dirty="0">
              <a:solidFill>
                <a:srgbClr val="7030A0"/>
              </a:solidFill>
            </a:endParaRPr>
          </a:p>
          <a:p>
            <a:r>
              <a:rPr lang="ru-RU" sz="2700" b="1" i="1" dirty="0">
                <a:solidFill>
                  <a:srgbClr val="002060"/>
                </a:solidFill>
              </a:rPr>
              <a:t>Центральна </a:t>
            </a:r>
            <a:r>
              <a:rPr lang="ru-RU" sz="2700" b="1" i="1" dirty="0" err="1">
                <a:solidFill>
                  <a:srgbClr val="002060"/>
                </a:solidFill>
              </a:rPr>
              <a:t>розрахункова</a:t>
            </a:r>
            <a:r>
              <a:rPr lang="ru-RU" sz="2700" b="1" i="1" dirty="0">
                <a:solidFill>
                  <a:srgbClr val="002060"/>
                </a:solidFill>
              </a:rPr>
              <a:t> палата </a:t>
            </a:r>
            <a:r>
              <a:rPr lang="ru-RU" sz="2700" b="1" i="1" dirty="0" err="1">
                <a:solidFill>
                  <a:srgbClr val="002060"/>
                </a:solidFill>
              </a:rPr>
              <a:t>Національного</a:t>
            </a:r>
            <a:r>
              <a:rPr lang="ru-RU" sz="2700" b="1" i="1" dirty="0">
                <a:solidFill>
                  <a:srgbClr val="002060"/>
                </a:solidFill>
              </a:rPr>
              <a:t> банку </a:t>
            </a:r>
            <a:r>
              <a:rPr lang="ru-RU" sz="2700" b="1" i="1" dirty="0" err="1">
                <a:solidFill>
                  <a:srgbClr val="002060"/>
                </a:solidFill>
              </a:rPr>
              <a:t>України</a:t>
            </a:r>
            <a:endParaRPr lang="ru-RU" sz="2700" b="1" i="1" dirty="0">
              <a:solidFill>
                <a:srgbClr val="002060"/>
              </a:solidFill>
            </a:endParaRPr>
          </a:p>
          <a:p>
            <a:r>
              <a:rPr lang="ru-RU" sz="2700" b="1" i="1" dirty="0" err="1">
                <a:solidFill>
                  <a:srgbClr val="00B050"/>
                </a:solidFill>
              </a:rPr>
              <a:t>Господарсько-експлуатаційне</a:t>
            </a:r>
            <a:r>
              <a:rPr lang="ru-RU" sz="2700" b="1" i="1" dirty="0">
                <a:solidFill>
                  <a:srgbClr val="00B050"/>
                </a:solidFill>
              </a:rPr>
              <a:t> </a:t>
            </a:r>
            <a:r>
              <a:rPr lang="ru-RU" sz="2700" b="1" i="1" dirty="0" err="1">
                <a:solidFill>
                  <a:srgbClr val="00B050"/>
                </a:solidFill>
              </a:rPr>
              <a:t>управління</a:t>
            </a:r>
            <a:r>
              <a:rPr lang="ru-RU" sz="2700" b="1" i="1" dirty="0">
                <a:solidFill>
                  <a:srgbClr val="00B050"/>
                </a:solidFill>
              </a:rPr>
              <a:t> </a:t>
            </a:r>
            <a:r>
              <a:rPr lang="ru-RU" sz="2700" b="1" i="1" dirty="0" err="1">
                <a:solidFill>
                  <a:srgbClr val="00B050"/>
                </a:solidFill>
              </a:rPr>
              <a:t>Національного</a:t>
            </a:r>
            <a:r>
              <a:rPr lang="ru-RU" sz="2700" b="1" i="1" dirty="0">
                <a:solidFill>
                  <a:srgbClr val="00B050"/>
                </a:solidFill>
              </a:rPr>
              <a:t> банку </a:t>
            </a:r>
            <a:r>
              <a:rPr lang="ru-RU" sz="2700" b="1" i="1" dirty="0" err="1">
                <a:solidFill>
                  <a:srgbClr val="00B050"/>
                </a:solidFill>
              </a:rPr>
              <a:t>України</a:t>
            </a:r>
            <a:endParaRPr lang="ru-RU" sz="2700" b="1" i="1" dirty="0">
              <a:solidFill>
                <a:srgbClr val="00B050"/>
              </a:solidFill>
            </a:endParaRPr>
          </a:p>
          <a:p>
            <a:r>
              <a:rPr lang="ru-RU" sz="2700" b="1" i="1" dirty="0" err="1">
                <a:solidFill>
                  <a:srgbClr val="FFC000"/>
                </a:solidFill>
              </a:rPr>
              <a:t>Група</a:t>
            </a:r>
            <a:r>
              <a:rPr lang="ru-RU" sz="2700" b="1" i="1" dirty="0">
                <a:solidFill>
                  <a:srgbClr val="FFC000"/>
                </a:solidFill>
              </a:rPr>
              <a:t> </a:t>
            </a:r>
            <a:r>
              <a:rPr lang="ru-RU" sz="2700" b="1" i="1" dirty="0" err="1">
                <a:solidFill>
                  <a:srgbClr val="FFC000"/>
                </a:solidFill>
              </a:rPr>
              <a:t>управління</a:t>
            </a:r>
            <a:r>
              <a:rPr lang="ru-RU" sz="2700" b="1" i="1" dirty="0">
                <a:solidFill>
                  <a:srgbClr val="FFC000"/>
                </a:solidFill>
              </a:rPr>
              <a:t> проектами </a:t>
            </a:r>
            <a:r>
              <a:rPr lang="ru-RU" sz="2700" b="1" i="1" dirty="0" err="1">
                <a:solidFill>
                  <a:srgbClr val="FFC000"/>
                </a:solidFill>
              </a:rPr>
              <a:t>міжнародних</a:t>
            </a:r>
            <a:r>
              <a:rPr lang="ru-RU" sz="2700" b="1" i="1" dirty="0">
                <a:solidFill>
                  <a:srgbClr val="FFC000"/>
                </a:solidFill>
              </a:rPr>
              <a:t> </a:t>
            </a:r>
            <a:r>
              <a:rPr lang="ru-RU" sz="2700" b="1" i="1" dirty="0" err="1">
                <a:solidFill>
                  <a:srgbClr val="FFC000"/>
                </a:solidFill>
              </a:rPr>
              <a:t>кредитних</a:t>
            </a:r>
            <a:r>
              <a:rPr lang="ru-RU" sz="2700" b="1" i="1" dirty="0">
                <a:solidFill>
                  <a:srgbClr val="FFC000"/>
                </a:solidFill>
              </a:rPr>
              <a:t> </a:t>
            </a:r>
            <a:r>
              <a:rPr lang="ru-RU" sz="2700" b="1" i="1" dirty="0" err="1">
                <a:solidFill>
                  <a:srgbClr val="FFC000"/>
                </a:solidFill>
              </a:rPr>
              <a:t>ліній</a:t>
            </a:r>
            <a:endParaRPr lang="ru-RU" sz="2700" b="1" i="1" dirty="0">
              <a:solidFill>
                <a:srgbClr val="FFC000"/>
              </a:solidFill>
            </a:endParaRPr>
          </a:p>
          <a:p>
            <a:r>
              <a:rPr lang="ru-RU" sz="2700" b="1" i="1" dirty="0" err="1">
                <a:solidFill>
                  <a:schemeClr val="accent6">
                    <a:lumMod val="50000"/>
                  </a:schemeClr>
                </a:solidFill>
              </a:rPr>
              <a:t>Спеціалізовані</a:t>
            </a:r>
            <a:r>
              <a:rPr lang="ru-RU" sz="2700" b="1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700" b="1" i="1" dirty="0" err="1">
                <a:solidFill>
                  <a:schemeClr val="accent6">
                    <a:lumMod val="50000"/>
                  </a:schemeClr>
                </a:solidFill>
              </a:rPr>
              <a:t>підприємства</a:t>
            </a:r>
            <a:r>
              <a:rPr lang="ru-RU" sz="2700" b="1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700" b="1" i="1" dirty="0" err="1">
                <a:solidFill>
                  <a:schemeClr val="accent6">
                    <a:lumMod val="50000"/>
                  </a:schemeClr>
                </a:solidFill>
              </a:rPr>
              <a:t>Національного</a:t>
            </a:r>
            <a:r>
              <a:rPr lang="ru-RU" sz="2700" b="1" i="1" dirty="0">
                <a:solidFill>
                  <a:schemeClr val="accent6">
                    <a:lumMod val="50000"/>
                  </a:schemeClr>
                </a:solidFill>
              </a:rPr>
              <a:t> банку </a:t>
            </a:r>
            <a:r>
              <a:rPr lang="ru-RU" sz="2700" b="1" i="1" dirty="0" err="1">
                <a:solidFill>
                  <a:schemeClr val="accent6">
                    <a:lumMod val="50000"/>
                  </a:schemeClr>
                </a:solidFill>
              </a:rPr>
              <a:t>України</a:t>
            </a:r>
            <a:endParaRPr lang="ru-RU" sz="2700" b="1" i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2700" b="1" i="1" dirty="0" err="1">
                <a:solidFill>
                  <a:srgbClr val="00B0F0"/>
                </a:solidFill>
              </a:rPr>
              <a:t>Навчальні</a:t>
            </a:r>
            <a:r>
              <a:rPr lang="ru-RU" sz="2700" b="1" i="1" dirty="0">
                <a:solidFill>
                  <a:srgbClr val="00B0F0"/>
                </a:solidFill>
              </a:rPr>
              <a:t> </a:t>
            </a:r>
            <a:r>
              <a:rPr lang="ru-RU" sz="2700" b="1" i="1" dirty="0" err="1">
                <a:solidFill>
                  <a:srgbClr val="00B0F0"/>
                </a:solidFill>
              </a:rPr>
              <a:t>заклади</a:t>
            </a:r>
            <a:r>
              <a:rPr lang="ru-RU" sz="2700" b="1" i="1" dirty="0">
                <a:solidFill>
                  <a:srgbClr val="00B0F0"/>
                </a:solidFill>
              </a:rPr>
              <a:t> </a:t>
            </a:r>
            <a:r>
              <a:rPr lang="ru-RU" sz="2700" b="1" i="1" dirty="0" err="1">
                <a:solidFill>
                  <a:srgbClr val="00B0F0"/>
                </a:solidFill>
              </a:rPr>
              <a:t>Національного</a:t>
            </a:r>
            <a:r>
              <a:rPr lang="ru-RU" sz="2700" b="1" i="1" dirty="0">
                <a:solidFill>
                  <a:srgbClr val="00B0F0"/>
                </a:solidFill>
              </a:rPr>
              <a:t> банку </a:t>
            </a:r>
            <a:r>
              <a:rPr lang="ru-RU" sz="2700" b="1" i="1" dirty="0" err="1">
                <a:solidFill>
                  <a:srgbClr val="00B0F0"/>
                </a:solidFill>
              </a:rPr>
              <a:t>України</a:t>
            </a:r>
            <a:endParaRPr lang="ru-RU" sz="2700" b="1" i="1" dirty="0">
              <a:solidFill>
                <a:srgbClr val="00B0F0"/>
              </a:solidFill>
            </a:endParaRPr>
          </a:p>
          <a:p>
            <a:r>
              <a:rPr lang="ru-RU" sz="2700" b="1" i="1" dirty="0" err="1">
                <a:solidFill>
                  <a:srgbClr val="FF0000"/>
                </a:solidFill>
              </a:rPr>
              <a:t>Філії</a:t>
            </a:r>
            <a:r>
              <a:rPr lang="ru-RU" sz="2700" b="1" i="1" dirty="0">
                <a:solidFill>
                  <a:srgbClr val="FF0000"/>
                </a:solidFill>
              </a:rPr>
              <a:t> (</a:t>
            </a:r>
            <a:r>
              <a:rPr lang="ru-RU" sz="2700" b="1" i="1" dirty="0" err="1">
                <a:solidFill>
                  <a:srgbClr val="FF0000"/>
                </a:solidFill>
              </a:rPr>
              <a:t>територіальні</a:t>
            </a:r>
            <a:r>
              <a:rPr lang="ru-RU" sz="2700" b="1" i="1" dirty="0">
                <a:solidFill>
                  <a:srgbClr val="FF0000"/>
                </a:solidFill>
              </a:rPr>
              <a:t> </a:t>
            </a:r>
            <a:r>
              <a:rPr lang="ru-RU" sz="2700" b="1" i="1" dirty="0" err="1">
                <a:solidFill>
                  <a:srgbClr val="FF0000"/>
                </a:solidFill>
              </a:rPr>
              <a:t>управління</a:t>
            </a:r>
            <a:r>
              <a:rPr lang="ru-RU" sz="2700" b="1" i="1" dirty="0">
                <a:solidFill>
                  <a:srgbClr val="FF0000"/>
                </a:solidFill>
              </a:rPr>
              <a:t>) </a:t>
            </a:r>
            <a:r>
              <a:rPr lang="ru-RU" sz="2700" b="1" i="1" dirty="0" err="1">
                <a:solidFill>
                  <a:srgbClr val="FF0000"/>
                </a:solidFill>
              </a:rPr>
              <a:t>Національного</a:t>
            </a:r>
            <a:r>
              <a:rPr lang="ru-RU" sz="2700" b="1" i="1" dirty="0">
                <a:solidFill>
                  <a:srgbClr val="FF0000"/>
                </a:solidFill>
              </a:rPr>
              <a:t> банку </a:t>
            </a:r>
            <a:r>
              <a:rPr lang="ru-RU" sz="2700" b="1" i="1" dirty="0" err="1">
                <a:solidFill>
                  <a:srgbClr val="FF0000"/>
                </a:solidFill>
              </a:rPr>
              <a:t>України</a:t>
            </a:r>
            <a:endParaRPr lang="ru-RU" sz="2700" b="1" i="1" dirty="0">
              <a:solidFill>
                <a:srgbClr val="FF0000"/>
              </a:solidFill>
            </a:endParaRPr>
          </a:p>
          <a:p>
            <a:endParaRPr lang="ru-RU" sz="2700" b="1" i="1" dirty="0"/>
          </a:p>
        </p:txBody>
      </p:sp>
    </p:spTree>
    <p:extLst>
      <p:ext uri="{BB962C8B-B14F-4D97-AF65-F5344CB8AC3E}">
        <p14:creationId xmlns="" xmlns:p14="http://schemas.microsoft.com/office/powerpoint/2010/main" val="150092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224136"/>
          </a:xfr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uk-UA" sz="6000" b="1" i="1" dirty="0" smtClean="0">
                <a:solidFill>
                  <a:srgbClr val="00B050"/>
                </a:solidFill>
              </a:rPr>
              <a:t>ВСТУП</a:t>
            </a:r>
            <a:r>
              <a:rPr lang="uk-UA" sz="4000" b="1" i="1" dirty="0" smtClean="0">
                <a:solidFill>
                  <a:srgbClr val="00B050"/>
                </a:solidFill>
              </a:rPr>
              <a:t/>
            </a:r>
            <a:br>
              <a:rPr lang="uk-UA" sz="4000" b="1" i="1" dirty="0" smtClean="0">
                <a:solidFill>
                  <a:srgbClr val="00B050"/>
                </a:solidFill>
              </a:rPr>
            </a:br>
            <a:endParaRPr lang="ru-RU" sz="4000" b="1" i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84784"/>
            <a:ext cx="8928992" cy="5256584"/>
          </a:xfr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- </a:t>
            </a:r>
            <a:r>
              <a:rPr lang="ru-RU" sz="4000" b="1" i="1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Центральним</a:t>
            </a:r>
            <a:r>
              <a:rPr lang="ru-RU" sz="4000" b="1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4000" b="1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банком </a:t>
            </a:r>
            <a:r>
              <a:rPr lang="ru-RU" sz="4000" b="1" i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нашої</a:t>
            </a:r>
            <a:r>
              <a:rPr lang="ru-RU" sz="4000" b="1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4000" b="1" i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країни</a:t>
            </a:r>
            <a:r>
              <a:rPr lang="ru-RU" sz="4000" b="1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є </a:t>
            </a:r>
            <a:r>
              <a:rPr lang="ru-RU" sz="4000" b="1" i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Національний</a:t>
            </a:r>
            <a:r>
              <a:rPr lang="ru-RU" sz="4000" b="1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банк </a:t>
            </a:r>
            <a:r>
              <a:rPr lang="ru-RU" sz="4000" b="1" i="1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України</a:t>
            </a:r>
            <a:r>
              <a:rPr lang="ru-RU" sz="4000" b="1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ru-RU" sz="4000" b="1" i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ru-RU" sz="4000" b="1" i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- </a:t>
            </a:r>
            <a:r>
              <a:rPr lang="ru-RU" sz="4000" b="1" i="1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Національний</a:t>
            </a:r>
            <a:r>
              <a:rPr lang="ru-RU" sz="4000" b="1" i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4000" b="1" i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банк </a:t>
            </a:r>
            <a:r>
              <a:rPr lang="ru-RU" sz="4000" b="1" i="1" dirty="0" err="1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України</a:t>
            </a:r>
            <a:r>
              <a:rPr lang="ru-RU" sz="4000" b="1" i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(НБУ) </a:t>
            </a:r>
            <a:r>
              <a:rPr lang="ru-RU" sz="4000" b="1" i="1" dirty="0" err="1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виступає</a:t>
            </a:r>
            <a:r>
              <a:rPr lang="ru-RU" sz="4000" b="1" i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4000" b="1" i="1" dirty="0" err="1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першорівневим</a:t>
            </a:r>
            <a:r>
              <a:rPr lang="ru-RU" sz="4000" b="1" i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4000" b="1" i="1" dirty="0" err="1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елементом</a:t>
            </a:r>
            <a:r>
              <a:rPr lang="ru-RU" sz="4000" b="1" i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4000" b="1" i="1" dirty="0" err="1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банківської</a:t>
            </a:r>
            <a:r>
              <a:rPr lang="ru-RU" sz="4000" b="1" i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4000" b="1" i="1" dirty="0" err="1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системи</a:t>
            </a:r>
            <a:r>
              <a:rPr lang="ru-RU" sz="4000" b="1" i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ru-RU" sz="4000" b="1" i="1" dirty="0" err="1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регулює</a:t>
            </a:r>
            <a:r>
              <a:rPr lang="ru-RU" sz="4000" b="1" i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4000" b="1" i="1" dirty="0" err="1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її</a:t>
            </a:r>
            <a:r>
              <a:rPr lang="ru-RU" sz="4000" b="1" i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4000" b="1" i="1" dirty="0" err="1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діяльність</a:t>
            </a:r>
            <a:r>
              <a:rPr lang="ru-RU" sz="4000" b="1" i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у межах </a:t>
            </a:r>
            <a:r>
              <a:rPr lang="ru-RU" sz="4000" b="1" i="1" dirty="0" err="1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законодавчо</a:t>
            </a:r>
            <a:r>
              <a:rPr lang="ru-RU" sz="4000" b="1" i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4000" b="1" i="1" dirty="0" err="1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наданих</a:t>
            </a:r>
            <a:r>
              <a:rPr lang="ru-RU" sz="4000" b="1" i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4000" b="1" i="1" dirty="0" err="1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йому</a:t>
            </a:r>
            <a:r>
              <a:rPr lang="ru-RU" sz="4000" b="1" i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прав та </a:t>
            </a:r>
            <a:r>
              <a:rPr lang="ru-RU" sz="4000" b="1" i="1" dirty="0" err="1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повноважень</a:t>
            </a:r>
            <a:r>
              <a:rPr lang="ru-RU" sz="4000" b="1" i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ru-RU" sz="4000" b="1" i="1" dirty="0" err="1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несе</a:t>
            </a:r>
            <a:r>
              <a:rPr lang="ru-RU" sz="4000" b="1" i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4000" b="1" i="1" dirty="0" err="1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відповідальність</a:t>
            </a:r>
            <a:r>
              <a:rPr lang="ru-RU" sz="4000" b="1" i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перед </a:t>
            </a:r>
            <a:r>
              <a:rPr lang="ru-RU" sz="4000" b="1" i="1" dirty="0" err="1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суспільством</a:t>
            </a:r>
            <a:r>
              <a:rPr lang="ru-RU" sz="4000" b="1" i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за </a:t>
            </a:r>
            <a:r>
              <a:rPr lang="ru-RU" sz="4000" b="1" i="1" dirty="0" err="1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функціонування</a:t>
            </a:r>
            <a:r>
              <a:rPr lang="ru-RU" sz="4000" b="1" i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4000" b="1" i="1" dirty="0" err="1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банківської</a:t>
            </a:r>
            <a:r>
              <a:rPr lang="ru-RU" sz="4000" b="1" i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4000" b="1" i="1" dirty="0" err="1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системи</a:t>
            </a:r>
            <a:r>
              <a:rPr lang="ru-RU" sz="4000" b="1" i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4000" b="1" i="1" dirty="0" err="1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загалом</a:t>
            </a:r>
            <a:r>
              <a:rPr lang="ru-RU" sz="4000" b="1" i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0" indent="0">
              <a:buNone/>
            </a:pPr>
            <a:endParaRPr lang="ru-RU" sz="4000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4067944" y="764704"/>
            <a:ext cx="818380" cy="792088"/>
          </a:xfrm>
          <a:prstGeom prst="downArrow">
            <a:avLst>
              <a:gd name="adj1" fmla="val 50000"/>
              <a:gd name="adj2" fmla="val 56872"/>
            </a:avLst>
          </a:prstGeo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88422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584176"/>
          </a:xfrm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7030A0"/>
                </a:solidFill>
              </a:rPr>
              <a:t>СПЕЦІАЛІЗОВАНІ ПІДПРИЄМСТВА НАЦІОНАЛЬНОГО БАНКУ УКРАЇНИ</a:t>
            </a:r>
            <a:br>
              <a:rPr lang="ru-RU" b="1" i="1" dirty="0" smtClean="0">
                <a:solidFill>
                  <a:srgbClr val="7030A0"/>
                </a:solidFill>
              </a:rPr>
            </a:br>
            <a:endParaRPr lang="ru-RU" b="1" i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12776"/>
            <a:ext cx="8928992" cy="5256584"/>
          </a:xfr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i="1" dirty="0" smtClean="0">
                <a:solidFill>
                  <a:srgbClr val="00B050"/>
                </a:solidFill>
              </a:rPr>
              <a:t>Фабрика </a:t>
            </a:r>
            <a:r>
              <a:rPr lang="ru-RU" b="1" i="1" dirty="0">
                <a:solidFill>
                  <a:srgbClr val="00B050"/>
                </a:solidFill>
              </a:rPr>
              <a:t>банкнотного </a:t>
            </a:r>
            <a:r>
              <a:rPr lang="ru-RU" b="1" i="1" dirty="0" err="1">
                <a:solidFill>
                  <a:srgbClr val="00B050"/>
                </a:solidFill>
              </a:rPr>
              <a:t>паперу</a:t>
            </a:r>
            <a:r>
              <a:rPr lang="ru-RU" b="1" i="1" dirty="0">
                <a:solidFill>
                  <a:srgbClr val="00B050"/>
                </a:solidFill>
              </a:rPr>
              <a:t> </a:t>
            </a:r>
            <a:r>
              <a:rPr lang="ru-RU" b="1" i="1" dirty="0" err="1">
                <a:solidFill>
                  <a:srgbClr val="00B050"/>
                </a:solidFill>
              </a:rPr>
              <a:t>Національного</a:t>
            </a:r>
            <a:r>
              <a:rPr lang="ru-RU" b="1" i="1" dirty="0">
                <a:solidFill>
                  <a:srgbClr val="00B050"/>
                </a:solidFill>
              </a:rPr>
              <a:t> банку </a:t>
            </a:r>
            <a:r>
              <a:rPr lang="ru-RU" b="1" i="1" dirty="0" err="1">
                <a:solidFill>
                  <a:srgbClr val="00B050"/>
                </a:solidFill>
              </a:rPr>
              <a:t>України</a:t>
            </a:r>
            <a:endParaRPr lang="ru-RU" b="1" i="1" dirty="0">
              <a:solidFill>
                <a:srgbClr val="00B050"/>
              </a:solidFill>
            </a:endParaRPr>
          </a:p>
          <a:p>
            <a:r>
              <a:rPr lang="ru-RU" b="1" i="1" dirty="0" err="1">
                <a:solidFill>
                  <a:srgbClr val="0070C0"/>
                </a:solidFill>
              </a:rPr>
              <a:t>Банкнотно-монетний</a:t>
            </a:r>
            <a:r>
              <a:rPr lang="ru-RU" b="1" i="1" dirty="0">
                <a:solidFill>
                  <a:srgbClr val="0070C0"/>
                </a:solidFill>
              </a:rPr>
              <a:t> </a:t>
            </a:r>
            <a:r>
              <a:rPr lang="ru-RU" b="1" i="1" dirty="0" err="1">
                <a:solidFill>
                  <a:srgbClr val="0070C0"/>
                </a:solidFill>
              </a:rPr>
              <a:t>двір</a:t>
            </a:r>
            <a:r>
              <a:rPr lang="ru-RU" b="1" i="1" dirty="0">
                <a:solidFill>
                  <a:srgbClr val="0070C0"/>
                </a:solidFill>
              </a:rPr>
              <a:t> </a:t>
            </a:r>
            <a:r>
              <a:rPr lang="ru-RU" b="1" i="1" dirty="0" err="1">
                <a:solidFill>
                  <a:srgbClr val="0070C0"/>
                </a:solidFill>
              </a:rPr>
              <a:t>Національного</a:t>
            </a:r>
            <a:r>
              <a:rPr lang="ru-RU" b="1" i="1" dirty="0">
                <a:solidFill>
                  <a:srgbClr val="0070C0"/>
                </a:solidFill>
              </a:rPr>
              <a:t> банку </a:t>
            </a:r>
            <a:r>
              <a:rPr lang="ru-RU" b="1" i="1" dirty="0" err="1">
                <a:solidFill>
                  <a:srgbClr val="0070C0"/>
                </a:solidFill>
              </a:rPr>
              <a:t>України</a:t>
            </a:r>
            <a:endParaRPr lang="ru-RU" b="1" i="1" dirty="0">
              <a:solidFill>
                <a:srgbClr val="0070C0"/>
              </a:solidFill>
            </a:endParaRPr>
          </a:p>
          <a:p>
            <a:endParaRPr lang="ru-RU" b="1" i="1" dirty="0"/>
          </a:p>
        </p:txBody>
      </p:sp>
      <p:pic>
        <p:nvPicPr>
          <p:cNvPr id="3074" name="Picture 2" descr="F:\Банківське\150px-NBU_Emblem_10_Hryven_2006_bac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9" y="3501008"/>
            <a:ext cx="4752528" cy="309634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30971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512168"/>
          </a:xfr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НАВЧАЛЬНІ ЗАКЛАДИ НАЦІОНАЛЬНОГО БАНКУ УКРАЇНИ</a:t>
            </a:r>
            <a:br>
              <a:rPr lang="ru-RU" b="1" i="1" dirty="0" smtClean="0">
                <a:solidFill>
                  <a:srgbClr val="FF0000"/>
                </a:solidFill>
              </a:rPr>
            </a:b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268760"/>
            <a:ext cx="8928992" cy="1944216"/>
          </a:xfrm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r>
              <a:rPr lang="ru-RU" sz="3800" b="1" i="1" dirty="0" err="1" smtClean="0">
                <a:solidFill>
                  <a:srgbClr val="00B050"/>
                </a:solidFill>
              </a:rPr>
              <a:t>Львівський</a:t>
            </a:r>
            <a:r>
              <a:rPr lang="ru-RU" sz="3800" b="1" i="1" dirty="0" smtClean="0">
                <a:solidFill>
                  <a:srgbClr val="00B050"/>
                </a:solidFill>
              </a:rPr>
              <a:t> </a:t>
            </a:r>
            <a:r>
              <a:rPr lang="ru-RU" sz="3800" b="1" i="1" dirty="0" err="1">
                <a:solidFill>
                  <a:srgbClr val="00B050"/>
                </a:solidFill>
              </a:rPr>
              <a:t>інститут</a:t>
            </a:r>
            <a:r>
              <a:rPr lang="ru-RU" sz="3800" b="1" i="1" dirty="0">
                <a:solidFill>
                  <a:srgbClr val="00B050"/>
                </a:solidFill>
              </a:rPr>
              <a:t> </a:t>
            </a:r>
            <a:r>
              <a:rPr lang="ru-RU" sz="3800" b="1" i="1" dirty="0" err="1">
                <a:solidFill>
                  <a:srgbClr val="00B050"/>
                </a:solidFill>
              </a:rPr>
              <a:t>банківської</a:t>
            </a:r>
            <a:r>
              <a:rPr lang="ru-RU" sz="3800" b="1" i="1" dirty="0">
                <a:solidFill>
                  <a:srgbClr val="00B050"/>
                </a:solidFill>
              </a:rPr>
              <a:t> </a:t>
            </a:r>
            <a:r>
              <a:rPr lang="ru-RU" sz="3800" b="1" i="1" dirty="0" err="1">
                <a:solidFill>
                  <a:srgbClr val="00B050"/>
                </a:solidFill>
              </a:rPr>
              <a:t>справи</a:t>
            </a:r>
            <a:endParaRPr lang="ru-RU" sz="3800" b="1" i="1" dirty="0">
              <a:solidFill>
                <a:srgbClr val="00B050"/>
              </a:solidFill>
            </a:endParaRPr>
          </a:p>
          <a:p>
            <a:r>
              <a:rPr lang="ru-RU" sz="3800" b="1" i="1" dirty="0" err="1">
                <a:solidFill>
                  <a:srgbClr val="7030A0"/>
                </a:solidFill>
              </a:rPr>
              <a:t>Українська</a:t>
            </a:r>
            <a:r>
              <a:rPr lang="ru-RU" sz="3800" b="1" i="1" dirty="0">
                <a:solidFill>
                  <a:srgbClr val="7030A0"/>
                </a:solidFill>
              </a:rPr>
              <a:t> </a:t>
            </a:r>
            <a:r>
              <a:rPr lang="ru-RU" sz="3800" b="1" i="1" dirty="0" err="1">
                <a:solidFill>
                  <a:srgbClr val="7030A0"/>
                </a:solidFill>
              </a:rPr>
              <a:t>академія</a:t>
            </a:r>
            <a:r>
              <a:rPr lang="ru-RU" sz="3800" b="1" i="1" dirty="0">
                <a:solidFill>
                  <a:srgbClr val="7030A0"/>
                </a:solidFill>
              </a:rPr>
              <a:t> </a:t>
            </a:r>
            <a:r>
              <a:rPr lang="ru-RU" sz="3800" b="1" i="1" dirty="0" err="1">
                <a:solidFill>
                  <a:srgbClr val="7030A0"/>
                </a:solidFill>
              </a:rPr>
              <a:t>банківської</a:t>
            </a:r>
            <a:r>
              <a:rPr lang="ru-RU" sz="3800" b="1" i="1" dirty="0">
                <a:solidFill>
                  <a:srgbClr val="7030A0"/>
                </a:solidFill>
              </a:rPr>
              <a:t> </a:t>
            </a:r>
            <a:r>
              <a:rPr lang="ru-RU" sz="3800" b="1" i="1" dirty="0" err="1">
                <a:solidFill>
                  <a:srgbClr val="7030A0"/>
                </a:solidFill>
              </a:rPr>
              <a:t>справи</a:t>
            </a:r>
            <a:r>
              <a:rPr lang="ru-RU" sz="3800" b="1" i="1" dirty="0">
                <a:solidFill>
                  <a:srgbClr val="7030A0"/>
                </a:solidFill>
              </a:rPr>
              <a:t> (</a:t>
            </a:r>
            <a:r>
              <a:rPr lang="ru-RU" sz="3800" b="1" i="1" dirty="0" err="1" smtClean="0">
                <a:solidFill>
                  <a:srgbClr val="7030A0"/>
                </a:solidFill>
              </a:rPr>
              <a:t>місто</a:t>
            </a:r>
            <a:r>
              <a:rPr lang="ru-RU" sz="3800" b="1" i="1" dirty="0" smtClean="0">
                <a:solidFill>
                  <a:srgbClr val="7030A0"/>
                </a:solidFill>
              </a:rPr>
              <a:t> </a:t>
            </a:r>
            <a:r>
              <a:rPr lang="ru-RU" sz="3800" b="1" i="1" dirty="0" err="1" smtClean="0">
                <a:solidFill>
                  <a:srgbClr val="7030A0"/>
                </a:solidFill>
              </a:rPr>
              <a:t>Суми</a:t>
            </a:r>
            <a:r>
              <a:rPr lang="ru-RU" sz="3800" b="1" i="1" dirty="0" smtClean="0">
                <a:solidFill>
                  <a:srgbClr val="7030A0"/>
                </a:solidFill>
              </a:rPr>
              <a:t>)</a:t>
            </a:r>
            <a:endParaRPr lang="ru-RU" sz="3800" b="1" i="1" dirty="0">
              <a:solidFill>
                <a:srgbClr val="7030A0"/>
              </a:solidFill>
            </a:endParaRPr>
          </a:p>
          <a:p>
            <a:r>
              <a:rPr lang="ru-RU" sz="3800" b="1" i="1" dirty="0" err="1">
                <a:solidFill>
                  <a:srgbClr val="0070C0"/>
                </a:solidFill>
              </a:rPr>
              <a:t>Харківський</a:t>
            </a:r>
            <a:r>
              <a:rPr lang="ru-RU" sz="3800" b="1" i="1" dirty="0">
                <a:solidFill>
                  <a:srgbClr val="0070C0"/>
                </a:solidFill>
              </a:rPr>
              <a:t> </a:t>
            </a:r>
            <a:r>
              <a:rPr lang="ru-RU" sz="3800" b="1" i="1" dirty="0" err="1">
                <a:solidFill>
                  <a:srgbClr val="0070C0"/>
                </a:solidFill>
              </a:rPr>
              <a:t>інститут</a:t>
            </a:r>
            <a:r>
              <a:rPr lang="ru-RU" sz="3800" b="1" i="1" dirty="0">
                <a:solidFill>
                  <a:srgbClr val="0070C0"/>
                </a:solidFill>
              </a:rPr>
              <a:t> </a:t>
            </a:r>
            <a:r>
              <a:rPr lang="ru-RU" sz="3800" b="1" i="1" dirty="0" err="1">
                <a:solidFill>
                  <a:srgbClr val="0070C0"/>
                </a:solidFill>
              </a:rPr>
              <a:t>банківської</a:t>
            </a:r>
            <a:r>
              <a:rPr lang="ru-RU" sz="3800" b="1" i="1" dirty="0">
                <a:solidFill>
                  <a:srgbClr val="0070C0"/>
                </a:solidFill>
              </a:rPr>
              <a:t> </a:t>
            </a:r>
            <a:r>
              <a:rPr lang="ru-RU" sz="3800" b="1" i="1" dirty="0" err="1">
                <a:solidFill>
                  <a:srgbClr val="0070C0"/>
                </a:solidFill>
              </a:rPr>
              <a:t>справи</a:t>
            </a:r>
            <a:endParaRPr lang="ru-RU" sz="3800" b="1" i="1" dirty="0">
              <a:solidFill>
                <a:srgbClr val="0070C0"/>
              </a:solidFill>
            </a:endParaRPr>
          </a:p>
          <a:p>
            <a:r>
              <a:rPr lang="ru-RU" sz="3800" b="1" i="1" dirty="0" err="1">
                <a:solidFill>
                  <a:srgbClr val="FF0000"/>
                </a:solidFill>
              </a:rPr>
              <a:t>Черкаський</a:t>
            </a:r>
            <a:r>
              <a:rPr lang="ru-RU" sz="3800" b="1" i="1" dirty="0">
                <a:solidFill>
                  <a:srgbClr val="FF0000"/>
                </a:solidFill>
              </a:rPr>
              <a:t> </a:t>
            </a:r>
            <a:r>
              <a:rPr lang="ru-RU" sz="3800" b="1" i="1" dirty="0" err="1">
                <a:solidFill>
                  <a:srgbClr val="FF0000"/>
                </a:solidFill>
              </a:rPr>
              <a:t>інститут</a:t>
            </a:r>
            <a:r>
              <a:rPr lang="ru-RU" sz="3800" b="1" i="1" dirty="0">
                <a:solidFill>
                  <a:srgbClr val="FF0000"/>
                </a:solidFill>
              </a:rPr>
              <a:t> </a:t>
            </a:r>
            <a:r>
              <a:rPr lang="ru-RU" sz="3800" b="1" i="1" dirty="0" err="1">
                <a:solidFill>
                  <a:srgbClr val="FF0000"/>
                </a:solidFill>
              </a:rPr>
              <a:t>банківської</a:t>
            </a:r>
            <a:r>
              <a:rPr lang="ru-RU" sz="3800" b="1" i="1" dirty="0">
                <a:solidFill>
                  <a:srgbClr val="FF0000"/>
                </a:solidFill>
              </a:rPr>
              <a:t> </a:t>
            </a:r>
            <a:r>
              <a:rPr lang="ru-RU" sz="3800" b="1" i="1" dirty="0" err="1">
                <a:solidFill>
                  <a:srgbClr val="FF0000"/>
                </a:solidFill>
              </a:rPr>
              <a:t>справи</a:t>
            </a:r>
            <a:endParaRPr lang="ru-RU" sz="3800" b="1" i="1" dirty="0">
              <a:solidFill>
                <a:srgbClr val="FF0000"/>
              </a:solidFill>
            </a:endParaRPr>
          </a:p>
          <a:p>
            <a:r>
              <a:rPr lang="ru-RU" sz="3800" b="1" i="1" dirty="0" err="1">
                <a:solidFill>
                  <a:schemeClr val="accent6">
                    <a:lumMod val="50000"/>
                  </a:schemeClr>
                </a:solidFill>
              </a:rPr>
              <a:t>Інститут</a:t>
            </a:r>
            <a:r>
              <a:rPr lang="ru-RU" sz="3800" b="1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800" b="1" i="1" dirty="0" err="1">
                <a:solidFill>
                  <a:schemeClr val="accent6">
                    <a:lumMod val="50000"/>
                  </a:schemeClr>
                </a:solidFill>
              </a:rPr>
              <a:t>магістерської</a:t>
            </a:r>
            <a:r>
              <a:rPr lang="ru-RU" sz="3800" b="1" i="1" dirty="0">
                <a:solidFill>
                  <a:schemeClr val="accent6">
                    <a:lumMod val="50000"/>
                  </a:schemeClr>
                </a:solidFill>
              </a:rPr>
              <a:t> та </a:t>
            </a:r>
            <a:r>
              <a:rPr lang="ru-RU" sz="3800" b="1" i="1" dirty="0" err="1">
                <a:solidFill>
                  <a:schemeClr val="accent6">
                    <a:lumMod val="50000"/>
                  </a:schemeClr>
                </a:solidFill>
              </a:rPr>
              <a:t>післядипломної</a:t>
            </a:r>
            <a:r>
              <a:rPr lang="ru-RU" sz="3800" b="1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800" b="1" i="1" dirty="0" err="1">
                <a:solidFill>
                  <a:schemeClr val="accent6">
                    <a:lumMod val="50000"/>
                  </a:schemeClr>
                </a:solidFill>
              </a:rPr>
              <a:t>освіти</a:t>
            </a:r>
            <a:r>
              <a:rPr lang="ru-RU" sz="3800" b="1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800" b="1" i="1" dirty="0" err="1">
                <a:solidFill>
                  <a:schemeClr val="accent6">
                    <a:lumMod val="50000"/>
                  </a:schemeClr>
                </a:solidFill>
              </a:rPr>
              <a:t>Університету</a:t>
            </a:r>
            <a:r>
              <a:rPr lang="ru-RU" sz="3800" b="1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800" b="1" i="1" dirty="0" err="1">
                <a:solidFill>
                  <a:schemeClr val="accent6">
                    <a:lumMod val="50000"/>
                  </a:schemeClr>
                </a:solidFill>
              </a:rPr>
              <a:t>банківської</a:t>
            </a:r>
            <a:r>
              <a:rPr lang="ru-RU" sz="3800" b="1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800" b="1" i="1" dirty="0" err="1">
                <a:solidFill>
                  <a:schemeClr val="accent6">
                    <a:lumMod val="50000"/>
                  </a:schemeClr>
                </a:solidFill>
              </a:rPr>
              <a:t>справи</a:t>
            </a:r>
            <a:r>
              <a:rPr lang="ru-RU" sz="3800" b="1" i="1" dirty="0">
                <a:solidFill>
                  <a:schemeClr val="accent6">
                    <a:lumMod val="50000"/>
                  </a:schemeClr>
                </a:solidFill>
              </a:rPr>
              <a:t> НБУ (</a:t>
            </a:r>
            <a:r>
              <a:rPr lang="ru-RU" sz="3800" b="1" i="1" dirty="0" err="1">
                <a:solidFill>
                  <a:schemeClr val="accent6">
                    <a:lumMod val="50000"/>
                  </a:schemeClr>
                </a:solidFill>
              </a:rPr>
              <a:t>м.Київ</a:t>
            </a:r>
            <a:r>
              <a:rPr lang="ru-RU" sz="3800" b="1" i="1" dirty="0">
                <a:solidFill>
                  <a:schemeClr val="accent6">
                    <a:lumMod val="50000"/>
                  </a:schemeClr>
                </a:solidFill>
              </a:rPr>
              <a:t>)</a:t>
            </a:r>
          </a:p>
          <a:p>
            <a:endParaRPr lang="ru-RU" dirty="0"/>
          </a:p>
        </p:txBody>
      </p:sp>
      <p:pic>
        <p:nvPicPr>
          <p:cNvPr id="9218" name="Picture 2" descr="C:\Users\валера\Desktop\Банківське\800px-Українська_академія_банківської_справ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3083"/>
            <a:ext cx="9144000" cy="304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107504" y="3284984"/>
            <a:ext cx="8928992" cy="554386"/>
          </a:xfrm>
          <a:prstGeom prst="roundRect">
            <a:avLst/>
          </a:prstGeom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/>
              <a:t>УКРАЇНСЬКА АКАДЕМІЯ БАНКІВСЬКОЇ СПРАВИ</a:t>
            </a:r>
            <a:endParaRPr lang="ru-RU" sz="3200" b="1" i="1" dirty="0"/>
          </a:p>
        </p:txBody>
      </p:sp>
    </p:spTree>
    <p:extLst>
      <p:ext uri="{BB962C8B-B14F-4D97-AF65-F5344CB8AC3E}">
        <p14:creationId xmlns="" xmlns:p14="http://schemas.microsoft.com/office/powerpoint/2010/main" val="114409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301006"/>
          </a:xfr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8800" b="1" i="1" dirty="0" smtClean="0">
                <a:solidFill>
                  <a:srgbClr val="00B050"/>
                </a:solidFill>
              </a:rPr>
              <a:t>№ 3</a:t>
            </a:r>
            <a:endParaRPr lang="ru-RU" sz="8800" b="1" i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3645024"/>
            <a:ext cx="8928992" cy="3096344"/>
          </a:xfr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uk-UA" sz="8800" b="1" i="1" dirty="0" smtClean="0">
                <a:solidFill>
                  <a:srgbClr val="FF0000"/>
                </a:solidFill>
              </a:rPr>
              <a:t>ОРГАНИ УПРАВЛІННЯ НБУ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42" name="Picture 2" descr="C:\Users\валера\Desktop\Банківське\9008408_dfd00a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14" y="1628800"/>
            <a:ext cx="2808312" cy="193772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C:\Users\валера\Desktop\Банківське\9008407_71627088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5728" y="1628800"/>
            <a:ext cx="2448272" cy="193772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5" name="Picture 5" descr="C:\Users\валера\Desktop\Банківське\9008412_c5322309 (1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628800"/>
            <a:ext cx="1944216" cy="19234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6" name="Picture 6" descr="C:\Users\валера\Desktop\Банківське\9008409_689a3bef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628800"/>
            <a:ext cx="1656184" cy="19234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85857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1301006"/>
          </a:xfr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b="1" i="1" dirty="0" smtClean="0">
                <a:solidFill>
                  <a:srgbClr val="00B050"/>
                </a:solidFill>
              </a:rPr>
              <a:t>КЕРІВНИМИ ОРГАНАМИ НБУ Є</a:t>
            </a:r>
            <a:r>
              <a:rPr lang="ru-RU" b="1" i="1" dirty="0" smtClean="0">
                <a:solidFill>
                  <a:srgbClr val="00B050"/>
                </a:solidFill>
              </a:rPr>
              <a:t/>
            </a:r>
            <a:br>
              <a:rPr lang="ru-RU" b="1" i="1" dirty="0" smtClean="0">
                <a:solidFill>
                  <a:srgbClr val="00B050"/>
                </a:solidFill>
              </a:rPr>
            </a:br>
            <a:endParaRPr lang="ru-RU" b="1" i="1" dirty="0">
              <a:solidFill>
                <a:srgbClr val="00B050"/>
              </a:solidFill>
            </a:endParaRPr>
          </a:p>
        </p:txBody>
      </p:sp>
      <p:pic>
        <p:nvPicPr>
          <p:cNvPr id="11266" name="Picture 2" descr="C:\Users\валера\Desktop\Банківське\9008409_689a3be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5589240"/>
            <a:ext cx="2198442" cy="116852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7" name="Picture 3" descr="C:\Users\валера\Desktop\Банківське\Build_nbu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084" y="1619267"/>
            <a:ext cx="2190246" cy="396997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5762330" y="1151586"/>
            <a:ext cx="3202158" cy="4437653"/>
          </a:xfrm>
          <a:prstGeom prst="roundRect">
            <a:avLst/>
          </a:prstGeo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i="1" dirty="0" smtClean="0">
                <a:solidFill>
                  <a:srgbClr val="FFFF00"/>
                </a:solidFill>
              </a:rPr>
              <a:t>ПРАВЛІННЯ НБУ</a:t>
            </a:r>
            <a:endParaRPr lang="uk-UA" sz="4000" b="1" i="1" dirty="0">
              <a:solidFill>
                <a:srgbClr val="FFFF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7504" y="1151586"/>
            <a:ext cx="3456384" cy="4437654"/>
          </a:xfrm>
          <a:prstGeom prst="roundRect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6600" b="1" i="1" dirty="0" smtClean="0">
                <a:solidFill>
                  <a:srgbClr val="FF0000"/>
                </a:solidFill>
              </a:rPr>
              <a:t>РАДА НБУ</a:t>
            </a:r>
            <a:endParaRPr lang="uk-UA" sz="6600" b="1" i="1" dirty="0">
              <a:solidFill>
                <a:srgbClr val="FF0000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 rot="18361855">
            <a:off x="5083863" y="608371"/>
            <a:ext cx="484632" cy="978408"/>
          </a:xfrm>
          <a:prstGeom prst="downArrow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Стрелка вниз 8"/>
          <p:cNvSpPr/>
          <p:nvPr/>
        </p:nvSpPr>
        <p:spPr>
          <a:xfrm rot="2609235">
            <a:off x="3842241" y="608371"/>
            <a:ext cx="484632" cy="978408"/>
          </a:xfrm>
          <a:prstGeom prst="downArrow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20559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3645024"/>
            <a:ext cx="8928992" cy="3096344"/>
          </a:xfr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dirty="0" err="1" smtClean="0">
                <a:solidFill>
                  <a:srgbClr val="00B050"/>
                </a:solidFill>
              </a:rPr>
              <a:t>Відповідно</a:t>
            </a:r>
            <a:r>
              <a:rPr lang="ru-RU" b="1" i="1" dirty="0" smtClean="0">
                <a:solidFill>
                  <a:srgbClr val="00B050"/>
                </a:solidFill>
              </a:rPr>
              <a:t> </a:t>
            </a:r>
            <a:r>
              <a:rPr lang="ru-RU" b="1" i="1" dirty="0">
                <a:solidFill>
                  <a:srgbClr val="00B050"/>
                </a:solidFill>
              </a:rPr>
              <a:t>до </a:t>
            </a:r>
            <a:r>
              <a:rPr lang="ru-RU" b="1" i="1" dirty="0" err="1">
                <a:solidFill>
                  <a:srgbClr val="00B050"/>
                </a:solidFill>
              </a:rPr>
              <a:t>Конституції</a:t>
            </a:r>
            <a:r>
              <a:rPr lang="ru-RU" b="1" i="1" dirty="0">
                <a:solidFill>
                  <a:srgbClr val="00B050"/>
                </a:solidFill>
              </a:rPr>
              <a:t> </a:t>
            </a:r>
            <a:r>
              <a:rPr lang="ru-RU" b="1" i="1" dirty="0" err="1">
                <a:solidFill>
                  <a:srgbClr val="00B050"/>
                </a:solidFill>
              </a:rPr>
              <a:t>України</a:t>
            </a:r>
            <a:r>
              <a:rPr lang="ru-RU" b="1" i="1" dirty="0">
                <a:solidFill>
                  <a:srgbClr val="00B050"/>
                </a:solidFill>
              </a:rPr>
              <a:t> </a:t>
            </a:r>
            <a:r>
              <a:rPr lang="ru-RU" b="1" i="1" dirty="0" err="1" smtClean="0">
                <a:solidFill>
                  <a:srgbClr val="00B050"/>
                </a:solidFill>
              </a:rPr>
              <a:t>основними</a:t>
            </a:r>
            <a:r>
              <a:rPr lang="ru-RU" b="1" i="1" dirty="0" smtClean="0">
                <a:solidFill>
                  <a:srgbClr val="00B050"/>
                </a:solidFill>
              </a:rPr>
              <a:t> </a:t>
            </a:r>
            <a:r>
              <a:rPr lang="ru-RU" b="1" i="1" dirty="0">
                <a:solidFill>
                  <a:srgbClr val="00B050"/>
                </a:solidFill>
              </a:rPr>
              <a:t/>
            </a:r>
            <a:br>
              <a:rPr lang="ru-RU" b="1" i="1" dirty="0">
                <a:solidFill>
                  <a:srgbClr val="00B050"/>
                </a:solidFill>
              </a:rPr>
            </a:br>
            <a:r>
              <a:rPr lang="ru-RU" b="1" i="1" dirty="0" err="1">
                <a:solidFill>
                  <a:srgbClr val="00B050"/>
                </a:solidFill>
              </a:rPr>
              <a:t>завданнями</a:t>
            </a:r>
            <a:r>
              <a:rPr lang="ru-RU" b="1" i="1" dirty="0">
                <a:solidFill>
                  <a:srgbClr val="00B050"/>
                </a:solidFill>
              </a:rPr>
              <a:t> Ради </a:t>
            </a:r>
            <a:r>
              <a:rPr lang="ru-RU" b="1" i="1" dirty="0" err="1">
                <a:solidFill>
                  <a:srgbClr val="00B050"/>
                </a:solidFill>
              </a:rPr>
              <a:t>Національного</a:t>
            </a:r>
            <a:r>
              <a:rPr lang="ru-RU" b="1" i="1" dirty="0">
                <a:solidFill>
                  <a:srgbClr val="00B050"/>
                </a:solidFill>
              </a:rPr>
              <a:t> банку є </a:t>
            </a:r>
            <a:r>
              <a:rPr lang="ru-RU" b="1" i="1" dirty="0" err="1">
                <a:solidFill>
                  <a:srgbClr val="FF0000"/>
                </a:solidFill>
              </a:rPr>
              <a:t>розроблення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о</a:t>
            </a:r>
            <a:r>
              <a:rPr lang="ru-RU" b="1" i="1" dirty="0" err="1" smtClean="0">
                <a:solidFill>
                  <a:srgbClr val="FF0000"/>
                </a:solidFill>
              </a:rPr>
              <a:t>сновних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ru-RU" b="1" i="1" dirty="0">
                <a:solidFill>
                  <a:srgbClr val="FF0000"/>
                </a:solidFill>
              </a:rPr>
              <a:t>засад </a:t>
            </a:r>
            <a:br>
              <a:rPr lang="ru-RU" b="1" i="1" dirty="0">
                <a:solidFill>
                  <a:srgbClr val="FF0000"/>
                </a:solidFill>
              </a:rPr>
            </a:br>
            <a:r>
              <a:rPr lang="ru-RU" b="1" i="1" dirty="0" err="1">
                <a:solidFill>
                  <a:srgbClr val="FF0000"/>
                </a:solidFill>
              </a:rPr>
              <a:t>грошово-кредитної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політики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>
                <a:solidFill>
                  <a:schemeClr val="accent6">
                    <a:lumMod val="50000"/>
                  </a:schemeClr>
                </a:solidFill>
              </a:rPr>
              <a:t>та</a:t>
            </a:r>
            <a:r>
              <a:rPr lang="ru-RU" b="1" i="1" dirty="0"/>
              <a:t> </a:t>
            </a:r>
            <a:r>
              <a:rPr lang="ru-RU" b="1" i="1" dirty="0" err="1">
                <a:solidFill>
                  <a:srgbClr val="7030A0"/>
                </a:solidFill>
              </a:rPr>
              <a:t>здійснення</a:t>
            </a:r>
            <a:r>
              <a:rPr lang="ru-RU" b="1" i="1" dirty="0">
                <a:solidFill>
                  <a:srgbClr val="7030A0"/>
                </a:solidFill>
              </a:rPr>
              <a:t> контролю за </a:t>
            </a:r>
            <a:r>
              <a:rPr lang="ru-RU" b="1" i="1" dirty="0" err="1">
                <a:solidFill>
                  <a:srgbClr val="7030A0"/>
                </a:solidFill>
              </a:rPr>
              <a:t>проведенням</a:t>
            </a:r>
            <a:r>
              <a:rPr lang="ru-RU" b="1" i="1" dirty="0">
                <a:solidFill>
                  <a:srgbClr val="7030A0"/>
                </a:solidFill>
              </a:rPr>
              <a:t> </a:t>
            </a:r>
            <a:br>
              <a:rPr lang="ru-RU" b="1" i="1" dirty="0">
                <a:solidFill>
                  <a:srgbClr val="7030A0"/>
                </a:solidFill>
              </a:rPr>
            </a:br>
            <a:r>
              <a:rPr lang="ru-RU" b="1" i="1" dirty="0" err="1">
                <a:solidFill>
                  <a:srgbClr val="7030A0"/>
                </a:solidFill>
              </a:rPr>
              <a:t>грошово-кредитної</a:t>
            </a:r>
            <a:r>
              <a:rPr lang="ru-RU" b="1" i="1" dirty="0">
                <a:solidFill>
                  <a:srgbClr val="7030A0"/>
                </a:solidFill>
              </a:rPr>
              <a:t> </a:t>
            </a:r>
            <a:r>
              <a:rPr lang="ru-RU" b="1" i="1" dirty="0" err="1">
                <a:solidFill>
                  <a:srgbClr val="7030A0"/>
                </a:solidFill>
              </a:rPr>
              <a:t>політики</a:t>
            </a:r>
            <a:r>
              <a:rPr lang="ru-RU" b="1" i="1" dirty="0">
                <a:solidFill>
                  <a:srgbClr val="7030A0"/>
                </a:solidFill>
              </a:rPr>
              <a:t>.</a:t>
            </a:r>
          </a:p>
        </p:txBody>
      </p:sp>
      <p:pic>
        <p:nvPicPr>
          <p:cNvPr id="12290" name="Picture 2" descr="C:\Users\валера\Desktop\Банківське\150px-NBU_Emblem_10_Hryven_2006_bac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3263" y="4430713"/>
            <a:ext cx="28575" cy="238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1" name="Picture 3" descr="C:\Users\валера\Desktop\Банківське\150px-NBU_Emblem_10_Hryven_2006_bac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268760"/>
            <a:ext cx="3168352" cy="227910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107504" y="163488"/>
            <a:ext cx="8928992" cy="914400"/>
          </a:xfrm>
          <a:prstGeom prst="round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/>
              <a:t>ЗАВДАННЯ РАДИ НАЦІОНАЛЬНОГО БАНКУ </a:t>
            </a:r>
            <a:endParaRPr lang="uk-UA" sz="3600" b="1" i="1" dirty="0"/>
          </a:p>
        </p:txBody>
      </p:sp>
    </p:spTree>
    <p:extLst>
      <p:ext uri="{BB962C8B-B14F-4D97-AF65-F5344CB8AC3E}">
        <p14:creationId xmlns="" xmlns:p14="http://schemas.microsoft.com/office/powerpoint/2010/main" val="320904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301006"/>
          </a:xfr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ПОВНОВАЖЕННЯ РАДИ НАЦІОНАЛЬНОГО БАНКУ 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12776"/>
            <a:ext cx="8928992" cy="5328592"/>
          </a:xfr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00B050"/>
                </a:solidFill>
              </a:rPr>
              <a:t>1) </a:t>
            </a:r>
            <a:r>
              <a:rPr lang="ru-RU" b="1" dirty="0" err="1">
                <a:solidFill>
                  <a:srgbClr val="00B050"/>
                </a:solidFill>
              </a:rPr>
              <a:t>розробляє</a:t>
            </a:r>
            <a:r>
              <a:rPr lang="ru-RU" b="1" dirty="0">
                <a:solidFill>
                  <a:srgbClr val="00B050"/>
                </a:solidFill>
              </a:rPr>
              <a:t> </a:t>
            </a:r>
            <a:r>
              <a:rPr lang="ru-RU" b="1" dirty="0" err="1">
                <a:solidFill>
                  <a:srgbClr val="00B050"/>
                </a:solidFill>
              </a:rPr>
              <a:t>Основні</a:t>
            </a:r>
            <a:r>
              <a:rPr lang="ru-RU" b="1" dirty="0">
                <a:solidFill>
                  <a:srgbClr val="00B050"/>
                </a:solidFill>
              </a:rPr>
              <a:t> засади </a:t>
            </a:r>
            <a:r>
              <a:rPr lang="ru-RU" b="1" dirty="0" err="1">
                <a:solidFill>
                  <a:srgbClr val="00B050"/>
                </a:solidFill>
              </a:rPr>
              <a:t>грошово-кредитної</a:t>
            </a:r>
            <a:r>
              <a:rPr lang="ru-RU" b="1" dirty="0">
                <a:solidFill>
                  <a:srgbClr val="00B050"/>
                </a:solidFill>
              </a:rPr>
              <a:t> </a:t>
            </a:r>
            <a:r>
              <a:rPr lang="ru-RU" b="1" dirty="0" err="1">
                <a:solidFill>
                  <a:srgbClr val="00B050"/>
                </a:solidFill>
              </a:rPr>
              <a:t>політики</a:t>
            </a:r>
            <a:r>
              <a:rPr lang="ru-RU" b="1" dirty="0">
                <a:solidFill>
                  <a:srgbClr val="00B050"/>
                </a:solidFill>
              </a:rPr>
              <a:t>, </a:t>
            </a:r>
            <a:r>
              <a:rPr lang="ru-RU" b="1" dirty="0" err="1" smtClean="0">
                <a:solidFill>
                  <a:srgbClr val="00B050"/>
                </a:solidFill>
              </a:rPr>
              <a:t>публікує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b="1" dirty="0" err="1">
                <a:solidFill>
                  <a:srgbClr val="00B050"/>
                </a:solidFill>
              </a:rPr>
              <a:t>їх</a:t>
            </a:r>
            <a:r>
              <a:rPr lang="ru-RU" b="1" dirty="0">
                <a:solidFill>
                  <a:srgbClr val="00B050"/>
                </a:solidFill>
              </a:rPr>
              <a:t> в </a:t>
            </a:r>
            <a:r>
              <a:rPr lang="ru-RU" b="1" dirty="0" err="1">
                <a:solidFill>
                  <a:srgbClr val="00B050"/>
                </a:solidFill>
              </a:rPr>
              <a:t>офіційних</a:t>
            </a:r>
            <a:r>
              <a:rPr lang="ru-RU" b="1" dirty="0">
                <a:solidFill>
                  <a:srgbClr val="00B050"/>
                </a:solidFill>
              </a:rPr>
              <a:t> </a:t>
            </a:r>
            <a:r>
              <a:rPr lang="ru-RU" b="1" dirty="0" err="1">
                <a:solidFill>
                  <a:srgbClr val="00B050"/>
                </a:solidFill>
              </a:rPr>
              <a:t>виданнях</a:t>
            </a:r>
            <a:r>
              <a:rPr lang="ru-RU" b="1" dirty="0">
                <a:solidFill>
                  <a:srgbClr val="00B050"/>
                </a:solidFill>
              </a:rPr>
              <a:t> та </a:t>
            </a:r>
            <a:r>
              <a:rPr lang="ru-RU" b="1" dirty="0" err="1">
                <a:solidFill>
                  <a:srgbClr val="00B050"/>
                </a:solidFill>
              </a:rPr>
              <a:t>подає</a:t>
            </a:r>
            <a:r>
              <a:rPr lang="ru-RU" b="1" dirty="0">
                <a:solidFill>
                  <a:srgbClr val="00B050"/>
                </a:solidFill>
              </a:rPr>
              <a:t> </a:t>
            </a:r>
            <a:r>
              <a:rPr lang="ru-RU" b="1" dirty="0" err="1">
                <a:solidFill>
                  <a:srgbClr val="00B050"/>
                </a:solidFill>
              </a:rPr>
              <a:t>щорічно</a:t>
            </a:r>
            <a:r>
              <a:rPr lang="ru-RU" b="1" dirty="0">
                <a:solidFill>
                  <a:srgbClr val="00B050"/>
                </a:solidFill>
              </a:rPr>
              <a:t> до 15 </a:t>
            </a:r>
            <a:r>
              <a:rPr lang="ru-RU" b="1" dirty="0" err="1">
                <a:solidFill>
                  <a:srgbClr val="00B050"/>
                </a:solidFill>
              </a:rPr>
              <a:t>вересня</a:t>
            </a:r>
            <a:r>
              <a:rPr lang="ru-RU" b="1" dirty="0">
                <a:solidFill>
                  <a:srgbClr val="00B050"/>
                </a:solidFill>
              </a:rPr>
              <a:t> до </a:t>
            </a:r>
            <a:r>
              <a:rPr lang="ru-RU" b="1" dirty="0" err="1" smtClean="0">
                <a:solidFill>
                  <a:srgbClr val="00B050"/>
                </a:solidFill>
              </a:rPr>
              <a:t>Верховної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b="1" dirty="0">
                <a:solidFill>
                  <a:srgbClr val="00B050"/>
                </a:solidFill>
              </a:rPr>
              <a:t>Ради </a:t>
            </a:r>
            <a:r>
              <a:rPr lang="ru-RU" b="1" dirty="0" err="1">
                <a:solidFill>
                  <a:srgbClr val="00B050"/>
                </a:solidFill>
              </a:rPr>
              <a:t>України</a:t>
            </a:r>
            <a:r>
              <a:rPr lang="ru-RU" b="1" dirty="0">
                <a:solidFill>
                  <a:srgbClr val="00B050"/>
                </a:solidFill>
              </a:rPr>
              <a:t> для </a:t>
            </a:r>
            <a:r>
              <a:rPr lang="ru-RU" b="1" dirty="0" err="1">
                <a:solidFill>
                  <a:srgbClr val="00B050"/>
                </a:solidFill>
              </a:rPr>
              <a:t>інформування</a:t>
            </a:r>
            <a:r>
              <a:rPr lang="ru-RU" b="1" dirty="0">
                <a:solidFill>
                  <a:srgbClr val="00B050"/>
                </a:solidFill>
              </a:rPr>
              <a:t>; </a:t>
            </a:r>
            <a:br>
              <a:rPr lang="ru-RU" b="1" dirty="0">
                <a:solidFill>
                  <a:srgbClr val="00B050"/>
                </a:solidFill>
              </a:rPr>
            </a:br>
            <a:r>
              <a:rPr lang="ru-RU" b="1" i="1" dirty="0">
                <a:solidFill>
                  <a:srgbClr val="7030A0"/>
                </a:solidFill>
              </a:rPr>
              <a:t>2) </a:t>
            </a:r>
            <a:r>
              <a:rPr lang="ru-RU" b="1" i="1" dirty="0" err="1">
                <a:solidFill>
                  <a:srgbClr val="7030A0"/>
                </a:solidFill>
              </a:rPr>
              <a:t>здійснює</a:t>
            </a:r>
            <a:r>
              <a:rPr lang="ru-RU" b="1" i="1" dirty="0">
                <a:solidFill>
                  <a:srgbClr val="7030A0"/>
                </a:solidFill>
              </a:rPr>
              <a:t> контроль за </a:t>
            </a:r>
            <a:r>
              <a:rPr lang="ru-RU" b="1" i="1" dirty="0" err="1">
                <a:solidFill>
                  <a:srgbClr val="7030A0"/>
                </a:solidFill>
              </a:rPr>
              <a:t>проведенням</a:t>
            </a:r>
            <a:r>
              <a:rPr lang="ru-RU" b="1" i="1" dirty="0">
                <a:solidFill>
                  <a:srgbClr val="7030A0"/>
                </a:solidFill>
              </a:rPr>
              <a:t> </a:t>
            </a:r>
            <a:r>
              <a:rPr lang="ru-RU" b="1" i="1" dirty="0" err="1">
                <a:solidFill>
                  <a:srgbClr val="7030A0"/>
                </a:solidFill>
              </a:rPr>
              <a:t>грошово-кредитної</a:t>
            </a:r>
            <a:r>
              <a:rPr lang="ru-RU" b="1" i="1" dirty="0">
                <a:solidFill>
                  <a:srgbClr val="7030A0"/>
                </a:solidFill>
              </a:rPr>
              <a:t> </a:t>
            </a:r>
            <a:r>
              <a:rPr lang="ru-RU" b="1" i="1" dirty="0" err="1" smtClean="0">
                <a:solidFill>
                  <a:srgbClr val="7030A0"/>
                </a:solidFill>
              </a:rPr>
              <a:t>політики</a:t>
            </a:r>
            <a:r>
              <a:rPr lang="ru-RU" b="1" i="1" dirty="0">
                <a:solidFill>
                  <a:srgbClr val="7030A0"/>
                </a:solidFill>
              </a:rPr>
              <a:t>; </a:t>
            </a:r>
            <a:r>
              <a:rPr lang="ru-RU" b="1" i="1" dirty="0"/>
              <a:t/>
            </a:r>
            <a:br>
              <a:rPr lang="ru-RU" b="1" i="1" dirty="0"/>
            </a:br>
            <a:r>
              <a:rPr lang="ru-RU" b="1" i="1" dirty="0">
                <a:solidFill>
                  <a:srgbClr val="0070C0"/>
                </a:solidFill>
              </a:rPr>
              <a:t>3) </a:t>
            </a:r>
            <a:r>
              <a:rPr lang="ru-RU" b="1" i="1" dirty="0" err="1">
                <a:solidFill>
                  <a:srgbClr val="0070C0"/>
                </a:solidFill>
              </a:rPr>
              <a:t>здійснює</a:t>
            </a:r>
            <a:r>
              <a:rPr lang="ru-RU" b="1" i="1" dirty="0">
                <a:solidFill>
                  <a:srgbClr val="0070C0"/>
                </a:solidFill>
              </a:rPr>
              <a:t> </a:t>
            </a:r>
            <a:r>
              <a:rPr lang="ru-RU" b="1" i="1" dirty="0" err="1">
                <a:solidFill>
                  <a:srgbClr val="0070C0"/>
                </a:solidFill>
              </a:rPr>
              <a:t>аналіз</a:t>
            </a:r>
            <a:r>
              <a:rPr lang="ru-RU" b="1" i="1" dirty="0">
                <a:solidFill>
                  <a:srgbClr val="0070C0"/>
                </a:solidFill>
              </a:rPr>
              <a:t> </a:t>
            </a:r>
            <a:r>
              <a:rPr lang="ru-RU" b="1" i="1" dirty="0" err="1">
                <a:solidFill>
                  <a:srgbClr val="0070C0"/>
                </a:solidFill>
              </a:rPr>
              <a:t>впливу</a:t>
            </a:r>
            <a:r>
              <a:rPr lang="ru-RU" b="1" i="1" dirty="0">
                <a:solidFill>
                  <a:srgbClr val="0070C0"/>
                </a:solidFill>
              </a:rPr>
              <a:t> </a:t>
            </a:r>
            <a:r>
              <a:rPr lang="ru-RU" b="1" i="1" dirty="0" err="1">
                <a:solidFill>
                  <a:srgbClr val="0070C0"/>
                </a:solidFill>
              </a:rPr>
              <a:t>грошово-кредитної</a:t>
            </a:r>
            <a:r>
              <a:rPr lang="ru-RU" b="1" i="1" dirty="0">
                <a:solidFill>
                  <a:srgbClr val="0070C0"/>
                </a:solidFill>
              </a:rPr>
              <a:t> </a:t>
            </a:r>
            <a:r>
              <a:rPr lang="ru-RU" b="1" i="1" dirty="0" err="1">
                <a:solidFill>
                  <a:srgbClr val="0070C0"/>
                </a:solidFill>
              </a:rPr>
              <a:t>політики</a:t>
            </a:r>
            <a:r>
              <a:rPr lang="ru-RU" b="1" i="1" dirty="0">
                <a:solidFill>
                  <a:srgbClr val="0070C0"/>
                </a:solidFill>
              </a:rPr>
              <a:t> </a:t>
            </a:r>
            <a:r>
              <a:rPr lang="ru-RU" b="1" i="1" dirty="0" err="1">
                <a:solidFill>
                  <a:srgbClr val="0070C0"/>
                </a:solidFill>
              </a:rPr>
              <a:t>України</a:t>
            </a:r>
            <a:r>
              <a:rPr lang="ru-RU" b="1" i="1" dirty="0">
                <a:solidFill>
                  <a:srgbClr val="0070C0"/>
                </a:solidFill>
              </a:rPr>
              <a:t> </a:t>
            </a:r>
            <a:r>
              <a:rPr lang="ru-RU" b="1" i="1" dirty="0" smtClean="0">
                <a:solidFill>
                  <a:srgbClr val="0070C0"/>
                </a:solidFill>
              </a:rPr>
              <a:t> на </a:t>
            </a:r>
            <a:r>
              <a:rPr lang="ru-RU" b="1" i="1" dirty="0">
                <a:solidFill>
                  <a:srgbClr val="0070C0"/>
                </a:solidFill>
              </a:rPr>
              <a:t>стан </a:t>
            </a:r>
            <a:r>
              <a:rPr lang="ru-RU" b="1" i="1" dirty="0" err="1">
                <a:solidFill>
                  <a:srgbClr val="0070C0"/>
                </a:solidFill>
              </a:rPr>
              <a:t>соціально-економічного</a:t>
            </a:r>
            <a:r>
              <a:rPr lang="ru-RU" b="1" i="1" dirty="0">
                <a:solidFill>
                  <a:srgbClr val="0070C0"/>
                </a:solidFill>
              </a:rPr>
              <a:t> </a:t>
            </a:r>
            <a:r>
              <a:rPr lang="ru-RU" b="1" i="1" dirty="0" err="1">
                <a:solidFill>
                  <a:srgbClr val="0070C0"/>
                </a:solidFill>
              </a:rPr>
              <a:t>розвитку</a:t>
            </a:r>
            <a:r>
              <a:rPr lang="ru-RU" b="1" i="1" dirty="0">
                <a:solidFill>
                  <a:srgbClr val="0070C0"/>
                </a:solidFill>
              </a:rPr>
              <a:t> </a:t>
            </a:r>
            <a:r>
              <a:rPr lang="ru-RU" b="1" i="1" dirty="0" err="1">
                <a:solidFill>
                  <a:srgbClr val="0070C0"/>
                </a:solidFill>
              </a:rPr>
              <a:t>України</a:t>
            </a:r>
            <a:r>
              <a:rPr lang="ru-RU" b="1" i="1" dirty="0">
                <a:solidFill>
                  <a:srgbClr val="0070C0"/>
                </a:solidFill>
              </a:rPr>
              <a:t> та </a:t>
            </a:r>
            <a:r>
              <a:rPr lang="ru-RU" b="1" i="1" dirty="0" err="1">
                <a:solidFill>
                  <a:srgbClr val="0070C0"/>
                </a:solidFill>
              </a:rPr>
              <a:t>розробляє</a:t>
            </a:r>
            <a:r>
              <a:rPr lang="ru-RU" b="1" i="1" dirty="0">
                <a:solidFill>
                  <a:srgbClr val="0070C0"/>
                </a:solidFill>
              </a:rPr>
              <a:t> </a:t>
            </a:r>
            <a:r>
              <a:rPr lang="ru-RU" b="1" i="1" dirty="0" err="1" smtClean="0">
                <a:solidFill>
                  <a:srgbClr val="0070C0"/>
                </a:solidFill>
              </a:rPr>
              <a:t>пропозиції</a:t>
            </a:r>
            <a:r>
              <a:rPr lang="ru-RU" b="1" i="1" dirty="0" smtClean="0">
                <a:solidFill>
                  <a:srgbClr val="0070C0"/>
                </a:solidFill>
              </a:rPr>
              <a:t> </a:t>
            </a:r>
            <a:r>
              <a:rPr lang="ru-RU" b="1" i="1" dirty="0" err="1">
                <a:solidFill>
                  <a:srgbClr val="0070C0"/>
                </a:solidFill>
              </a:rPr>
              <a:t>щодо</a:t>
            </a:r>
            <a:r>
              <a:rPr lang="ru-RU" b="1" i="1" dirty="0">
                <a:solidFill>
                  <a:srgbClr val="0070C0"/>
                </a:solidFill>
              </a:rPr>
              <a:t> </a:t>
            </a:r>
            <a:r>
              <a:rPr lang="ru-RU" b="1" i="1" dirty="0" err="1">
                <a:solidFill>
                  <a:srgbClr val="0070C0"/>
                </a:solidFill>
              </a:rPr>
              <a:t>внесення</a:t>
            </a:r>
            <a:r>
              <a:rPr lang="ru-RU" b="1" i="1" dirty="0">
                <a:solidFill>
                  <a:srgbClr val="0070C0"/>
                </a:solidFill>
              </a:rPr>
              <a:t> </a:t>
            </a:r>
            <a:r>
              <a:rPr lang="ru-RU" b="1" i="1" dirty="0" err="1">
                <a:solidFill>
                  <a:srgbClr val="0070C0"/>
                </a:solidFill>
              </a:rPr>
              <a:t>відповідних</a:t>
            </a:r>
            <a:r>
              <a:rPr lang="ru-RU" b="1" i="1" dirty="0">
                <a:solidFill>
                  <a:srgbClr val="0070C0"/>
                </a:solidFill>
              </a:rPr>
              <a:t> </a:t>
            </a:r>
            <a:r>
              <a:rPr lang="ru-RU" b="1" i="1" dirty="0" err="1">
                <a:solidFill>
                  <a:srgbClr val="0070C0"/>
                </a:solidFill>
              </a:rPr>
              <a:t>змін</a:t>
            </a:r>
            <a:r>
              <a:rPr lang="ru-RU" b="1" i="1" dirty="0">
                <a:solidFill>
                  <a:srgbClr val="0070C0"/>
                </a:solidFill>
              </a:rPr>
              <a:t> до </a:t>
            </a:r>
            <a:r>
              <a:rPr lang="ru-RU" b="1" i="1" dirty="0" err="1">
                <a:solidFill>
                  <a:srgbClr val="0070C0"/>
                </a:solidFill>
              </a:rPr>
              <a:t>неї</a:t>
            </a:r>
            <a:r>
              <a:rPr lang="ru-RU" b="1" i="1" dirty="0">
                <a:solidFill>
                  <a:srgbClr val="0070C0"/>
                </a:solidFill>
              </a:rPr>
              <a:t>; </a:t>
            </a:r>
            <a:br>
              <a:rPr lang="ru-RU" b="1" i="1" dirty="0">
                <a:solidFill>
                  <a:srgbClr val="0070C0"/>
                </a:solidFill>
              </a:rPr>
            </a:br>
            <a:r>
              <a:rPr lang="ru-RU" b="1" i="1" dirty="0">
                <a:solidFill>
                  <a:srgbClr val="C00000"/>
                </a:solidFill>
              </a:rPr>
              <a:t>4) </a:t>
            </a:r>
            <a:r>
              <a:rPr lang="ru-RU" b="1" i="1" dirty="0" err="1">
                <a:solidFill>
                  <a:srgbClr val="C00000"/>
                </a:solidFill>
              </a:rPr>
              <a:t>затверджує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err="1">
                <a:solidFill>
                  <a:srgbClr val="C00000"/>
                </a:solidFill>
              </a:rPr>
              <a:t>щорічно</a:t>
            </a:r>
            <a:r>
              <a:rPr lang="ru-RU" b="1" i="1" dirty="0">
                <a:solidFill>
                  <a:srgbClr val="C00000"/>
                </a:solidFill>
              </a:rPr>
              <a:t> до 15 </a:t>
            </a:r>
            <a:r>
              <a:rPr lang="ru-RU" b="1" i="1" dirty="0" err="1">
                <a:solidFill>
                  <a:srgbClr val="C00000"/>
                </a:solidFill>
              </a:rPr>
              <a:t>вересня</a:t>
            </a:r>
            <a:r>
              <a:rPr lang="ru-RU" b="1" i="1" dirty="0">
                <a:solidFill>
                  <a:srgbClr val="C00000"/>
                </a:solidFill>
              </a:rPr>
              <a:t> поточного року </a:t>
            </a:r>
            <a:r>
              <a:rPr lang="ru-RU" b="1" i="1" dirty="0" err="1">
                <a:solidFill>
                  <a:srgbClr val="C00000"/>
                </a:solidFill>
              </a:rPr>
              <a:t>кошторис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 </a:t>
            </a:r>
            <a:r>
              <a:rPr lang="ru-RU" b="1" i="1" dirty="0" err="1" smtClean="0">
                <a:solidFill>
                  <a:srgbClr val="C00000"/>
                </a:solidFill>
              </a:rPr>
              <a:t>доходів</a:t>
            </a:r>
            <a:r>
              <a:rPr lang="ru-RU" b="1" i="1" dirty="0" smtClean="0">
                <a:solidFill>
                  <a:srgbClr val="C00000"/>
                </a:solidFill>
              </a:rPr>
              <a:t> </a:t>
            </a:r>
            <a:r>
              <a:rPr lang="ru-RU" b="1" i="1" dirty="0">
                <a:solidFill>
                  <a:srgbClr val="C00000"/>
                </a:solidFill>
              </a:rPr>
              <a:t>та </a:t>
            </a:r>
            <a:r>
              <a:rPr lang="ru-RU" b="1" i="1" dirty="0" err="1">
                <a:solidFill>
                  <a:srgbClr val="C00000"/>
                </a:solidFill>
              </a:rPr>
              <a:t>витрат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err="1">
                <a:solidFill>
                  <a:srgbClr val="C00000"/>
                </a:solidFill>
              </a:rPr>
              <a:t>Національного</a:t>
            </a:r>
            <a:r>
              <a:rPr lang="ru-RU" b="1" i="1" dirty="0">
                <a:solidFill>
                  <a:srgbClr val="C00000"/>
                </a:solidFill>
              </a:rPr>
              <a:t> банку на </a:t>
            </a:r>
            <a:r>
              <a:rPr lang="ru-RU" b="1" i="1" dirty="0" err="1">
                <a:solidFill>
                  <a:srgbClr val="C00000"/>
                </a:solidFill>
              </a:rPr>
              <a:t>наступний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err="1">
                <a:solidFill>
                  <a:srgbClr val="C00000"/>
                </a:solidFill>
              </a:rPr>
              <a:t>рік</a:t>
            </a:r>
            <a:r>
              <a:rPr lang="ru-RU" b="1" i="1" dirty="0">
                <a:solidFill>
                  <a:srgbClr val="C00000"/>
                </a:solidFill>
              </a:rPr>
              <a:t> і </a:t>
            </a:r>
            <a:r>
              <a:rPr lang="ru-RU" b="1" i="1" dirty="0" err="1">
                <a:solidFill>
                  <a:srgbClr val="C00000"/>
                </a:solidFill>
              </a:rPr>
              <a:t>подає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 Президенту </a:t>
            </a:r>
            <a:r>
              <a:rPr lang="ru-RU" b="1" i="1" dirty="0" err="1">
                <a:solidFill>
                  <a:srgbClr val="C00000"/>
                </a:solidFill>
              </a:rPr>
              <a:t>України</a:t>
            </a:r>
            <a:r>
              <a:rPr lang="ru-RU" b="1" i="1" dirty="0">
                <a:solidFill>
                  <a:srgbClr val="C00000"/>
                </a:solidFill>
              </a:rPr>
              <a:t>, </a:t>
            </a:r>
            <a:r>
              <a:rPr lang="ru-RU" b="1" i="1" dirty="0" err="1">
                <a:solidFill>
                  <a:srgbClr val="C00000"/>
                </a:solidFill>
              </a:rPr>
              <a:t>Верховній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err="1">
                <a:solidFill>
                  <a:srgbClr val="C00000"/>
                </a:solidFill>
              </a:rPr>
              <a:t>Раді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err="1">
                <a:solidFill>
                  <a:srgbClr val="C00000"/>
                </a:solidFill>
              </a:rPr>
              <a:t>України</a:t>
            </a:r>
            <a:r>
              <a:rPr lang="ru-RU" b="1" i="1" dirty="0">
                <a:solidFill>
                  <a:srgbClr val="C00000"/>
                </a:solidFill>
              </a:rPr>
              <a:t> та </a:t>
            </a:r>
            <a:r>
              <a:rPr lang="ru-RU" b="1" i="1" dirty="0" err="1">
                <a:solidFill>
                  <a:srgbClr val="C00000"/>
                </a:solidFill>
              </a:rPr>
              <a:t>Кабінету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err="1">
                <a:solidFill>
                  <a:srgbClr val="C00000"/>
                </a:solidFill>
              </a:rPr>
              <a:t>Міністрів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br>
              <a:rPr lang="ru-RU" b="1" i="1" dirty="0">
                <a:solidFill>
                  <a:srgbClr val="C00000"/>
                </a:solidFill>
              </a:rPr>
            </a:br>
            <a:r>
              <a:rPr lang="ru-RU" b="1" i="1" dirty="0" err="1">
                <a:solidFill>
                  <a:srgbClr val="C00000"/>
                </a:solidFill>
              </a:rPr>
              <a:t>України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err="1">
                <a:solidFill>
                  <a:srgbClr val="C00000"/>
                </a:solidFill>
              </a:rPr>
              <a:t>інформацію</a:t>
            </a:r>
            <a:r>
              <a:rPr lang="ru-RU" b="1" i="1" dirty="0">
                <a:solidFill>
                  <a:srgbClr val="C00000"/>
                </a:solidFill>
              </a:rPr>
              <a:t> про </a:t>
            </a:r>
            <a:r>
              <a:rPr lang="ru-RU" b="1" i="1" dirty="0" err="1">
                <a:solidFill>
                  <a:srgbClr val="C00000"/>
                </a:solidFill>
              </a:rPr>
              <a:t>розрахунок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err="1">
                <a:solidFill>
                  <a:srgbClr val="C00000"/>
                </a:solidFill>
              </a:rPr>
              <a:t>частини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err="1">
                <a:solidFill>
                  <a:srgbClr val="C00000"/>
                </a:solidFill>
              </a:rPr>
              <a:t>прогнозованого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err="1">
                <a:solidFill>
                  <a:srgbClr val="C00000"/>
                </a:solidFill>
              </a:rPr>
              <a:t>прибутку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 до </a:t>
            </a:r>
            <a:r>
              <a:rPr lang="ru-RU" b="1" i="1" dirty="0" err="1">
                <a:solidFill>
                  <a:srgbClr val="C00000"/>
                </a:solidFill>
              </a:rPr>
              <a:t>розподілу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err="1">
                <a:solidFill>
                  <a:srgbClr val="C00000"/>
                </a:solidFill>
              </a:rPr>
              <a:t>наступного</a:t>
            </a:r>
            <a:r>
              <a:rPr lang="ru-RU" b="1" i="1" dirty="0">
                <a:solidFill>
                  <a:srgbClr val="C00000"/>
                </a:solidFill>
              </a:rPr>
              <a:t> року, яка </a:t>
            </a:r>
            <a:r>
              <a:rPr lang="ru-RU" b="1" i="1" dirty="0" err="1">
                <a:solidFill>
                  <a:srgbClr val="C00000"/>
                </a:solidFill>
              </a:rPr>
              <a:t>підлягатиме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err="1">
                <a:solidFill>
                  <a:srgbClr val="C00000"/>
                </a:solidFill>
              </a:rPr>
              <a:t>перерахуванню</a:t>
            </a:r>
            <a:r>
              <a:rPr lang="ru-RU" b="1" i="1" dirty="0">
                <a:solidFill>
                  <a:srgbClr val="C00000"/>
                </a:solidFill>
              </a:rPr>
              <a:t> до </a:t>
            </a:r>
            <a:r>
              <a:rPr lang="ru-RU" b="1" i="1" dirty="0" smtClean="0">
                <a:solidFill>
                  <a:srgbClr val="C00000"/>
                </a:solidFill>
              </a:rPr>
              <a:t> Державного </a:t>
            </a:r>
            <a:r>
              <a:rPr lang="ru-RU" b="1" i="1" dirty="0">
                <a:solidFill>
                  <a:srgbClr val="C00000"/>
                </a:solidFill>
              </a:rPr>
              <a:t>бюджету </a:t>
            </a:r>
            <a:r>
              <a:rPr lang="ru-RU" b="1" i="1" dirty="0" err="1">
                <a:solidFill>
                  <a:srgbClr val="C00000"/>
                </a:solidFill>
              </a:rPr>
              <a:t>України</a:t>
            </a:r>
            <a:r>
              <a:rPr lang="ru-RU" b="1" i="1" dirty="0">
                <a:solidFill>
                  <a:srgbClr val="C00000"/>
                </a:solidFill>
              </a:rPr>
              <a:t>; </a:t>
            </a:r>
            <a:br>
              <a:rPr lang="ru-RU" b="1" i="1" dirty="0">
                <a:solidFill>
                  <a:srgbClr val="C00000"/>
                </a:solidFill>
              </a:rPr>
            </a:br>
            <a:r>
              <a:rPr lang="ru-RU" b="1" i="1" dirty="0">
                <a:solidFill>
                  <a:srgbClr val="00B050"/>
                </a:solidFill>
              </a:rPr>
              <a:t>5) </a:t>
            </a:r>
            <a:r>
              <a:rPr lang="ru-RU" b="1" i="1" dirty="0" err="1">
                <a:solidFill>
                  <a:srgbClr val="00B050"/>
                </a:solidFill>
              </a:rPr>
              <a:t>подає</a:t>
            </a:r>
            <a:r>
              <a:rPr lang="ru-RU" b="1" i="1" dirty="0">
                <a:solidFill>
                  <a:srgbClr val="00B050"/>
                </a:solidFill>
              </a:rPr>
              <a:t> до </a:t>
            </a:r>
            <a:r>
              <a:rPr lang="ru-RU" b="1" i="1" dirty="0" err="1">
                <a:solidFill>
                  <a:srgbClr val="00B050"/>
                </a:solidFill>
              </a:rPr>
              <a:t>Верховної</a:t>
            </a:r>
            <a:r>
              <a:rPr lang="ru-RU" b="1" i="1" dirty="0">
                <a:solidFill>
                  <a:srgbClr val="00B050"/>
                </a:solidFill>
              </a:rPr>
              <a:t> Ради </a:t>
            </a:r>
            <a:r>
              <a:rPr lang="ru-RU" b="1" i="1" dirty="0" err="1">
                <a:solidFill>
                  <a:srgbClr val="00B050"/>
                </a:solidFill>
              </a:rPr>
              <a:t>України</a:t>
            </a:r>
            <a:r>
              <a:rPr lang="ru-RU" b="1" i="1" dirty="0">
                <a:solidFill>
                  <a:srgbClr val="00B050"/>
                </a:solidFill>
              </a:rPr>
              <a:t> та </a:t>
            </a:r>
            <a:r>
              <a:rPr lang="ru-RU" b="1" i="1" dirty="0" err="1">
                <a:solidFill>
                  <a:srgbClr val="00B050"/>
                </a:solidFill>
              </a:rPr>
              <a:t>Кабінету</a:t>
            </a:r>
            <a:r>
              <a:rPr lang="ru-RU" b="1" i="1" dirty="0">
                <a:solidFill>
                  <a:srgbClr val="00B050"/>
                </a:solidFill>
              </a:rPr>
              <a:t> </a:t>
            </a:r>
            <a:r>
              <a:rPr lang="ru-RU" b="1" i="1" dirty="0" err="1">
                <a:solidFill>
                  <a:srgbClr val="00B050"/>
                </a:solidFill>
              </a:rPr>
              <a:t>Міністрів</a:t>
            </a:r>
            <a:r>
              <a:rPr lang="ru-RU" b="1" i="1" dirty="0">
                <a:solidFill>
                  <a:srgbClr val="00B050"/>
                </a:solidFill>
              </a:rPr>
              <a:t> </a:t>
            </a:r>
            <a:r>
              <a:rPr lang="ru-RU" b="1" i="1" dirty="0" smtClean="0">
                <a:solidFill>
                  <a:srgbClr val="00B050"/>
                </a:solidFill>
              </a:rPr>
              <a:t> </a:t>
            </a:r>
            <a:r>
              <a:rPr lang="ru-RU" b="1" i="1" dirty="0" err="1" smtClean="0">
                <a:solidFill>
                  <a:srgbClr val="00B050"/>
                </a:solidFill>
              </a:rPr>
              <a:t>України</a:t>
            </a:r>
            <a:r>
              <a:rPr lang="ru-RU" b="1" i="1" dirty="0" smtClean="0">
                <a:solidFill>
                  <a:srgbClr val="00B050"/>
                </a:solidFill>
              </a:rPr>
              <a:t> </a:t>
            </a:r>
            <a:r>
              <a:rPr lang="ru-RU" b="1" i="1" dirty="0" err="1">
                <a:solidFill>
                  <a:srgbClr val="00B050"/>
                </a:solidFill>
              </a:rPr>
              <a:t>щорічно</a:t>
            </a:r>
            <a:r>
              <a:rPr lang="ru-RU" b="1" i="1" dirty="0">
                <a:solidFill>
                  <a:srgbClr val="00B050"/>
                </a:solidFill>
              </a:rPr>
              <a:t> до 1 </a:t>
            </a:r>
            <a:r>
              <a:rPr lang="ru-RU" b="1" i="1" dirty="0" err="1">
                <a:solidFill>
                  <a:srgbClr val="00B050"/>
                </a:solidFill>
              </a:rPr>
              <a:t>квітня</a:t>
            </a:r>
            <a:r>
              <a:rPr lang="ru-RU" b="1" i="1" dirty="0">
                <a:solidFill>
                  <a:srgbClr val="00B050"/>
                </a:solidFill>
              </a:rPr>
              <a:t> </a:t>
            </a:r>
            <a:r>
              <a:rPr lang="ru-RU" b="1" i="1" dirty="0" err="1">
                <a:solidFill>
                  <a:srgbClr val="00B050"/>
                </a:solidFill>
              </a:rPr>
              <a:t>відомості</a:t>
            </a:r>
            <a:r>
              <a:rPr lang="ru-RU" b="1" i="1" dirty="0">
                <a:solidFill>
                  <a:srgbClr val="00B050"/>
                </a:solidFill>
              </a:rPr>
              <a:t> про </a:t>
            </a:r>
            <a:r>
              <a:rPr lang="ru-RU" b="1" i="1" dirty="0" err="1">
                <a:solidFill>
                  <a:srgbClr val="00B050"/>
                </a:solidFill>
              </a:rPr>
              <a:t>частину</a:t>
            </a:r>
            <a:r>
              <a:rPr lang="ru-RU" b="1" i="1" dirty="0">
                <a:solidFill>
                  <a:srgbClr val="00B050"/>
                </a:solidFill>
              </a:rPr>
              <a:t> </a:t>
            </a:r>
            <a:r>
              <a:rPr lang="ru-RU" b="1" i="1" dirty="0" err="1">
                <a:solidFill>
                  <a:srgbClr val="00B050"/>
                </a:solidFill>
              </a:rPr>
              <a:t>прогнозованого</a:t>
            </a:r>
            <a:r>
              <a:rPr lang="ru-RU" b="1" i="1" dirty="0">
                <a:solidFill>
                  <a:srgbClr val="00B050"/>
                </a:solidFill>
              </a:rPr>
              <a:t> </a:t>
            </a:r>
            <a:r>
              <a:rPr lang="ru-RU" b="1" i="1" dirty="0" smtClean="0">
                <a:solidFill>
                  <a:srgbClr val="00B050"/>
                </a:solidFill>
              </a:rPr>
              <a:t> </a:t>
            </a:r>
            <a:r>
              <a:rPr lang="ru-RU" b="1" i="1" dirty="0" err="1" smtClean="0">
                <a:solidFill>
                  <a:srgbClr val="00B050"/>
                </a:solidFill>
              </a:rPr>
              <a:t>прибутку</a:t>
            </a:r>
            <a:r>
              <a:rPr lang="ru-RU" b="1" i="1" dirty="0" smtClean="0">
                <a:solidFill>
                  <a:srgbClr val="00B050"/>
                </a:solidFill>
              </a:rPr>
              <a:t> </a:t>
            </a:r>
            <a:r>
              <a:rPr lang="ru-RU" b="1" i="1" dirty="0">
                <a:solidFill>
                  <a:srgbClr val="00B050"/>
                </a:solidFill>
              </a:rPr>
              <a:t>до </a:t>
            </a:r>
            <a:r>
              <a:rPr lang="ru-RU" b="1" i="1" dirty="0" err="1">
                <a:solidFill>
                  <a:srgbClr val="00B050"/>
                </a:solidFill>
              </a:rPr>
              <a:t>розподілу</a:t>
            </a:r>
            <a:r>
              <a:rPr lang="ru-RU" b="1" i="1" dirty="0">
                <a:solidFill>
                  <a:srgbClr val="00B050"/>
                </a:solidFill>
              </a:rPr>
              <a:t> поточного року, яка </a:t>
            </a:r>
            <a:r>
              <a:rPr lang="ru-RU" b="1" i="1" dirty="0" err="1" smtClean="0">
                <a:solidFill>
                  <a:srgbClr val="00B050"/>
                </a:solidFill>
              </a:rPr>
              <a:t>підлягатиме</a:t>
            </a:r>
            <a:r>
              <a:rPr lang="ru-RU" b="1" i="1" dirty="0">
                <a:solidFill>
                  <a:srgbClr val="00B050"/>
                </a:solidFill>
              </a:rPr>
              <a:t> </a:t>
            </a:r>
            <a:r>
              <a:rPr lang="ru-RU" b="1" i="1" dirty="0" err="1" smtClean="0">
                <a:solidFill>
                  <a:srgbClr val="00B050"/>
                </a:solidFill>
              </a:rPr>
              <a:t>перерахуванню</a:t>
            </a:r>
            <a:r>
              <a:rPr lang="ru-RU" b="1" i="1" dirty="0" smtClean="0">
                <a:solidFill>
                  <a:srgbClr val="00B050"/>
                </a:solidFill>
              </a:rPr>
              <a:t> </a:t>
            </a:r>
            <a:r>
              <a:rPr lang="ru-RU" b="1" i="1" dirty="0">
                <a:solidFill>
                  <a:srgbClr val="00B050"/>
                </a:solidFill>
              </a:rPr>
              <a:t>до Державного бюджету </a:t>
            </a:r>
            <a:r>
              <a:rPr lang="ru-RU" b="1" i="1" dirty="0" err="1">
                <a:solidFill>
                  <a:srgbClr val="00B050"/>
                </a:solidFill>
              </a:rPr>
              <a:t>України</a:t>
            </a:r>
            <a:r>
              <a:rPr lang="ru-RU" b="1" i="1" dirty="0">
                <a:solidFill>
                  <a:srgbClr val="00B050"/>
                </a:solidFill>
              </a:rPr>
              <a:t>, для </a:t>
            </a:r>
            <a:r>
              <a:rPr lang="ru-RU" b="1" i="1" dirty="0" err="1">
                <a:solidFill>
                  <a:srgbClr val="00B050"/>
                </a:solidFill>
              </a:rPr>
              <a:t>включення</a:t>
            </a:r>
            <a:r>
              <a:rPr lang="ru-RU" b="1" i="1" dirty="0">
                <a:solidFill>
                  <a:srgbClr val="00B050"/>
                </a:solidFill>
              </a:rPr>
              <a:t> до </a:t>
            </a:r>
            <a:r>
              <a:rPr lang="ru-RU" b="1" i="1" dirty="0" smtClean="0">
                <a:solidFill>
                  <a:srgbClr val="00B050"/>
                </a:solidFill>
              </a:rPr>
              <a:t>проекту </a:t>
            </a:r>
            <a:r>
              <a:rPr lang="ru-RU" b="1" i="1" dirty="0">
                <a:solidFill>
                  <a:srgbClr val="00B050"/>
                </a:solidFill>
              </a:rPr>
              <a:t>закону про </a:t>
            </a:r>
            <a:r>
              <a:rPr lang="ru-RU" b="1" i="1" dirty="0" err="1">
                <a:solidFill>
                  <a:srgbClr val="00B050"/>
                </a:solidFill>
              </a:rPr>
              <a:t>Державний</a:t>
            </a:r>
            <a:r>
              <a:rPr lang="ru-RU" b="1" i="1" dirty="0">
                <a:solidFill>
                  <a:srgbClr val="00B050"/>
                </a:solidFill>
              </a:rPr>
              <a:t> бюджет </a:t>
            </a:r>
            <a:r>
              <a:rPr lang="ru-RU" b="1" i="1" dirty="0" err="1">
                <a:solidFill>
                  <a:srgbClr val="00B050"/>
                </a:solidFill>
              </a:rPr>
              <a:t>України</a:t>
            </a:r>
            <a:r>
              <a:rPr lang="ru-RU" b="1" i="1" dirty="0">
                <a:solidFill>
                  <a:srgbClr val="00B050"/>
                </a:solidFill>
              </a:rPr>
              <a:t> на </a:t>
            </a:r>
            <a:r>
              <a:rPr lang="ru-RU" b="1" i="1" dirty="0" err="1">
                <a:solidFill>
                  <a:srgbClr val="00B050"/>
                </a:solidFill>
              </a:rPr>
              <a:t>наступний</a:t>
            </a:r>
            <a:r>
              <a:rPr lang="ru-RU" b="1" i="1" dirty="0">
                <a:solidFill>
                  <a:srgbClr val="00B050"/>
                </a:solidFill>
              </a:rPr>
              <a:t> </a:t>
            </a:r>
            <a:r>
              <a:rPr lang="ru-RU" b="1" i="1" dirty="0" err="1">
                <a:solidFill>
                  <a:srgbClr val="00B050"/>
                </a:solidFill>
              </a:rPr>
              <a:t>рік</a:t>
            </a:r>
            <a:r>
              <a:rPr lang="ru-RU" b="1" i="1" dirty="0">
                <a:solidFill>
                  <a:srgbClr val="00B050"/>
                </a:solidFill>
              </a:rPr>
              <a:t>; </a:t>
            </a:r>
            <a:br>
              <a:rPr lang="ru-RU" b="1" i="1" dirty="0">
                <a:solidFill>
                  <a:srgbClr val="00B050"/>
                </a:solidFill>
              </a:rPr>
            </a:br>
            <a:r>
              <a:rPr lang="ru-RU" b="1" i="1" dirty="0">
                <a:solidFill>
                  <a:srgbClr val="FFC000"/>
                </a:solidFill>
              </a:rPr>
              <a:t>6) </a:t>
            </a:r>
            <a:r>
              <a:rPr lang="ru-RU" b="1" i="1" dirty="0" err="1">
                <a:solidFill>
                  <a:srgbClr val="FFC000"/>
                </a:solidFill>
              </a:rPr>
              <a:t>затверджує</a:t>
            </a:r>
            <a:r>
              <a:rPr lang="ru-RU" b="1" i="1" dirty="0">
                <a:solidFill>
                  <a:srgbClr val="FFC000"/>
                </a:solidFill>
              </a:rPr>
              <a:t> Регламент Ради </a:t>
            </a:r>
            <a:r>
              <a:rPr lang="ru-RU" b="1" i="1" dirty="0" err="1">
                <a:solidFill>
                  <a:srgbClr val="FFC000"/>
                </a:solidFill>
              </a:rPr>
              <a:t>Національного</a:t>
            </a:r>
            <a:r>
              <a:rPr lang="ru-RU" b="1" i="1" dirty="0">
                <a:solidFill>
                  <a:srgbClr val="FFC000"/>
                </a:solidFill>
              </a:rPr>
              <a:t> банку </a:t>
            </a:r>
            <a:r>
              <a:rPr lang="ru-RU" b="1" i="1" dirty="0" err="1">
                <a:solidFill>
                  <a:srgbClr val="FFC000"/>
                </a:solidFill>
              </a:rPr>
              <a:t>України</a:t>
            </a:r>
            <a:r>
              <a:rPr lang="ru-RU" b="1" i="1" dirty="0">
                <a:solidFill>
                  <a:srgbClr val="FFC000"/>
                </a:solidFill>
              </a:rPr>
              <a:t>; </a:t>
            </a:r>
          </a:p>
        </p:txBody>
      </p:sp>
    </p:spTree>
    <p:extLst>
      <p:ext uri="{BB962C8B-B14F-4D97-AF65-F5344CB8AC3E}">
        <p14:creationId xmlns="" xmlns:p14="http://schemas.microsoft.com/office/powerpoint/2010/main" val="275774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5141168"/>
          </a:xfrm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1800" b="1" i="1" dirty="0">
                <a:solidFill>
                  <a:srgbClr val="7030A0"/>
                </a:solidFill>
              </a:rPr>
              <a:t>7) </a:t>
            </a:r>
            <a:r>
              <a:rPr lang="ru-RU" sz="1800" b="1" i="1" dirty="0" err="1">
                <a:solidFill>
                  <a:srgbClr val="7030A0"/>
                </a:solidFill>
              </a:rPr>
              <a:t>приймає</a:t>
            </a:r>
            <a:r>
              <a:rPr lang="ru-RU" sz="1800" b="1" i="1" dirty="0">
                <a:solidFill>
                  <a:srgbClr val="7030A0"/>
                </a:solidFill>
              </a:rPr>
              <a:t> </a:t>
            </a:r>
            <a:r>
              <a:rPr lang="ru-RU" sz="1800" b="1" i="1" dirty="0" err="1">
                <a:solidFill>
                  <a:srgbClr val="7030A0"/>
                </a:solidFill>
              </a:rPr>
              <a:t>рішення</a:t>
            </a:r>
            <a:r>
              <a:rPr lang="ru-RU" sz="1800" b="1" i="1" dirty="0">
                <a:solidFill>
                  <a:srgbClr val="7030A0"/>
                </a:solidFill>
              </a:rPr>
              <a:t> про </a:t>
            </a:r>
            <a:r>
              <a:rPr lang="ru-RU" sz="1800" b="1" i="1" dirty="0" err="1">
                <a:solidFill>
                  <a:srgbClr val="7030A0"/>
                </a:solidFill>
              </a:rPr>
              <a:t>збільшення</a:t>
            </a:r>
            <a:r>
              <a:rPr lang="ru-RU" sz="1800" b="1" i="1" dirty="0">
                <a:solidFill>
                  <a:srgbClr val="7030A0"/>
                </a:solidFill>
              </a:rPr>
              <a:t> </a:t>
            </a:r>
            <a:r>
              <a:rPr lang="ru-RU" sz="1800" b="1" i="1" dirty="0" err="1">
                <a:solidFill>
                  <a:srgbClr val="7030A0"/>
                </a:solidFill>
              </a:rPr>
              <a:t>розміру</a:t>
            </a:r>
            <a:r>
              <a:rPr lang="ru-RU" sz="1800" b="1" i="1" dirty="0">
                <a:solidFill>
                  <a:srgbClr val="7030A0"/>
                </a:solidFill>
              </a:rPr>
              <a:t> статутного </a:t>
            </a:r>
            <a:r>
              <a:rPr lang="ru-RU" sz="1800" b="1" i="1" dirty="0" err="1">
                <a:solidFill>
                  <a:srgbClr val="7030A0"/>
                </a:solidFill>
              </a:rPr>
              <a:t>капіталу</a:t>
            </a:r>
            <a:r>
              <a:rPr lang="ru-RU" sz="1800" b="1" i="1" dirty="0">
                <a:solidFill>
                  <a:srgbClr val="7030A0"/>
                </a:solidFill>
              </a:rPr>
              <a:t> </a:t>
            </a:r>
            <a:r>
              <a:rPr lang="ru-RU" sz="1800" b="1" i="1" dirty="0" smtClean="0">
                <a:solidFill>
                  <a:srgbClr val="7030A0"/>
                </a:solidFill>
              </a:rPr>
              <a:t> </a:t>
            </a:r>
            <a:r>
              <a:rPr lang="ru-RU" sz="1800" b="1" i="1" dirty="0" err="1" smtClean="0">
                <a:solidFill>
                  <a:srgbClr val="7030A0"/>
                </a:solidFill>
              </a:rPr>
              <a:t>Національного</a:t>
            </a:r>
            <a:r>
              <a:rPr lang="ru-RU" sz="1800" b="1" i="1" dirty="0" smtClean="0">
                <a:solidFill>
                  <a:srgbClr val="7030A0"/>
                </a:solidFill>
              </a:rPr>
              <a:t> </a:t>
            </a:r>
            <a:r>
              <a:rPr lang="ru-RU" sz="1800" b="1" i="1" dirty="0">
                <a:solidFill>
                  <a:srgbClr val="7030A0"/>
                </a:solidFill>
              </a:rPr>
              <a:t>банку; </a:t>
            </a:r>
            <a:br>
              <a:rPr lang="ru-RU" sz="1800" b="1" i="1" dirty="0">
                <a:solidFill>
                  <a:srgbClr val="7030A0"/>
                </a:solidFill>
              </a:rPr>
            </a:br>
            <a:r>
              <a:rPr lang="ru-RU" sz="1800" b="1" i="1" dirty="0">
                <a:solidFill>
                  <a:srgbClr val="002060"/>
                </a:solidFill>
              </a:rPr>
              <a:t>8) </a:t>
            </a:r>
            <a:r>
              <a:rPr lang="ru-RU" sz="1800" b="1" i="1" dirty="0" err="1">
                <a:solidFill>
                  <a:srgbClr val="002060"/>
                </a:solidFill>
              </a:rPr>
              <a:t>затверджує</a:t>
            </a:r>
            <a:r>
              <a:rPr lang="ru-RU" sz="1800" b="1" i="1" dirty="0">
                <a:solidFill>
                  <a:srgbClr val="002060"/>
                </a:solidFill>
              </a:rPr>
              <a:t> </a:t>
            </a:r>
            <a:r>
              <a:rPr lang="ru-RU" sz="1800" b="1" i="1" dirty="0" err="1">
                <a:solidFill>
                  <a:srgbClr val="002060"/>
                </a:solidFill>
              </a:rPr>
              <a:t>річний</a:t>
            </a:r>
            <a:r>
              <a:rPr lang="ru-RU" sz="1800" b="1" i="1" dirty="0">
                <a:solidFill>
                  <a:srgbClr val="002060"/>
                </a:solidFill>
              </a:rPr>
              <a:t> план </a:t>
            </a:r>
            <a:r>
              <a:rPr lang="ru-RU" sz="1800" b="1" i="1" dirty="0" err="1">
                <a:solidFill>
                  <a:srgbClr val="002060"/>
                </a:solidFill>
              </a:rPr>
              <a:t>проведення</a:t>
            </a:r>
            <a:r>
              <a:rPr lang="ru-RU" sz="1800" b="1" i="1" dirty="0">
                <a:solidFill>
                  <a:srgbClr val="002060"/>
                </a:solidFill>
              </a:rPr>
              <a:t> </a:t>
            </a:r>
            <a:r>
              <a:rPr lang="ru-RU" sz="1800" b="1" i="1" dirty="0" err="1">
                <a:solidFill>
                  <a:srgbClr val="002060"/>
                </a:solidFill>
              </a:rPr>
              <a:t>аудиторських</a:t>
            </a:r>
            <a:r>
              <a:rPr lang="ru-RU" sz="1800" b="1" i="1" dirty="0">
                <a:solidFill>
                  <a:srgbClr val="002060"/>
                </a:solidFill>
              </a:rPr>
              <a:t> </a:t>
            </a:r>
            <a:r>
              <a:rPr lang="ru-RU" sz="1800" b="1" i="1" dirty="0" err="1">
                <a:solidFill>
                  <a:srgbClr val="002060"/>
                </a:solidFill>
              </a:rPr>
              <a:t>перевірок</a:t>
            </a:r>
            <a:r>
              <a:rPr lang="ru-RU" sz="1800" b="1" i="1" dirty="0">
                <a:solidFill>
                  <a:srgbClr val="002060"/>
                </a:solidFill>
              </a:rPr>
              <a:t> </a:t>
            </a:r>
            <a:r>
              <a:rPr lang="ru-RU" sz="1800" b="1" i="1" dirty="0" smtClean="0">
                <a:solidFill>
                  <a:srgbClr val="002060"/>
                </a:solidFill>
              </a:rPr>
              <a:t> </a:t>
            </a:r>
            <a:r>
              <a:rPr lang="ru-RU" sz="1800" b="1" i="1" dirty="0" err="1" smtClean="0">
                <a:solidFill>
                  <a:srgbClr val="002060"/>
                </a:solidFill>
              </a:rPr>
              <a:t>структурних</a:t>
            </a:r>
            <a:r>
              <a:rPr lang="ru-RU" sz="1800" b="1" i="1" dirty="0" smtClean="0">
                <a:solidFill>
                  <a:srgbClr val="002060"/>
                </a:solidFill>
              </a:rPr>
              <a:t> </a:t>
            </a:r>
            <a:r>
              <a:rPr lang="ru-RU" sz="1800" b="1" i="1" dirty="0" err="1">
                <a:solidFill>
                  <a:srgbClr val="002060"/>
                </a:solidFill>
              </a:rPr>
              <a:t>підрозділів</a:t>
            </a:r>
            <a:r>
              <a:rPr lang="ru-RU" sz="1800" b="1" i="1" dirty="0">
                <a:solidFill>
                  <a:srgbClr val="002060"/>
                </a:solidFill>
              </a:rPr>
              <a:t> </a:t>
            </a:r>
            <a:r>
              <a:rPr lang="ru-RU" sz="1800" b="1" i="1" dirty="0" err="1">
                <a:solidFill>
                  <a:srgbClr val="002060"/>
                </a:solidFill>
              </a:rPr>
              <a:t>Національного</a:t>
            </a:r>
            <a:r>
              <a:rPr lang="ru-RU" sz="1800" b="1" i="1" dirty="0">
                <a:solidFill>
                  <a:srgbClr val="002060"/>
                </a:solidFill>
              </a:rPr>
              <a:t> банку; </a:t>
            </a:r>
            <a:br>
              <a:rPr lang="ru-RU" sz="1800" b="1" i="1" dirty="0">
                <a:solidFill>
                  <a:srgbClr val="002060"/>
                </a:solidFill>
              </a:rPr>
            </a:br>
            <a:r>
              <a:rPr lang="ru-RU" sz="1800" b="1" i="1" dirty="0">
                <a:solidFill>
                  <a:srgbClr val="FF0000"/>
                </a:solidFill>
              </a:rPr>
              <a:t>9) </a:t>
            </a:r>
            <a:r>
              <a:rPr lang="ru-RU" sz="1800" b="1" i="1" dirty="0" err="1">
                <a:solidFill>
                  <a:srgbClr val="FF0000"/>
                </a:solidFill>
              </a:rPr>
              <a:t>визначає</a:t>
            </a:r>
            <a:r>
              <a:rPr lang="ru-RU" sz="1800" b="1" i="1" dirty="0">
                <a:solidFill>
                  <a:srgbClr val="FF0000"/>
                </a:solidFill>
              </a:rPr>
              <a:t> до 1 листопада </a:t>
            </a:r>
            <a:r>
              <a:rPr lang="ru-RU" sz="1800" b="1" i="1" dirty="0" err="1">
                <a:solidFill>
                  <a:srgbClr val="FF0000"/>
                </a:solidFill>
              </a:rPr>
              <a:t>звітного</a:t>
            </a:r>
            <a:r>
              <a:rPr lang="ru-RU" sz="1800" b="1" i="1" dirty="0">
                <a:solidFill>
                  <a:srgbClr val="FF0000"/>
                </a:solidFill>
              </a:rPr>
              <a:t> року </a:t>
            </a:r>
            <a:r>
              <a:rPr lang="ru-RU" sz="1800" b="1" i="1" dirty="0" err="1">
                <a:solidFill>
                  <a:srgbClr val="FF0000"/>
                </a:solidFill>
              </a:rPr>
              <a:t>аудиторську</a:t>
            </a:r>
            <a:r>
              <a:rPr lang="ru-RU" sz="1800" b="1" i="1" dirty="0">
                <a:solidFill>
                  <a:srgbClr val="FF0000"/>
                </a:solidFill>
              </a:rPr>
              <a:t> </a:t>
            </a:r>
            <a:r>
              <a:rPr lang="ru-RU" sz="1800" b="1" i="1" dirty="0" smtClean="0">
                <a:solidFill>
                  <a:srgbClr val="FF0000"/>
                </a:solidFill>
              </a:rPr>
              <a:t> </a:t>
            </a:r>
            <a:r>
              <a:rPr lang="ru-RU" sz="1800" b="1" i="1" dirty="0" err="1" smtClean="0">
                <a:solidFill>
                  <a:srgbClr val="FF0000"/>
                </a:solidFill>
              </a:rPr>
              <a:t>фірму</a:t>
            </a:r>
            <a:r>
              <a:rPr lang="ru-RU" sz="1800" b="1" i="1" dirty="0">
                <a:solidFill>
                  <a:srgbClr val="FF0000"/>
                </a:solidFill>
              </a:rPr>
              <a:t>, яка </a:t>
            </a:r>
            <a:r>
              <a:rPr lang="ru-RU" sz="1800" b="1" i="1" dirty="0" err="1">
                <a:solidFill>
                  <a:srgbClr val="FF0000"/>
                </a:solidFill>
              </a:rPr>
              <a:t>має</a:t>
            </a:r>
            <a:r>
              <a:rPr lang="ru-RU" sz="1800" b="1" i="1" dirty="0">
                <a:solidFill>
                  <a:srgbClr val="FF0000"/>
                </a:solidFill>
              </a:rPr>
              <a:t> </a:t>
            </a:r>
            <a:r>
              <a:rPr lang="ru-RU" sz="1800" b="1" i="1" dirty="0" err="1">
                <a:solidFill>
                  <a:srgbClr val="FF0000"/>
                </a:solidFill>
              </a:rPr>
              <a:t>досвід</a:t>
            </a:r>
            <a:r>
              <a:rPr lang="ru-RU" sz="1800" b="1" i="1" dirty="0">
                <a:solidFill>
                  <a:srgbClr val="FF0000"/>
                </a:solidFill>
              </a:rPr>
              <a:t> у </a:t>
            </a:r>
            <a:r>
              <a:rPr lang="ru-RU" sz="1800" b="1" i="1" dirty="0" err="1">
                <a:solidFill>
                  <a:srgbClr val="FF0000"/>
                </a:solidFill>
              </a:rPr>
              <a:t>проведенні</a:t>
            </a:r>
            <a:r>
              <a:rPr lang="ru-RU" sz="1800" b="1" i="1" dirty="0">
                <a:solidFill>
                  <a:srgbClr val="FF0000"/>
                </a:solidFill>
              </a:rPr>
              <a:t> аудиту за </a:t>
            </a:r>
            <a:r>
              <a:rPr lang="ru-RU" sz="1800" b="1" i="1" dirty="0" err="1">
                <a:solidFill>
                  <a:srgbClr val="FF0000"/>
                </a:solidFill>
              </a:rPr>
              <a:t>міжнародними</a:t>
            </a:r>
            <a:r>
              <a:rPr lang="ru-RU" sz="1800" b="1" i="1" dirty="0">
                <a:solidFill>
                  <a:srgbClr val="FF0000"/>
                </a:solidFill>
              </a:rPr>
              <a:t> </a:t>
            </a:r>
            <a:r>
              <a:rPr lang="ru-RU" sz="1800" b="1" i="1" dirty="0" smtClean="0">
                <a:solidFill>
                  <a:srgbClr val="FF0000"/>
                </a:solidFill>
              </a:rPr>
              <a:t> стандартами </a:t>
            </a:r>
            <a:r>
              <a:rPr lang="ru-RU" sz="1800" b="1" i="1" dirty="0">
                <a:solidFill>
                  <a:srgbClr val="FF0000"/>
                </a:solidFill>
              </a:rPr>
              <a:t>аудиту, для </a:t>
            </a:r>
            <a:r>
              <a:rPr lang="ru-RU" sz="1800" b="1" i="1" dirty="0" err="1">
                <a:solidFill>
                  <a:srgbClr val="FF0000"/>
                </a:solidFill>
              </a:rPr>
              <a:t>проведення</a:t>
            </a:r>
            <a:r>
              <a:rPr lang="ru-RU" sz="1800" b="1" i="1" dirty="0">
                <a:solidFill>
                  <a:srgbClr val="FF0000"/>
                </a:solidFill>
              </a:rPr>
              <a:t> аудиту </a:t>
            </a:r>
            <a:r>
              <a:rPr lang="ru-RU" sz="1800" b="1" i="1" dirty="0" err="1">
                <a:solidFill>
                  <a:srgbClr val="FF0000"/>
                </a:solidFill>
              </a:rPr>
              <a:t>фінансової</a:t>
            </a:r>
            <a:r>
              <a:rPr lang="ru-RU" sz="1800" b="1" i="1" dirty="0">
                <a:solidFill>
                  <a:srgbClr val="FF0000"/>
                </a:solidFill>
              </a:rPr>
              <a:t> </a:t>
            </a:r>
            <a:r>
              <a:rPr lang="ru-RU" sz="1800" b="1" i="1" dirty="0" err="1">
                <a:solidFill>
                  <a:srgbClr val="FF0000"/>
                </a:solidFill>
              </a:rPr>
              <a:t>звітності</a:t>
            </a:r>
            <a:r>
              <a:rPr lang="ru-RU" sz="1800" b="1" i="1" dirty="0">
                <a:solidFill>
                  <a:srgbClr val="FF0000"/>
                </a:solidFill>
              </a:rPr>
              <a:t> </a:t>
            </a:r>
            <a:r>
              <a:rPr lang="ru-RU" sz="1800" b="1" i="1" dirty="0" err="1" smtClean="0">
                <a:solidFill>
                  <a:srgbClr val="FF0000"/>
                </a:solidFill>
              </a:rPr>
              <a:t>Національного</a:t>
            </a:r>
            <a:r>
              <a:rPr lang="ru-RU" sz="1800" b="1" i="1" dirty="0" smtClean="0">
                <a:solidFill>
                  <a:srgbClr val="FF0000"/>
                </a:solidFill>
              </a:rPr>
              <a:t> </a:t>
            </a:r>
            <a:r>
              <a:rPr lang="ru-RU" sz="1800" b="1" i="1" dirty="0">
                <a:solidFill>
                  <a:srgbClr val="FF0000"/>
                </a:solidFill>
              </a:rPr>
              <a:t>банку; </a:t>
            </a:r>
            <a:br>
              <a:rPr lang="ru-RU" sz="1800" b="1" i="1" dirty="0">
                <a:solidFill>
                  <a:srgbClr val="FF0000"/>
                </a:solidFill>
              </a:rPr>
            </a:br>
            <a:r>
              <a:rPr lang="ru-RU" sz="1800" b="1" i="1" dirty="0">
                <a:solidFill>
                  <a:srgbClr val="00B050"/>
                </a:solidFill>
              </a:rPr>
              <a:t>10) </a:t>
            </a:r>
            <a:r>
              <a:rPr lang="ru-RU" sz="1800" b="1" i="1" dirty="0" err="1">
                <a:solidFill>
                  <a:srgbClr val="00B050"/>
                </a:solidFill>
              </a:rPr>
              <a:t>розглядає</a:t>
            </a:r>
            <a:r>
              <a:rPr lang="ru-RU" sz="1800" b="1" i="1" dirty="0">
                <a:solidFill>
                  <a:srgbClr val="00B050"/>
                </a:solidFill>
              </a:rPr>
              <a:t> </a:t>
            </a:r>
            <a:r>
              <a:rPr lang="ru-RU" sz="1800" b="1" i="1" dirty="0" err="1">
                <a:solidFill>
                  <a:srgbClr val="00B050"/>
                </a:solidFill>
              </a:rPr>
              <a:t>аудиторський</a:t>
            </a:r>
            <a:r>
              <a:rPr lang="ru-RU" sz="1800" b="1" i="1" dirty="0">
                <a:solidFill>
                  <a:srgbClr val="00B050"/>
                </a:solidFill>
              </a:rPr>
              <a:t> </a:t>
            </a:r>
            <a:r>
              <a:rPr lang="ru-RU" sz="1800" b="1" i="1" dirty="0" err="1">
                <a:solidFill>
                  <a:srgbClr val="00B050"/>
                </a:solidFill>
              </a:rPr>
              <a:t>висновок</a:t>
            </a:r>
            <a:r>
              <a:rPr lang="ru-RU" sz="1800" b="1" i="1" dirty="0">
                <a:solidFill>
                  <a:srgbClr val="00B050"/>
                </a:solidFill>
              </a:rPr>
              <a:t> та </a:t>
            </a:r>
            <a:r>
              <a:rPr lang="ru-RU" sz="1800" b="1" i="1" dirty="0" err="1">
                <a:solidFill>
                  <a:srgbClr val="00B050"/>
                </a:solidFill>
              </a:rPr>
              <a:t>затверджує</a:t>
            </a:r>
            <a:r>
              <a:rPr lang="ru-RU" sz="1800" b="1" i="1" dirty="0">
                <a:solidFill>
                  <a:srgbClr val="00B050"/>
                </a:solidFill>
              </a:rPr>
              <a:t> до </a:t>
            </a:r>
            <a:r>
              <a:rPr lang="ru-RU" sz="1800" b="1" i="1" dirty="0" smtClean="0">
                <a:solidFill>
                  <a:srgbClr val="00B050"/>
                </a:solidFill>
              </a:rPr>
              <a:t>30 </a:t>
            </a:r>
            <a:r>
              <a:rPr lang="ru-RU" sz="1800" b="1" i="1" dirty="0" err="1">
                <a:solidFill>
                  <a:srgbClr val="00B050"/>
                </a:solidFill>
              </a:rPr>
              <a:t>квітня</a:t>
            </a:r>
            <a:r>
              <a:rPr lang="ru-RU" sz="1800" b="1" i="1" dirty="0">
                <a:solidFill>
                  <a:srgbClr val="00B050"/>
                </a:solidFill>
              </a:rPr>
              <a:t> </a:t>
            </a:r>
            <a:r>
              <a:rPr lang="ru-RU" sz="1800" b="1" i="1" dirty="0" err="1">
                <a:solidFill>
                  <a:srgbClr val="00B050"/>
                </a:solidFill>
              </a:rPr>
              <a:t>наступного</a:t>
            </a:r>
            <a:r>
              <a:rPr lang="ru-RU" sz="1800" b="1" i="1" dirty="0">
                <a:solidFill>
                  <a:srgbClr val="00B050"/>
                </a:solidFill>
              </a:rPr>
              <a:t> за </a:t>
            </a:r>
            <a:r>
              <a:rPr lang="ru-RU" sz="1800" b="1" i="1" dirty="0" err="1">
                <a:solidFill>
                  <a:srgbClr val="00B050"/>
                </a:solidFill>
              </a:rPr>
              <a:t>звітним</a:t>
            </a:r>
            <a:r>
              <a:rPr lang="ru-RU" sz="1800" b="1" i="1" dirty="0">
                <a:solidFill>
                  <a:srgbClr val="00B050"/>
                </a:solidFill>
              </a:rPr>
              <a:t> року </a:t>
            </a:r>
            <a:r>
              <a:rPr lang="ru-RU" sz="1800" b="1" i="1" dirty="0" err="1">
                <a:solidFill>
                  <a:srgbClr val="00B050"/>
                </a:solidFill>
              </a:rPr>
              <a:t>річну</a:t>
            </a:r>
            <a:r>
              <a:rPr lang="ru-RU" sz="1800" b="1" i="1" dirty="0">
                <a:solidFill>
                  <a:srgbClr val="00B050"/>
                </a:solidFill>
              </a:rPr>
              <a:t> </a:t>
            </a:r>
            <a:r>
              <a:rPr lang="ru-RU" sz="1800" b="1" i="1" dirty="0" err="1">
                <a:solidFill>
                  <a:srgbClr val="00B050"/>
                </a:solidFill>
              </a:rPr>
              <a:t>фінансову</a:t>
            </a:r>
            <a:r>
              <a:rPr lang="ru-RU" sz="1800" b="1" i="1" dirty="0">
                <a:solidFill>
                  <a:srgbClr val="00B050"/>
                </a:solidFill>
              </a:rPr>
              <a:t> </a:t>
            </a:r>
            <a:r>
              <a:rPr lang="ru-RU" sz="1800" b="1" i="1" dirty="0" err="1">
                <a:solidFill>
                  <a:srgbClr val="00B050"/>
                </a:solidFill>
              </a:rPr>
              <a:t>звітність</a:t>
            </a:r>
            <a:r>
              <a:rPr lang="ru-RU" sz="1800" b="1" i="1" dirty="0">
                <a:solidFill>
                  <a:srgbClr val="00B050"/>
                </a:solidFill>
              </a:rPr>
              <a:t> </a:t>
            </a:r>
            <a:r>
              <a:rPr lang="ru-RU" sz="1800" b="1" i="1" dirty="0" err="1" smtClean="0">
                <a:solidFill>
                  <a:srgbClr val="00B050"/>
                </a:solidFill>
              </a:rPr>
              <a:t>Національного</a:t>
            </a:r>
            <a:r>
              <a:rPr lang="ru-RU" sz="1800" b="1" i="1" dirty="0" smtClean="0">
                <a:solidFill>
                  <a:srgbClr val="00B050"/>
                </a:solidFill>
              </a:rPr>
              <a:t> </a:t>
            </a:r>
            <a:r>
              <a:rPr lang="ru-RU" sz="1800" b="1" i="1" dirty="0">
                <a:solidFill>
                  <a:srgbClr val="00B050"/>
                </a:solidFill>
              </a:rPr>
              <a:t>банку, </a:t>
            </a:r>
            <a:r>
              <a:rPr lang="ru-RU" sz="1800" b="1" i="1" dirty="0" err="1">
                <a:solidFill>
                  <a:srgbClr val="00B050"/>
                </a:solidFill>
              </a:rPr>
              <a:t>звіт</a:t>
            </a:r>
            <a:r>
              <a:rPr lang="ru-RU" sz="1800" b="1" i="1" dirty="0">
                <a:solidFill>
                  <a:srgbClr val="00B050"/>
                </a:solidFill>
              </a:rPr>
              <a:t> про </a:t>
            </a:r>
            <a:r>
              <a:rPr lang="ru-RU" sz="1800" b="1" i="1" dirty="0" err="1">
                <a:solidFill>
                  <a:srgbClr val="00B050"/>
                </a:solidFill>
              </a:rPr>
              <a:t>виконання</a:t>
            </a:r>
            <a:r>
              <a:rPr lang="ru-RU" sz="1800" b="1" i="1" dirty="0">
                <a:solidFill>
                  <a:srgbClr val="00B050"/>
                </a:solidFill>
              </a:rPr>
              <a:t> </a:t>
            </a:r>
            <a:r>
              <a:rPr lang="ru-RU" sz="1800" b="1" i="1" dirty="0" err="1">
                <a:solidFill>
                  <a:srgbClr val="00B050"/>
                </a:solidFill>
              </a:rPr>
              <a:t>кошторису</a:t>
            </a:r>
            <a:r>
              <a:rPr lang="ru-RU" sz="1800" b="1" i="1" dirty="0">
                <a:solidFill>
                  <a:srgbClr val="00B050"/>
                </a:solidFill>
              </a:rPr>
              <a:t> </a:t>
            </a:r>
            <a:r>
              <a:rPr lang="ru-RU" sz="1800" b="1" i="1" dirty="0" err="1">
                <a:solidFill>
                  <a:srgbClr val="00B050"/>
                </a:solidFill>
              </a:rPr>
              <a:t>доходів</a:t>
            </a:r>
            <a:r>
              <a:rPr lang="ru-RU" sz="1800" b="1" i="1" dirty="0">
                <a:solidFill>
                  <a:srgbClr val="00B050"/>
                </a:solidFill>
              </a:rPr>
              <a:t> та </a:t>
            </a:r>
            <a:r>
              <a:rPr lang="ru-RU" sz="1800" b="1" i="1" dirty="0" err="1" smtClean="0">
                <a:solidFill>
                  <a:srgbClr val="00B050"/>
                </a:solidFill>
              </a:rPr>
              <a:t>витрат</a:t>
            </a:r>
            <a:r>
              <a:rPr lang="ru-RU" sz="1800" b="1" i="1" dirty="0" smtClean="0">
                <a:solidFill>
                  <a:srgbClr val="00B050"/>
                </a:solidFill>
              </a:rPr>
              <a:t> </a:t>
            </a:r>
            <a:r>
              <a:rPr lang="ru-RU" sz="1800" b="1" i="1" dirty="0" err="1">
                <a:solidFill>
                  <a:srgbClr val="00B050"/>
                </a:solidFill>
              </a:rPr>
              <a:t>Національного</a:t>
            </a:r>
            <a:r>
              <a:rPr lang="ru-RU" sz="1800" b="1" i="1" dirty="0">
                <a:solidFill>
                  <a:srgbClr val="00B050"/>
                </a:solidFill>
              </a:rPr>
              <a:t> банку та </a:t>
            </a:r>
            <a:r>
              <a:rPr lang="ru-RU" sz="1800" b="1" i="1" dirty="0" err="1">
                <a:solidFill>
                  <a:srgbClr val="00B050"/>
                </a:solidFill>
              </a:rPr>
              <a:t>розподіл</a:t>
            </a:r>
            <a:r>
              <a:rPr lang="ru-RU" sz="1800" b="1" i="1" dirty="0">
                <a:solidFill>
                  <a:srgbClr val="00B050"/>
                </a:solidFill>
              </a:rPr>
              <a:t> </a:t>
            </a:r>
            <a:r>
              <a:rPr lang="ru-RU" sz="1800" b="1" i="1" dirty="0" err="1">
                <a:solidFill>
                  <a:srgbClr val="00B050"/>
                </a:solidFill>
              </a:rPr>
              <a:t>прибутку</a:t>
            </a:r>
            <a:r>
              <a:rPr lang="ru-RU" sz="1800" b="1" i="1" dirty="0">
                <a:solidFill>
                  <a:srgbClr val="00B050"/>
                </a:solidFill>
              </a:rPr>
              <a:t> до </a:t>
            </a:r>
            <a:r>
              <a:rPr lang="ru-RU" sz="1800" b="1" i="1" dirty="0" err="1">
                <a:solidFill>
                  <a:srgbClr val="00B050"/>
                </a:solidFill>
              </a:rPr>
              <a:t>розподілу</a:t>
            </a:r>
            <a:r>
              <a:rPr lang="ru-RU" sz="1800" b="1" i="1" dirty="0">
                <a:solidFill>
                  <a:srgbClr val="00B050"/>
                </a:solidFill>
              </a:rPr>
              <a:t> за </a:t>
            </a:r>
            <a:r>
              <a:rPr lang="ru-RU" sz="1800" b="1" i="1" dirty="0" err="1" smtClean="0">
                <a:solidFill>
                  <a:srgbClr val="00B050"/>
                </a:solidFill>
              </a:rPr>
              <a:t>звітний</a:t>
            </a:r>
            <a:r>
              <a:rPr lang="ru-RU" sz="1800" b="1" i="1" dirty="0" smtClean="0">
                <a:solidFill>
                  <a:srgbClr val="00B050"/>
                </a:solidFill>
              </a:rPr>
              <a:t> </a:t>
            </a:r>
            <a:r>
              <a:rPr lang="ru-RU" sz="1800" b="1" i="1" dirty="0" err="1">
                <a:solidFill>
                  <a:srgbClr val="00B050"/>
                </a:solidFill>
              </a:rPr>
              <a:t>рік</a:t>
            </a:r>
            <a:r>
              <a:rPr lang="ru-RU" sz="1800" b="1" i="1" dirty="0">
                <a:solidFill>
                  <a:srgbClr val="00B050"/>
                </a:solidFill>
              </a:rPr>
              <a:t>, </a:t>
            </a:r>
            <a:r>
              <a:rPr lang="ru-RU" sz="1800" b="1" i="1" dirty="0" err="1">
                <a:solidFill>
                  <a:srgbClr val="00B050"/>
                </a:solidFill>
              </a:rPr>
              <a:t>публікує</a:t>
            </a:r>
            <a:r>
              <a:rPr lang="ru-RU" sz="1800" b="1" i="1" dirty="0">
                <a:solidFill>
                  <a:srgbClr val="00B050"/>
                </a:solidFill>
              </a:rPr>
              <a:t> </a:t>
            </a:r>
            <a:r>
              <a:rPr lang="ru-RU" sz="1800" b="1" i="1" dirty="0" err="1">
                <a:solidFill>
                  <a:srgbClr val="00B050"/>
                </a:solidFill>
              </a:rPr>
              <a:t>затверджену</a:t>
            </a:r>
            <a:r>
              <a:rPr lang="ru-RU" sz="1800" b="1" i="1" dirty="0">
                <a:solidFill>
                  <a:srgbClr val="00B050"/>
                </a:solidFill>
              </a:rPr>
              <a:t> Радою </a:t>
            </a:r>
            <a:r>
              <a:rPr lang="ru-RU" sz="1800" b="1" i="1" dirty="0" err="1">
                <a:solidFill>
                  <a:srgbClr val="00B050"/>
                </a:solidFill>
              </a:rPr>
              <a:t>Національного</a:t>
            </a:r>
            <a:r>
              <a:rPr lang="ru-RU" sz="1800" b="1" i="1" dirty="0">
                <a:solidFill>
                  <a:srgbClr val="00B050"/>
                </a:solidFill>
              </a:rPr>
              <a:t> банку </a:t>
            </a:r>
            <a:r>
              <a:rPr lang="ru-RU" sz="1800" b="1" i="1" dirty="0" err="1">
                <a:solidFill>
                  <a:srgbClr val="00B050"/>
                </a:solidFill>
              </a:rPr>
              <a:t>річну</a:t>
            </a:r>
            <a:r>
              <a:rPr lang="ru-RU" sz="1800" b="1" i="1" dirty="0">
                <a:solidFill>
                  <a:srgbClr val="00B050"/>
                </a:solidFill>
              </a:rPr>
              <a:t> </a:t>
            </a:r>
            <a:r>
              <a:rPr lang="ru-RU" sz="1800" b="1" i="1" dirty="0" err="1" smtClean="0">
                <a:solidFill>
                  <a:srgbClr val="00B050"/>
                </a:solidFill>
              </a:rPr>
              <a:t>фінансову</a:t>
            </a:r>
            <a:r>
              <a:rPr lang="ru-RU" sz="1800" b="1" i="1" dirty="0" smtClean="0">
                <a:solidFill>
                  <a:srgbClr val="00B050"/>
                </a:solidFill>
              </a:rPr>
              <a:t> </a:t>
            </a:r>
            <a:r>
              <a:rPr lang="ru-RU" sz="1800" b="1" i="1" dirty="0" err="1">
                <a:solidFill>
                  <a:srgbClr val="00B050"/>
                </a:solidFill>
              </a:rPr>
              <a:t>звітність</a:t>
            </a:r>
            <a:r>
              <a:rPr lang="ru-RU" sz="1800" b="1" i="1" dirty="0">
                <a:solidFill>
                  <a:srgbClr val="00B050"/>
                </a:solidFill>
              </a:rPr>
              <a:t> </a:t>
            </a:r>
            <a:r>
              <a:rPr lang="ru-RU" sz="1800" b="1" i="1" dirty="0" err="1">
                <a:solidFill>
                  <a:srgbClr val="00B050"/>
                </a:solidFill>
              </a:rPr>
              <a:t>Національного</a:t>
            </a:r>
            <a:r>
              <a:rPr lang="ru-RU" sz="1800" b="1" i="1" dirty="0">
                <a:solidFill>
                  <a:srgbClr val="00B050"/>
                </a:solidFill>
              </a:rPr>
              <a:t> банку на </a:t>
            </a:r>
            <a:r>
              <a:rPr lang="ru-RU" sz="1800" b="1" i="1" dirty="0" err="1">
                <a:solidFill>
                  <a:srgbClr val="00B050"/>
                </a:solidFill>
              </a:rPr>
              <a:t>офіційному</a:t>
            </a:r>
            <a:r>
              <a:rPr lang="ru-RU" sz="1800" b="1" i="1" dirty="0">
                <a:solidFill>
                  <a:srgbClr val="00B050"/>
                </a:solidFill>
              </a:rPr>
              <a:t> </a:t>
            </a:r>
            <a:r>
              <a:rPr lang="ru-RU" sz="1800" b="1" i="1" dirty="0" err="1">
                <a:solidFill>
                  <a:srgbClr val="00B050"/>
                </a:solidFill>
              </a:rPr>
              <a:t>сайті</a:t>
            </a:r>
            <a:r>
              <a:rPr lang="ru-RU" sz="1800" b="1" i="1" dirty="0">
                <a:solidFill>
                  <a:srgbClr val="00B050"/>
                </a:solidFill>
              </a:rPr>
              <a:t> </a:t>
            </a:r>
            <a:r>
              <a:rPr lang="ru-RU" sz="1800" b="1" i="1" dirty="0" err="1" smtClean="0">
                <a:solidFill>
                  <a:srgbClr val="00B050"/>
                </a:solidFill>
              </a:rPr>
              <a:t>Національного</a:t>
            </a:r>
            <a:r>
              <a:rPr lang="ru-RU" sz="1800" b="1" i="1" dirty="0" smtClean="0">
                <a:solidFill>
                  <a:srgbClr val="00B050"/>
                </a:solidFill>
              </a:rPr>
              <a:t> </a:t>
            </a:r>
            <a:r>
              <a:rPr lang="ru-RU" sz="1800" b="1" i="1" dirty="0">
                <a:solidFill>
                  <a:srgbClr val="00B050"/>
                </a:solidFill>
              </a:rPr>
              <a:t>банку; </a:t>
            </a:r>
            <a:br>
              <a:rPr lang="ru-RU" sz="1800" b="1" i="1" dirty="0">
                <a:solidFill>
                  <a:srgbClr val="00B050"/>
                </a:solidFill>
              </a:rPr>
            </a:br>
            <a:r>
              <a:rPr lang="ru-RU" sz="1800" b="1" i="1" dirty="0">
                <a:solidFill>
                  <a:srgbClr val="002060"/>
                </a:solidFill>
              </a:rPr>
              <a:t>11) </a:t>
            </a:r>
            <a:r>
              <a:rPr lang="ru-RU" sz="1800" b="1" i="1" dirty="0" err="1">
                <a:solidFill>
                  <a:srgbClr val="002060"/>
                </a:solidFill>
              </a:rPr>
              <a:t>затверджує</a:t>
            </a:r>
            <a:r>
              <a:rPr lang="ru-RU" sz="1800" b="1" i="1" dirty="0">
                <a:solidFill>
                  <a:srgbClr val="002060"/>
                </a:solidFill>
              </a:rPr>
              <a:t> </a:t>
            </a:r>
            <a:r>
              <a:rPr lang="ru-RU" sz="1800" b="1" i="1" dirty="0" err="1">
                <a:solidFill>
                  <a:srgbClr val="002060"/>
                </a:solidFill>
              </a:rPr>
              <a:t>рішення</a:t>
            </a:r>
            <a:r>
              <a:rPr lang="ru-RU" sz="1800" b="1" i="1" dirty="0">
                <a:solidFill>
                  <a:srgbClr val="002060"/>
                </a:solidFill>
              </a:rPr>
              <a:t> </a:t>
            </a:r>
            <a:r>
              <a:rPr lang="ru-RU" sz="1800" b="1" i="1" dirty="0" err="1">
                <a:solidFill>
                  <a:srgbClr val="002060"/>
                </a:solidFill>
              </a:rPr>
              <a:t>Правління</a:t>
            </a:r>
            <a:r>
              <a:rPr lang="ru-RU" sz="1800" b="1" i="1" dirty="0">
                <a:solidFill>
                  <a:srgbClr val="002060"/>
                </a:solidFill>
              </a:rPr>
              <a:t> </a:t>
            </a:r>
            <a:r>
              <a:rPr lang="ru-RU" sz="1800" b="1" i="1" dirty="0" err="1">
                <a:solidFill>
                  <a:srgbClr val="002060"/>
                </a:solidFill>
              </a:rPr>
              <a:t>Національного</a:t>
            </a:r>
            <a:r>
              <a:rPr lang="ru-RU" sz="1800" b="1" i="1" dirty="0">
                <a:solidFill>
                  <a:srgbClr val="002060"/>
                </a:solidFill>
              </a:rPr>
              <a:t> банку про </a:t>
            </a:r>
            <a:r>
              <a:rPr lang="ru-RU" sz="1800" b="1" i="1" dirty="0" smtClean="0">
                <a:solidFill>
                  <a:srgbClr val="002060"/>
                </a:solidFill>
              </a:rPr>
              <a:t>участь </a:t>
            </a:r>
            <a:r>
              <a:rPr lang="ru-RU" sz="1800" b="1" i="1" dirty="0" err="1">
                <a:solidFill>
                  <a:srgbClr val="002060"/>
                </a:solidFill>
              </a:rPr>
              <a:t>Національного</a:t>
            </a:r>
            <a:r>
              <a:rPr lang="ru-RU" sz="1800" b="1" i="1" dirty="0">
                <a:solidFill>
                  <a:srgbClr val="002060"/>
                </a:solidFill>
              </a:rPr>
              <a:t> банку у </a:t>
            </a:r>
            <a:r>
              <a:rPr lang="ru-RU" sz="1800" b="1" i="1" dirty="0" err="1">
                <a:solidFill>
                  <a:srgbClr val="002060"/>
                </a:solidFill>
              </a:rPr>
              <a:t>міжнародних</a:t>
            </a:r>
            <a:r>
              <a:rPr lang="ru-RU" sz="1800" b="1" i="1" dirty="0">
                <a:solidFill>
                  <a:srgbClr val="002060"/>
                </a:solidFill>
              </a:rPr>
              <a:t> </a:t>
            </a:r>
            <a:r>
              <a:rPr lang="ru-RU" sz="1800" b="1" i="1" dirty="0" err="1">
                <a:solidFill>
                  <a:srgbClr val="002060"/>
                </a:solidFill>
              </a:rPr>
              <a:t>фінансових</a:t>
            </a:r>
            <a:r>
              <a:rPr lang="ru-RU" sz="1800" b="1" i="1" dirty="0">
                <a:solidFill>
                  <a:srgbClr val="002060"/>
                </a:solidFill>
              </a:rPr>
              <a:t> </a:t>
            </a:r>
            <a:r>
              <a:rPr lang="ru-RU" sz="1800" b="1" i="1" dirty="0" err="1">
                <a:solidFill>
                  <a:srgbClr val="002060"/>
                </a:solidFill>
              </a:rPr>
              <a:t>організаціях</a:t>
            </a:r>
            <a:r>
              <a:rPr lang="ru-RU" sz="1800" b="1" i="1" dirty="0">
                <a:solidFill>
                  <a:srgbClr val="002060"/>
                </a:solidFill>
              </a:rPr>
              <a:t>; </a:t>
            </a:r>
            <a:br>
              <a:rPr lang="ru-RU" sz="1800" b="1" i="1" dirty="0">
                <a:solidFill>
                  <a:srgbClr val="002060"/>
                </a:solidFill>
              </a:rPr>
            </a:br>
            <a:r>
              <a:rPr lang="ru-RU" sz="1800" b="1" i="1" dirty="0">
                <a:solidFill>
                  <a:srgbClr val="FF0000"/>
                </a:solidFill>
              </a:rPr>
              <a:t>12) вносить </a:t>
            </a:r>
            <a:r>
              <a:rPr lang="ru-RU" sz="1800" b="1" i="1" dirty="0" err="1">
                <a:solidFill>
                  <a:srgbClr val="FF0000"/>
                </a:solidFill>
              </a:rPr>
              <a:t>рекомендації</a:t>
            </a:r>
            <a:r>
              <a:rPr lang="ru-RU" sz="1800" b="1" i="1" dirty="0">
                <a:solidFill>
                  <a:srgbClr val="FF0000"/>
                </a:solidFill>
              </a:rPr>
              <a:t> </a:t>
            </a:r>
            <a:r>
              <a:rPr lang="ru-RU" sz="1800" b="1" i="1" dirty="0" err="1">
                <a:solidFill>
                  <a:srgbClr val="FF0000"/>
                </a:solidFill>
              </a:rPr>
              <a:t>Правлінню</a:t>
            </a:r>
            <a:r>
              <a:rPr lang="ru-RU" sz="1800" b="1" i="1" dirty="0">
                <a:solidFill>
                  <a:srgbClr val="FF0000"/>
                </a:solidFill>
              </a:rPr>
              <a:t> </a:t>
            </a:r>
            <a:r>
              <a:rPr lang="ru-RU" sz="1800" b="1" i="1" dirty="0" err="1">
                <a:solidFill>
                  <a:srgbClr val="FF0000"/>
                </a:solidFill>
              </a:rPr>
              <a:t>Національного</a:t>
            </a:r>
            <a:r>
              <a:rPr lang="ru-RU" sz="1800" b="1" i="1" dirty="0">
                <a:solidFill>
                  <a:srgbClr val="FF0000"/>
                </a:solidFill>
              </a:rPr>
              <a:t> банку в </a:t>
            </a:r>
            <a:r>
              <a:rPr lang="ru-RU" sz="1800" b="1" i="1" dirty="0" smtClean="0">
                <a:solidFill>
                  <a:srgbClr val="FF0000"/>
                </a:solidFill>
              </a:rPr>
              <a:t>межах </a:t>
            </a:r>
            <a:r>
              <a:rPr lang="ru-RU" sz="1800" b="1" i="1" dirty="0" err="1">
                <a:solidFill>
                  <a:srgbClr val="FF0000"/>
                </a:solidFill>
              </a:rPr>
              <a:t>розроблених</a:t>
            </a:r>
            <a:r>
              <a:rPr lang="ru-RU" sz="1800" b="1" i="1" dirty="0">
                <a:solidFill>
                  <a:srgbClr val="FF0000"/>
                </a:solidFill>
              </a:rPr>
              <a:t> </a:t>
            </a:r>
            <a:r>
              <a:rPr lang="ru-RU" sz="1800" b="1" i="1" dirty="0" err="1">
                <a:solidFill>
                  <a:srgbClr val="FF0000"/>
                </a:solidFill>
              </a:rPr>
              <a:t>Основних</a:t>
            </a:r>
            <a:r>
              <a:rPr lang="ru-RU" sz="1800" b="1" i="1" dirty="0">
                <a:solidFill>
                  <a:srgbClr val="FF0000"/>
                </a:solidFill>
              </a:rPr>
              <a:t> засад </a:t>
            </a:r>
            <a:r>
              <a:rPr lang="ru-RU" sz="1800" b="1" i="1" dirty="0" err="1">
                <a:solidFill>
                  <a:srgbClr val="FF0000"/>
                </a:solidFill>
              </a:rPr>
              <a:t>грошово-кредитної</a:t>
            </a:r>
            <a:r>
              <a:rPr lang="ru-RU" sz="1800" b="1" i="1" dirty="0">
                <a:solidFill>
                  <a:srgbClr val="FF0000"/>
                </a:solidFill>
              </a:rPr>
              <a:t> </a:t>
            </a:r>
            <a:r>
              <a:rPr lang="ru-RU" sz="1800" b="1" i="1" dirty="0" err="1">
                <a:solidFill>
                  <a:srgbClr val="FF0000"/>
                </a:solidFill>
              </a:rPr>
              <a:t>політики</a:t>
            </a:r>
            <a:r>
              <a:rPr lang="ru-RU" sz="1800" b="1" i="1" dirty="0">
                <a:solidFill>
                  <a:srgbClr val="FF0000"/>
                </a:solidFill>
              </a:rPr>
              <a:t> </a:t>
            </a:r>
            <a:r>
              <a:rPr lang="ru-RU" sz="1800" b="1" i="1" dirty="0" err="1" smtClean="0">
                <a:solidFill>
                  <a:srgbClr val="FF0000"/>
                </a:solidFill>
              </a:rPr>
              <a:t>стосовно</a:t>
            </a:r>
            <a:r>
              <a:rPr lang="ru-RU" sz="1800" b="1" i="1" dirty="0">
                <a:solidFill>
                  <a:srgbClr val="FF0000"/>
                </a:solidFill>
              </a:rPr>
              <a:t>: </a:t>
            </a:r>
            <a:br>
              <a:rPr lang="ru-RU" sz="1800" b="1" i="1" dirty="0">
                <a:solidFill>
                  <a:srgbClr val="FF0000"/>
                </a:solidFill>
              </a:rPr>
            </a:br>
            <a:r>
              <a:rPr lang="ru-RU" sz="1800" b="1" i="1" dirty="0" smtClean="0">
                <a:solidFill>
                  <a:srgbClr val="7030A0"/>
                </a:solidFill>
              </a:rPr>
              <a:t>- </a:t>
            </a:r>
            <a:r>
              <a:rPr lang="ru-RU" sz="1800" b="1" i="1" dirty="0" err="1" smtClean="0">
                <a:solidFill>
                  <a:srgbClr val="7030A0"/>
                </a:solidFill>
              </a:rPr>
              <a:t>методів</a:t>
            </a:r>
            <a:r>
              <a:rPr lang="ru-RU" sz="1800" b="1" i="1" dirty="0" smtClean="0">
                <a:solidFill>
                  <a:srgbClr val="7030A0"/>
                </a:solidFill>
              </a:rPr>
              <a:t> </a:t>
            </a:r>
            <a:r>
              <a:rPr lang="ru-RU" sz="1800" b="1" i="1" dirty="0">
                <a:solidFill>
                  <a:srgbClr val="7030A0"/>
                </a:solidFill>
              </a:rPr>
              <a:t>та форм </a:t>
            </a:r>
            <a:r>
              <a:rPr lang="ru-RU" sz="1800" b="1" i="1" dirty="0" err="1">
                <a:solidFill>
                  <a:srgbClr val="7030A0"/>
                </a:solidFill>
              </a:rPr>
              <a:t>прогнозування</a:t>
            </a:r>
            <a:r>
              <a:rPr lang="ru-RU" sz="1800" b="1" i="1" dirty="0">
                <a:solidFill>
                  <a:srgbClr val="7030A0"/>
                </a:solidFill>
              </a:rPr>
              <a:t> </a:t>
            </a:r>
            <a:r>
              <a:rPr lang="ru-RU" sz="1800" b="1" i="1" dirty="0" err="1">
                <a:solidFill>
                  <a:srgbClr val="7030A0"/>
                </a:solidFill>
              </a:rPr>
              <a:t>макропоказників</a:t>
            </a:r>
            <a:r>
              <a:rPr lang="ru-RU" sz="1800" b="1" i="1" dirty="0">
                <a:solidFill>
                  <a:srgbClr val="7030A0"/>
                </a:solidFill>
              </a:rPr>
              <a:t> </a:t>
            </a:r>
            <a:r>
              <a:rPr lang="ru-RU" sz="1800" b="1" i="1" dirty="0" err="1">
                <a:solidFill>
                  <a:srgbClr val="7030A0"/>
                </a:solidFill>
              </a:rPr>
              <a:t>економічного</a:t>
            </a:r>
            <a:r>
              <a:rPr lang="ru-RU" sz="1800" b="1" i="1" dirty="0">
                <a:solidFill>
                  <a:srgbClr val="7030A0"/>
                </a:solidFill>
              </a:rPr>
              <a:t> і </a:t>
            </a:r>
            <a:r>
              <a:rPr lang="ru-RU" sz="1800" b="1" i="1" dirty="0" err="1" smtClean="0">
                <a:solidFill>
                  <a:srgbClr val="7030A0"/>
                </a:solidFill>
              </a:rPr>
              <a:t>соціального</a:t>
            </a:r>
            <a:r>
              <a:rPr lang="ru-RU" sz="1800" b="1" i="1" dirty="0" smtClean="0">
                <a:solidFill>
                  <a:srgbClr val="7030A0"/>
                </a:solidFill>
              </a:rPr>
              <a:t> </a:t>
            </a:r>
            <a:r>
              <a:rPr lang="ru-RU" sz="1800" b="1" i="1" dirty="0" err="1">
                <a:solidFill>
                  <a:srgbClr val="7030A0"/>
                </a:solidFill>
              </a:rPr>
              <a:t>розвитку</a:t>
            </a:r>
            <a:r>
              <a:rPr lang="ru-RU" sz="1800" b="1" i="1" dirty="0">
                <a:solidFill>
                  <a:srgbClr val="7030A0"/>
                </a:solidFill>
              </a:rPr>
              <a:t> </a:t>
            </a:r>
            <a:r>
              <a:rPr lang="ru-RU" sz="1800" b="1" i="1" dirty="0" err="1">
                <a:solidFill>
                  <a:srgbClr val="7030A0"/>
                </a:solidFill>
              </a:rPr>
              <a:t>України</a:t>
            </a:r>
            <a:r>
              <a:rPr lang="ru-RU" sz="1800" b="1" i="1" dirty="0">
                <a:solidFill>
                  <a:srgbClr val="7030A0"/>
                </a:solidFill>
              </a:rPr>
              <a:t>, а </a:t>
            </a:r>
            <a:r>
              <a:rPr lang="ru-RU" sz="1800" b="1" i="1" dirty="0" err="1">
                <a:solidFill>
                  <a:srgbClr val="7030A0"/>
                </a:solidFill>
              </a:rPr>
              <a:t>також</a:t>
            </a:r>
            <a:r>
              <a:rPr lang="ru-RU" sz="1800" b="1" i="1" dirty="0">
                <a:solidFill>
                  <a:srgbClr val="7030A0"/>
                </a:solidFill>
              </a:rPr>
              <a:t> </a:t>
            </a:r>
            <a:r>
              <a:rPr lang="ru-RU" sz="1800" b="1" i="1" dirty="0" err="1">
                <a:solidFill>
                  <a:srgbClr val="7030A0"/>
                </a:solidFill>
              </a:rPr>
              <a:t>грошово-кредитної</a:t>
            </a:r>
            <a:r>
              <a:rPr lang="ru-RU" sz="1800" b="1" i="1" dirty="0">
                <a:solidFill>
                  <a:srgbClr val="7030A0"/>
                </a:solidFill>
              </a:rPr>
              <a:t> </a:t>
            </a:r>
            <a:r>
              <a:rPr lang="ru-RU" sz="1800" b="1" i="1" dirty="0" err="1">
                <a:solidFill>
                  <a:srgbClr val="7030A0"/>
                </a:solidFill>
              </a:rPr>
              <a:t>політики</a:t>
            </a:r>
            <a:r>
              <a:rPr lang="ru-RU" sz="1800" b="1" i="1" dirty="0">
                <a:solidFill>
                  <a:srgbClr val="7030A0"/>
                </a:solidFill>
              </a:rPr>
              <a:t>; </a:t>
            </a:r>
            <a:br>
              <a:rPr lang="ru-RU" sz="1800" b="1" i="1" dirty="0">
                <a:solidFill>
                  <a:srgbClr val="7030A0"/>
                </a:solidFill>
              </a:rPr>
            </a:br>
            <a:r>
              <a:rPr lang="ru-RU" sz="1800" b="1" i="1" dirty="0" smtClean="0">
                <a:solidFill>
                  <a:schemeClr val="accent6">
                    <a:lumMod val="50000"/>
                  </a:schemeClr>
                </a:solidFill>
              </a:rPr>
              <a:t>- </a:t>
            </a:r>
            <a:r>
              <a:rPr lang="ru-RU" sz="1800" b="1" i="1" dirty="0" err="1" smtClean="0">
                <a:solidFill>
                  <a:schemeClr val="accent6">
                    <a:lumMod val="50000"/>
                  </a:schemeClr>
                </a:solidFill>
              </a:rPr>
              <a:t>окремих</a:t>
            </a:r>
            <a:r>
              <a:rPr lang="ru-RU" sz="1800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b="1" i="1" dirty="0" err="1">
                <a:solidFill>
                  <a:schemeClr val="accent6">
                    <a:lumMod val="50000"/>
                  </a:schemeClr>
                </a:solidFill>
              </a:rPr>
              <a:t>заходів</a:t>
            </a:r>
            <a:r>
              <a:rPr lang="ru-RU" sz="1800" b="1" i="1" dirty="0">
                <a:solidFill>
                  <a:schemeClr val="accent6">
                    <a:lumMod val="50000"/>
                  </a:schemeClr>
                </a:solidFill>
              </a:rPr>
              <a:t> монетарного і регулятивного характеру та </a:t>
            </a:r>
            <a:r>
              <a:rPr lang="ru-RU" sz="1800" b="1" i="1" dirty="0" err="1">
                <a:solidFill>
                  <a:schemeClr val="accent6">
                    <a:lumMod val="50000"/>
                  </a:schemeClr>
                </a:solidFill>
              </a:rPr>
              <a:t>їх</a:t>
            </a:r>
            <a:r>
              <a:rPr lang="ru-RU" sz="1800" b="1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b="1" i="1" dirty="0" err="1" smtClean="0">
                <a:solidFill>
                  <a:schemeClr val="accent6">
                    <a:lumMod val="50000"/>
                  </a:schemeClr>
                </a:solidFill>
              </a:rPr>
              <a:t>впливу</a:t>
            </a:r>
            <a:r>
              <a:rPr lang="ru-RU" sz="1800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b="1" i="1" dirty="0">
                <a:solidFill>
                  <a:schemeClr val="accent6">
                    <a:lumMod val="50000"/>
                  </a:schemeClr>
                </a:solidFill>
              </a:rPr>
              <a:t>на </a:t>
            </a:r>
            <a:r>
              <a:rPr lang="ru-RU" sz="1800" b="1" i="1" dirty="0" err="1">
                <a:solidFill>
                  <a:schemeClr val="accent6">
                    <a:lumMod val="50000"/>
                  </a:schemeClr>
                </a:solidFill>
              </a:rPr>
              <a:t>економічний</a:t>
            </a:r>
            <a:r>
              <a:rPr lang="ru-RU" sz="1800" b="1" i="1" dirty="0">
                <a:solidFill>
                  <a:schemeClr val="accent6">
                    <a:lumMod val="50000"/>
                  </a:schemeClr>
                </a:solidFill>
              </a:rPr>
              <a:t> і </a:t>
            </a:r>
            <a:r>
              <a:rPr lang="ru-RU" sz="1800" b="1" i="1" dirty="0" err="1">
                <a:solidFill>
                  <a:schemeClr val="accent6">
                    <a:lumMod val="50000"/>
                  </a:schemeClr>
                </a:solidFill>
              </a:rPr>
              <a:t>соціальний</a:t>
            </a:r>
            <a:r>
              <a:rPr lang="ru-RU" sz="1800" b="1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b="1" i="1" dirty="0" err="1">
                <a:solidFill>
                  <a:schemeClr val="accent6">
                    <a:lumMod val="50000"/>
                  </a:schemeClr>
                </a:solidFill>
              </a:rPr>
              <a:t>розвиток</a:t>
            </a:r>
            <a:r>
              <a:rPr lang="ru-RU" sz="1800" b="1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b="1" i="1" dirty="0" err="1">
                <a:solidFill>
                  <a:schemeClr val="accent6">
                    <a:lumMod val="50000"/>
                  </a:schemeClr>
                </a:solidFill>
              </a:rPr>
              <a:t>України</a:t>
            </a:r>
            <a:r>
              <a:rPr lang="ru-RU" sz="1800" b="1" i="1" dirty="0">
                <a:solidFill>
                  <a:schemeClr val="accent6">
                    <a:lumMod val="50000"/>
                  </a:schemeClr>
                </a:solidFill>
              </a:rPr>
              <a:t>; </a:t>
            </a:r>
            <a:r>
              <a:rPr lang="ru-RU" sz="1800" b="1" i="1" dirty="0">
                <a:solidFill>
                  <a:srgbClr val="FFFF00"/>
                </a:solidFill>
              </a:rPr>
              <a:t/>
            </a:r>
            <a:br>
              <a:rPr lang="ru-RU" sz="1800" b="1" i="1" dirty="0">
                <a:solidFill>
                  <a:srgbClr val="FFFF00"/>
                </a:solidFill>
              </a:rPr>
            </a:br>
            <a:r>
              <a:rPr lang="ru-RU" sz="1800" b="1" i="1" dirty="0" smtClean="0">
                <a:solidFill>
                  <a:srgbClr val="002060"/>
                </a:solidFill>
              </a:rPr>
              <a:t>- </a:t>
            </a:r>
            <a:r>
              <a:rPr lang="ru-RU" sz="1800" b="1" i="1" dirty="0" err="1" smtClean="0">
                <a:solidFill>
                  <a:srgbClr val="002060"/>
                </a:solidFill>
              </a:rPr>
              <a:t>політики</a:t>
            </a:r>
            <a:r>
              <a:rPr lang="ru-RU" sz="1800" b="1" i="1" dirty="0" smtClean="0">
                <a:solidFill>
                  <a:srgbClr val="002060"/>
                </a:solidFill>
              </a:rPr>
              <a:t> </a:t>
            </a:r>
            <a:r>
              <a:rPr lang="ru-RU" sz="1800" b="1" i="1" dirty="0" err="1">
                <a:solidFill>
                  <a:srgbClr val="002060"/>
                </a:solidFill>
              </a:rPr>
              <a:t>курсоутворення</a:t>
            </a:r>
            <a:r>
              <a:rPr lang="ru-RU" sz="1800" b="1" i="1" dirty="0">
                <a:solidFill>
                  <a:srgbClr val="002060"/>
                </a:solidFill>
              </a:rPr>
              <a:t> та валютного </a:t>
            </a:r>
            <a:r>
              <a:rPr lang="ru-RU" sz="1800" b="1" i="1" dirty="0" err="1">
                <a:solidFill>
                  <a:srgbClr val="002060"/>
                </a:solidFill>
              </a:rPr>
              <a:t>регулювання</a:t>
            </a:r>
            <a:r>
              <a:rPr lang="ru-RU" sz="1800" b="1" i="1" dirty="0">
                <a:solidFill>
                  <a:srgbClr val="002060"/>
                </a:solidFill>
              </a:rPr>
              <a:t>; </a:t>
            </a:r>
            <a:br>
              <a:rPr lang="ru-RU" sz="1800" b="1" i="1" dirty="0">
                <a:solidFill>
                  <a:srgbClr val="002060"/>
                </a:solidFill>
              </a:rPr>
            </a:br>
            <a:r>
              <a:rPr lang="ru-RU" sz="1800" b="1" i="1" dirty="0" smtClean="0">
                <a:solidFill>
                  <a:srgbClr val="0070C0"/>
                </a:solidFill>
              </a:rPr>
              <a:t>- </a:t>
            </a:r>
            <a:r>
              <a:rPr lang="ru-RU" sz="1800" b="1" i="1" dirty="0" err="1" smtClean="0">
                <a:solidFill>
                  <a:srgbClr val="0070C0"/>
                </a:solidFill>
              </a:rPr>
              <a:t>розвитку</a:t>
            </a:r>
            <a:r>
              <a:rPr lang="ru-RU" sz="1800" b="1" i="1" dirty="0" smtClean="0">
                <a:solidFill>
                  <a:srgbClr val="0070C0"/>
                </a:solidFill>
              </a:rPr>
              <a:t> </a:t>
            </a:r>
            <a:r>
              <a:rPr lang="ru-RU" sz="1800" b="1" i="1" dirty="0" err="1">
                <a:solidFill>
                  <a:srgbClr val="0070C0"/>
                </a:solidFill>
              </a:rPr>
              <a:t>банківської</a:t>
            </a:r>
            <a:r>
              <a:rPr lang="ru-RU" sz="1800" b="1" i="1" dirty="0">
                <a:solidFill>
                  <a:srgbClr val="0070C0"/>
                </a:solidFill>
              </a:rPr>
              <a:t> </a:t>
            </a:r>
            <a:r>
              <a:rPr lang="ru-RU" sz="1800" b="1" i="1" dirty="0" err="1">
                <a:solidFill>
                  <a:srgbClr val="0070C0"/>
                </a:solidFill>
              </a:rPr>
              <a:t>системи</a:t>
            </a:r>
            <a:r>
              <a:rPr lang="ru-RU" sz="1800" b="1" i="1" dirty="0">
                <a:solidFill>
                  <a:srgbClr val="0070C0"/>
                </a:solidFill>
              </a:rPr>
              <a:t> та </a:t>
            </a:r>
            <a:r>
              <a:rPr lang="ru-RU" sz="1800" b="1" i="1" dirty="0" err="1">
                <a:solidFill>
                  <a:srgbClr val="0070C0"/>
                </a:solidFill>
              </a:rPr>
              <a:t>окремих</a:t>
            </a:r>
            <a:r>
              <a:rPr lang="ru-RU" sz="1800" b="1" i="1" dirty="0">
                <a:solidFill>
                  <a:srgbClr val="0070C0"/>
                </a:solidFill>
              </a:rPr>
              <a:t> </a:t>
            </a:r>
            <a:r>
              <a:rPr lang="ru-RU" sz="1800" b="1" i="1" dirty="0" err="1">
                <a:solidFill>
                  <a:srgbClr val="0070C0"/>
                </a:solidFill>
              </a:rPr>
              <a:t>нормативних</a:t>
            </a:r>
            <a:r>
              <a:rPr lang="ru-RU" sz="1800" b="1" i="1" dirty="0">
                <a:solidFill>
                  <a:srgbClr val="0070C0"/>
                </a:solidFill>
              </a:rPr>
              <a:t> </a:t>
            </a:r>
            <a:r>
              <a:rPr lang="ru-RU" sz="1800" b="1" i="1" dirty="0" err="1">
                <a:solidFill>
                  <a:srgbClr val="0070C0"/>
                </a:solidFill>
              </a:rPr>
              <a:t>актів</a:t>
            </a:r>
            <a:r>
              <a:rPr lang="ru-RU" sz="1800" b="1" i="1" dirty="0">
                <a:solidFill>
                  <a:srgbClr val="0070C0"/>
                </a:solidFill>
              </a:rPr>
              <a:t> з </a:t>
            </a:r>
            <a:r>
              <a:rPr lang="ru-RU" sz="1800" b="1" i="1" dirty="0" err="1" smtClean="0">
                <a:solidFill>
                  <a:srgbClr val="0070C0"/>
                </a:solidFill>
              </a:rPr>
              <a:t>питань</a:t>
            </a:r>
            <a:r>
              <a:rPr lang="ru-RU" sz="1800" b="1" i="1" dirty="0" smtClean="0">
                <a:solidFill>
                  <a:srgbClr val="0070C0"/>
                </a:solidFill>
              </a:rPr>
              <a:t> </a:t>
            </a:r>
            <a:r>
              <a:rPr lang="ru-RU" sz="1800" b="1" i="1" dirty="0" err="1">
                <a:solidFill>
                  <a:srgbClr val="0070C0"/>
                </a:solidFill>
              </a:rPr>
              <a:t>банківської</a:t>
            </a:r>
            <a:r>
              <a:rPr lang="ru-RU" sz="1800" b="1" i="1" dirty="0">
                <a:solidFill>
                  <a:srgbClr val="0070C0"/>
                </a:solidFill>
              </a:rPr>
              <a:t> </a:t>
            </a:r>
            <a:r>
              <a:rPr lang="ru-RU" sz="1800" b="1" i="1" dirty="0" err="1">
                <a:solidFill>
                  <a:srgbClr val="0070C0"/>
                </a:solidFill>
              </a:rPr>
              <a:t>діяльності</a:t>
            </a:r>
            <a:r>
              <a:rPr lang="ru-RU" sz="1800" b="1" i="1" dirty="0">
                <a:solidFill>
                  <a:srgbClr val="0070C0"/>
                </a:solidFill>
              </a:rPr>
              <a:t>; </a:t>
            </a:r>
            <a:br>
              <a:rPr lang="ru-RU" sz="1800" b="1" i="1" dirty="0">
                <a:solidFill>
                  <a:srgbClr val="0070C0"/>
                </a:solidFill>
              </a:rPr>
            </a:br>
            <a:r>
              <a:rPr lang="ru-RU" sz="1800" b="1" i="1" dirty="0" smtClean="0">
                <a:solidFill>
                  <a:srgbClr val="0070C0"/>
                </a:solidFill>
              </a:rPr>
              <a:t>- </a:t>
            </a:r>
            <a:r>
              <a:rPr lang="ru-RU" sz="1800" b="1" i="1" dirty="0" err="1" smtClean="0">
                <a:solidFill>
                  <a:srgbClr val="7030A0"/>
                </a:solidFill>
              </a:rPr>
              <a:t>вдосконалення</a:t>
            </a:r>
            <a:r>
              <a:rPr lang="ru-RU" sz="1800" b="1" i="1" dirty="0" smtClean="0">
                <a:solidFill>
                  <a:srgbClr val="7030A0"/>
                </a:solidFill>
              </a:rPr>
              <a:t> </a:t>
            </a:r>
            <a:r>
              <a:rPr lang="ru-RU" sz="1800" b="1" i="1" dirty="0" err="1">
                <a:solidFill>
                  <a:srgbClr val="7030A0"/>
                </a:solidFill>
              </a:rPr>
              <a:t>платіжної</a:t>
            </a:r>
            <a:r>
              <a:rPr lang="ru-RU" sz="1800" b="1" i="1" dirty="0">
                <a:solidFill>
                  <a:srgbClr val="7030A0"/>
                </a:solidFill>
              </a:rPr>
              <a:t> </a:t>
            </a:r>
            <a:r>
              <a:rPr lang="ru-RU" sz="1800" b="1" i="1" dirty="0" err="1" smtClean="0">
                <a:solidFill>
                  <a:srgbClr val="7030A0"/>
                </a:solidFill>
              </a:rPr>
              <a:t>системи</a:t>
            </a:r>
            <a:r>
              <a:rPr lang="ru-RU" sz="1800" b="1" i="1" dirty="0">
                <a:solidFill>
                  <a:srgbClr val="7030A0"/>
                </a:solidFill>
              </a:rPr>
              <a:t>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301006"/>
          </a:xfr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ПОВНОВАЖЕННЯ РАДИ НАЦІОНАЛЬНОГО БАНКУ 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0276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152128"/>
          </a:xfr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7030A0"/>
                </a:solidFill>
              </a:rPr>
              <a:t>СКЛАД ТА ФОРМУВАННЯ РАДИ НАЦІОНАЛЬНОГО БАНКУ </a:t>
            </a:r>
            <a:endParaRPr lang="ru-RU" b="1" i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12776"/>
            <a:ext cx="8928992" cy="5400600"/>
          </a:xfr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>
                <a:solidFill>
                  <a:srgbClr val="FF0000"/>
                </a:solidFill>
              </a:rPr>
              <a:t>До складу Ради </a:t>
            </a:r>
            <a:r>
              <a:rPr lang="ru-RU" sz="1600" b="1" dirty="0" err="1">
                <a:solidFill>
                  <a:srgbClr val="FF0000"/>
                </a:solidFill>
              </a:rPr>
              <a:t>Національного</a:t>
            </a:r>
            <a:r>
              <a:rPr lang="ru-RU" sz="1600" b="1" dirty="0">
                <a:solidFill>
                  <a:srgbClr val="FF0000"/>
                </a:solidFill>
              </a:rPr>
              <a:t> банку </a:t>
            </a:r>
            <a:r>
              <a:rPr lang="ru-RU" sz="1600" b="1" dirty="0" err="1">
                <a:solidFill>
                  <a:srgbClr val="FF0000"/>
                </a:solidFill>
              </a:rPr>
              <a:t>входять</a:t>
            </a:r>
            <a:r>
              <a:rPr lang="ru-RU" sz="1600" b="1" dirty="0">
                <a:solidFill>
                  <a:srgbClr val="FF0000"/>
                </a:solidFill>
              </a:rPr>
              <a:t> члени Ради </a:t>
            </a:r>
            <a:r>
              <a:rPr lang="ru-RU" sz="1600" b="1" dirty="0" err="1" smtClean="0">
                <a:solidFill>
                  <a:srgbClr val="FF0000"/>
                </a:solidFill>
              </a:rPr>
              <a:t>Національного</a:t>
            </a:r>
            <a:r>
              <a:rPr lang="ru-RU" sz="1600" b="1" dirty="0" smtClean="0">
                <a:solidFill>
                  <a:srgbClr val="FF0000"/>
                </a:solidFill>
              </a:rPr>
              <a:t> </a:t>
            </a:r>
            <a:r>
              <a:rPr lang="ru-RU" sz="1600" b="1" dirty="0">
                <a:solidFill>
                  <a:srgbClr val="FF0000"/>
                </a:solidFill>
              </a:rPr>
              <a:t>банку,</a:t>
            </a:r>
            <a:r>
              <a:rPr lang="ru-RU" sz="1600" b="1" dirty="0"/>
              <a:t> </a:t>
            </a:r>
            <a:r>
              <a:rPr lang="ru-RU" sz="1600" b="1" dirty="0" err="1">
                <a:solidFill>
                  <a:srgbClr val="00B050"/>
                </a:solidFill>
              </a:rPr>
              <a:t>призначені</a:t>
            </a:r>
            <a:r>
              <a:rPr lang="ru-RU" sz="1600" b="1" dirty="0">
                <a:solidFill>
                  <a:srgbClr val="00B050"/>
                </a:solidFill>
              </a:rPr>
              <a:t> Президентом </a:t>
            </a:r>
            <a:r>
              <a:rPr lang="ru-RU" sz="1600" b="1" dirty="0" err="1">
                <a:solidFill>
                  <a:srgbClr val="00B050"/>
                </a:solidFill>
              </a:rPr>
              <a:t>України</a:t>
            </a:r>
            <a:r>
              <a:rPr lang="ru-RU" sz="1600" b="1" dirty="0">
                <a:solidFill>
                  <a:srgbClr val="00B050"/>
                </a:solidFill>
              </a:rPr>
              <a:t> 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та</a:t>
            </a:r>
            <a:r>
              <a:rPr lang="ru-RU" sz="1600" b="1" dirty="0"/>
              <a:t> </a:t>
            </a:r>
            <a:r>
              <a:rPr lang="ru-RU" sz="1600" b="1" dirty="0">
                <a:solidFill>
                  <a:srgbClr val="7030A0"/>
                </a:solidFill>
              </a:rPr>
              <a:t>Верховною </a:t>
            </a:r>
            <a:r>
              <a:rPr lang="ru-RU" sz="1600" b="1" dirty="0" smtClean="0">
                <a:solidFill>
                  <a:srgbClr val="7030A0"/>
                </a:solidFill>
              </a:rPr>
              <a:t>Радою </a:t>
            </a:r>
            <a:r>
              <a:rPr lang="ru-RU" sz="1600" b="1" dirty="0" err="1">
                <a:solidFill>
                  <a:srgbClr val="7030A0"/>
                </a:solidFill>
              </a:rPr>
              <a:t>України</a:t>
            </a:r>
            <a:r>
              <a:rPr lang="ru-RU" sz="1600" b="1" dirty="0">
                <a:solidFill>
                  <a:srgbClr val="7030A0"/>
                </a:solidFill>
              </a:rPr>
              <a:t>. </a:t>
            </a:r>
            <a:r>
              <a:rPr lang="ru-RU" sz="1600" b="1" dirty="0">
                <a:solidFill>
                  <a:srgbClr val="0070C0"/>
                </a:solidFill>
              </a:rPr>
              <a:t>Голова </a:t>
            </a:r>
            <a:r>
              <a:rPr lang="ru-RU" sz="1600" b="1" dirty="0" err="1">
                <a:solidFill>
                  <a:srgbClr val="0070C0"/>
                </a:solidFill>
              </a:rPr>
              <a:t>Національного</a:t>
            </a:r>
            <a:r>
              <a:rPr lang="ru-RU" sz="1600" b="1" dirty="0">
                <a:solidFill>
                  <a:srgbClr val="0070C0"/>
                </a:solidFill>
              </a:rPr>
              <a:t> банку, </a:t>
            </a:r>
            <a:r>
              <a:rPr lang="ru-RU" sz="1600" b="1" dirty="0" err="1">
                <a:solidFill>
                  <a:srgbClr val="0070C0"/>
                </a:solidFill>
              </a:rPr>
              <a:t>який</a:t>
            </a:r>
            <a:r>
              <a:rPr lang="ru-RU" sz="1600" b="1" dirty="0">
                <a:solidFill>
                  <a:srgbClr val="0070C0"/>
                </a:solidFill>
              </a:rPr>
              <a:t> </a:t>
            </a:r>
            <a:r>
              <a:rPr lang="ru-RU" sz="1600" b="1" dirty="0" err="1">
                <a:solidFill>
                  <a:srgbClr val="0070C0"/>
                </a:solidFill>
              </a:rPr>
              <a:t>призначається</a:t>
            </a:r>
            <a:r>
              <a:rPr lang="ru-RU" sz="1600" b="1" dirty="0">
                <a:solidFill>
                  <a:srgbClr val="0070C0"/>
                </a:solidFill>
              </a:rPr>
              <a:t> на </a:t>
            </a:r>
            <a:r>
              <a:rPr lang="ru-RU" sz="1600" b="1" dirty="0" smtClean="0">
                <a:solidFill>
                  <a:srgbClr val="0070C0"/>
                </a:solidFill>
              </a:rPr>
              <a:t>посаду </a:t>
            </a:r>
            <a:r>
              <a:rPr lang="ru-RU" sz="1600" b="1" dirty="0">
                <a:solidFill>
                  <a:srgbClr val="0070C0"/>
                </a:solidFill>
              </a:rPr>
              <a:t>Верховною Радою </a:t>
            </a:r>
            <a:r>
              <a:rPr lang="ru-RU" sz="1600" b="1" dirty="0" err="1">
                <a:solidFill>
                  <a:srgbClr val="0070C0"/>
                </a:solidFill>
              </a:rPr>
              <a:t>України</a:t>
            </a:r>
            <a:r>
              <a:rPr lang="ru-RU" sz="1600" b="1" dirty="0">
                <a:solidFill>
                  <a:srgbClr val="0070C0"/>
                </a:solidFill>
              </a:rPr>
              <a:t> за </a:t>
            </a:r>
            <a:r>
              <a:rPr lang="ru-RU" sz="1600" b="1" dirty="0" err="1">
                <a:solidFill>
                  <a:srgbClr val="0070C0"/>
                </a:solidFill>
              </a:rPr>
              <a:t>поданням</a:t>
            </a:r>
            <a:r>
              <a:rPr lang="ru-RU" sz="1600" b="1" dirty="0">
                <a:solidFill>
                  <a:srgbClr val="0070C0"/>
                </a:solidFill>
              </a:rPr>
              <a:t> Президента </a:t>
            </a:r>
            <a:r>
              <a:rPr lang="ru-RU" sz="1600" b="1" dirty="0" err="1">
                <a:solidFill>
                  <a:srgbClr val="0070C0"/>
                </a:solidFill>
              </a:rPr>
              <a:t>України</a:t>
            </a:r>
            <a:r>
              <a:rPr lang="ru-RU" sz="1600" b="1" dirty="0">
                <a:solidFill>
                  <a:srgbClr val="0070C0"/>
                </a:solidFill>
              </a:rPr>
              <a:t>, </a:t>
            </a:r>
            <a:r>
              <a:rPr lang="ru-RU" sz="1600" b="1" dirty="0" smtClean="0">
                <a:solidFill>
                  <a:srgbClr val="0070C0"/>
                </a:solidFill>
              </a:rPr>
              <a:t>входить </a:t>
            </a:r>
            <a:r>
              <a:rPr lang="ru-RU" sz="1600" b="1" dirty="0">
                <a:solidFill>
                  <a:srgbClr val="0070C0"/>
                </a:solidFill>
              </a:rPr>
              <a:t>до складу Ради </a:t>
            </a:r>
            <a:r>
              <a:rPr lang="ru-RU" sz="1600" b="1" dirty="0" err="1">
                <a:solidFill>
                  <a:srgbClr val="0070C0"/>
                </a:solidFill>
              </a:rPr>
              <a:t>Національного</a:t>
            </a:r>
            <a:r>
              <a:rPr lang="ru-RU" sz="1600" b="1" dirty="0">
                <a:solidFill>
                  <a:srgbClr val="0070C0"/>
                </a:solidFill>
              </a:rPr>
              <a:t> банку за </a:t>
            </a:r>
            <a:r>
              <a:rPr lang="ru-RU" sz="1600" b="1" dirty="0" err="1">
                <a:solidFill>
                  <a:srgbClr val="0070C0"/>
                </a:solidFill>
              </a:rPr>
              <a:t>посадою</a:t>
            </a:r>
            <a:r>
              <a:rPr lang="ru-RU" sz="1600" b="1" dirty="0">
                <a:solidFill>
                  <a:srgbClr val="0070C0"/>
                </a:solidFill>
              </a:rPr>
              <a:t>. </a:t>
            </a:r>
            <a:r>
              <a:rPr lang="ru-RU" sz="1600" b="1" dirty="0"/>
              <a:t/>
            </a:r>
            <a:br>
              <a:rPr lang="ru-RU" sz="1600" b="1" dirty="0"/>
            </a:br>
            <a:r>
              <a:rPr lang="ru-RU" sz="1600" b="1" dirty="0">
                <a:solidFill>
                  <a:srgbClr val="7030A0"/>
                </a:solidFill>
              </a:rPr>
              <a:t>Членом Ради </a:t>
            </a:r>
            <a:r>
              <a:rPr lang="ru-RU" sz="1600" b="1" dirty="0" err="1">
                <a:solidFill>
                  <a:srgbClr val="7030A0"/>
                </a:solidFill>
              </a:rPr>
              <a:t>Національного</a:t>
            </a:r>
            <a:r>
              <a:rPr lang="ru-RU" sz="1600" b="1" dirty="0">
                <a:solidFill>
                  <a:srgbClr val="7030A0"/>
                </a:solidFill>
              </a:rPr>
              <a:t> банку </a:t>
            </a:r>
            <a:r>
              <a:rPr lang="ru-RU" sz="1600" b="1" dirty="0" err="1">
                <a:solidFill>
                  <a:srgbClr val="7030A0"/>
                </a:solidFill>
              </a:rPr>
              <a:t>може</a:t>
            </a:r>
            <a:r>
              <a:rPr lang="ru-RU" sz="1600" b="1" dirty="0">
                <a:solidFill>
                  <a:srgbClr val="7030A0"/>
                </a:solidFill>
              </a:rPr>
              <a:t> бути </a:t>
            </a:r>
            <a:r>
              <a:rPr lang="ru-RU" sz="1600" b="1" dirty="0" err="1">
                <a:solidFill>
                  <a:srgbClr val="7030A0"/>
                </a:solidFill>
              </a:rPr>
              <a:t>громадянин</a:t>
            </a:r>
            <a:r>
              <a:rPr lang="ru-RU" sz="1600" b="1" dirty="0">
                <a:solidFill>
                  <a:srgbClr val="7030A0"/>
                </a:solidFill>
              </a:rPr>
              <a:t> </a:t>
            </a:r>
            <a:r>
              <a:rPr lang="ru-RU" sz="1600" b="1" dirty="0" err="1">
                <a:solidFill>
                  <a:srgbClr val="7030A0"/>
                </a:solidFill>
              </a:rPr>
              <a:t>України</a:t>
            </a:r>
            <a:r>
              <a:rPr lang="ru-RU" sz="1600" b="1" dirty="0">
                <a:solidFill>
                  <a:srgbClr val="7030A0"/>
                </a:solidFill>
              </a:rPr>
              <a:t>, </a:t>
            </a:r>
            <a:r>
              <a:rPr lang="ru-RU" sz="1600" b="1" dirty="0" err="1" smtClean="0">
                <a:solidFill>
                  <a:srgbClr val="7030A0"/>
                </a:solidFill>
              </a:rPr>
              <a:t>який</a:t>
            </a:r>
            <a:r>
              <a:rPr lang="ru-RU" sz="1600" b="1" dirty="0" smtClean="0">
                <a:solidFill>
                  <a:srgbClr val="7030A0"/>
                </a:solidFill>
              </a:rPr>
              <a:t> </a:t>
            </a:r>
            <a:r>
              <a:rPr lang="ru-RU" sz="1600" b="1" dirty="0" err="1">
                <a:solidFill>
                  <a:srgbClr val="7030A0"/>
                </a:solidFill>
              </a:rPr>
              <a:t>постійно</a:t>
            </a:r>
            <a:r>
              <a:rPr lang="ru-RU" sz="1600" b="1" dirty="0">
                <a:solidFill>
                  <a:srgbClr val="7030A0"/>
                </a:solidFill>
              </a:rPr>
              <a:t> </a:t>
            </a:r>
            <a:r>
              <a:rPr lang="ru-RU" sz="1600" b="1" dirty="0" err="1">
                <a:solidFill>
                  <a:srgbClr val="7030A0"/>
                </a:solidFill>
              </a:rPr>
              <a:t>проживає</a:t>
            </a:r>
            <a:r>
              <a:rPr lang="ru-RU" sz="1600" b="1" dirty="0">
                <a:solidFill>
                  <a:srgbClr val="7030A0"/>
                </a:solidFill>
              </a:rPr>
              <a:t> в </a:t>
            </a:r>
            <a:r>
              <a:rPr lang="ru-RU" sz="1600" b="1" dirty="0" err="1">
                <a:solidFill>
                  <a:srgbClr val="7030A0"/>
                </a:solidFill>
              </a:rPr>
              <a:t>Україні</a:t>
            </a:r>
            <a:r>
              <a:rPr lang="ru-RU" sz="1600" b="1" dirty="0">
                <a:solidFill>
                  <a:srgbClr val="7030A0"/>
                </a:solidFill>
              </a:rPr>
              <a:t>, </a:t>
            </a:r>
            <a:r>
              <a:rPr lang="ru-RU" sz="1600" b="1" dirty="0" err="1">
                <a:solidFill>
                  <a:srgbClr val="7030A0"/>
                </a:solidFill>
              </a:rPr>
              <a:t>має</a:t>
            </a:r>
            <a:r>
              <a:rPr lang="ru-RU" sz="1600" b="1" dirty="0">
                <a:solidFill>
                  <a:srgbClr val="7030A0"/>
                </a:solidFill>
              </a:rPr>
              <a:t> </a:t>
            </a:r>
            <a:r>
              <a:rPr lang="ru-RU" sz="1600" b="1" dirty="0" err="1">
                <a:solidFill>
                  <a:srgbClr val="7030A0"/>
                </a:solidFill>
              </a:rPr>
              <a:t>повну</a:t>
            </a:r>
            <a:r>
              <a:rPr lang="ru-RU" sz="1600" b="1" dirty="0">
                <a:solidFill>
                  <a:srgbClr val="7030A0"/>
                </a:solidFill>
              </a:rPr>
              <a:t> </a:t>
            </a:r>
            <a:r>
              <a:rPr lang="ru-RU" sz="1600" b="1" dirty="0" err="1">
                <a:solidFill>
                  <a:srgbClr val="7030A0"/>
                </a:solidFill>
              </a:rPr>
              <a:t>вищу</a:t>
            </a:r>
            <a:r>
              <a:rPr lang="ru-RU" sz="1600" b="1" dirty="0">
                <a:solidFill>
                  <a:srgbClr val="7030A0"/>
                </a:solidFill>
              </a:rPr>
              <a:t> </a:t>
            </a:r>
            <a:r>
              <a:rPr lang="ru-RU" sz="1600" b="1" dirty="0" err="1">
                <a:solidFill>
                  <a:srgbClr val="7030A0"/>
                </a:solidFill>
              </a:rPr>
              <a:t>освіту</a:t>
            </a:r>
            <a:r>
              <a:rPr lang="ru-RU" sz="1600" b="1" dirty="0">
                <a:solidFill>
                  <a:srgbClr val="7030A0"/>
                </a:solidFill>
              </a:rPr>
              <a:t> у </a:t>
            </a:r>
            <a:r>
              <a:rPr lang="ru-RU" sz="1600" b="1" dirty="0" err="1">
                <a:solidFill>
                  <a:srgbClr val="7030A0"/>
                </a:solidFill>
              </a:rPr>
              <a:t>галузі</a:t>
            </a:r>
            <a:r>
              <a:rPr lang="ru-RU" sz="1600" b="1" dirty="0">
                <a:solidFill>
                  <a:srgbClr val="7030A0"/>
                </a:solidFill>
              </a:rPr>
              <a:t> </a:t>
            </a:r>
            <a:r>
              <a:rPr lang="ru-RU" sz="1600" b="1" dirty="0" smtClean="0">
                <a:solidFill>
                  <a:srgbClr val="7030A0"/>
                </a:solidFill>
              </a:rPr>
              <a:t> </a:t>
            </a:r>
            <a:r>
              <a:rPr lang="ru-RU" sz="1600" b="1" dirty="0" err="1" smtClean="0">
                <a:solidFill>
                  <a:srgbClr val="7030A0"/>
                </a:solidFill>
              </a:rPr>
              <a:t>економіки</a:t>
            </a:r>
            <a:r>
              <a:rPr lang="ru-RU" sz="1600" b="1" dirty="0">
                <a:solidFill>
                  <a:srgbClr val="7030A0"/>
                </a:solidFill>
              </a:rPr>
              <a:t>, </a:t>
            </a:r>
            <a:r>
              <a:rPr lang="ru-RU" sz="1600" b="1" dirty="0" err="1">
                <a:solidFill>
                  <a:srgbClr val="7030A0"/>
                </a:solidFill>
              </a:rPr>
              <a:t>фінансів</a:t>
            </a:r>
            <a:r>
              <a:rPr lang="ru-RU" sz="1600" b="1" dirty="0">
                <a:solidFill>
                  <a:srgbClr val="7030A0"/>
                </a:solidFill>
              </a:rPr>
              <a:t> </a:t>
            </a:r>
            <a:r>
              <a:rPr lang="ru-RU" sz="1600" b="1" dirty="0" err="1">
                <a:solidFill>
                  <a:srgbClr val="7030A0"/>
                </a:solidFill>
              </a:rPr>
              <a:t>чи</a:t>
            </a:r>
            <a:r>
              <a:rPr lang="ru-RU" sz="1600" b="1" dirty="0">
                <a:solidFill>
                  <a:srgbClr val="7030A0"/>
                </a:solidFill>
              </a:rPr>
              <a:t> права </a:t>
            </a:r>
            <a:r>
              <a:rPr lang="ru-RU" sz="1600" b="1" dirty="0" err="1">
                <a:solidFill>
                  <a:srgbClr val="7030A0"/>
                </a:solidFill>
              </a:rPr>
              <a:t>або</a:t>
            </a:r>
            <a:r>
              <a:rPr lang="ru-RU" sz="1600" b="1" dirty="0">
                <a:solidFill>
                  <a:srgbClr val="7030A0"/>
                </a:solidFill>
              </a:rPr>
              <a:t> </a:t>
            </a:r>
            <a:r>
              <a:rPr lang="ru-RU" sz="1600" b="1" dirty="0" err="1">
                <a:solidFill>
                  <a:srgbClr val="7030A0"/>
                </a:solidFill>
              </a:rPr>
              <a:t>науковий</a:t>
            </a:r>
            <a:r>
              <a:rPr lang="ru-RU" sz="1600" b="1" dirty="0">
                <a:solidFill>
                  <a:srgbClr val="7030A0"/>
                </a:solidFill>
              </a:rPr>
              <a:t> </a:t>
            </a:r>
            <a:r>
              <a:rPr lang="ru-RU" sz="1600" b="1" dirty="0" err="1">
                <a:solidFill>
                  <a:srgbClr val="7030A0"/>
                </a:solidFill>
              </a:rPr>
              <a:t>ступінь</a:t>
            </a:r>
            <a:r>
              <a:rPr lang="ru-RU" sz="1600" b="1" dirty="0">
                <a:solidFill>
                  <a:srgbClr val="7030A0"/>
                </a:solidFill>
              </a:rPr>
              <a:t> у </a:t>
            </a:r>
            <a:r>
              <a:rPr lang="ru-RU" sz="1600" b="1" dirty="0" err="1">
                <a:solidFill>
                  <a:srgbClr val="7030A0"/>
                </a:solidFill>
              </a:rPr>
              <a:t>галузі</a:t>
            </a:r>
            <a:r>
              <a:rPr lang="ru-RU" sz="1600" b="1" dirty="0">
                <a:solidFill>
                  <a:srgbClr val="7030A0"/>
                </a:solidFill>
              </a:rPr>
              <a:t> </a:t>
            </a:r>
            <a:r>
              <a:rPr lang="ru-RU" sz="1600" b="1" dirty="0" smtClean="0">
                <a:solidFill>
                  <a:srgbClr val="7030A0"/>
                </a:solidFill>
              </a:rPr>
              <a:t> </a:t>
            </a:r>
            <a:r>
              <a:rPr lang="ru-RU" sz="1600" b="1" dirty="0" err="1" smtClean="0">
                <a:solidFill>
                  <a:srgbClr val="7030A0"/>
                </a:solidFill>
              </a:rPr>
              <a:t>економіки</a:t>
            </a:r>
            <a:r>
              <a:rPr lang="ru-RU" sz="1600" b="1" dirty="0">
                <a:solidFill>
                  <a:srgbClr val="7030A0"/>
                </a:solidFill>
              </a:rPr>
              <a:t>, </a:t>
            </a:r>
            <a:r>
              <a:rPr lang="ru-RU" sz="1600" b="1" dirty="0" err="1">
                <a:solidFill>
                  <a:srgbClr val="7030A0"/>
                </a:solidFill>
              </a:rPr>
              <a:t>фінансів</a:t>
            </a:r>
            <a:r>
              <a:rPr lang="ru-RU" sz="1600" b="1" dirty="0">
                <a:solidFill>
                  <a:srgbClr val="7030A0"/>
                </a:solidFill>
              </a:rPr>
              <a:t> </a:t>
            </a:r>
            <a:r>
              <a:rPr lang="ru-RU" sz="1600" b="1" dirty="0" err="1">
                <a:solidFill>
                  <a:srgbClr val="7030A0"/>
                </a:solidFill>
              </a:rPr>
              <a:t>чи</a:t>
            </a:r>
            <a:r>
              <a:rPr lang="ru-RU" sz="1600" b="1" dirty="0">
                <a:solidFill>
                  <a:srgbClr val="7030A0"/>
                </a:solidFill>
              </a:rPr>
              <a:t> права і при </a:t>
            </a:r>
            <a:r>
              <a:rPr lang="ru-RU" sz="1600" b="1" dirty="0" err="1">
                <a:solidFill>
                  <a:srgbClr val="7030A0"/>
                </a:solidFill>
              </a:rPr>
              <a:t>цьому</a:t>
            </a:r>
            <a:r>
              <a:rPr lang="ru-RU" sz="1600" b="1" dirty="0">
                <a:solidFill>
                  <a:srgbClr val="7030A0"/>
                </a:solidFill>
              </a:rPr>
              <a:t> </a:t>
            </a:r>
            <a:r>
              <a:rPr lang="ru-RU" sz="1600" b="1" dirty="0" err="1">
                <a:solidFill>
                  <a:srgbClr val="7030A0"/>
                </a:solidFill>
              </a:rPr>
              <a:t>має</a:t>
            </a:r>
            <a:r>
              <a:rPr lang="ru-RU" sz="1600" b="1" dirty="0">
                <a:solidFill>
                  <a:srgbClr val="7030A0"/>
                </a:solidFill>
              </a:rPr>
              <a:t> не </a:t>
            </a:r>
            <a:r>
              <a:rPr lang="ru-RU" sz="1600" b="1" dirty="0" err="1">
                <a:solidFill>
                  <a:srgbClr val="7030A0"/>
                </a:solidFill>
              </a:rPr>
              <a:t>менше</a:t>
            </a:r>
            <a:r>
              <a:rPr lang="ru-RU" sz="1600" b="1" dirty="0">
                <a:solidFill>
                  <a:srgbClr val="7030A0"/>
                </a:solidFill>
              </a:rPr>
              <a:t> 10 </a:t>
            </a:r>
            <a:r>
              <a:rPr lang="ru-RU" sz="1600" b="1" dirty="0" err="1">
                <a:solidFill>
                  <a:srgbClr val="7030A0"/>
                </a:solidFill>
              </a:rPr>
              <a:t>років</a:t>
            </a:r>
            <a:r>
              <a:rPr lang="ru-RU" sz="1600" b="1" dirty="0">
                <a:solidFill>
                  <a:srgbClr val="7030A0"/>
                </a:solidFill>
              </a:rPr>
              <a:t> </a:t>
            </a:r>
            <a:r>
              <a:rPr lang="ru-RU" sz="1600" b="1" dirty="0" smtClean="0">
                <a:solidFill>
                  <a:srgbClr val="7030A0"/>
                </a:solidFill>
              </a:rPr>
              <a:t> </a:t>
            </a:r>
            <a:r>
              <a:rPr lang="ru-RU" sz="1600" b="1" dirty="0" err="1" smtClean="0">
                <a:solidFill>
                  <a:srgbClr val="7030A0"/>
                </a:solidFill>
              </a:rPr>
              <a:t>досвіду</a:t>
            </a:r>
            <a:r>
              <a:rPr lang="ru-RU" sz="1600" b="1" dirty="0" smtClean="0">
                <a:solidFill>
                  <a:srgbClr val="7030A0"/>
                </a:solidFill>
              </a:rPr>
              <a:t> </a:t>
            </a:r>
            <a:r>
              <a:rPr lang="ru-RU" sz="1600" b="1" dirty="0" err="1">
                <a:solidFill>
                  <a:srgbClr val="7030A0"/>
                </a:solidFill>
              </a:rPr>
              <a:t>роботи</a:t>
            </a:r>
            <a:r>
              <a:rPr lang="ru-RU" sz="1600" b="1" dirty="0">
                <a:solidFill>
                  <a:srgbClr val="7030A0"/>
                </a:solidFill>
              </a:rPr>
              <a:t> в </a:t>
            </a:r>
            <a:r>
              <a:rPr lang="ru-RU" sz="1600" b="1" dirty="0" err="1">
                <a:solidFill>
                  <a:srgbClr val="7030A0"/>
                </a:solidFill>
              </a:rPr>
              <a:t>органі</a:t>
            </a:r>
            <a:r>
              <a:rPr lang="ru-RU" sz="1600" b="1" dirty="0">
                <a:solidFill>
                  <a:srgbClr val="7030A0"/>
                </a:solidFill>
              </a:rPr>
              <a:t> </a:t>
            </a:r>
            <a:r>
              <a:rPr lang="ru-RU" sz="1600" b="1" dirty="0" err="1">
                <a:solidFill>
                  <a:srgbClr val="7030A0"/>
                </a:solidFill>
              </a:rPr>
              <a:t>законодавчої</a:t>
            </a:r>
            <a:r>
              <a:rPr lang="ru-RU" sz="1600" b="1" dirty="0">
                <a:solidFill>
                  <a:srgbClr val="7030A0"/>
                </a:solidFill>
              </a:rPr>
              <a:t> </a:t>
            </a:r>
            <a:r>
              <a:rPr lang="ru-RU" sz="1600" b="1" dirty="0" err="1">
                <a:solidFill>
                  <a:srgbClr val="7030A0"/>
                </a:solidFill>
              </a:rPr>
              <a:t>влади</a:t>
            </a:r>
            <a:r>
              <a:rPr lang="ru-RU" sz="1600" b="1" dirty="0">
                <a:solidFill>
                  <a:srgbClr val="7030A0"/>
                </a:solidFill>
              </a:rPr>
              <a:t> </a:t>
            </a:r>
            <a:r>
              <a:rPr lang="ru-RU" sz="1600" b="1" dirty="0" err="1">
                <a:solidFill>
                  <a:srgbClr val="7030A0"/>
                </a:solidFill>
              </a:rPr>
              <a:t>або</a:t>
            </a:r>
            <a:r>
              <a:rPr lang="ru-RU" sz="1600" b="1" dirty="0">
                <a:solidFill>
                  <a:srgbClr val="7030A0"/>
                </a:solidFill>
              </a:rPr>
              <a:t> на </a:t>
            </a:r>
            <a:r>
              <a:rPr lang="ru-RU" sz="1600" b="1" dirty="0" err="1">
                <a:solidFill>
                  <a:srgbClr val="7030A0"/>
                </a:solidFill>
              </a:rPr>
              <a:t>керівних</a:t>
            </a:r>
            <a:r>
              <a:rPr lang="ru-RU" sz="1600" b="1" dirty="0">
                <a:solidFill>
                  <a:srgbClr val="7030A0"/>
                </a:solidFill>
              </a:rPr>
              <a:t> посадах </a:t>
            </a:r>
            <a:r>
              <a:rPr lang="ru-RU" sz="1600" b="1" dirty="0" smtClean="0">
                <a:solidFill>
                  <a:srgbClr val="7030A0"/>
                </a:solidFill>
              </a:rPr>
              <a:t> в </a:t>
            </a:r>
            <a:r>
              <a:rPr lang="ru-RU" sz="1600" b="1" dirty="0" err="1">
                <a:solidFill>
                  <a:srgbClr val="7030A0"/>
                </a:solidFill>
              </a:rPr>
              <a:t>інших</a:t>
            </a:r>
            <a:r>
              <a:rPr lang="ru-RU" sz="1600" b="1" dirty="0">
                <a:solidFill>
                  <a:srgbClr val="7030A0"/>
                </a:solidFill>
              </a:rPr>
              <a:t> органах </a:t>
            </a:r>
            <a:r>
              <a:rPr lang="ru-RU" sz="1600" b="1" dirty="0" err="1" smtClean="0">
                <a:solidFill>
                  <a:srgbClr val="7030A0"/>
                </a:solidFill>
              </a:rPr>
              <a:t>державної</a:t>
            </a:r>
            <a:r>
              <a:rPr lang="ru-RU" sz="1600" b="1" dirty="0" smtClean="0">
                <a:solidFill>
                  <a:srgbClr val="7030A0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1600" b="1" dirty="0" smtClean="0">
                <a:solidFill>
                  <a:srgbClr val="00B050"/>
                </a:solidFill>
              </a:rPr>
              <a:t>Особа </a:t>
            </a:r>
            <a:r>
              <a:rPr lang="ru-RU" sz="1600" b="1" dirty="0">
                <a:solidFill>
                  <a:srgbClr val="00B050"/>
                </a:solidFill>
              </a:rPr>
              <a:t>не </a:t>
            </a:r>
            <a:r>
              <a:rPr lang="ru-RU" sz="1600" b="1" dirty="0" err="1">
                <a:solidFill>
                  <a:srgbClr val="00B050"/>
                </a:solidFill>
              </a:rPr>
              <a:t>може</a:t>
            </a:r>
            <a:r>
              <a:rPr lang="ru-RU" sz="1600" b="1" dirty="0">
                <a:solidFill>
                  <a:srgbClr val="00B050"/>
                </a:solidFill>
              </a:rPr>
              <a:t> бути членом Ради </a:t>
            </a:r>
            <a:r>
              <a:rPr lang="ru-RU" sz="1600" b="1" dirty="0" err="1">
                <a:solidFill>
                  <a:srgbClr val="00B050"/>
                </a:solidFill>
              </a:rPr>
              <a:t>Національного</a:t>
            </a:r>
            <a:r>
              <a:rPr lang="ru-RU" sz="1600" b="1" dirty="0">
                <a:solidFill>
                  <a:srgbClr val="00B050"/>
                </a:solidFill>
              </a:rPr>
              <a:t> банку, </a:t>
            </a:r>
            <a:r>
              <a:rPr lang="ru-RU" sz="1600" b="1" dirty="0" err="1">
                <a:solidFill>
                  <a:srgbClr val="00B050"/>
                </a:solidFill>
              </a:rPr>
              <a:t>якщо</a:t>
            </a:r>
            <a:r>
              <a:rPr lang="ru-RU" sz="1600" b="1" dirty="0">
                <a:solidFill>
                  <a:srgbClr val="00B050"/>
                </a:solidFill>
              </a:rPr>
              <a:t> вона </a:t>
            </a:r>
            <a:r>
              <a:rPr lang="ru-RU" sz="1600" b="1" dirty="0" err="1" smtClean="0">
                <a:solidFill>
                  <a:srgbClr val="00B050"/>
                </a:solidFill>
              </a:rPr>
              <a:t>має</a:t>
            </a:r>
            <a:r>
              <a:rPr lang="ru-RU" sz="1600" b="1" dirty="0" smtClean="0">
                <a:solidFill>
                  <a:srgbClr val="00B050"/>
                </a:solidFill>
              </a:rPr>
              <a:t> </a:t>
            </a:r>
            <a:r>
              <a:rPr lang="ru-RU" sz="1600" b="1" dirty="0" err="1">
                <a:solidFill>
                  <a:srgbClr val="00B050"/>
                </a:solidFill>
              </a:rPr>
              <a:t>представницький</a:t>
            </a:r>
            <a:r>
              <a:rPr lang="ru-RU" sz="1600" b="1" dirty="0">
                <a:solidFill>
                  <a:srgbClr val="00B050"/>
                </a:solidFill>
              </a:rPr>
              <a:t> мандат </a:t>
            </a:r>
            <a:r>
              <a:rPr lang="ru-RU" sz="1600" b="1" dirty="0" err="1">
                <a:solidFill>
                  <a:srgbClr val="00B050"/>
                </a:solidFill>
              </a:rPr>
              <a:t>або</a:t>
            </a:r>
            <a:r>
              <a:rPr lang="ru-RU" sz="1600" b="1" dirty="0">
                <a:solidFill>
                  <a:srgbClr val="00B050"/>
                </a:solidFill>
              </a:rPr>
              <a:t> </a:t>
            </a:r>
            <a:r>
              <a:rPr lang="ru-RU" sz="1600" b="1" dirty="0" err="1">
                <a:solidFill>
                  <a:srgbClr val="00B050"/>
                </a:solidFill>
              </a:rPr>
              <a:t>обіймає</a:t>
            </a:r>
            <a:r>
              <a:rPr lang="ru-RU" sz="1600" b="1" dirty="0">
                <a:solidFill>
                  <a:srgbClr val="00B050"/>
                </a:solidFill>
              </a:rPr>
              <a:t> </a:t>
            </a:r>
            <a:r>
              <a:rPr lang="ru-RU" sz="1600" b="1" dirty="0" err="1">
                <a:solidFill>
                  <a:srgbClr val="00B050"/>
                </a:solidFill>
              </a:rPr>
              <a:t>чи</a:t>
            </a:r>
            <a:r>
              <a:rPr lang="ru-RU" sz="1600" b="1" dirty="0">
                <a:solidFill>
                  <a:srgbClr val="00B050"/>
                </a:solidFill>
              </a:rPr>
              <a:t> </a:t>
            </a:r>
            <a:r>
              <a:rPr lang="ru-RU" sz="1600" b="1" dirty="0" err="1">
                <a:solidFill>
                  <a:srgbClr val="00B050"/>
                </a:solidFill>
              </a:rPr>
              <a:t>обіймала</a:t>
            </a:r>
            <a:r>
              <a:rPr lang="ru-RU" sz="1600" b="1" dirty="0">
                <a:solidFill>
                  <a:srgbClr val="00B050"/>
                </a:solidFill>
              </a:rPr>
              <a:t> посаду </a:t>
            </a:r>
            <a:r>
              <a:rPr lang="ru-RU" sz="1600" b="1" dirty="0" err="1" smtClean="0">
                <a:solidFill>
                  <a:srgbClr val="00B050"/>
                </a:solidFill>
              </a:rPr>
              <a:t>керівника</a:t>
            </a:r>
            <a:r>
              <a:rPr lang="ru-RU" sz="1600" b="1" dirty="0" smtClean="0">
                <a:solidFill>
                  <a:srgbClr val="00B050"/>
                </a:solidFill>
              </a:rPr>
              <a:t> </a:t>
            </a:r>
            <a:r>
              <a:rPr lang="ru-RU" sz="1600" b="1" dirty="0">
                <a:solidFill>
                  <a:srgbClr val="00B050"/>
                </a:solidFill>
              </a:rPr>
              <a:t>органу </a:t>
            </a:r>
            <a:r>
              <a:rPr lang="ru-RU" sz="1600" b="1" dirty="0" err="1">
                <a:solidFill>
                  <a:srgbClr val="00B050"/>
                </a:solidFill>
              </a:rPr>
              <a:t>державної</a:t>
            </a:r>
            <a:r>
              <a:rPr lang="ru-RU" sz="1600" b="1" dirty="0">
                <a:solidFill>
                  <a:srgbClr val="00B050"/>
                </a:solidFill>
              </a:rPr>
              <a:t> </a:t>
            </a:r>
            <a:r>
              <a:rPr lang="ru-RU" sz="1600" b="1" dirty="0" err="1">
                <a:solidFill>
                  <a:srgbClr val="00B050"/>
                </a:solidFill>
              </a:rPr>
              <a:t>влади</a:t>
            </a:r>
            <a:r>
              <a:rPr lang="ru-RU" sz="1600" b="1" dirty="0">
                <a:solidFill>
                  <a:srgbClr val="00B050"/>
                </a:solidFill>
              </a:rPr>
              <a:t> та </a:t>
            </a:r>
            <a:r>
              <a:rPr lang="ru-RU" sz="1600" b="1" dirty="0" err="1">
                <a:solidFill>
                  <a:srgbClr val="00B050"/>
                </a:solidFill>
              </a:rPr>
              <a:t>іншого</a:t>
            </a:r>
            <a:r>
              <a:rPr lang="ru-RU" sz="1600" b="1" dirty="0">
                <a:solidFill>
                  <a:srgbClr val="00B050"/>
                </a:solidFill>
              </a:rPr>
              <a:t> державного органу (</a:t>
            </a:r>
            <a:r>
              <a:rPr lang="ru-RU" sz="1600" b="1" dirty="0" err="1">
                <a:solidFill>
                  <a:srgbClr val="00B050"/>
                </a:solidFill>
              </a:rPr>
              <a:t>якщо</a:t>
            </a:r>
            <a:r>
              <a:rPr lang="ru-RU" sz="1600" b="1" dirty="0">
                <a:solidFill>
                  <a:srgbClr val="00B050"/>
                </a:solidFill>
              </a:rPr>
              <a:t> </a:t>
            </a:r>
            <a:r>
              <a:rPr lang="ru-RU" sz="1600" b="1" dirty="0" smtClean="0">
                <a:solidFill>
                  <a:srgbClr val="00B050"/>
                </a:solidFill>
              </a:rPr>
              <a:t>не </a:t>
            </a:r>
            <a:r>
              <a:rPr lang="ru-RU" sz="1600" b="1" dirty="0">
                <a:solidFill>
                  <a:srgbClr val="00B050"/>
                </a:solidFill>
              </a:rPr>
              <a:t>минув один </a:t>
            </a:r>
            <a:r>
              <a:rPr lang="ru-RU" sz="1600" b="1" dirty="0" err="1">
                <a:solidFill>
                  <a:srgbClr val="00B050"/>
                </a:solidFill>
              </a:rPr>
              <a:t>рік</a:t>
            </a:r>
            <a:r>
              <a:rPr lang="ru-RU" sz="1600" b="1" dirty="0">
                <a:solidFill>
                  <a:srgbClr val="00B050"/>
                </a:solidFill>
              </a:rPr>
              <a:t> з дня </a:t>
            </a:r>
            <a:r>
              <a:rPr lang="ru-RU" sz="1600" b="1" dirty="0" err="1">
                <a:solidFill>
                  <a:srgbClr val="00B050"/>
                </a:solidFill>
              </a:rPr>
              <a:t>її</a:t>
            </a:r>
            <a:r>
              <a:rPr lang="ru-RU" sz="1600" b="1" dirty="0">
                <a:solidFill>
                  <a:srgbClr val="00B050"/>
                </a:solidFill>
              </a:rPr>
              <a:t> </a:t>
            </a:r>
            <a:r>
              <a:rPr lang="ru-RU" sz="1600" b="1" dirty="0" err="1">
                <a:solidFill>
                  <a:srgbClr val="00B050"/>
                </a:solidFill>
              </a:rPr>
              <a:t>звільнення</a:t>
            </a:r>
            <a:r>
              <a:rPr lang="ru-RU" sz="1600" b="1" dirty="0">
                <a:solidFill>
                  <a:srgbClr val="00B050"/>
                </a:solidFill>
              </a:rPr>
              <a:t> з </a:t>
            </a:r>
            <a:r>
              <a:rPr lang="ru-RU" sz="1600" b="1" dirty="0" err="1">
                <a:solidFill>
                  <a:srgbClr val="00B050"/>
                </a:solidFill>
              </a:rPr>
              <a:t>такої</a:t>
            </a:r>
            <a:r>
              <a:rPr lang="ru-RU" sz="1600" b="1" dirty="0">
                <a:solidFill>
                  <a:srgbClr val="00B050"/>
                </a:solidFill>
              </a:rPr>
              <a:t> посади), </a:t>
            </a:r>
            <a:r>
              <a:rPr lang="ru-RU" sz="1600" b="1" dirty="0" err="1">
                <a:solidFill>
                  <a:srgbClr val="00B050"/>
                </a:solidFill>
              </a:rPr>
              <a:t>або</a:t>
            </a:r>
            <a:r>
              <a:rPr lang="ru-RU" sz="1600" b="1" dirty="0">
                <a:solidFill>
                  <a:srgbClr val="00B050"/>
                </a:solidFill>
              </a:rPr>
              <a:t> є </a:t>
            </a:r>
            <a:r>
              <a:rPr lang="ru-RU" sz="1600" b="1" dirty="0" err="1" smtClean="0">
                <a:solidFill>
                  <a:srgbClr val="00B050"/>
                </a:solidFill>
              </a:rPr>
              <a:t>керівником</a:t>
            </a:r>
            <a:r>
              <a:rPr lang="ru-RU" sz="1600" b="1" dirty="0" smtClean="0">
                <a:solidFill>
                  <a:srgbClr val="00B050"/>
                </a:solidFill>
              </a:rPr>
              <a:t> </a:t>
            </a:r>
            <a:r>
              <a:rPr lang="ru-RU" sz="1600" b="1" dirty="0" err="1">
                <a:solidFill>
                  <a:srgbClr val="00B050"/>
                </a:solidFill>
              </a:rPr>
              <a:t>політичної</a:t>
            </a:r>
            <a:r>
              <a:rPr lang="ru-RU" sz="1600" b="1" dirty="0">
                <a:solidFill>
                  <a:srgbClr val="00B050"/>
                </a:solidFill>
              </a:rPr>
              <a:t> </a:t>
            </a:r>
            <a:r>
              <a:rPr lang="ru-RU" sz="1600" b="1" dirty="0" err="1">
                <a:solidFill>
                  <a:srgbClr val="00B050"/>
                </a:solidFill>
              </a:rPr>
              <a:t>партії</a:t>
            </a:r>
            <a:r>
              <a:rPr lang="ru-RU" sz="1600" b="1" dirty="0">
                <a:solidFill>
                  <a:srgbClr val="00B050"/>
                </a:solidFill>
              </a:rPr>
              <a:t> </a:t>
            </a:r>
            <a:r>
              <a:rPr lang="ru-RU" sz="1600" b="1" dirty="0" err="1">
                <a:solidFill>
                  <a:srgbClr val="00B050"/>
                </a:solidFill>
              </a:rPr>
              <a:t>чи</a:t>
            </a:r>
            <a:r>
              <a:rPr lang="ru-RU" sz="1600" b="1" dirty="0">
                <a:solidFill>
                  <a:srgbClr val="00B050"/>
                </a:solidFill>
              </a:rPr>
              <a:t> членом </a:t>
            </a:r>
            <a:r>
              <a:rPr lang="ru-RU" sz="1600" b="1" dirty="0" err="1">
                <a:solidFill>
                  <a:srgbClr val="00B050"/>
                </a:solidFill>
              </a:rPr>
              <a:t>керівних</a:t>
            </a:r>
            <a:r>
              <a:rPr lang="ru-RU" sz="1600" b="1" dirty="0">
                <a:solidFill>
                  <a:srgbClr val="00B050"/>
                </a:solidFill>
              </a:rPr>
              <a:t> </a:t>
            </a:r>
            <a:r>
              <a:rPr lang="ru-RU" sz="1600" b="1" dirty="0" err="1">
                <a:solidFill>
                  <a:srgbClr val="00B050"/>
                </a:solidFill>
              </a:rPr>
              <a:t>органів</a:t>
            </a:r>
            <a:r>
              <a:rPr lang="ru-RU" sz="1600" b="1" dirty="0">
                <a:solidFill>
                  <a:srgbClr val="00B050"/>
                </a:solidFill>
              </a:rPr>
              <a:t> </a:t>
            </a:r>
            <a:r>
              <a:rPr lang="ru-RU" sz="1600" b="1" dirty="0" err="1">
                <a:solidFill>
                  <a:srgbClr val="00B050"/>
                </a:solidFill>
              </a:rPr>
              <a:t>політичної</a:t>
            </a:r>
            <a:r>
              <a:rPr lang="ru-RU" sz="1600" b="1" dirty="0">
                <a:solidFill>
                  <a:srgbClr val="00B050"/>
                </a:solidFill>
              </a:rPr>
              <a:t> </a:t>
            </a:r>
            <a:r>
              <a:rPr lang="ru-RU" sz="1600" b="1" dirty="0" err="1" smtClean="0">
                <a:solidFill>
                  <a:srgbClr val="00B050"/>
                </a:solidFill>
              </a:rPr>
              <a:t>партії</a:t>
            </a:r>
            <a:r>
              <a:rPr lang="ru-RU" sz="1600" b="1" dirty="0">
                <a:solidFill>
                  <a:srgbClr val="00B050"/>
                </a:solidFill>
              </a:rPr>
              <a:t>, є </a:t>
            </a:r>
            <a:r>
              <a:rPr lang="ru-RU" sz="1600" b="1" dirty="0" err="1">
                <a:solidFill>
                  <a:srgbClr val="00B050"/>
                </a:solidFill>
              </a:rPr>
              <a:t>керівником</a:t>
            </a:r>
            <a:r>
              <a:rPr lang="ru-RU" sz="1600" b="1" dirty="0">
                <a:solidFill>
                  <a:srgbClr val="00B050"/>
                </a:solidFill>
              </a:rPr>
              <a:t> </a:t>
            </a:r>
            <a:r>
              <a:rPr lang="ru-RU" sz="1600" b="1" dirty="0" err="1">
                <a:solidFill>
                  <a:srgbClr val="00B050"/>
                </a:solidFill>
              </a:rPr>
              <a:t>або</a:t>
            </a:r>
            <a:r>
              <a:rPr lang="ru-RU" sz="1600" b="1" dirty="0">
                <a:solidFill>
                  <a:srgbClr val="00B050"/>
                </a:solidFill>
              </a:rPr>
              <a:t> входить до складу </a:t>
            </a:r>
            <a:r>
              <a:rPr lang="ru-RU" sz="1600" b="1" dirty="0" err="1">
                <a:solidFill>
                  <a:srgbClr val="00B050"/>
                </a:solidFill>
              </a:rPr>
              <a:t>керівного</a:t>
            </a:r>
            <a:r>
              <a:rPr lang="ru-RU" sz="1600" b="1" dirty="0">
                <a:solidFill>
                  <a:srgbClr val="00B050"/>
                </a:solidFill>
              </a:rPr>
              <a:t> органу </a:t>
            </a:r>
            <a:r>
              <a:rPr lang="ru-RU" sz="1600" b="1" dirty="0" err="1" smtClean="0">
                <a:solidFill>
                  <a:srgbClr val="00B050"/>
                </a:solidFill>
              </a:rPr>
              <a:t>юридичної</a:t>
            </a:r>
            <a:r>
              <a:rPr lang="ru-RU" sz="1600" b="1" dirty="0" smtClean="0">
                <a:solidFill>
                  <a:srgbClr val="00B050"/>
                </a:solidFill>
              </a:rPr>
              <a:t> </a:t>
            </a:r>
            <a:r>
              <a:rPr lang="ru-RU" sz="1600" b="1" dirty="0">
                <a:solidFill>
                  <a:srgbClr val="00B050"/>
                </a:solidFill>
              </a:rPr>
              <a:t>особи, яка </a:t>
            </a:r>
            <a:r>
              <a:rPr lang="ru-RU" sz="1600" b="1" dirty="0" err="1">
                <a:solidFill>
                  <a:srgbClr val="00B050"/>
                </a:solidFill>
              </a:rPr>
              <a:t>має</a:t>
            </a:r>
            <a:r>
              <a:rPr lang="ru-RU" sz="1600" b="1" dirty="0">
                <a:solidFill>
                  <a:srgbClr val="00B050"/>
                </a:solidFill>
              </a:rPr>
              <a:t> на </a:t>
            </a:r>
            <a:r>
              <a:rPr lang="ru-RU" sz="1600" b="1" dirty="0" err="1">
                <a:solidFill>
                  <a:srgbClr val="00B050"/>
                </a:solidFill>
              </a:rPr>
              <a:t>меті</a:t>
            </a:r>
            <a:r>
              <a:rPr lang="ru-RU" sz="1600" b="1" dirty="0">
                <a:solidFill>
                  <a:srgbClr val="00B050"/>
                </a:solidFill>
              </a:rPr>
              <a:t> </a:t>
            </a:r>
            <a:r>
              <a:rPr lang="ru-RU" sz="1600" b="1" dirty="0" err="1">
                <a:solidFill>
                  <a:srgbClr val="00B050"/>
                </a:solidFill>
              </a:rPr>
              <a:t>отримання</a:t>
            </a:r>
            <a:r>
              <a:rPr lang="ru-RU" sz="1600" b="1" dirty="0">
                <a:solidFill>
                  <a:srgbClr val="00B050"/>
                </a:solidFill>
              </a:rPr>
              <a:t> </a:t>
            </a:r>
            <a:r>
              <a:rPr lang="ru-RU" sz="1600" b="1" dirty="0" err="1">
                <a:solidFill>
                  <a:srgbClr val="00B050"/>
                </a:solidFill>
              </a:rPr>
              <a:t>прибутку</a:t>
            </a:r>
            <a:r>
              <a:rPr lang="ru-RU" sz="1600" b="1" dirty="0">
                <a:solidFill>
                  <a:srgbClr val="00B050"/>
                </a:solidFill>
              </a:rPr>
              <a:t>, </a:t>
            </a:r>
            <a:r>
              <a:rPr lang="ru-RU" sz="1600" b="1" dirty="0" err="1">
                <a:solidFill>
                  <a:srgbClr val="00B050"/>
                </a:solidFill>
              </a:rPr>
              <a:t>установ</a:t>
            </a:r>
            <a:r>
              <a:rPr lang="ru-RU" sz="1600" b="1" dirty="0">
                <a:solidFill>
                  <a:srgbClr val="00B050"/>
                </a:solidFill>
              </a:rPr>
              <a:t>, </a:t>
            </a:r>
            <a:r>
              <a:rPr lang="ru-RU" sz="1600" b="1" dirty="0" err="1">
                <a:solidFill>
                  <a:srgbClr val="00B050"/>
                </a:solidFill>
              </a:rPr>
              <a:t>які</a:t>
            </a:r>
            <a:r>
              <a:rPr lang="ru-RU" sz="1600" b="1" dirty="0">
                <a:solidFill>
                  <a:srgbClr val="00B050"/>
                </a:solidFill>
              </a:rPr>
              <a:t> </a:t>
            </a:r>
            <a:r>
              <a:rPr lang="ru-RU" sz="1600" b="1" dirty="0" err="1" smtClean="0">
                <a:solidFill>
                  <a:srgbClr val="00B050"/>
                </a:solidFill>
              </a:rPr>
              <a:t>надають</a:t>
            </a:r>
            <a:r>
              <a:rPr lang="ru-RU" sz="1600" b="1" dirty="0" smtClean="0">
                <a:solidFill>
                  <a:srgbClr val="00B050"/>
                </a:solidFill>
              </a:rPr>
              <a:t> </a:t>
            </a:r>
            <a:r>
              <a:rPr lang="ru-RU" sz="1600" b="1" dirty="0" err="1">
                <a:solidFill>
                  <a:srgbClr val="00B050"/>
                </a:solidFill>
              </a:rPr>
              <a:t>фінансові</a:t>
            </a:r>
            <a:r>
              <a:rPr lang="ru-RU" sz="1600" b="1" dirty="0">
                <a:solidFill>
                  <a:srgbClr val="00B050"/>
                </a:solidFill>
              </a:rPr>
              <a:t> </a:t>
            </a:r>
            <a:r>
              <a:rPr lang="ru-RU" sz="1600" b="1" dirty="0" err="1">
                <a:solidFill>
                  <a:srgbClr val="00B050"/>
                </a:solidFill>
              </a:rPr>
              <a:t>послуги</a:t>
            </a:r>
            <a:r>
              <a:rPr lang="ru-RU" sz="1600" b="1" dirty="0">
                <a:solidFill>
                  <a:srgbClr val="00B050"/>
                </a:solidFill>
              </a:rPr>
              <a:t>, є прямим </a:t>
            </a:r>
            <a:r>
              <a:rPr lang="ru-RU" sz="1600" b="1" dirty="0" err="1">
                <a:solidFill>
                  <a:srgbClr val="00B050"/>
                </a:solidFill>
              </a:rPr>
              <a:t>або</a:t>
            </a:r>
            <a:r>
              <a:rPr lang="ru-RU" sz="1600" b="1" dirty="0">
                <a:solidFill>
                  <a:srgbClr val="00B050"/>
                </a:solidFill>
              </a:rPr>
              <a:t> </a:t>
            </a:r>
            <a:r>
              <a:rPr lang="ru-RU" sz="1600" b="1" dirty="0" err="1">
                <a:solidFill>
                  <a:srgbClr val="00B050"/>
                </a:solidFill>
              </a:rPr>
              <a:t>опосередкованим</a:t>
            </a:r>
            <a:r>
              <a:rPr lang="ru-RU" sz="1600" b="1" dirty="0">
                <a:solidFill>
                  <a:srgbClr val="00B050"/>
                </a:solidFill>
              </a:rPr>
              <a:t> </a:t>
            </a:r>
            <a:r>
              <a:rPr lang="ru-RU" sz="1600" b="1" dirty="0" err="1">
                <a:solidFill>
                  <a:srgbClr val="00B050"/>
                </a:solidFill>
              </a:rPr>
              <a:t>власником</a:t>
            </a:r>
            <a:r>
              <a:rPr lang="ru-RU" sz="1600" b="1" dirty="0">
                <a:solidFill>
                  <a:srgbClr val="00B050"/>
                </a:solidFill>
              </a:rPr>
              <a:t> </a:t>
            </a:r>
            <a:r>
              <a:rPr lang="ru-RU" sz="1600" b="1" dirty="0" smtClean="0">
                <a:solidFill>
                  <a:srgbClr val="00B050"/>
                </a:solidFill>
              </a:rPr>
              <a:t>будь-</a:t>
            </a:r>
            <a:r>
              <a:rPr lang="ru-RU" sz="1600" b="1" dirty="0" err="1" smtClean="0">
                <a:solidFill>
                  <a:srgbClr val="00B050"/>
                </a:solidFill>
              </a:rPr>
              <a:t>якої</a:t>
            </a:r>
            <a:r>
              <a:rPr lang="ru-RU" sz="1600" b="1" dirty="0" smtClean="0">
                <a:solidFill>
                  <a:srgbClr val="00B050"/>
                </a:solidFill>
              </a:rPr>
              <a:t> </a:t>
            </a:r>
            <a:r>
              <a:rPr lang="ru-RU" sz="1600" b="1" dirty="0" err="1">
                <a:solidFill>
                  <a:srgbClr val="00B050"/>
                </a:solidFill>
              </a:rPr>
              <a:t>кількості</a:t>
            </a:r>
            <a:r>
              <a:rPr lang="ru-RU" sz="1600" b="1" dirty="0">
                <a:solidFill>
                  <a:srgbClr val="00B050"/>
                </a:solidFill>
              </a:rPr>
              <a:t> </a:t>
            </a:r>
            <a:r>
              <a:rPr lang="ru-RU" sz="1600" b="1" dirty="0" err="1">
                <a:solidFill>
                  <a:srgbClr val="00B050"/>
                </a:solidFill>
              </a:rPr>
              <a:t>акцій</a:t>
            </a:r>
            <a:r>
              <a:rPr lang="ru-RU" sz="1600" b="1" dirty="0">
                <a:solidFill>
                  <a:srgbClr val="00B050"/>
                </a:solidFill>
              </a:rPr>
              <a:t> банку. </a:t>
            </a:r>
            <a:br>
              <a:rPr lang="ru-RU" sz="1600" b="1" dirty="0">
                <a:solidFill>
                  <a:srgbClr val="00B050"/>
                </a:solidFill>
              </a:rPr>
            </a:br>
            <a:r>
              <a:rPr lang="ru-RU" sz="1600" b="1" dirty="0" smtClean="0">
                <a:solidFill>
                  <a:srgbClr val="002060"/>
                </a:solidFill>
              </a:rPr>
              <a:t>Одна </a:t>
            </a:r>
            <a:r>
              <a:rPr lang="ru-RU" sz="1600" b="1" dirty="0">
                <a:solidFill>
                  <a:srgbClr val="002060"/>
                </a:solidFill>
              </a:rPr>
              <a:t>й та сама особа не </a:t>
            </a:r>
            <a:r>
              <a:rPr lang="ru-RU" sz="1600" b="1" dirty="0" err="1">
                <a:solidFill>
                  <a:srgbClr val="002060"/>
                </a:solidFill>
              </a:rPr>
              <a:t>може</a:t>
            </a:r>
            <a:r>
              <a:rPr lang="ru-RU" sz="1600" b="1" dirty="0">
                <a:solidFill>
                  <a:srgbClr val="002060"/>
                </a:solidFill>
              </a:rPr>
              <a:t> бути членом Ради </a:t>
            </a:r>
            <a:r>
              <a:rPr lang="ru-RU" sz="1600" b="1" dirty="0" err="1" smtClean="0">
                <a:solidFill>
                  <a:srgbClr val="002060"/>
                </a:solidFill>
              </a:rPr>
              <a:t>Національного</a:t>
            </a:r>
            <a:r>
              <a:rPr lang="ru-RU" sz="1600" b="1" dirty="0" smtClean="0">
                <a:solidFill>
                  <a:srgbClr val="002060"/>
                </a:solidFill>
              </a:rPr>
              <a:t> </a:t>
            </a:r>
            <a:r>
              <a:rPr lang="ru-RU" sz="1600" b="1" dirty="0">
                <a:solidFill>
                  <a:srgbClr val="002060"/>
                </a:solidFill>
              </a:rPr>
              <a:t>банку </a:t>
            </a:r>
            <a:r>
              <a:rPr lang="ru-RU" sz="1600" b="1" dirty="0" err="1">
                <a:solidFill>
                  <a:srgbClr val="002060"/>
                </a:solidFill>
              </a:rPr>
              <a:t>більше</a:t>
            </a: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err="1">
                <a:solidFill>
                  <a:srgbClr val="002060"/>
                </a:solidFill>
              </a:rPr>
              <a:t>ніж</a:t>
            </a:r>
            <a:r>
              <a:rPr lang="ru-RU" sz="1600" b="1" dirty="0">
                <a:solidFill>
                  <a:srgbClr val="002060"/>
                </a:solidFill>
              </a:rPr>
              <a:t> два строки. </a:t>
            </a:r>
            <a:br>
              <a:rPr lang="ru-RU" sz="1600" b="1" dirty="0">
                <a:solidFill>
                  <a:srgbClr val="002060"/>
                </a:solidFill>
              </a:rPr>
            </a:b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Президент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України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призначає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 err="1" smtClean="0">
                <a:solidFill>
                  <a:schemeClr val="accent6">
                    <a:lumMod val="50000"/>
                  </a:schemeClr>
                </a:solidFill>
              </a:rPr>
              <a:t>чотири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 члени 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Ради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Національного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 банку 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шляхом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видання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відповідного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указу. </a:t>
            </a:r>
            <a:b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1600" b="1" dirty="0" err="1">
                <a:solidFill>
                  <a:srgbClr val="7030A0"/>
                </a:solidFill>
              </a:rPr>
              <a:t>Верховна</a:t>
            </a:r>
            <a:r>
              <a:rPr lang="ru-RU" sz="1600" b="1" dirty="0">
                <a:solidFill>
                  <a:srgbClr val="7030A0"/>
                </a:solidFill>
              </a:rPr>
              <a:t> Рада </a:t>
            </a:r>
            <a:r>
              <a:rPr lang="ru-RU" sz="1600" b="1" dirty="0" err="1">
                <a:solidFill>
                  <a:srgbClr val="7030A0"/>
                </a:solidFill>
              </a:rPr>
              <a:t>України</a:t>
            </a:r>
            <a:r>
              <a:rPr lang="ru-RU" sz="1600" b="1" dirty="0">
                <a:solidFill>
                  <a:srgbClr val="7030A0"/>
                </a:solidFill>
              </a:rPr>
              <a:t> </a:t>
            </a:r>
            <a:r>
              <a:rPr lang="ru-RU" sz="1600" b="1" dirty="0" err="1">
                <a:solidFill>
                  <a:srgbClr val="7030A0"/>
                </a:solidFill>
              </a:rPr>
              <a:t>призначає</a:t>
            </a:r>
            <a:r>
              <a:rPr lang="ru-RU" sz="1600" b="1" dirty="0">
                <a:solidFill>
                  <a:srgbClr val="7030A0"/>
                </a:solidFill>
              </a:rPr>
              <a:t> </a:t>
            </a:r>
            <a:r>
              <a:rPr lang="ru-RU" sz="1600" b="1" dirty="0" err="1" smtClean="0">
                <a:solidFill>
                  <a:schemeClr val="accent6">
                    <a:lumMod val="50000"/>
                  </a:schemeClr>
                </a:solidFill>
              </a:rPr>
              <a:t>чотири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 члени </a:t>
            </a:r>
            <a:r>
              <a:rPr lang="ru-RU" sz="1600" b="1" dirty="0" smtClean="0">
                <a:solidFill>
                  <a:srgbClr val="7030A0"/>
                </a:solidFill>
              </a:rPr>
              <a:t>Ради </a:t>
            </a:r>
            <a:r>
              <a:rPr lang="ru-RU" sz="1600" b="1" dirty="0" err="1">
                <a:solidFill>
                  <a:srgbClr val="7030A0"/>
                </a:solidFill>
              </a:rPr>
              <a:t>Національного</a:t>
            </a:r>
            <a:r>
              <a:rPr lang="ru-RU" sz="1600" b="1" dirty="0">
                <a:solidFill>
                  <a:srgbClr val="7030A0"/>
                </a:solidFill>
              </a:rPr>
              <a:t> </a:t>
            </a:r>
            <a:r>
              <a:rPr lang="ru-RU" sz="1600" b="1" dirty="0" smtClean="0">
                <a:solidFill>
                  <a:srgbClr val="7030A0"/>
                </a:solidFill>
              </a:rPr>
              <a:t> банку </a:t>
            </a:r>
            <a:r>
              <a:rPr lang="ru-RU" sz="1600" b="1" dirty="0">
                <a:solidFill>
                  <a:srgbClr val="7030A0"/>
                </a:solidFill>
              </a:rPr>
              <a:t>шляхом </a:t>
            </a:r>
            <a:r>
              <a:rPr lang="ru-RU" sz="1600" b="1" dirty="0" err="1">
                <a:solidFill>
                  <a:srgbClr val="7030A0"/>
                </a:solidFill>
              </a:rPr>
              <a:t>прийняття</a:t>
            </a:r>
            <a:r>
              <a:rPr lang="ru-RU" sz="1600" b="1" dirty="0">
                <a:solidFill>
                  <a:srgbClr val="7030A0"/>
                </a:solidFill>
              </a:rPr>
              <a:t> </a:t>
            </a:r>
            <a:r>
              <a:rPr lang="ru-RU" sz="1600" b="1" dirty="0" err="1">
                <a:solidFill>
                  <a:srgbClr val="7030A0"/>
                </a:solidFill>
              </a:rPr>
              <a:t>відповідної</a:t>
            </a:r>
            <a:r>
              <a:rPr lang="ru-RU" sz="1600" b="1" dirty="0">
                <a:solidFill>
                  <a:srgbClr val="7030A0"/>
                </a:solidFill>
              </a:rPr>
              <a:t> постанови. </a:t>
            </a:r>
            <a:br>
              <a:rPr lang="ru-RU" sz="1600" b="1" dirty="0">
                <a:solidFill>
                  <a:srgbClr val="7030A0"/>
                </a:solidFill>
              </a:rPr>
            </a:br>
            <a:r>
              <a:rPr lang="ru-RU" sz="1600" b="1" dirty="0" smtClean="0">
                <a:solidFill>
                  <a:srgbClr val="0070C0"/>
                </a:solidFill>
              </a:rPr>
              <a:t>Строк </a:t>
            </a:r>
            <a:r>
              <a:rPr lang="ru-RU" sz="1600" b="1" dirty="0" err="1">
                <a:solidFill>
                  <a:srgbClr val="0070C0"/>
                </a:solidFill>
              </a:rPr>
              <a:t>повноважень</a:t>
            </a:r>
            <a:r>
              <a:rPr lang="ru-RU" sz="1600" b="1" dirty="0">
                <a:solidFill>
                  <a:srgbClr val="0070C0"/>
                </a:solidFill>
              </a:rPr>
              <a:t> </a:t>
            </a:r>
            <a:r>
              <a:rPr lang="ru-RU" sz="1600" b="1" dirty="0" err="1">
                <a:solidFill>
                  <a:srgbClr val="0070C0"/>
                </a:solidFill>
              </a:rPr>
              <a:t>членів</a:t>
            </a:r>
            <a:r>
              <a:rPr lang="ru-RU" sz="1600" b="1" dirty="0">
                <a:solidFill>
                  <a:srgbClr val="0070C0"/>
                </a:solidFill>
              </a:rPr>
              <a:t> Ради </a:t>
            </a:r>
            <a:r>
              <a:rPr lang="ru-RU" sz="1600" b="1" dirty="0" err="1">
                <a:solidFill>
                  <a:srgbClr val="0070C0"/>
                </a:solidFill>
              </a:rPr>
              <a:t>Національного</a:t>
            </a:r>
            <a:r>
              <a:rPr lang="ru-RU" sz="1600" b="1" dirty="0">
                <a:solidFill>
                  <a:srgbClr val="0070C0"/>
                </a:solidFill>
              </a:rPr>
              <a:t> банку - </a:t>
            </a:r>
            <a:r>
              <a:rPr lang="ru-RU" sz="1600" b="1" dirty="0" err="1">
                <a:solidFill>
                  <a:srgbClr val="0070C0"/>
                </a:solidFill>
              </a:rPr>
              <a:t>сім</a:t>
            </a:r>
            <a:r>
              <a:rPr lang="ru-RU" sz="1600" b="1" dirty="0">
                <a:solidFill>
                  <a:srgbClr val="0070C0"/>
                </a:solidFill>
              </a:rPr>
              <a:t> </a:t>
            </a:r>
            <a:r>
              <a:rPr lang="ru-RU" sz="1600" b="1" dirty="0" err="1" smtClean="0">
                <a:solidFill>
                  <a:srgbClr val="0070C0"/>
                </a:solidFill>
              </a:rPr>
              <a:t>років</a:t>
            </a:r>
            <a:r>
              <a:rPr lang="ru-RU" sz="1600" b="1" dirty="0">
                <a:solidFill>
                  <a:srgbClr val="0070C0"/>
                </a:solidFill>
              </a:rPr>
              <a:t>, </a:t>
            </a:r>
            <a:r>
              <a:rPr lang="ru-RU" sz="1600" b="1" dirty="0" err="1">
                <a:solidFill>
                  <a:srgbClr val="0070C0"/>
                </a:solidFill>
              </a:rPr>
              <a:t>крім</a:t>
            </a:r>
            <a:r>
              <a:rPr lang="ru-RU" sz="1600" b="1" dirty="0">
                <a:solidFill>
                  <a:srgbClr val="0070C0"/>
                </a:solidFill>
              </a:rPr>
              <a:t> </a:t>
            </a:r>
            <a:r>
              <a:rPr lang="ru-RU" sz="1600" b="1" dirty="0" err="1">
                <a:solidFill>
                  <a:srgbClr val="0070C0"/>
                </a:solidFill>
              </a:rPr>
              <a:t>Голови</a:t>
            </a:r>
            <a:r>
              <a:rPr lang="ru-RU" sz="1600" b="1" dirty="0">
                <a:solidFill>
                  <a:srgbClr val="0070C0"/>
                </a:solidFill>
              </a:rPr>
              <a:t> </a:t>
            </a:r>
            <a:r>
              <a:rPr lang="ru-RU" sz="1600" b="1" dirty="0" err="1">
                <a:solidFill>
                  <a:srgbClr val="0070C0"/>
                </a:solidFill>
              </a:rPr>
              <a:t>Національного</a:t>
            </a:r>
            <a:r>
              <a:rPr lang="ru-RU" sz="1600" b="1" dirty="0">
                <a:solidFill>
                  <a:srgbClr val="0070C0"/>
                </a:solidFill>
              </a:rPr>
              <a:t> банку, </a:t>
            </a:r>
            <a:r>
              <a:rPr lang="ru-RU" sz="1600" b="1" dirty="0" err="1">
                <a:solidFill>
                  <a:srgbClr val="0070C0"/>
                </a:solidFill>
              </a:rPr>
              <a:t>який</a:t>
            </a:r>
            <a:r>
              <a:rPr lang="ru-RU" sz="1600" b="1" dirty="0">
                <a:solidFill>
                  <a:srgbClr val="0070C0"/>
                </a:solidFill>
              </a:rPr>
              <a:t> входить до складу </a:t>
            </a:r>
            <a:r>
              <a:rPr lang="ru-RU" sz="1600" b="1" dirty="0" smtClean="0">
                <a:solidFill>
                  <a:srgbClr val="0070C0"/>
                </a:solidFill>
              </a:rPr>
              <a:t>Ради </a:t>
            </a:r>
            <a:r>
              <a:rPr lang="ru-RU" sz="1600" b="1" dirty="0" err="1">
                <a:solidFill>
                  <a:srgbClr val="0070C0"/>
                </a:solidFill>
              </a:rPr>
              <a:t>Національного</a:t>
            </a:r>
            <a:r>
              <a:rPr lang="ru-RU" sz="1600" b="1" dirty="0">
                <a:solidFill>
                  <a:srgbClr val="0070C0"/>
                </a:solidFill>
              </a:rPr>
              <a:t> банку на строк </a:t>
            </a:r>
            <a:r>
              <a:rPr lang="ru-RU" sz="1600" b="1" dirty="0" err="1">
                <a:solidFill>
                  <a:srgbClr val="0070C0"/>
                </a:solidFill>
              </a:rPr>
              <a:t>здійснення</a:t>
            </a:r>
            <a:r>
              <a:rPr lang="ru-RU" sz="1600" b="1" dirty="0">
                <a:solidFill>
                  <a:srgbClr val="0070C0"/>
                </a:solidFill>
              </a:rPr>
              <a:t> ним </a:t>
            </a:r>
            <a:r>
              <a:rPr lang="ru-RU" sz="1600" b="1" dirty="0" err="1">
                <a:solidFill>
                  <a:srgbClr val="0070C0"/>
                </a:solidFill>
              </a:rPr>
              <a:t>повноважень</a:t>
            </a:r>
            <a:r>
              <a:rPr lang="ru-RU" sz="1600" b="1" dirty="0">
                <a:solidFill>
                  <a:srgbClr val="0070C0"/>
                </a:solidFill>
              </a:rPr>
              <a:t> за </a:t>
            </a:r>
            <a:r>
              <a:rPr lang="ru-RU" sz="1600" b="1" dirty="0" err="1" smtClean="0">
                <a:solidFill>
                  <a:srgbClr val="0070C0"/>
                </a:solidFill>
              </a:rPr>
              <a:t>посадою</a:t>
            </a:r>
            <a:r>
              <a:rPr lang="ru-RU" sz="1600" b="1" dirty="0">
                <a:solidFill>
                  <a:srgbClr val="0070C0"/>
                </a:solidFill>
              </a:rPr>
              <a:t>. </a:t>
            </a:r>
          </a:p>
        </p:txBody>
      </p:sp>
    </p:spTree>
    <p:extLst>
      <p:ext uri="{BB962C8B-B14F-4D97-AF65-F5344CB8AC3E}">
        <p14:creationId xmlns="" xmlns:p14="http://schemas.microsoft.com/office/powerpoint/2010/main" val="43601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080120"/>
          </a:xfr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b="1" i="1" dirty="0" smtClean="0">
                <a:solidFill>
                  <a:srgbClr val="0070C0"/>
                </a:solidFill>
              </a:rPr>
              <a:t>ПРАВЛІННЯ НАЦІОНАЛЬНОГО БАНКУ </a:t>
            </a:r>
            <a:endParaRPr lang="ru-RU" b="1" i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340768"/>
            <a:ext cx="8928992" cy="5400600"/>
          </a:xfr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4000" b="1" i="1" dirty="0" err="1">
                <a:solidFill>
                  <a:srgbClr val="7030A0"/>
                </a:solidFill>
              </a:rPr>
              <a:t>Правління</a:t>
            </a:r>
            <a:r>
              <a:rPr lang="ru-RU" sz="4000" b="1" i="1" dirty="0">
                <a:solidFill>
                  <a:srgbClr val="7030A0"/>
                </a:solidFill>
              </a:rPr>
              <a:t> </a:t>
            </a:r>
            <a:r>
              <a:rPr lang="ru-RU" sz="4000" b="1" i="1" dirty="0" err="1">
                <a:solidFill>
                  <a:srgbClr val="7030A0"/>
                </a:solidFill>
              </a:rPr>
              <a:t>Національного</a:t>
            </a:r>
            <a:r>
              <a:rPr lang="ru-RU" sz="4000" b="1" i="1" dirty="0">
                <a:solidFill>
                  <a:srgbClr val="7030A0"/>
                </a:solidFill>
              </a:rPr>
              <a:t> банку </a:t>
            </a:r>
            <a:r>
              <a:rPr lang="ru-RU" sz="4000" b="1" i="1" dirty="0" err="1">
                <a:solidFill>
                  <a:srgbClr val="7030A0"/>
                </a:solidFill>
              </a:rPr>
              <a:t>згідно</a:t>
            </a:r>
            <a:r>
              <a:rPr lang="ru-RU" sz="4000" b="1" i="1" dirty="0">
                <a:solidFill>
                  <a:srgbClr val="7030A0"/>
                </a:solidFill>
              </a:rPr>
              <a:t> </a:t>
            </a:r>
            <a:r>
              <a:rPr lang="ru-RU" sz="4000" b="1" i="1" dirty="0" smtClean="0">
                <a:solidFill>
                  <a:srgbClr val="7030A0"/>
                </a:solidFill>
              </a:rPr>
              <a:t>з </a:t>
            </a:r>
            <a:r>
              <a:rPr lang="ru-RU" sz="4000" b="1" i="1" dirty="0" err="1" smtClean="0">
                <a:solidFill>
                  <a:srgbClr val="7030A0"/>
                </a:solidFill>
              </a:rPr>
              <a:t>основними</a:t>
            </a:r>
            <a:r>
              <a:rPr lang="ru-RU" sz="4000" b="1" i="1" dirty="0" smtClean="0">
                <a:solidFill>
                  <a:srgbClr val="7030A0"/>
                </a:solidFill>
              </a:rPr>
              <a:t> </a:t>
            </a:r>
            <a:r>
              <a:rPr lang="ru-RU" sz="4000" b="1" i="1" dirty="0">
                <a:solidFill>
                  <a:srgbClr val="7030A0"/>
                </a:solidFill>
              </a:rPr>
              <a:t>засадами </a:t>
            </a:r>
            <a:r>
              <a:rPr lang="ru-RU" sz="4000" b="1" i="1" dirty="0" err="1" smtClean="0">
                <a:solidFill>
                  <a:srgbClr val="7030A0"/>
                </a:solidFill>
              </a:rPr>
              <a:t>грошово-кредитної</a:t>
            </a:r>
            <a:r>
              <a:rPr lang="ru-RU" sz="4000" b="1" i="1" dirty="0" smtClean="0">
                <a:solidFill>
                  <a:srgbClr val="7030A0"/>
                </a:solidFill>
              </a:rPr>
              <a:t> </a:t>
            </a:r>
            <a:r>
              <a:rPr lang="ru-RU" sz="4000" b="1" i="1" dirty="0" err="1">
                <a:solidFill>
                  <a:srgbClr val="7030A0"/>
                </a:solidFill>
              </a:rPr>
              <a:t>політики</a:t>
            </a:r>
            <a:r>
              <a:rPr lang="ru-RU" sz="4000" b="1" i="1" dirty="0">
                <a:solidFill>
                  <a:srgbClr val="7030A0"/>
                </a:solidFill>
              </a:rPr>
              <a:t> через </a:t>
            </a:r>
            <a:r>
              <a:rPr lang="ru-RU" sz="4000" b="1" i="1" dirty="0" err="1">
                <a:solidFill>
                  <a:srgbClr val="7030A0"/>
                </a:solidFill>
              </a:rPr>
              <a:t>відповідні</a:t>
            </a:r>
            <a:r>
              <a:rPr lang="ru-RU" sz="4000" b="1" i="1" dirty="0">
                <a:solidFill>
                  <a:srgbClr val="7030A0"/>
                </a:solidFill>
              </a:rPr>
              <a:t> </a:t>
            </a:r>
            <a:r>
              <a:rPr lang="ru-RU" sz="4000" b="1" i="1" dirty="0" err="1">
                <a:solidFill>
                  <a:srgbClr val="7030A0"/>
                </a:solidFill>
              </a:rPr>
              <a:t>монетарні</a:t>
            </a:r>
            <a:r>
              <a:rPr lang="ru-RU" sz="4000" b="1" i="1" dirty="0">
                <a:solidFill>
                  <a:srgbClr val="7030A0"/>
                </a:solidFill>
              </a:rPr>
              <a:t> </a:t>
            </a:r>
            <a:r>
              <a:rPr lang="ru-RU" sz="4000" b="1" i="1" dirty="0" err="1">
                <a:solidFill>
                  <a:srgbClr val="7030A0"/>
                </a:solidFill>
              </a:rPr>
              <a:t>інструменти</a:t>
            </a:r>
            <a:r>
              <a:rPr lang="ru-RU" sz="4000" b="1" i="1" dirty="0">
                <a:solidFill>
                  <a:srgbClr val="7030A0"/>
                </a:solidFill>
              </a:rPr>
              <a:t> </a:t>
            </a:r>
            <a:r>
              <a:rPr lang="ru-RU" sz="4000" b="1" i="1" dirty="0" smtClean="0">
                <a:solidFill>
                  <a:srgbClr val="7030A0"/>
                </a:solidFill>
              </a:rPr>
              <a:t>та </a:t>
            </a:r>
            <a:r>
              <a:rPr lang="ru-RU" sz="4000" b="1" i="1" dirty="0" err="1">
                <a:solidFill>
                  <a:srgbClr val="7030A0"/>
                </a:solidFill>
              </a:rPr>
              <a:t>інші</a:t>
            </a:r>
            <a:r>
              <a:rPr lang="ru-RU" sz="4000" b="1" i="1" dirty="0">
                <a:solidFill>
                  <a:srgbClr val="7030A0"/>
                </a:solidFill>
              </a:rPr>
              <a:t> </a:t>
            </a:r>
            <a:r>
              <a:rPr lang="ru-RU" sz="4000" b="1" i="1" dirty="0" err="1">
                <a:solidFill>
                  <a:srgbClr val="7030A0"/>
                </a:solidFill>
              </a:rPr>
              <a:t>засоби</a:t>
            </a:r>
            <a:r>
              <a:rPr lang="ru-RU" sz="4000" b="1" i="1" dirty="0">
                <a:solidFill>
                  <a:srgbClr val="7030A0"/>
                </a:solidFill>
              </a:rPr>
              <a:t> </a:t>
            </a:r>
            <a:r>
              <a:rPr lang="ru-RU" sz="4000" b="1" i="1" dirty="0" err="1">
                <a:solidFill>
                  <a:srgbClr val="7030A0"/>
                </a:solidFill>
              </a:rPr>
              <a:t>банківського</a:t>
            </a:r>
            <a:r>
              <a:rPr lang="ru-RU" sz="4000" b="1" i="1" dirty="0">
                <a:solidFill>
                  <a:srgbClr val="7030A0"/>
                </a:solidFill>
              </a:rPr>
              <a:t> </a:t>
            </a:r>
            <a:r>
              <a:rPr lang="ru-RU" sz="4000" b="1" i="1" dirty="0" err="1">
                <a:solidFill>
                  <a:srgbClr val="7030A0"/>
                </a:solidFill>
              </a:rPr>
              <a:t>регулювання</a:t>
            </a:r>
            <a:r>
              <a:rPr lang="ru-RU" sz="4000" b="1" i="1" dirty="0">
                <a:solidFill>
                  <a:srgbClr val="7030A0"/>
                </a:solidFill>
              </a:rPr>
              <a:t> </a:t>
            </a:r>
            <a:r>
              <a:rPr lang="ru-RU" sz="4000" b="1" i="1" dirty="0" err="1">
                <a:solidFill>
                  <a:srgbClr val="002060"/>
                </a:solidFill>
              </a:rPr>
              <a:t>забезпечує</a:t>
            </a:r>
            <a:r>
              <a:rPr lang="ru-RU" sz="4000" b="1" i="1" dirty="0">
                <a:solidFill>
                  <a:srgbClr val="002060"/>
                </a:solidFill>
              </a:rPr>
              <a:t> </a:t>
            </a:r>
            <a:r>
              <a:rPr lang="ru-RU" sz="4000" b="1" i="1" dirty="0" err="1">
                <a:solidFill>
                  <a:srgbClr val="002060"/>
                </a:solidFill>
              </a:rPr>
              <a:t>реалізацію</a:t>
            </a:r>
            <a:r>
              <a:rPr lang="ru-RU" sz="4000" b="1" i="1" dirty="0">
                <a:solidFill>
                  <a:srgbClr val="002060"/>
                </a:solidFill>
              </a:rPr>
              <a:t> </a:t>
            </a:r>
            <a:r>
              <a:rPr lang="ru-RU" sz="4000" b="1" i="1" dirty="0" err="1" smtClean="0">
                <a:solidFill>
                  <a:srgbClr val="002060"/>
                </a:solidFill>
              </a:rPr>
              <a:t>грошово-кредитної</a:t>
            </a:r>
            <a:r>
              <a:rPr lang="ru-RU" sz="4000" b="1" i="1" dirty="0" smtClean="0">
                <a:solidFill>
                  <a:srgbClr val="002060"/>
                </a:solidFill>
              </a:rPr>
              <a:t> </a:t>
            </a:r>
            <a:r>
              <a:rPr lang="ru-RU" sz="4000" b="1" i="1" dirty="0" err="1" smtClean="0">
                <a:solidFill>
                  <a:srgbClr val="002060"/>
                </a:solidFill>
              </a:rPr>
              <a:t>політики</a:t>
            </a:r>
            <a:r>
              <a:rPr lang="ru-RU" sz="4000" b="1" i="1" dirty="0" smtClean="0">
                <a:solidFill>
                  <a:srgbClr val="002060"/>
                </a:solidFill>
              </a:rPr>
              <a:t> </a:t>
            </a:r>
            <a:r>
              <a:rPr lang="ru-RU" sz="4000" b="1" i="1" dirty="0" smtClean="0">
                <a:solidFill>
                  <a:schemeClr val="accent6">
                    <a:lumMod val="50000"/>
                  </a:schemeClr>
                </a:solidFill>
              </a:rPr>
              <a:t>та</a:t>
            </a:r>
            <a:r>
              <a:rPr lang="ru-RU" sz="4000" b="1" i="1" dirty="0" smtClean="0"/>
              <a:t> </a:t>
            </a:r>
            <a:r>
              <a:rPr lang="ru-RU" sz="4000" b="1" i="1" dirty="0" err="1">
                <a:solidFill>
                  <a:srgbClr val="00B050"/>
                </a:solidFill>
              </a:rPr>
              <a:t>здійснює</a:t>
            </a:r>
            <a:r>
              <a:rPr lang="ru-RU" sz="4000" b="1" i="1" dirty="0">
                <a:solidFill>
                  <a:srgbClr val="00B050"/>
                </a:solidFill>
              </a:rPr>
              <a:t> </a:t>
            </a:r>
            <a:r>
              <a:rPr lang="ru-RU" sz="4000" b="1" i="1" dirty="0" err="1">
                <a:solidFill>
                  <a:srgbClr val="00B050"/>
                </a:solidFill>
              </a:rPr>
              <a:t>управління</a:t>
            </a:r>
            <a:r>
              <a:rPr lang="ru-RU" sz="4000" b="1" i="1" dirty="0">
                <a:solidFill>
                  <a:srgbClr val="00B050"/>
                </a:solidFill>
              </a:rPr>
              <a:t> </a:t>
            </a:r>
            <a:r>
              <a:rPr lang="ru-RU" sz="4000" b="1" i="1" dirty="0" err="1" smtClean="0">
                <a:solidFill>
                  <a:srgbClr val="00B050"/>
                </a:solidFill>
              </a:rPr>
              <a:t>діяльністю</a:t>
            </a:r>
            <a:r>
              <a:rPr lang="ru-RU" sz="4000" b="1" i="1" dirty="0" smtClean="0">
                <a:solidFill>
                  <a:srgbClr val="00B050"/>
                </a:solidFill>
              </a:rPr>
              <a:t> </a:t>
            </a:r>
            <a:r>
              <a:rPr lang="ru-RU" sz="4000" b="1" i="1" dirty="0" err="1">
                <a:solidFill>
                  <a:srgbClr val="00B050"/>
                </a:solidFill>
              </a:rPr>
              <a:t>Національного</a:t>
            </a:r>
            <a:r>
              <a:rPr lang="ru-RU" sz="4000" b="1" i="1" dirty="0">
                <a:solidFill>
                  <a:srgbClr val="00B050"/>
                </a:solidFill>
              </a:rPr>
              <a:t> банку. </a:t>
            </a:r>
          </a:p>
        </p:txBody>
      </p:sp>
    </p:spTree>
    <p:extLst>
      <p:ext uri="{BB962C8B-B14F-4D97-AF65-F5344CB8AC3E}">
        <p14:creationId xmlns="" xmlns:p14="http://schemas.microsoft.com/office/powerpoint/2010/main" val="89465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368152"/>
          </a:xfr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rgbClr val="FFFF00"/>
                </a:solidFill>
              </a:rPr>
              <a:t/>
            </a:r>
            <a:br>
              <a:rPr lang="ru-RU" sz="3600" b="1" i="1" dirty="0" smtClean="0">
                <a:solidFill>
                  <a:srgbClr val="FFFF00"/>
                </a:solidFill>
              </a:rPr>
            </a:br>
            <a:r>
              <a:rPr lang="ru-RU" sz="3600" b="1" i="1" dirty="0" smtClean="0">
                <a:solidFill>
                  <a:srgbClr val="FFFF00"/>
                </a:solidFill>
              </a:rPr>
              <a:t>ПОВНОВАЖЕННЯ ПРАВЛІННЯ НАЦІОНАЛЬНОГО БАНКУ </a:t>
            </a:r>
            <a:br>
              <a:rPr lang="ru-RU" sz="3600" b="1" i="1" dirty="0" smtClean="0">
                <a:solidFill>
                  <a:srgbClr val="FFFF00"/>
                </a:solidFill>
              </a:rPr>
            </a:br>
            <a:endParaRPr lang="ru-RU" sz="3600" b="1" i="1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28800"/>
            <a:ext cx="8928992" cy="5112568"/>
          </a:xfr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i="1" dirty="0" smtClean="0">
                <a:solidFill>
                  <a:srgbClr val="FF0000"/>
                </a:solidFill>
              </a:rPr>
              <a:t>1. </a:t>
            </a:r>
            <a:r>
              <a:rPr lang="ru-RU" sz="2000" b="1" i="1" dirty="0" err="1" smtClean="0">
                <a:solidFill>
                  <a:srgbClr val="FF0000"/>
                </a:solidFill>
              </a:rPr>
              <a:t>приймає</a:t>
            </a:r>
            <a:r>
              <a:rPr lang="ru-RU" sz="2000" b="1" i="1" dirty="0" smtClean="0">
                <a:solidFill>
                  <a:srgbClr val="FF0000"/>
                </a:solidFill>
              </a:rPr>
              <a:t> </a:t>
            </a:r>
            <a:r>
              <a:rPr lang="ru-RU" sz="2000" b="1" i="1" dirty="0" err="1">
                <a:solidFill>
                  <a:srgbClr val="FF0000"/>
                </a:solidFill>
              </a:rPr>
              <a:t>рішення</a:t>
            </a:r>
            <a:r>
              <a:rPr lang="ru-RU" sz="2000" b="1" i="1" dirty="0">
                <a:solidFill>
                  <a:srgbClr val="FF0000"/>
                </a:solidFill>
              </a:rPr>
              <a:t>: </a:t>
            </a:r>
            <a:r>
              <a:rPr lang="ru-RU" sz="2000" b="1" i="1" dirty="0"/>
              <a:t/>
            </a:r>
            <a:br>
              <a:rPr lang="ru-RU" sz="2000" b="1" i="1" dirty="0"/>
            </a:br>
            <a:r>
              <a:rPr lang="ru-RU" sz="2000" b="1" i="1" dirty="0" smtClean="0">
                <a:solidFill>
                  <a:srgbClr val="7030A0"/>
                </a:solidFill>
              </a:rPr>
              <a:t>-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щодо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>
                <a:solidFill>
                  <a:srgbClr val="7030A0"/>
                </a:solidFill>
              </a:rPr>
              <a:t>надання</a:t>
            </a:r>
            <a:r>
              <a:rPr lang="ru-RU" sz="2000" b="1" i="1" dirty="0">
                <a:solidFill>
                  <a:srgbClr val="7030A0"/>
                </a:solidFill>
              </a:rPr>
              <a:t> </a:t>
            </a:r>
            <a:r>
              <a:rPr lang="ru-RU" sz="2000" b="1" i="1" dirty="0" err="1">
                <a:solidFill>
                  <a:srgbClr val="7030A0"/>
                </a:solidFill>
              </a:rPr>
              <a:t>пропозицій</a:t>
            </a:r>
            <a:r>
              <a:rPr lang="ru-RU" sz="2000" b="1" i="1" dirty="0">
                <a:solidFill>
                  <a:srgbClr val="7030A0"/>
                </a:solidFill>
              </a:rPr>
              <a:t> </a:t>
            </a:r>
            <a:r>
              <a:rPr lang="ru-RU" sz="2000" b="1" i="1" dirty="0" err="1">
                <a:solidFill>
                  <a:srgbClr val="7030A0"/>
                </a:solidFill>
              </a:rPr>
              <a:t>Раді</a:t>
            </a:r>
            <a:r>
              <a:rPr lang="ru-RU" sz="2000" b="1" i="1" dirty="0">
                <a:solidFill>
                  <a:srgbClr val="7030A0"/>
                </a:solidFill>
              </a:rPr>
              <a:t> </a:t>
            </a:r>
            <a:r>
              <a:rPr lang="ru-RU" sz="2000" b="1" i="1" dirty="0" err="1">
                <a:solidFill>
                  <a:srgbClr val="7030A0"/>
                </a:solidFill>
              </a:rPr>
              <a:t>Національного</a:t>
            </a:r>
            <a:r>
              <a:rPr lang="ru-RU" sz="2000" b="1" i="1" dirty="0">
                <a:solidFill>
                  <a:srgbClr val="7030A0"/>
                </a:solidFill>
              </a:rPr>
              <a:t> банку </a:t>
            </a:r>
            <a:r>
              <a:rPr lang="ru-RU" sz="2000" b="1" i="1" dirty="0" err="1">
                <a:solidFill>
                  <a:srgbClr val="7030A0"/>
                </a:solidFill>
              </a:rPr>
              <a:t>стосовно</a:t>
            </a:r>
            <a:r>
              <a:rPr lang="ru-RU" sz="2000" b="1" i="1" dirty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розроблення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сновних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>
                <a:solidFill>
                  <a:srgbClr val="7030A0"/>
                </a:solidFill>
              </a:rPr>
              <a:t>засад </a:t>
            </a:r>
            <a:r>
              <a:rPr lang="ru-RU" sz="2000" b="1" i="1" dirty="0" err="1">
                <a:solidFill>
                  <a:srgbClr val="7030A0"/>
                </a:solidFill>
              </a:rPr>
              <a:t>грошово-кредитної</a:t>
            </a:r>
            <a:r>
              <a:rPr lang="ru-RU" sz="2000" b="1" i="1" dirty="0">
                <a:solidFill>
                  <a:srgbClr val="7030A0"/>
                </a:solidFill>
              </a:rPr>
              <a:t> </a:t>
            </a:r>
            <a:r>
              <a:rPr lang="ru-RU" sz="2000" b="1" i="1" dirty="0" err="1">
                <a:solidFill>
                  <a:srgbClr val="7030A0"/>
                </a:solidFill>
              </a:rPr>
              <a:t>політики</a:t>
            </a:r>
            <a:r>
              <a:rPr lang="ru-RU" sz="2000" b="1" i="1" dirty="0">
                <a:solidFill>
                  <a:srgbClr val="7030A0"/>
                </a:solidFill>
              </a:rPr>
              <a:t>; </a:t>
            </a:r>
            <a:br>
              <a:rPr lang="ru-RU" sz="2000" b="1" i="1" dirty="0">
                <a:solidFill>
                  <a:srgbClr val="7030A0"/>
                </a:solidFill>
              </a:rPr>
            </a:br>
            <a:r>
              <a:rPr lang="ru-RU" sz="2000" b="1" i="1" dirty="0" smtClean="0">
                <a:solidFill>
                  <a:srgbClr val="00B050"/>
                </a:solidFill>
              </a:rPr>
              <a:t>- </a:t>
            </a:r>
            <a:r>
              <a:rPr lang="ru-RU" sz="2000" b="1" i="1" dirty="0" err="1" smtClean="0">
                <a:solidFill>
                  <a:srgbClr val="00B050"/>
                </a:solidFill>
              </a:rPr>
              <a:t>щодо</a:t>
            </a:r>
            <a:r>
              <a:rPr lang="ru-RU" sz="2000" b="1" i="1" dirty="0" smtClean="0">
                <a:solidFill>
                  <a:srgbClr val="00B050"/>
                </a:solidFill>
              </a:rPr>
              <a:t> </a:t>
            </a:r>
            <a:r>
              <a:rPr lang="ru-RU" sz="2000" b="1" i="1" dirty="0" err="1">
                <a:solidFill>
                  <a:srgbClr val="00B050"/>
                </a:solidFill>
              </a:rPr>
              <a:t>економічних</a:t>
            </a:r>
            <a:r>
              <a:rPr lang="ru-RU" sz="2000" b="1" i="1" dirty="0">
                <a:solidFill>
                  <a:srgbClr val="00B050"/>
                </a:solidFill>
              </a:rPr>
              <a:t> </a:t>
            </a:r>
            <a:r>
              <a:rPr lang="ru-RU" sz="2000" b="1" i="1" dirty="0" err="1">
                <a:solidFill>
                  <a:srgbClr val="00B050"/>
                </a:solidFill>
              </a:rPr>
              <a:t>засобів</a:t>
            </a:r>
            <a:r>
              <a:rPr lang="ru-RU" sz="2000" b="1" i="1" dirty="0">
                <a:solidFill>
                  <a:srgbClr val="00B050"/>
                </a:solidFill>
              </a:rPr>
              <a:t> та </a:t>
            </a:r>
            <a:r>
              <a:rPr lang="ru-RU" sz="2000" b="1" i="1" dirty="0" err="1">
                <a:solidFill>
                  <a:srgbClr val="00B050"/>
                </a:solidFill>
              </a:rPr>
              <a:t>монетарних</a:t>
            </a:r>
            <a:r>
              <a:rPr lang="ru-RU" sz="2000" b="1" i="1" dirty="0">
                <a:solidFill>
                  <a:srgbClr val="00B050"/>
                </a:solidFill>
              </a:rPr>
              <a:t> </a:t>
            </a:r>
            <a:r>
              <a:rPr lang="ru-RU" sz="2000" b="1" i="1" dirty="0" err="1">
                <a:solidFill>
                  <a:srgbClr val="00B050"/>
                </a:solidFill>
              </a:rPr>
              <a:t>методів</a:t>
            </a:r>
            <a:r>
              <a:rPr lang="ru-RU" sz="2000" b="1" i="1" dirty="0">
                <a:solidFill>
                  <a:srgbClr val="00B050"/>
                </a:solidFill>
              </a:rPr>
              <a:t> для </a:t>
            </a:r>
            <a:r>
              <a:rPr lang="ru-RU" sz="2000" b="1" i="1" dirty="0" err="1">
                <a:solidFill>
                  <a:srgbClr val="00B050"/>
                </a:solidFill>
              </a:rPr>
              <a:t>реалізації</a:t>
            </a:r>
            <a:r>
              <a:rPr lang="ru-RU" sz="2000" b="1" i="1" dirty="0">
                <a:solidFill>
                  <a:srgbClr val="00B050"/>
                </a:solidFill>
              </a:rPr>
              <a:t>  </a:t>
            </a:r>
            <a:r>
              <a:rPr lang="ru-RU" sz="2000" b="1" i="1" dirty="0" err="1">
                <a:solidFill>
                  <a:srgbClr val="00B050"/>
                </a:solidFill>
              </a:rPr>
              <a:t>о</a:t>
            </a:r>
            <a:r>
              <a:rPr lang="ru-RU" sz="2000" b="1" i="1" dirty="0" err="1" smtClean="0">
                <a:solidFill>
                  <a:srgbClr val="00B050"/>
                </a:solidFill>
              </a:rPr>
              <a:t>сновних</a:t>
            </a:r>
            <a:r>
              <a:rPr lang="ru-RU" sz="2000" b="1" i="1" dirty="0" smtClean="0">
                <a:solidFill>
                  <a:srgbClr val="00B050"/>
                </a:solidFill>
              </a:rPr>
              <a:t> </a:t>
            </a:r>
            <a:r>
              <a:rPr lang="ru-RU" sz="2000" b="1" i="1" dirty="0">
                <a:solidFill>
                  <a:srgbClr val="00B050"/>
                </a:solidFill>
              </a:rPr>
              <a:t>засад </a:t>
            </a:r>
            <a:r>
              <a:rPr lang="ru-RU" sz="2000" b="1" i="1" dirty="0" err="1">
                <a:solidFill>
                  <a:srgbClr val="00B050"/>
                </a:solidFill>
              </a:rPr>
              <a:t>грошово-кредитної</a:t>
            </a:r>
            <a:r>
              <a:rPr lang="ru-RU" sz="2000" b="1" i="1" dirty="0">
                <a:solidFill>
                  <a:srgbClr val="00B050"/>
                </a:solidFill>
              </a:rPr>
              <a:t> </a:t>
            </a:r>
            <a:r>
              <a:rPr lang="ru-RU" sz="2000" b="1" i="1" dirty="0" err="1">
                <a:solidFill>
                  <a:srgbClr val="00B050"/>
                </a:solidFill>
              </a:rPr>
              <a:t>політики</a:t>
            </a:r>
            <a:r>
              <a:rPr lang="ru-RU" sz="2000" b="1" i="1" dirty="0">
                <a:solidFill>
                  <a:srgbClr val="00B050"/>
                </a:solidFill>
              </a:rPr>
              <a:t> </a:t>
            </a:r>
            <a:r>
              <a:rPr lang="ru-RU" sz="2000" b="1" i="1" dirty="0" err="1">
                <a:solidFill>
                  <a:srgbClr val="00B050"/>
                </a:solidFill>
              </a:rPr>
              <a:t>відповідно</a:t>
            </a:r>
            <a:r>
              <a:rPr lang="ru-RU" sz="2000" b="1" i="1" dirty="0">
                <a:solidFill>
                  <a:srgbClr val="00B050"/>
                </a:solidFill>
              </a:rPr>
              <a:t> до </a:t>
            </a:r>
            <a:r>
              <a:rPr lang="ru-RU" sz="2000" b="1" i="1" dirty="0" err="1">
                <a:solidFill>
                  <a:srgbClr val="00B050"/>
                </a:solidFill>
              </a:rPr>
              <a:t>прийнятих</a:t>
            </a:r>
            <a:r>
              <a:rPr lang="ru-RU" sz="2000" b="1" i="1" dirty="0">
                <a:solidFill>
                  <a:srgbClr val="00B050"/>
                </a:solidFill>
              </a:rPr>
              <a:t> </a:t>
            </a:r>
            <a:r>
              <a:rPr lang="ru-RU" sz="2000" b="1" i="1" dirty="0" err="1" smtClean="0">
                <a:solidFill>
                  <a:srgbClr val="00B050"/>
                </a:solidFill>
              </a:rPr>
              <a:t>рішень</a:t>
            </a:r>
            <a:r>
              <a:rPr lang="ru-RU" sz="2000" b="1" i="1" dirty="0" smtClean="0">
                <a:solidFill>
                  <a:srgbClr val="00B050"/>
                </a:solidFill>
              </a:rPr>
              <a:t> </a:t>
            </a:r>
            <a:r>
              <a:rPr lang="ru-RU" sz="2000" b="1" i="1" dirty="0">
                <a:solidFill>
                  <a:srgbClr val="00B050"/>
                </a:solidFill>
              </a:rPr>
              <a:t>Ради </a:t>
            </a:r>
            <a:r>
              <a:rPr lang="ru-RU" sz="2000" b="1" i="1" dirty="0" err="1">
                <a:solidFill>
                  <a:srgbClr val="00B050"/>
                </a:solidFill>
              </a:rPr>
              <a:t>Національного</a:t>
            </a:r>
            <a:r>
              <a:rPr lang="ru-RU" sz="2000" b="1" i="1" dirty="0">
                <a:solidFill>
                  <a:srgbClr val="00B050"/>
                </a:solidFill>
              </a:rPr>
              <a:t> банку </a:t>
            </a:r>
            <a:r>
              <a:rPr lang="ru-RU" sz="2000" b="1" i="1" dirty="0" err="1">
                <a:solidFill>
                  <a:srgbClr val="00B050"/>
                </a:solidFill>
              </a:rPr>
              <a:t>із</a:t>
            </a:r>
            <a:r>
              <a:rPr lang="ru-RU" sz="2000" b="1" i="1" dirty="0">
                <a:solidFill>
                  <a:srgbClr val="00B050"/>
                </a:solidFill>
              </a:rPr>
              <a:t> </a:t>
            </a:r>
            <a:r>
              <a:rPr lang="ru-RU" sz="2000" b="1" i="1" dirty="0" err="1">
                <a:solidFill>
                  <a:srgbClr val="00B050"/>
                </a:solidFill>
              </a:rPr>
              <a:t>цих</a:t>
            </a:r>
            <a:r>
              <a:rPr lang="ru-RU" sz="2000" b="1" i="1" dirty="0">
                <a:solidFill>
                  <a:srgbClr val="00B050"/>
                </a:solidFill>
              </a:rPr>
              <a:t> </a:t>
            </a:r>
            <a:r>
              <a:rPr lang="ru-RU" sz="2000" b="1" i="1" dirty="0" err="1">
                <a:solidFill>
                  <a:srgbClr val="00B050"/>
                </a:solidFill>
              </a:rPr>
              <a:t>питань</a:t>
            </a:r>
            <a:r>
              <a:rPr lang="ru-RU" sz="2000" b="1" i="1" dirty="0">
                <a:solidFill>
                  <a:srgbClr val="00B050"/>
                </a:solidFill>
              </a:rPr>
              <a:t> та </a:t>
            </a:r>
            <a:r>
              <a:rPr lang="ru-RU" sz="2000" b="1" i="1" dirty="0" err="1">
                <a:solidFill>
                  <a:srgbClr val="00B050"/>
                </a:solidFill>
              </a:rPr>
              <a:t>необхідності</a:t>
            </a:r>
            <a:r>
              <a:rPr lang="ru-RU" sz="2000" b="1" i="1" dirty="0">
                <a:solidFill>
                  <a:srgbClr val="00B050"/>
                </a:solidFill>
              </a:rPr>
              <a:t> </a:t>
            </a:r>
            <a:r>
              <a:rPr lang="ru-RU" sz="2000" b="1" i="1" dirty="0" err="1" smtClean="0">
                <a:solidFill>
                  <a:srgbClr val="00B050"/>
                </a:solidFill>
              </a:rPr>
              <a:t>забезпечення</a:t>
            </a:r>
            <a:r>
              <a:rPr lang="ru-RU" sz="2000" b="1" i="1" dirty="0" smtClean="0">
                <a:solidFill>
                  <a:srgbClr val="00B050"/>
                </a:solidFill>
              </a:rPr>
              <a:t> </a:t>
            </a:r>
            <a:r>
              <a:rPr lang="ru-RU" sz="2000" b="1" i="1" dirty="0" err="1">
                <a:solidFill>
                  <a:srgbClr val="00B050"/>
                </a:solidFill>
              </a:rPr>
              <a:t>стабільності</a:t>
            </a:r>
            <a:r>
              <a:rPr lang="ru-RU" sz="2000" b="1" i="1" dirty="0">
                <a:solidFill>
                  <a:srgbClr val="00B050"/>
                </a:solidFill>
              </a:rPr>
              <a:t> і </a:t>
            </a:r>
            <a:r>
              <a:rPr lang="ru-RU" sz="2000" b="1" i="1" dirty="0" err="1">
                <a:solidFill>
                  <a:srgbClr val="00B050"/>
                </a:solidFill>
              </a:rPr>
              <a:t>купівельної</a:t>
            </a:r>
            <a:r>
              <a:rPr lang="ru-RU" sz="2000" b="1" i="1" dirty="0">
                <a:solidFill>
                  <a:srgbClr val="00B050"/>
                </a:solidFill>
              </a:rPr>
              <a:t> </a:t>
            </a:r>
            <a:r>
              <a:rPr lang="ru-RU" sz="2000" b="1" i="1" dirty="0" err="1">
                <a:solidFill>
                  <a:srgbClr val="00B050"/>
                </a:solidFill>
              </a:rPr>
              <a:t>спроможності</a:t>
            </a:r>
            <a:r>
              <a:rPr lang="ru-RU" sz="2000" b="1" i="1" dirty="0">
                <a:solidFill>
                  <a:srgbClr val="00B050"/>
                </a:solidFill>
              </a:rPr>
              <a:t> </a:t>
            </a:r>
            <a:r>
              <a:rPr lang="ru-RU" sz="2000" b="1" i="1" dirty="0" err="1">
                <a:solidFill>
                  <a:srgbClr val="00B050"/>
                </a:solidFill>
              </a:rPr>
              <a:t>національної</a:t>
            </a:r>
            <a:r>
              <a:rPr lang="ru-RU" sz="2000" b="1" i="1" dirty="0">
                <a:solidFill>
                  <a:srgbClr val="00B050"/>
                </a:solidFill>
              </a:rPr>
              <a:t> </a:t>
            </a:r>
            <a:br>
              <a:rPr lang="ru-RU" sz="2000" b="1" i="1" dirty="0">
                <a:solidFill>
                  <a:srgbClr val="00B050"/>
                </a:solidFill>
              </a:rPr>
            </a:br>
            <a:r>
              <a:rPr lang="ru-RU" sz="2000" b="1" i="1" dirty="0" err="1">
                <a:solidFill>
                  <a:srgbClr val="00B050"/>
                </a:solidFill>
              </a:rPr>
              <a:t>валюти</a:t>
            </a:r>
            <a:r>
              <a:rPr lang="ru-RU" sz="2000" b="1" i="1" dirty="0">
                <a:solidFill>
                  <a:srgbClr val="00B050"/>
                </a:solidFill>
              </a:rPr>
              <a:t>; </a:t>
            </a:r>
            <a:r>
              <a:rPr lang="ru-RU" sz="2000" b="1" i="1" dirty="0"/>
              <a:t/>
            </a:r>
            <a:br>
              <a:rPr lang="ru-RU" sz="2000" b="1" i="1" dirty="0"/>
            </a:br>
            <a:r>
              <a:rPr lang="ru-RU" sz="2000" b="1" i="1" dirty="0" smtClean="0">
                <a:solidFill>
                  <a:srgbClr val="002060"/>
                </a:solidFill>
              </a:rPr>
              <a:t>- </a:t>
            </a:r>
            <a:r>
              <a:rPr lang="ru-RU" sz="2000" b="1" i="1" dirty="0" err="1" smtClean="0">
                <a:solidFill>
                  <a:srgbClr val="002060"/>
                </a:solidFill>
              </a:rPr>
              <a:t>щодо</a:t>
            </a:r>
            <a:r>
              <a:rPr lang="ru-RU" sz="2000" b="1" i="1" dirty="0" smtClean="0">
                <a:solidFill>
                  <a:srgbClr val="002060"/>
                </a:solidFill>
              </a:rPr>
              <a:t> </a:t>
            </a:r>
            <a:r>
              <a:rPr lang="ru-RU" sz="2000" b="1" i="1" dirty="0" err="1">
                <a:solidFill>
                  <a:srgbClr val="002060"/>
                </a:solidFill>
              </a:rPr>
              <a:t>банківського</a:t>
            </a:r>
            <a:r>
              <a:rPr lang="ru-RU" sz="2000" b="1" i="1" dirty="0">
                <a:solidFill>
                  <a:srgbClr val="002060"/>
                </a:solidFill>
              </a:rPr>
              <a:t> </a:t>
            </a:r>
            <a:r>
              <a:rPr lang="ru-RU" sz="2000" b="1" i="1" dirty="0" err="1">
                <a:solidFill>
                  <a:srgbClr val="002060"/>
                </a:solidFill>
              </a:rPr>
              <a:t>регулювання</a:t>
            </a:r>
            <a:r>
              <a:rPr lang="ru-RU" sz="2000" b="1" i="1" dirty="0">
                <a:solidFill>
                  <a:srgbClr val="002060"/>
                </a:solidFill>
              </a:rPr>
              <a:t> та </a:t>
            </a:r>
            <a:r>
              <a:rPr lang="ru-RU" sz="2000" b="1" i="1" dirty="0" err="1">
                <a:solidFill>
                  <a:srgbClr val="002060"/>
                </a:solidFill>
              </a:rPr>
              <a:t>нагляду</a:t>
            </a:r>
            <a:r>
              <a:rPr lang="ru-RU" sz="2000" b="1" i="1" dirty="0">
                <a:solidFill>
                  <a:srgbClr val="002060"/>
                </a:solidFill>
              </a:rPr>
              <a:t>; </a:t>
            </a:r>
            <a:br>
              <a:rPr lang="ru-RU" sz="2000" b="1" i="1" dirty="0">
                <a:solidFill>
                  <a:srgbClr val="002060"/>
                </a:solidFill>
              </a:rPr>
            </a:br>
            <a:r>
              <a:rPr lang="ru-RU" sz="2000" b="1" i="1" dirty="0" smtClean="0">
                <a:solidFill>
                  <a:srgbClr val="0070C0"/>
                </a:solidFill>
              </a:rPr>
              <a:t>- </a:t>
            </a:r>
            <a:r>
              <a:rPr lang="ru-RU" sz="2000" b="1" i="1" dirty="0" err="1" smtClean="0">
                <a:solidFill>
                  <a:srgbClr val="0070C0"/>
                </a:solidFill>
              </a:rPr>
              <a:t>щодо</a:t>
            </a:r>
            <a:r>
              <a:rPr lang="ru-RU" sz="2000" b="1" i="1" dirty="0" smtClean="0">
                <a:solidFill>
                  <a:srgbClr val="0070C0"/>
                </a:solidFill>
              </a:rPr>
              <a:t> </a:t>
            </a:r>
            <a:r>
              <a:rPr lang="ru-RU" sz="2000" b="1" i="1" dirty="0" err="1">
                <a:solidFill>
                  <a:srgbClr val="0070C0"/>
                </a:solidFill>
              </a:rPr>
              <a:t>організації</a:t>
            </a:r>
            <a:r>
              <a:rPr lang="ru-RU" sz="2000" b="1" i="1" dirty="0">
                <a:solidFill>
                  <a:srgbClr val="0070C0"/>
                </a:solidFill>
              </a:rPr>
              <a:t> </a:t>
            </a:r>
            <a:r>
              <a:rPr lang="ru-RU" sz="2000" b="1" i="1" dirty="0" err="1">
                <a:solidFill>
                  <a:srgbClr val="0070C0"/>
                </a:solidFill>
              </a:rPr>
              <a:t>системи</a:t>
            </a:r>
            <a:r>
              <a:rPr lang="ru-RU" sz="2000" b="1" i="1" dirty="0">
                <a:solidFill>
                  <a:srgbClr val="0070C0"/>
                </a:solidFill>
              </a:rPr>
              <a:t> </a:t>
            </a:r>
            <a:r>
              <a:rPr lang="ru-RU" sz="2000" b="1" i="1" dirty="0" err="1">
                <a:solidFill>
                  <a:srgbClr val="0070C0"/>
                </a:solidFill>
              </a:rPr>
              <a:t>рефінансування</a:t>
            </a:r>
            <a:r>
              <a:rPr lang="ru-RU" sz="2000" b="1" i="1" dirty="0">
                <a:solidFill>
                  <a:srgbClr val="0070C0"/>
                </a:solidFill>
              </a:rPr>
              <a:t>; </a:t>
            </a:r>
            <a:r>
              <a:rPr lang="ru-RU" sz="2000" b="1" i="1" dirty="0"/>
              <a:t/>
            </a:r>
            <a:br>
              <a:rPr lang="ru-RU" sz="2000" b="1" i="1" dirty="0"/>
            </a:br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</a:rPr>
              <a:t>- </a:t>
            </a:r>
            <a:r>
              <a:rPr lang="ru-RU" sz="2000" b="1" i="1" dirty="0" err="1" smtClean="0">
                <a:solidFill>
                  <a:schemeClr val="accent6">
                    <a:lumMod val="50000"/>
                  </a:schemeClr>
                </a:solidFill>
              </a:rPr>
              <a:t>щодо</a:t>
            </a:r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000" b="1" i="1" dirty="0" err="1">
                <a:solidFill>
                  <a:schemeClr val="accent6">
                    <a:lumMod val="50000"/>
                  </a:schemeClr>
                </a:solidFill>
              </a:rPr>
              <a:t>визначення</a:t>
            </a:r>
            <a:r>
              <a:rPr lang="ru-RU" sz="2000" b="1" i="1" dirty="0">
                <a:solidFill>
                  <a:schemeClr val="accent6">
                    <a:lumMod val="50000"/>
                  </a:schemeClr>
                </a:solidFill>
              </a:rPr>
              <a:t> та </a:t>
            </a:r>
            <a:r>
              <a:rPr lang="ru-RU" sz="2000" b="1" i="1" dirty="0" err="1">
                <a:solidFill>
                  <a:schemeClr val="accent6">
                    <a:lumMod val="50000"/>
                  </a:schemeClr>
                </a:solidFill>
              </a:rPr>
              <a:t>здійснення</a:t>
            </a:r>
            <a:r>
              <a:rPr lang="ru-RU" sz="2000" b="1" i="1" dirty="0">
                <a:solidFill>
                  <a:schemeClr val="accent6">
                    <a:lumMod val="50000"/>
                  </a:schemeClr>
                </a:solidFill>
              </a:rPr>
              <a:t> валютно-</a:t>
            </a:r>
            <a:r>
              <a:rPr lang="ru-RU" sz="2000" b="1" i="1" dirty="0" err="1">
                <a:solidFill>
                  <a:schemeClr val="accent6">
                    <a:lumMod val="50000"/>
                  </a:schemeClr>
                </a:solidFill>
              </a:rPr>
              <a:t>курсової</a:t>
            </a:r>
            <a:r>
              <a:rPr lang="ru-RU" sz="2000" b="1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000" b="1" i="1" dirty="0" err="1">
                <a:solidFill>
                  <a:schemeClr val="accent6">
                    <a:lumMod val="50000"/>
                  </a:schemeClr>
                </a:solidFill>
              </a:rPr>
              <a:t>політики</a:t>
            </a:r>
            <a:r>
              <a:rPr lang="ru-RU" sz="2000" b="1" i="1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</a:rPr>
              <a:t>валютного </a:t>
            </a:r>
            <a:r>
              <a:rPr lang="ru-RU" sz="2000" b="1" i="1" dirty="0" err="1">
                <a:solidFill>
                  <a:schemeClr val="accent6">
                    <a:lumMod val="50000"/>
                  </a:schemeClr>
                </a:solidFill>
              </a:rPr>
              <a:t>регулювання</a:t>
            </a:r>
            <a:r>
              <a:rPr lang="ru-RU" sz="2000" b="1" i="1" dirty="0">
                <a:solidFill>
                  <a:schemeClr val="accent6">
                    <a:lumMod val="50000"/>
                  </a:schemeClr>
                </a:solidFill>
              </a:rPr>
              <a:t> та </a:t>
            </a:r>
            <a:r>
              <a:rPr lang="ru-RU" sz="2000" b="1" i="1" dirty="0" err="1">
                <a:solidFill>
                  <a:schemeClr val="accent6">
                    <a:lumMod val="50000"/>
                  </a:schemeClr>
                </a:solidFill>
              </a:rPr>
              <a:t>управління</a:t>
            </a:r>
            <a:r>
              <a:rPr lang="ru-RU" sz="2000" b="1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000" b="1" i="1" dirty="0" err="1">
                <a:solidFill>
                  <a:schemeClr val="accent6">
                    <a:lumMod val="50000"/>
                  </a:schemeClr>
                </a:solidFill>
              </a:rPr>
              <a:t>золотовалютними</a:t>
            </a:r>
            <a:r>
              <a:rPr lang="ru-RU" sz="2000" b="1" i="1" dirty="0">
                <a:solidFill>
                  <a:schemeClr val="accent6">
                    <a:lumMod val="50000"/>
                  </a:schemeClr>
                </a:solidFill>
              </a:rPr>
              <a:t> резервами; </a:t>
            </a:r>
            <a:br>
              <a:rPr lang="ru-RU" sz="2000" b="1" i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</a:rPr>
              <a:t>- </a:t>
            </a:r>
            <a:r>
              <a:rPr lang="ru-RU" sz="2000" b="1" i="1" dirty="0" err="1" smtClean="0">
                <a:solidFill>
                  <a:schemeClr val="accent5">
                    <a:lumMod val="50000"/>
                  </a:schemeClr>
                </a:solidFill>
              </a:rPr>
              <a:t>щодо</a:t>
            </a:r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000" b="1" i="1" dirty="0" err="1">
                <a:solidFill>
                  <a:schemeClr val="accent5">
                    <a:lumMod val="50000"/>
                  </a:schemeClr>
                </a:solidFill>
              </a:rPr>
              <a:t>функціонування</a:t>
            </a:r>
            <a:r>
              <a:rPr lang="ru-RU" sz="2000" b="1" i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000" b="1" i="1" dirty="0" err="1">
                <a:solidFill>
                  <a:schemeClr val="accent5">
                    <a:lumMod val="50000"/>
                  </a:schemeClr>
                </a:solidFill>
              </a:rPr>
              <a:t>платіжних</a:t>
            </a:r>
            <a:r>
              <a:rPr lang="ru-RU" sz="2000" b="1" i="1" dirty="0">
                <a:solidFill>
                  <a:schemeClr val="accent5">
                    <a:lumMod val="50000"/>
                  </a:schemeClr>
                </a:solidFill>
              </a:rPr>
              <a:t> систем та </a:t>
            </a:r>
            <a:r>
              <a:rPr lang="ru-RU" sz="2000" b="1" i="1" dirty="0" err="1">
                <a:solidFill>
                  <a:schemeClr val="accent5">
                    <a:lumMod val="50000"/>
                  </a:schemeClr>
                </a:solidFill>
              </a:rPr>
              <a:t>організації</a:t>
            </a:r>
            <a:r>
              <a:rPr lang="ru-RU" sz="2000" b="1" i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000" b="1" i="1" dirty="0" err="1" smtClean="0">
                <a:solidFill>
                  <a:schemeClr val="accent5">
                    <a:lumMod val="50000"/>
                  </a:schemeClr>
                </a:solidFill>
              </a:rPr>
              <a:t>розрахунків</a:t>
            </a:r>
            <a:r>
              <a:rPr lang="ru-RU" sz="2000" b="1" i="1" dirty="0">
                <a:solidFill>
                  <a:schemeClr val="accent5">
                    <a:lumMod val="50000"/>
                  </a:schemeClr>
                </a:solidFill>
              </a:rPr>
              <a:t>; </a:t>
            </a:r>
            <a:br>
              <a:rPr lang="ru-RU" sz="2000" b="1" i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</a:rPr>
              <a:t>- про </a:t>
            </a:r>
            <a:r>
              <a:rPr lang="ru-RU" sz="2000" b="1" i="1" dirty="0" err="1">
                <a:solidFill>
                  <a:schemeClr val="accent2">
                    <a:lumMod val="50000"/>
                  </a:schemeClr>
                </a:solidFill>
              </a:rPr>
              <a:t>емісію</a:t>
            </a: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b="1" i="1" dirty="0" err="1">
                <a:solidFill>
                  <a:schemeClr val="accent2">
                    <a:lumMod val="50000"/>
                  </a:schemeClr>
                </a:solidFill>
              </a:rPr>
              <a:t>валюти</a:t>
            </a: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b="1" i="1" dirty="0" err="1">
                <a:solidFill>
                  <a:schemeClr val="accent2">
                    <a:lumMod val="50000"/>
                  </a:schemeClr>
                </a:solidFill>
              </a:rPr>
              <a:t>України</a:t>
            </a: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</a:rPr>
              <a:t> та </a:t>
            </a:r>
            <a:r>
              <a:rPr lang="ru-RU" sz="2000" b="1" i="1" dirty="0" err="1">
                <a:solidFill>
                  <a:schemeClr val="accent2">
                    <a:lumMod val="50000"/>
                  </a:schemeClr>
                </a:solidFill>
              </a:rPr>
              <a:t>вилучення</a:t>
            </a: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</a:rPr>
              <a:t> з </a:t>
            </a:r>
            <a:r>
              <a:rPr lang="ru-RU" sz="2000" b="1" i="1" dirty="0" err="1">
                <a:solidFill>
                  <a:schemeClr val="accent2">
                    <a:lumMod val="50000"/>
                  </a:schemeClr>
                </a:solidFill>
              </a:rPr>
              <a:t>обігу</a:t>
            </a: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</a:rPr>
              <a:t> банкнот і </a:t>
            </a: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</a:rPr>
              <a:t>монет</a:t>
            </a: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</a:rPr>
              <a:t>; </a:t>
            </a:r>
            <a:br>
              <a:rPr lang="ru-RU" sz="2000" b="1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000" b="1" i="1" dirty="0" smtClean="0">
                <a:solidFill>
                  <a:srgbClr val="C00000"/>
                </a:solidFill>
              </a:rPr>
              <a:t>- про </a:t>
            </a:r>
            <a:r>
              <a:rPr lang="ru-RU" sz="2000" b="1" i="1" dirty="0" err="1">
                <a:solidFill>
                  <a:srgbClr val="C00000"/>
                </a:solidFill>
              </a:rPr>
              <a:t>встановлення</a:t>
            </a:r>
            <a:r>
              <a:rPr lang="ru-RU" sz="2000" b="1" i="1" dirty="0">
                <a:solidFill>
                  <a:srgbClr val="C00000"/>
                </a:solidFill>
              </a:rPr>
              <a:t> та </a:t>
            </a:r>
            <a:r>
              <a:rPr lang="ru-RU" sz="2000" b="1" i="1" dirty="0" err="1">
                <a:solidFill>
                  <a:srgbClr val="C00000"/>
                </a:solidFill>
              </a:rPr>
              <a:t>зміну</a:t>
            </a:r>
            <a:r>
              <a:rPr lang="ru-RU" sz="2000" b="1" i="1" dirty="0">
                <a:solidFill>
                  <a:srgbClr val="C00000"/>
                </a:solidFill>
              </a:rPr>
              <a:t> </a:t>
            </a:r>
            <a:r>
              <a:rPr lang="ru-RU" sz="2000" b="1" i="1" dirty="0" err="1">
                <a:solidFill>
                  <a:srgbClr val="C00000"/>
                </a:solidFill>
              </a:rPr>
              <a:t>облікової</a:t>
            </a:r>
            <a:r>
              <a:rPr lang="ru-RU" sz="2000" b="1" i="1" dirty="0">
                <a:solidFill>
                  <a:srgbClr val="C00000"/>
                </a:solidFill>
              </a:rPr>
              <a:t> та </a:t>
            </a:r>
            <a:r>
              <a:rPr lang="ru-RU" sz="2000" b="1" i="1" dirty="0" err="1">
                <a:solidFill>
                  <a:srgbClr val="C00000"/>
                </a:solidFill>
              </a:rPr>
              <a:t>інших</a:t>
            </a:r>
            <a:r>
              <a:rPr lang="ru-RU" sz="2000" b="1" i="1" dirty="0">
                <a:solidFill>
                  <a:srgbClr val="C00000"/>
                </a:solidFill>
              </a:rPr>
              <a:t> </a:t>
            </a:r>
            <a:r>
              <a:rPr lang="ru-RU" sz="2000" b="1" i="1" dirty="0" err="1">
                <a:solidFill>
                  <a:srgbClr val="C00000"/>
                </a:solidFill>
              </a:rPr>
              <a:t>процентних</a:t>
            </a:r>
            <a:r>
              <a:rPr lang="ru-RU" sz="2000" b="1" i="1" dirty="0">
                <a:solidFill>
                  <a:srgbClr val="C00000"/>
                </a:solidFill>
              </a:rPr>
              <a:t> </a:t>
            </a:r>
            <a:r>
              <a:rPr lang="ru-RU" sz="2000" b="1" i="1" dirty="0" smtClean="0">
                <a:solidFill>
                  <a:srgbClr val="C00000"/>
                </a:solidFill>
              </a:rPr>
              <a:t>ставок </a:t>
            </a:r>
            <a:r>
              <a:rPr lang="ru-RU" sz="2000" b="1" i="1" dirty="0" err="1">
                <a:solidFill>
                  <a:srgbClr val="C00000"/>
                </a:solidFill>
              </a:rPr>
              <a:t>Національного</a:t>
            </a:r>
            <a:r>
              <a:rPr lang="ru-RU" sz="2000" b="1" i="1" dirty="0">
                <a:solidFill>
                  <a:srgbClr val="C00000"/>
                </a:solidFill>
              </a:rPr>
              <a:t> банку; </a:t>
            </a:r>
            <a:r>
              <a:rPr lang="ru-RU" sz="2000" b="1" i="1" dirty="0"/>
              <a:t/>
            </a:r>
            <a:br>
              <a:rPr lang="ru-RU" sz="2000" b="1" i="1" dirty="0"/>
            </a:br>
            <a:r>
              <a:rPr lang="ru-RU" sz="2000" b="1" i="1" dirty="0"/>
              <a:t/>
            </a:r>
            <a:br>
              <a:rPr lang="ru-RU" sz="2000" b="1" i="1" dirty="0"/>
            </a:br>
            <a:endParaRPr lang="ru-RU" sz="2000" b="1" i="1" dirty="0"/>
          </a:p>
        </p:txBody>
      </p:sp>
    </p:spTree>
    <p:extLst>
      <p:ext uri="{BB962C8B-B14F-4D97-AF65-F5344CB8AC3E}">
        <p14:creationId xmlns="" xmlns:p14="http://schemas.microsoft.com/office/powerpoint/2010/main" val="344545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296144"/>
          </a:xfr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9600" b="1" i="1" dirty="0" smtClean="0">
                <a:solidFill>
                  <a:srgbClr val="00B050"/>
                </a:solidFill>
              </a:rPr>
              <a:t>№ 1</a:t>
            </a:r>
            <a:endParaRPr lang="ru-RU" sz="9600" b="1" i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4276752"/>
            <a:ext cx="8928992" cy="2425476"/>
          </a:xfr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sz="8000" b="1" i="1" dirty="0" smtClean="0">
                <a:solidFill>
                  <a:srgbClr val="FF0000"/>
                </a:solidFill>
              </a:rPr>
              <a:t>ПРАВОВА ПРИРОДА НБУ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2050" name="Picture 2" descr="C:\Users\валера\Desktop\Банківське\Build_nb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772815"/>
            <a:ext cx="5040560" cy="223224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8163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440160"/>
          </a:xfr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FF00"/>
                </a:solidFill>
              </a:rPr>
              <a:t/>
            </a:r>
            <a:br>
              <a:rPr lang="ru-RU" b="1" i="1" dirty="0" smtClean="0">
                <a:solidFill>
                  <a:srgbClr val="FFFF00"/>
                </a:solidFill>
              </a:rPr>
            </a:br>
            <a:r>
              <a:rPr lang="ru-RU" b="1" i="1" dirty="0" smtClean="0">
                <a:solidFill>
                  <a:srgbClr val="FFFF00"/>
                </a:solidFill>
              </a:rPr>
              <a:t>ПОВНОВАЖЕННЯ </a:t>
            </a:r>
            <a:r>
              <a:rPr lang="ru-RU" b="1" i="1" dirty="0">
                <a:solidFill>
                  <a:srgbClr val="FFFF00"/>
                </a:solidFill>
              </a:rPr>
              <a:t>ПРАВЛІННЯ НАЦІОНАЛЬНОГО БАНКУ </a:t>
            </a:r>
            <a:br>
              <a:rPr lang="ru-RU" b="1" i="1" dirty="0">
                <a:solidFill>
                  <a:srgbClr val="FFFF00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700808"/>
            <a:ext cx="8928992" cy="5040560"/>
          </a:xfr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</a:rPr>
              <a:t>2) </a:t>
            </a:r>
            <a:r>
              <a:rPr lang="ru-RU" dirty="0" err="1">
                <a:solidFill>
                  <a:srgbClr val="C00000"/>
                </a:solidFill>
              </a:rPr>
              <a:t>подає</a:t>
            </a:r>
            <a:r>
              <a:rPr lang="ru-RU" dirty="0">
                <a:solidFill>
                  <a:srgbClr val="C00000"/>
                </a:solidFill>
              </a:rPr>
              <a:t> на </a:t>
            </a:r>
            <a:r>
              <a:rPr lang="ru-RU" dirty="0" err="1">
                <a:solidFill>
                  <a:srgbClr val="C00000"/>
                </a:solidFill>
              </a:rPr>
              <a:t>затвердження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Раді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Національного</a:t>
            </a:r>
            <a:r>
              <a:rPr lang="ru-RU" dirty="0">
                <a:solidFill>
                  <a:srgbClr val="C00000"/>
                </a:solidFill>
              </a:rPr>
              <a:t> банку </a:t>
            </a:r>
            <a:r>
              <a:rPr lang="ru-RU" dirty="0" err="1">
                <a:solidFill>
                  <a:srgbClr val="C00000"/>
                </a:solidFill>
              </a:rPr>
              <a:t>річний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звіт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Національного</a:t>
            </a:r>
            <a:r>
              <a:rPr lang="ru-RU" dirty="0">
                <a:solidFill>
                  <a:srgbClr val="C00000"/>
                </a:solidFill>
              </a:rPr>
              <a:t> банку, проект </a:t>
            </a:r>
            <a:r>
              <a:rPr lang="ru-RU" dirty="0" err="1">
                <a:solidFill>
                  <a:srgbClr val="C00000"/>
                </a:solidFill>
              </a:rPr>
              <a:t>кошторису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доходів</a:t>
            </a:r>
            <a:r>
              <a:rPr lang="ru-RU" dirty="0">
                <a:solidFill>
                  <a:srgbClr val="C00000"/>
                </a:solidFill>
              </a:rPr>
              <a:t> та </a:t>
            </a:r>
            <a:r>
              <a:rPr lang="ru-RU" dirty="0" err="1">
                <a:solidFill>
                  <a:srgbClr val="C00000"/>
                </a:solidFill>
              </a:rPr>
              <a:t>витрат</a:t>
            </a:r>
            <a:r>
              <a:rPr lang="ru-RU" dirty="0">
                <a:solidFill>
                  <a:srgbClr val="C00000"/>
                </a:solidFill>
              </a:rPr>
              <a:t> на </a:t>
            </a:r>
            <a:r>
              <a:rPr lang="ru-RU" dirty="0" err="1">
                <a:solidFill>
                  <a:srgbClr val="C00000"/>
                </a:solidFill>
              </a:rPr>
              <a:t>наступний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рік</a:t>
            </a:r>
            <a:r>
              <a:rPr lang="ru-RU" dirty="0">
                <a:solidFill>
                  <a:srgbClr val="C00000"/>
                </a:solidFill>
              </a:rPr>
              <a:t> та </a:t>
            </a:r>
            <a:r>
              <a:rPr lang="ru-RU" dirty="0" err="1">
                <a:solidFill>
                  <a:srgbClr val="C00000"/>
                </a:solidFill>
              </a:rPr>
              <a:t>інші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документи</a:t>
            </a:r>
            <a:r>
              <a:rPr lang="ru-RU" dirty="0">
                <a:solidFill>
                  <a:srgbClr val="C00000"/>
                </a:solidFill>
              </a:rPr>
              <a:t> і </a:t>
            </a:r>
            <a:r>
              <a:rPr lang="ru-RU" dirty="0" err="1">
                <a:solidFill>
                  <a:srgbClr val="C00000"/>
                </a:solidFill>
              </a:rPr>
              <a:t>рішення</a:t>
            </a:r>
            <a:r>
              <a:rPr lang="ru-RU" dirty="0">
                <a:solidFill>
                  <a:srgbClr val="C00000"/>
                </a:solidFill>
              </a:rPr>
              <a:t>;</a:t>
            </a:r>
          </a:p>
          <a:p>
            <a:pPr marL="0" indent="0">
              <a:buNone/>
            </a:pPr>
            <a:r>
              <a:rPr lang="ru-RU" dirty="0">
                <a:solidFill>
                  <a:srgbClr val="7030A0"/>
                </a:solidFill>
              </a:rPr>
              <a:t>3) </a:t>
            </a:r>
            <a:r>
              <a:rPr lang="ru-RU" dirty="0" err="1">
                <a:solidFill>
                  <a:srgbClr val="7030A0"/>
                </a:solidFill>
              </a:rPr>
              <a:t>визначає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організаційні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основи</a:t>
            </a:r>
            <a:r>
              <a:rPr lang="ru-RU" dirty="0">
                <a:solidFill>
                  <a:srgbClr val="7030A0"/>
                </a:solidFill>
              </a:rPr>
              <a:t> та структуру </a:t>
            </a:r>
            <a:r>
              <a:rPr lang="ru-RU" dirty="0" err="1">
                <a:solidFill>
                  <a:srgbClr val="7030A0"/>
                </a:solidFill>
              </a:rPr>
              <a:t>Національного</a:t>
            </a:r>
            <a:r>
              <a:rPr lang="ru-RU" dirty="0">
                <a:solidFill>
                  <a:srgbClr val="7030A0"/>
                </a:solidFill>
              </a:rPr>
              <a:t> банку, </a:t>
            </a:r>
            <a:r>
              <a:rPr lang="ru-RU" dirty="0" err="1">
                <a:solidFill>
                  <a:srgbClr val="7030A0"/>
                </a:solidFill>
              </a:rPr>
              <a:t>затверджує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положення</a:t>
            </a:r>
            <a:r>
              <a:rPr lang="ru-RU" dirty="0">
                <a:solidFill>
                  <a:srgbClr val="7030A0"/>
                </a:solidFill>
              </a:rPr>
              <a:t> про </a:t>
            </a:r>
            <a:r>
              <a:rPr lang="ru-RU" dirty="0" err="1">
                <a:solidFill>
                  <a:srgbClr val="7030A0"/>
                </a:solidFill>
              </a:rPr>
              <a:t>структурні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підрозділи</a:t>
            </a:r>
            <a:r>
              <a:rPr lang="ru-RU" dirty="0">
                <a:solidFill>
                  <a:srgbClr val="7030A0"/>
                </a:solidFill>
              </a:rPr>
              <a:t> та установи </a:t>
            </a:r>
            <a:r>
              <a:rPr lang="ru-RU" dirty="0" err="1">
                <a:solidFill>
                  <a:srgbClr val="7030A0"/>
                </a:solidFill>
              </a:rPr>
              <a:t>Національного</a:t>
            </a:r>
            <a:r>
              <a:rPr lang="ru-RU" dirty="0">
                <a:solidFill>
                  <a:srgbClr val="7030A0"/>
                </a:solidFill>
              </a:rPr>
              <a:t> банку, </a:t>
            </a:r>
            <a:r>
              <a:rPr lang="ru-RU" dirty="0" err="1">
                <a:solidFill>
                  <a:srgbClr val="7030A0"/>
                </a:solidFill>
              </a:rPr>
              <a:t>статути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його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підприємств</a:t>
            </a:r>
            <a:r>
              <a:rPr lang="ru-RU" dirty="0">
                <a:solidFill>
                  <a:srgbClr val="7030A0"/>
                </a:solidFill>
              </a:rPr>
              <a:t>, порядок </a:t>
            </a:r>
            <a:r>
              <a:rPr lang="ru-RU" dirty="0" err="1">
                <a:solidFill>
                  <a:srgbClr val="7030A0"/>
                </a:solidFill>
              </a:rPr>
              <a:t>призначення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керівників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підрозділів</a:t>
            </a:r>
            <a:r>
              <a:rPr lang="ru-RU" dirty="0">
                <a:solidFill>
                  <a:srgbClr val="7030A0"/>
                </a:solidFill>
              </a:rPr>
              <a:t>, </a:t>
            </a:r>
            <a:r>
              <a:rPr lang="ru-RU" dirty="0" err="1">
                <a:solidFill>
                  <a:srgbClr val="7030A0"/>
                </a:solidFill>
              </a:rPr>
              <a:t>підприємств</a:t>
            </a:r>
            <a:r>
              <a:rPr lang="ru-RU" dirty="0">
                <a:solidFill>
                  <a:srgbClr val="7030A0"/>
                </a:solidFill>
              </a:rPr>
              <a:t> та </a:t>
            </a:r>
            <a:r>
              <a:rPr lang="ru-RU" dirty="0" err="1">
                <a:solidFill>
                  <a:srgbClr val="7030A0"/>
                </a:solidFill>
              </a:rPr>
              <a:t>установ</a:t>
            </a:r>
            <a:r>
              <a:rPr lang="ru-RU" dirty="0">
                <a:solidFill>
                  <a:srgbClr val="7030A0"/>
                </a:solidFill>
              </a:rPr>
              <a:t>; </a:t>
            </a:r>
            <a:br>
              <a:rPr lang="ru-RU" dirty="0">
                <a:solidFill>
                  <a:srgbClr val="7030A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4) </a:t>
            </a:r>
            <a:r>
              <a:rPr lang="ru-RU" dirty="0" err="1">
                <a:solidFill>
                  <a:srgbClr val="002060"/>
                </a:solidFill>
              </a:rPr>
              <a:t>затверджує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штатний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розпис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Національного</a:t>
            </a:r>
            <a:r>
              <a:rPr lang="ru-RU" dirty="0">
                <a:solidFill>
                  <a:srgbClr val="002060"/>
                </a:solidFill>
              </a:rPr>
              <a:t> банку та </a:t>
            </a:r>
            <a:r>
              <a:rPr lang="ru-RU" dirty="0" err="1">
                <a:solidFill>
                  <a:srgbClr val="002060"/>
                </a:solidFill>
              </a:rPr>
              <a:t>форми</a:t>
            </a:r>
            <a:r>
              <a:rPr lang="ru-RU" dirty="0">
                <a:solidFill>
                  <a:srgbClr val="002060"/>
                </a:solidFill>
              </a:rPr>
              <a:t> оплати </a:t>
            </a:r>
            <a:r>
              <a:rPr lang="ru-RU" dirty="0" err="1">
                <a:solidFill>
                  <a:srgbClr val="002060"/>
                </a:solidFill>
              </a:rPr>
              <a:t>праці</a:t>
            </a:r>
            <a:r>
              <a:rPr lang="ru-RU" dirty="0">
                <a:solidFill>
                  <a:srgbClr val="002060"/>
                </a:solidFill>
              </a:rPr>
              <a:t>; 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5) </a:t>
            </a:r>
            <a:r>
              <a:rPr lang="ru-RU" dirty="0" err="1">
                <a:solidFill>
                  <a:srgbClr val="FF0000"/>
                </a:solidFill>
              </a:rPr>
              <a:t>розробляє</a:t>
            </a:r>
            <a:r>
              <a:rPr lang="ru-RU" dirty="0">
                <a:solidFill>
                  <a:srgbClr val="FF0000"/>
                </a:solidFill>
              </a:rPr>
              <a:t> та </a:t>
            </a:r>
            <a:r>
              <a:rPr lang="ru-RU" dirty="0" err="1">
                <a:solidFill>
                  <a:srgbClr val="FF0000"/>
                </a:solidFill>
              </a:rPr>
              <a:t>подає</a:t>
            </a:r>
            <a:r>
              <a:rPr lang="ru-RU" dirty="0">
                <a:solidFill>
                  <a:srgbClr val="FF0000"/>
                </a:solidFill>
              </a:rPr>
              <a:t> на </a:t>
            </a:r>
            <a:r>
              <a:rPr lang="ru-RU" dirty="0" err="1">
                <a:solidFill>
                  <a:srgbClr val="FF0000"/>
                </a:solidFill>
              </a:rPr>
              <a:t>затвердження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Раді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Національного</a:t>
            </a:r>
            <a:r>
              <a:rPr lang="ru-RU" dirty="0">
                <a:solidFill>
                  <a:srgbClr val="FF0000"/>
                </a:solidFill>
              </a:rPr>
              <a:t> банку методику </a:t>
            </a:r>
            <a:r>
              <a:rPr lang="ru-RU" dirty="0" err="1">
                <a:solidFill>
                  <a:srgbClr val="FF0000"/>
                </a:solidFill>
              </a:rPr>
              <a:t>визначення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заробітної</a:t>
            </a:r>
            <a:r>
              <a:rPr lang="ru-RU" dirty="0">
                <a:solidFill>
                  <a:srgbClr val="FF0000"/>
                </a:solidFill>
              </a:rPr>
              <a:t> плати </a:t>
            </a:r>
            <a:r>
              <a:rPr lang="ru-RU" dirty="0" err="1">
                <a:solidFill>
                  <a:srgbClr val="FF0000"/>
                </a:solidFill>
              </a:rPr>
              <a:t>Голови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Національного</a:t>
            </a:r>
            <a:r>
              <a:rPr lang="ru-RU" dirty="0">
                <a:solidFill>
                  <a:srgbClr val="FF0000"/>
                </a:solidFill>
              </a:rPr>
              <a:t> банку та </a:t>
            </a:r>
            <a:r>
              <a:rPr lang="ru-RU" dirty="0" err="1">
                <a:solidFill>
                  <a:srgbClr val="FF0000"/>
                </a:solidFill>
              </a:rPr>
              <a:t>його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заступників</a:t>
            </a:r>
            <a:r>
              <a:rPr lang="ru-RU" dirty="0">
                <a:solidFill>
                  <a:srgbClr val="FF0000"/>
                </a:solidFill>
              </a:rPr>
              <a:t>; 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00B050"/>
                </a:solidFill>
              </a:rPr>
              <a:t>6) </a:t>
            </a:r>
            <a:r>
              <a:rPr lang="ru-RU" dirty="0" err="1">
                <a:solidFill>
                  <a:srgbClr val="00B050"/>
                </a:solidFill>
              </a:rPr>
              <a:t>встановлює</a:t>
            </a:r>
            <a:r>
              <a:rPr lang="ru-RU" dirty="0">
                <a:solidFill>
                  <a:srgbClr val="00B050"/>
                </a:solidFill>
              </a:rPr>
              <a:t> порядок </a:t>
            </a:r>
            <a:r>
              <a:rPr lang="ru-RU" dirty="0" err="1">
                <a:solidFill>
                  <a:srgbClr val="00B050"/>
                </a:solidFill>
              </a:rPr>
              <a:t>надання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юридичним</a:t>
            </a:r>
            <a:r>
              <a:rPr lang="ru-RU" dirty="0">
                <a:solidFill>
                  <a:srgbClr val="00B050"/>
                </a:solidFill>
              </a:rPr>
              <a:t> особам, </a:t>
            </a:r>
            <a:r>
              <a:rPr lang="ru-RU" dirty="0" err="1">
                <a:solidFill>
                  <a:srgbClr val="00B050"/>
                </a:solidFill>
              </a:rPr>
              <a:t>які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мають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намір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здійснювати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банківську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діяльність</a:t>
            </a:r>
            <a:r>
              <a:rPr lang="ru-RU" dirty="0">
                <a:solidFill>
                  <a:srgbClr val="00B050"/>
                </a:solidFill>
              </a:rPr>
              <a:t>, </a:t>
            </a:r>
            <a:r>
              <a:rPr lang="ru-RU" dirty="0" err="1">
                <a:solidFill>
                  <a:srgbClr val="00B050"/>
                </a:solidFill>
              </a:rPr>
              <a:t>банківських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ліцензій</a:t>
            </a:r>
            <a:r>
              <a:rPr lang="ru-RU" dirty="0">
                <a:solidFill>
                  <a:srgbClr val="00B050"/>
                </a:solidFill>
              </a:rPr>
              <a:t>, а </a:t>
            </a:r>
            <a:r>
              <a:rPr lang="ru-RU" dirty="0" err="1">
                <a:solidFill>
                  <a:srgbClr val="00B050"/>
                </a:solidFill>
              </a:rPr>
              <a:t>також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ліцензій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іншим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юридичним</a:t>
            </a:r>
            <a:r>
              <a:rPr lang="ru-RU" dirty="0">
                <a:solidFill>
                  <a:srgbClr val="00B050"/>
                </a:solidFill>
              </a:rPr>
              <a:t> особам у </a:t>
            </a:r>
            <a:r>
              <a:rPr lang="ru-RU" dirty="0" err="1">
                <a:solidFill>
                  <a:srgbClr val="00B050"/>
                </a:solidFill>
              </a:rPr>
              <a:t>випадках</a:t>
            </a:r>
            <a:r>
              <a:rPr lang="ru-RU" dirty="0">
                <a:solidFill>
                  <a:srgbClr val="00B050"/>
                </a:solidFill>
              </a:rPr>
              <a:t>, </a:t>
            </a:r>
            <a:r>
              <a:rPr lang="ru-RU" dirty="0" err="1">
                <a:solidFill>
                  <a:srgbClr val="00B050"/>
                </a:solidFill>
              </a:rPr>
              <a:t>передбачених</a:t>
            </a:r>
            <a:r>
              <a:rPr lang="ru-RU" dirty="0">
                <a:solidFill>
                  <a:srgbClr val="00B050"/>
                </a:solidFill>
              </a:rPr>
              <a:t> законом; 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7) </a:t>
            </a:r>
            <a:r>
              <a:rPr lang="ru-RU" dirty="0" err="1">
                <a:solidFill>
                  <a:srgbClr val="002060"/>
                </a:solidFill>
              </a:rPr>
              <a:t>видає</a:t>
            </a:r>
            <a:r>
              <a:rPr lang="ru-RU" dirty="0">
                <a:solidFill>
                  <a:srgbClr val="002060"/>
                </a:solidFill>
              </a:rPr>
              <a:t> нормативно-</a:t>
            </a:r>
            <a:r>
              <a:rPr lang="ru-RU" dirty="0" err="1">
                <a:solidFill>
                  <a:srgbClr val="002060"/>
                </a:solidFill>
              </a:rPr>
              <a:t>правові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акти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Національного</a:t>
            </a:r>
            <a:r>
              <a:rPr lang="ru-RU" dirty="0">
                <a:solidFill>
                  <a:srgbClr val="002060"/>
                </a:solidFill>
              </a:rPr>
              <a:t> банку; 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70C0"/>
                </a:solidFill>
              </a:rPr>
              <a:t>8) </a:t>
            </a:r>
            <a:r>
              <a:rPr lang="ru-RU" dirty="0" err="1">
                <a:solidFill>
                  <a:srgbClr val="0070C0"/>
                </a:solidFill>
              </a:rPr>
              <a:t>затверджує</a:t>
            </a:r>
            <a:r>
              <a:rPr lang="ru-RU" dirty="0">
                <a:solidFill>
                  <a:srgbClr val="0070C0"/>
                </a:solidFill>
              </a:rPr>
              <a:t> Регламент </a:t>
            </a:r>
            <a:r>
              <a:rPr lang="ru-RU" dirty="0" err="1">
                <a:solidFill>
                  <a:srgbClr val="0070C0"/>
                </a:solidFill>
              </a:rPr>
              <a:t>Правління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Національного</a:t>
            </a:r>
            <a:r>
              <a:rPr lang="ru-RU" dirty="0">
                <a:solidFill>
                  <a:srgbClr val="0070C0"/>
                </a:solidFill>
              </a:rPr>
              <a:t> банку </a:t>
            </a:r>
            <a:r>
              <a:rPr lang="ru-RU" dirty="0" err="1" smtClean="0">
                <a:solidFill>
                  <a:srgbClr val="0070C0"/>
                </a:solidFill>
              </a:rPr>
              <a:t>України</a:t>
            </a:r>
            <a:r>
              <a:rPr lang="ru-RU" dirty="0">
                <a:solidFill>
                  <a:srgbClr val="0070C0"/>
                </a:solidFill>
              </a:rPr>
              <a:t>.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endParaRPr lang="ru-RU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6391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080120"/>
          </a:xfr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rgbClr val="7030A0"/>
                </a:solidFill>
              </a:rPr>
              <a:t/>
            </a:r>
            <a:br>
              <a:rPr lang="ru-RU" sz="3200" b="1" i="1" dirty="0" smtClean="0">
                <a:solidFill>
                  <a:srgbClr val="7030A0"/>
                </a:solidFill>
              </a:rPr>
            </a:br>
            <a:r>
              <a:rPr lang="ru-RU" sz="3200" b="1" i="1" dirty="0" smtClean="0">
                <a:solidFill>
                  <a:srgbClr val="7030A0"/>
                </a:solidFill>
              </a:rPr>
              <a:t>СКЛАД ТА ПОРЯДОК ФОРМУВАННЯ ПРАВЛІННЯ </a:t>
            </a:r>
            <a:br>
              <a:rPr lang="ru-RU" sz="3200" b="1" i="1" dirty="0" smtClean="0">
                <a:solidFill>
                  <a:srgbClr val="7030A0"/>
                </a:solidFill>
              </a:rPr>
            </a:br>
            <a:r>
              <a:rPr lang="ru-RU" sz="3200" b="1" i="1" dirty="0" smtClean="0">
                <a:solidFill>
                  <a:srgbClr val="7030A0"/>
                </a:solidFill>
              </a:rPr>
              <a:t>НАЦІОНАЛЬНОГО БАНКУ </a:t>
            </a:r>
            <a:br>
              <a:rPr lang="ru-RU" sz="3200" b="1" i="1" dirty="0" smtClean="0">
                <a:solidFill>
                  <a:srgbClr val="7030A0"/>
                </a:solidFill>
              </a:rPr>
            </a:br>
            <a:endParaRPr lang="ru-RU" sz="3200" b="1" i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340768"/>
            <a:ext cx="8928992" cy="5400600"/>
          </a:xfrm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b="1" i="1" dirty="0" err="1">
                <a:solidFill>
                  <a:srgbClr val="002060"/>
                </a:solidFill>
              </a:rPr>
              <a:t>Правління</a:t>
            </a:r>
            <a:r>
              <a:rPr lang="ru-RU" b="1" i="1" dirty="0">
                <a:solidFill>
                  <a:srgbClr val="002060"/>
                </a:solidFill>
              </a:rPr>
              <a:t> </a:t>
            </a:r>
            <a:r>
              <a:rPr lang="ru-RU" b="1" i="1" dirty="0" err="1">
                <a:solidFill>
                  <a:srgbClr val="002060"/>
                </a:solidFill>
              </a:rPr>
              <a:t>Національного</a:t>
            </a:r>
            <a:r>
              <a:rPr lang="ru-RU" b="1" i="1" dirty="0">
                <a:solidFill>
                  <a:srgbClr val="002060"/>
                </a:solidFill>
              </a:rPr>
              <a:t> банку </a:t>
            </a:r>
            <a:r>
              <a:rPr lang="ru-RU" b="1" i="1" dirty="0" err="1">
                <a:solidFill>
                  <a:srgbClr val="002060"/>
                </a:solidFill>
              </a:rPr>
              <a:t>очолює</a:t>
            </a:r>
            <a:r>
              <a:rPr lang="ru-RU" b="1" i="1" dirty="0">
                <a:solidFill>
                  <a:srgbClr val="002060"/>
                </a:solidFill>
              </a:rPr>
              <a:t> Голова </a:t>
            </a:r>
            <a:r>
              <a:rPr lang="ru-RU" b="1" i="1" dirty="0" err="1">
                <a:solidFill>
                  <a:srgbClr val="002060"/>
                </a:solidFill>
              </a:rPr>
              <a:t>Національного</a:t>
            </a:r>
            <a:r>
              <a:rPr lang="ru-RU" b="1" i="1" dirty="0">
                <a:solidFill>
                  <a:srgbClr val="002060"/>
                </a:solidFill>
              </a:rPr>
              <a:t> </a:t>
            </a:r>
            <a:r>
              <a:rPr lang="ru-RU" b="1" i="1" dirty="0" smtClean="0">
                <a:solidFill>
                  <a:srgbClr val="002060"/>
                </a:solidFill>
              </a:rPr>
              <a:t>банку</a:t>
            </a:r>
            <a:r>
              <a:rPr lang="ru-RU" b="1" i="1" dirty="0">
                <a:solidFill>
                  <a:srgbClr val="002060"/>
                </a:solidFill>
              </a:rPr>
              <a:t>. </a:t>
            </a:r>
            <a:br>
              <a:rPr lang="ru-RU" b="1" i="1" dirty="0">
                <a:solidFill>
                  <a:srgbClr val="002060"/>
                </a:solidFill>
              </a:rPr>
            </a:br>
            <a:r>
              <a:rPr lang="ru-RU" b="1" i="1" dirty="0" err="1">
                <a:solidFill>
                  <a:srgbClr val="0070C0"/>
                </a:solidFill>
              </a:rPr>
              <a:t>Правління</a:t>
            </a:r>
            <a:r>
              <a:rPr lang="ru-RU" b="1" i="1" dirty="0">
                <a:solidFill>
                  <a:srgbClr val="0070C0"/>
                </a:solidFill>
              </a:rPr>
              <a:t> </a:t>
            </a:r>
            <a:r>
              <a:rPr lang="ru-RU" b="1" i="1" dirty="0" err="1">
                <a:solidFill>
                  <a:srgbClr val="0070C0"/>
                </a:solidFill>
              </a:rPr>
              <a:t>Національного</a:t>
            </a:r>
            <a:r>
              <a:rPr lang="ru-RU" b="1" i="1" dirty="0">
                <a:solidFill>
                  <a:srgbClr val="0070C0"/>
                </a:solidFill>
              </a:rPr>
              <a:t> банку </a:t>
            </a:r>
            <a:r>
              <a:rPr lang="ru-RU" b="1" i="1" dirty="0" err="1">
                <a:solidFill>
                  <a:srgbClr val="0070C0"/>
                </a:solidFill>
              </a:rPr>
              <a:t>складається</a:t>
            </a:r>
            <a:r>
              <a:rPr lang="ru-RU" b="1" i="1" dirty="0">
                <a:solidFill>
                  <a:srgbClr val="0070C0"/>
                </a:solidFill>
              </a:rPr>
              <a:t> з </a:t>
            </a:r>
            <a:r>
              <a:rPr lang="ru-RU" b="1" i="1" dirty="0" err="1">
                <a:solidFill>
                  <a:srgbClr val="0070C0"/>
                </a:solidFill>
              </a:rPr>
              <a:t>одинадцяти</a:t>
            </a:r>
            <a:r>
              <a:rPr lang="ru-RU" b="1" i="1" dirty="0">
                <a:solidFill>
                  <a:srgbClr val="0070C0"/>
                </a:solidFill>
              </a:rPr>
              <a:t> </a:t>
            </a:r>
            <a:r>
              <a:rPr lang="ru-RU" b="1" i="1" dirty="0" err="1">
                <a:solidFill>
                  <a:srgbClr val="0070C0"/>
                </a:solidFill>
              </a:rPr>
              <a:t>осіб</a:t>
            </a:r>
            <a:r>
              <a:rPr lang="ru-RU" b="1" i="1" dirty="0">
                <a:solidFill>
                  <a:srgbClr val="0070C0"/>
                </a:solidFill>
              </a:rPr>
              <a:t>: </a:t>
            </a:r>
            <a:br>
              <a:rPr lang="ru-RU" b="1" i="1" dirty="0">
                <a:solidFill>
                  <a:srgbClr val="0070C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>- </a:t>
            </a:r>
            <a:r>
              <a:rPr lang="ru-RU" b="1" i="1" dirty="0" err="1" smtClean="0">
                <a:solidFill>
                  <a:srgbClr val="FF0000"/>
                </a:solidFill>
              </a:rPr>
              <a:t>Голови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Національного</a:t>
            </a:r>
            <a:r>
              <a:rPr lang="ru-RU" b="1" i="1" dirty="0">
                <a:solidFill>
                  <a:srgbClr val="FF0000"/>
                </a:solidFill>
              </a:rPr>
              <a:t> банку, </a:t>
            </a:r>
            <a:endParaRPr lang="ru-RU" b="1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b="1" i="1" dirty="0" smtClean="0">
                <a:solidFill>
                  <a:srgbClr val="00B050"/>
                </a:solidFill>
              </a:rPr>
              <a:t>- </a:t>
            </a:r>
            <a:r>
              <a:rPr lang="ru-RU" b="1" i="1" dirty="0" err="1" smtClean="0">
                <a:solidFill>
                  <a:srgbClr val="00B050"/>
                </a:solidFill>
              </a:rPr>
              <a:t>заступників</a:t>
            </a:r>
            <a:r>
              <a:rPr lang="ru-RU" b="1" i="1" dirty="0" smtClean="0">
                <a:solidFill>
                  <a:srgbClr val="00B050"/>
                </a:solidFill>
              </a:rPr>
              <a:t> </a:t>
            </a:r>
            <a:r>
              <a:rPr lang="ru-RU" b="1" i="1" dirty="0" err="1">
                <a:solidFill>
                  <a:srgbClr val="00B050"/>
                </a:solidFill>
              </a:rPr>
              <a:t>Голови</a:t>
            </a:r>
            <a:r>
              <a:rPr lang="ru-RU" b="1" i="1" dirty="0">
                <a:solidFill>
                  <a:srgbClr val="00B050"/>
                </a:solidFill>
              </a:rPr>
              <a:t> </a:t>
            </a:r>
            <a:r>
              <a:rPr lang="ru-RU" b="1" i="1" dirty="0" err="1">
                <a:solidFill>
                  <a:srgbClr val="00B050"/>
                </a:solidFill>
              </a:rPr>
              <a:t>Національного</a:t>
            </a:r>
            <a:r>
              <a:rPr lang="ru-RU" b="1" i="1" dirty="0">
                <a:solidFill>
                  <a:srgbClr val="00B050"/>
                </a:solidFill>
              </a:rPr>
              <a:t> банку </a:t>
            </a:r>
            <a:r>
              <a:rPr lang="ru-RU" b="1" i="1"/>
              <a:t/>
            </a:r>
            <a:br>
              <a:rPr lang="ru-RU" b="1" i="1"/>
            </a:br>
            <a:r>
              <a:rPr lang="ru-RU" b="1" i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b="1" i="1" dirty="0">
                <a:solidFill>
                  <a:schemeClr val="accent6">
                    <a:lumMod val="50000"/>
                  </a:schemeClr>
                </a:solidFill>
              </a:rPr>
            </a:br>
            <a:endParaRPr lang="ru-RU" b="1" i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077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1368152"/>
          </a:xfr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8000" b="1" i="1" dirty="0" smtClean="0">
                <a:solidFill>
                  <a:srgbClr val="FFC000"/>
                </a:solidFill>
              </a:rPr>
              <a:t>№ 4</a:t>
            </a:r>
            <a:endParaRPr lang="ru-RU" sz="8000" b="1" i="1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4653136"/>
            <a:ext cx="8928992" cy="2088232"/>
          </a:xfr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9600" b="1" i="1" dirty="0" smtClean="0">
                <a:solidFill>
                  <a:srgbClr val="00B050"/>
                </a:solidFill>
              </a:rPr>
              <a:t>ФУНКЦІЇ НБУ</a:t>
            </a:r>
          </a:p>
        </p:txBody>
      </p:sp>
      <p:pic>
        <p:nvPicPr>
          <p:cNvPr id="2050" name="Picture 2" descr="F:\Банківське\300px-National_Bank_of_Ukrai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38300"/>
            <a:ext cx="9036496" cy="2857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57951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5400" b="1" i="1" dirty="0" smtClean="0">
                <a:solidFill>
                  <a:srgbClr val="7030A0"/>
                </a:solidFill>
              </a:rPr>
              <a:t>ОСНОВНА ФУНКЦІЯ</a:t>
            </a:r>
          </a:p>
          <a:p>
            <a:pPr marL="0" indent="0">
              <a:buNone/>
            </a:pPr>
            <a:r>
              <a:rPr lang="ru-RU" sz="4000" b="1" i="1" dirty="0" err="1" smtClean="0">
                <a:solidFill>
                  <a:srgbClr val="00B050"/>
                </a:solidFill>
              </a:rPr>
              <a:t>Відповідно</a:t>
            </a:r>
            <a:r>
              <a:rPr lang="ru-RU" sz="4000" b="1" i="1" dirty="0" smtClean="0">
                <a:solidFill>
                  <a:srgbClr val="00B050"/>
                </a:solidFill>
              </a:rPr>
              <a:t> </a:t>
            </a:r>
            <a:r>
              <a:rPr lang="ru-RU" sz="4000" b="1" i="1" dirty="0">
                <a:solidFill>
                  <a:srgbClr val="00B050"/>
                </a:solidFill>
              </a:rPr>
              <a:t>до </a:t>
            </a:r>
            <a:r>
              <a:rPr lang="ru-RU" sz="4000" b="1" i="1" dirty="0" err="1">
                <a:solidFill>
                  <a:srgbClr val="00B050"/>
                </a:solidFill>
              </a:rPr>
              <a:t>Конституції</a:t>
            </a:r>
            <a:r>
              <a:rPr lang="ru-RU" sz="4000" b="1" i="1" dirty="0">
                <a:solidFill>
                  <a:srgbClr val="00B050"/>
                </a:solidFill>
              </a:rPr>
              <a:t> </a:t>
            </a:r>
            <a:r>
              <a:rPr lang="ru-RU" sz="4000" b="1" i="1" dirty="0" err="1">
                <a:solidFill>
                  <a:srgbClr val="00B050"/>
                </a:solidFill>
              </a:rPr>
              <a:t>України</a:t>
            </a:r>
            <a:r>
              <a:rPr lang="ru-RU" sz="4000" b="1" i="1" dirty="0">
                <a:solidFill>
                  <a:srgbClr val="00B050"/>
                </a:solidFill>
              </a:rPr>
              <a:t> основною </a:t>
            </a:r>
            <a:r>
              <a:rPr lang="ru-RU" sz="4000" b="1" i="1" dirty="0" err="1">
                <a:solidFill>
                  <a:srgbClr val="00B050"/>
                </a:solidFill>
              </a:rPr>
              <a:t>функцією</a:t>
            </a:r>
            <a:r>
              <a:rPr lang="ru-RU" sz="4000" b="1" i="1" dirty="0">
                <a:solidFill>
                  <a:srgbClr val="00B050"/>
                </a:solidFill>
              </a:rPr>
              <a:t> </a:t>
            </a:r>
            <a:r>
              <a:rPr lang="ru-RU" sz="4000" b="1" i="1" dirty="0" err="1">
                <a:solidFill>
                  <a:srgbClr val="00B050"/>
                </a:solidFill>
              </a:rPr>
              <a:t>Національного</a:t>
            </a:r>
            <a:r>
              <a:rPr lang="ru-RU" sz="4000" b="1" i="1" dirty="0">
                <a:solidFill>
                  <a:srgbClr val="00B050"/>
                </a:solidFill>
              </a:rPr>
              <a:t> банку є </a:t>
            </a:r>
            <a:r>
              <a:rPr lang="ru-RU" sz="4000" b="1" i="1" dirty="0" err="1">
                <a:solidFill>
                  <a:srgbClr val="00B050"/>
                </a:solidFill>
              </a:rPr>
              <a:t>забезпечення</a:t>
            </a:r>
            <a:r>
              <a:rPr lang="ru-RU" sz="4000" b="1" i="1" dirty="0">
                <a:solidFill>
                  <a:srgbClr val="00B050"/>
                </a:solidFill>
              </a:rPr>
              <a:t> </a:t>
            </a:r>
            <a:r>
              <a:rPr lang="ru-RU" sz="4000" b="1" i="1" dirty="0" err="1">
                <a:solidFill>
                  <a:srgbClr val="00B050"/>
                </a:solidFill>
              </a:rPr>
              <a:t>стабільності</a:t>
            </a:r>
            <a:r>
              <a:rPr lang="ru-RU" sz="4000" b="1" i="1" dirty="0">
                <a:solidFill>
                  <a:srgbClr val="00B050"/>
                </a:solidFill>
              </a:rPr>
              <a:t> </a:t>
            </a:r>
            <a:r>
              <a:rPr lang="ru-RU" sz="4000" b="1" i="1" dirty="0" err="1">
                <a:solidFill>
                  <a:srgbClr val="00B050"/>
                </a:solidFill>
              </a:rPr>
              <a:t>грошової</a:t>
            </a:r>
            <a:r>
              <a:rPr lang="ru-RU" sz="4000" b="1" i="1" dirty="0">
                <a:solidFill>
                  <a:srgbClr val="00B050"/>
                </a:solidFill>
              </a:rPr>
              <a:t> </a:t>
            </a:r>
            <a:r>
              <a:rPr lang="ru-RU" sz="4000" b="1" i="1" dirty="0" err="1">
                <a:solidFill>
                  <a:srgbClr val="00B050"/>
                </a:solidFill>
              </a:rPr>
              <a:t>одиниці</a:t>
            </a:r>
            <a:r>
              <a:rPr lang="ru-RU" sz="4000" b="1" i="1" dirty="0">
                <a:solidFill>
                  <a:srgbClr val="00B050"/>
                </a:solidFill>
              </a:rPr>
              <a:t> </a:t>
            </a:r>
            <a:r>
              <a:rPr lang="ru-RU" sz="4000" b="1" i="1" dirty="0" err="1">
                <a:solidFill>
                  <a:srgbClr val="00B050"/>
                </a:solidFill>
              </a:rPr>
              <a:t>України</a:t>
            </a:r>
            <a:r>
              <a:rPr lang="ru-RU" sz="4000" b="1" i="1" dirty="0">
                <a:solidFill>
                  <a:srgbClr val="00B050"/>
                </a:solidFill>
              </a:rPr>
              <a:t>. </a:t>
            </a:r>
            <a:r>
              <a:rPr lang="ru-RU" sz="4000" b="1" i="1" dirty="0">
                <a:solidFill>
                  <a:srgbClr val="FF0000"/>
                </a:solidFill>
              </a:rPr>
              <a:t>На </a:t>
            </a:r>
            <a:r>
              <a:rPr lang="ru-RU" sz="4000" b="1" i="1" dirty="0" err="1">
                <a:solidFill>
                  <a:srgbClr val="FF0000"/>
                </a:solidFill>
              </a:rPr>
              <a:t>виконання</a:t>
            </a:r>
            <a:r>
              <a:rPr lang="ru-RU" sz="4000" b="1" i="1" dirty="0">
                <a:solidFill>
                  <a:srgbClr val="FF0000"/>
                </a:solidFill>
              </a:rPr>
              <a:t> </a:t>
            </a:r>
            <a:r>
              <a:rPr lang="ru-RU" sz="4000" b="1" i="1" dirty="0" err="1">
                <a:solidFill>
                  <a:srgbClr val="FF0000"/>
                </a:solidFill>
              </a:rPr>
              <a:t>своєї</a:t>
            </a:r>
            <a:r>
              <a:rPr lang="ru-RU" sz="4000" b="1" i="1" dirty="0">
                <a:solidFill>
                  <a:srgbClr val="FF0000"/>
                </a:solidFill>
              </a:rPr>
              <a:t> </a:t>
            </a:r>
            <a:r>
              <a:rPr lang="ru-RU" sz="4000" b="1" i="1" dirty="0" err="1">
                <a:solidFill>
                  <a:srgbClr val="FF0000"/>
                </a:solidFill>
              </a:rPr>
              <a:t>основної</a:t>
            </a:r>
            <a:r>
              <a:rPr lang="ru-RU" sz="4000" b="1" i="1" dirty="0">
                <a:solidFill>
                  <a:srgbClr val="FF0000"/>
                </a:solidFill>
              </a:rPr>
              <a:t> </a:t>
            </a:r>
            <a:r>
              <a:rPr lang="ru-RU" sz="4000" b="1" i="1" dirty="0" err="1">
                <a:solidFill>
                  <a:srgbClr val="FF0000"/>
                </a:solidFill>
              </a:rPr>
              <a:t>функції</a:t>
            </a:r>
            <a:r>
              <a:rPr lang="ru-RU" sz="4000" b="1" i="1" dirty="0">
                <a:solidFill>
                  <a:srgbClr val="FF0000"/>
                </a:solidFill>
              </a:rPr>
              <a:t> </a:t>
            </a:r>
            <a:r>
              <a:rPr lang="ru-RU" sz="4000" b="1" i="1" dirty="0" err="1">
                <a:solidFill>
                  <a:srgbClr val="FF0000"/>
                </a:solidFill>
              </a:rPr>
              <a:t>Національний</a:t>
            </a:r>
            <a:r>
              <a:rPr lang="ru-RU" sz="4000" b="1" i="1" dirty="0">
                <a:solidFill>
                  <a:srgbClr val="FF0000"/>
                </a:solidFill>
              </a:rPr>
              <a:t> банк </a:t>
            </a:r>
            <a:r>
              <a:rPr lang="ru-RU" sz="4000" b="1" i="1" dirty="0" err="1">
                <a:solidFill>
                  <a:srgbClr val="FF0000"/>
                </a:solidFill>
              </a:rPr>
              <a:t>сприяє</a:t>
            </a:r>
            <a:r>
              <a:rPr lang="ru-RU" sz="4000" b="1" i="1" dirty="0">
                <a:solidFill>
                  <a:srgbClr val="FF0000"/>
                </a:solidFill>
              </a:rPr>
              <a:t> </a:t>
            </a:r>
            <a:r>
              <a:rPr lang="ru-RU" sz="4000" b="1" i="1" dirty="0" err="1">
                <a:solidFill>
                  <a:srgbClr val="FF0000"/>
                </a:solidFill>
              </a:rPr>
              <a:t>дотриманню</a:t>
            </a:r>
            <a:r>
              <a:rPr lang="ru-RU" sz="4000" b="1" i="1" dirty="0">
                <a:solidFill>
                  <a:srgbClr val="FF0000"/>
                </a:solidFill>
              </a:rPr>
              <a:t> </a:t>
            </a:r>
            <a:r>
              <a:rPr lang="ru-RU" sz="4000" b="1" i="1" dirty="0" err="1">
                <a:solidFill>
                  <a:srgbClr val="FF0000"/>
                </a:solidFill>
              </a:rPr>
              <a:t>стабільності</a:t>
            </a:r>
            <a:r>
              <a:rPr lang="ru-RU" sz="4000" b="1" i="1" dirty="0">
                <a:solidFill>
                  <a:srgbClr val="FF0000"/>
                </a:solidFill>
              </a:rPr>
              <a:t> </a:t>
            </a:r>
            <a:r>
              <a:rPr lang="ru-RU" sz="4000" b="1" i="1" dirty="0" err="1">
                <a:solidFill>
                  <a:srgbClr val="FF0000"/>
                </a:solidFill>
              </a:rPr>
              <a:t>банківської</a:t>
            </a:r>
            <a:r>
              <a:rPr lang="ru-RU" sz="4000" b="1" i="1" dirty="0">
                <a:solidFill>
                  <a:srgbClr val="FF0000"/>
                </a:solidFill>
              </a:rPr>
              <a:t> </a:t>
            </a:r>
            <a:r>
              <a:rPr lang="ru-RU" sz="4000" b="1" i="1" dirty="0" err="1">
                <a:solidFill>
                  <a:srgbClr val="FF0000"/>
                </a:solidFill>
              </a:rPr>
              <a:t>системи</a:t>
            </a:r>
            <a:r>
              <a:rPr lang="ru-RU" sz="4000" b="1" i="1" dirty="0">
                <a:solidFill>
                  <a:srgbClr val="FF0000"/>
                </a:solidFill>
              </a:rPr>
              <a:t>, а </a:t>
            </a:r>
            <a:r>
              <a:rPr lang="ru-RU" sz="4000" b="1" i="1" dirty="0" err="1">
                <a:solidFill>
                  <a:srgbClr val="FF0000"/>
                </a:solidFill>
              </a:rPr>
              <a:t>також</a:t>
            </a:r>
            <a:r>
              <a:rPr lang="ru-RU" sz="4000" b="1" i="1" dirty="0">
                <a:solidFill>
                  <a:srgbClr val="FF0000"/>
                </a:solidFill>
              </a:rPr>
              <a:t>, у межах </a:t>
            </a:r>
            <a:r>
              <a:rPr lang="ru-RU" sz="4000" b="1" i="1" dirty="0" err="1">
                <a:solidFill>
                  <a:srgbClr val="FF0000"/>
                </a:solidFill>
              </a:rPr>
              <a:t>своїх</a:t>
            </a:r>
            <a:r>
              <a:rPr lang="ru-RU" sz="4000" b="1" i="1" dirty="0">
                <a:solidFill>
                  <a:srgbClr val="FF0000"/>
                </a:solidFill>
              </a:rPr>
              <a:t> </a:t>
            </a:r>
            <a:r>
              <a:rPr lang="ru-RU" sz="4000" b="1" i="1" dirty="0" err="1">
                <a:solidFill>
                  <a:srgbClr val="FF0000"/>
                </a:solidFill>
              </a:rPr>
              <a:t>повноважень</a:t>
            </a:r>
            <a:r>
              <a:rPr lang="ru-RU" sz="4000" b="1" i="1" dirty="0">
                <a:solidFill>
                  <a:srgbClr val="FF0000"/>
                </a:solidFill>
              </a:rPr>
              <a:t>, - </a:t>
            </a:r>
            <a:r>
              <a:rPr lang="ru-RU" sz="4000" b="1" i="1" dirty="0" err="1">
                <a:solidFill>
                  <a:srgbClr val="FF0000"/>
                </a:solidFill>
              </a:rPr>
              <a:t>цінової</a:t>
            </a:r>
            <a:r>
              <a:rPr lang="ru-RU" sz="4000" b="1" i="1" dirty="0">
                <a:solidFill>
                  <a:srgbClr val="FF0000"/>
                </a:solidFill>
              </a:rPr>
              <a:t> </a:t>
            </a:r>
            <a:r>
              <a:rPr lang="ru-RU" sz="4000" b="1" i="1" dirty="0" err="1">
                <a:solidFill>
                  <a:srgbClr val="FF0000"/>
                </a:solidFill>
              </a:rPr>
              <a:t>стабільності</a:t>
            </a:r>
            <a:r>
              <a:rPr lang="ru-RU" sz="4000" b="1" i="1" dirty="0">
                <a:solidFill>
                  <a:srgbClr val="FF0000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4368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224136"/>
          </a:xfr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rgbClr val="7030A0"/>
                </a:solidFill>
                <a:latin typeface="Segoe Script" pitchFamily="34" charset="0"/>
              </a:rPr>
              <a:t/>
            </a:r>
            <a:br>
              <a:rPr lang="ru-RU" sz="3600" b="1" i="1" dirty="0" smtClean="0">
                <a:solidFill>
                  <a:srgbClr val="7030A0"/>
                </a:solidFill>
                <a:latin typeface="Segoe Script" pitchFamily="34" charset="0"/>
              </a:rPr>
            </a:br>
            <a:r>
              <a:rPr lang="ru-RU" sz="3600" b="1" i="1" dirty="0" err="1" smtClean="0">
                <a:solidFill>
                  <a:srgbClr val="7030A0"/>
                </a:solidFill>
                <a:latin typeface="Segoe Script" pitchFamily="34" charset="0"/>
              </a:rPr>
              <a:t>Національний</a:t>
            </a:r>
            <a:r>
              <a:rPr lang="ru-RU" sz="3600" b="1" i="1" dirty="0" smtClean="0">
                <a:solidFill>
                  <a:srgbClr val="7030A0"/>
                </a:solidFill>
                <a:latin typeface="Segoe Script" pitchFamily="34" charset="0"/>
              </a:rPr>
              <a:t> </a:t>
            </a:r>
            <a:r>
              <a:rPr lang="ru-RU" sz="3600" b="1" i="1" dirty="0">
                <a:solidFill>
                  <a:srgbClr val="7030A0"/>
                </a:solidFill>
                <a:latin typeface="Segoe Script" pitchFamily="34" charset="0"/>
              </a:rPr>
              <a:t>банк </a:t>
            </a:r>
            <a:r>
              <a:rPr lang="ru-RU" sz="3600" b="1" i="1" dirty="0" err="1">
                <a:solidFill>
                  <a:srgbClr val="7030A0"/>
                </a:solidFill>
                <a:latin typeface="Segoe Script" pitchFamily="34" charset="0"/>
              </a:rPr>
              <a:t>виконує</a:t>
            </a:r>
            <a:r>
              <a:rPr lang="ru-RU" sz="3600" b="1" i="1" dirty="0">
                <a:solidFill>
                  <a:srgbClr val="7030A0"/>
                </a:solidFill>
                <a:latin typeface="Segoe Script" pitchFamily="34" charset="0"/>
              </a:rPr>
              <a:t> </a:t>
            </a:r>
            <a:r>
              <a:rPr lang="ru-RU" sz="3600" b="1" i="1" dirty="0" err="1">
                <a:solidFill>
                  <a:srgbClr val="7030A0"/>
                </a:solidFill>
                <a:latin typeface="Segoe Script" pitchFamily="34" charset="0"/>
              </a:rPr>
              <a:t>такі</a:t>
            </a:r>
            <a:r>
              <a:rPr lang="ru-RU" sz="3600" b="1" i="1" dirty="0">
                <a:solidFill>
                  <a:srgbClr val="7030A0"/>
                </a:solidFill>
                <a:latin typeface="Segoe Script" pitchFamily="34" charset="0"/>
              </a:rPr>
              <a:t> </a:t>
            </a:r>
            <a:r>
              <a:rPr lang="ru-RU" sz="3600" b="1" i="1" dirty="0" err="1" smtClean="0">
                <a:solidFill>
                  <a:srgbClr val="7030A0"/>
                </a:solidFill>
                <a:latin typeface="Segoe Script" pitchFamily="34" charset="0"/>
              </a:rPr>
              <a:t>функції</a:t>
            </a:r>
            <a:r>
              <a:rPr lang="ru-RU" sz="3600" b="1" i="1" dirty="0">
                <a:solidFill>
                  <a:srgbClr val="7030A0"/>
                </a:solidFill>
                <a:latin typeface="Segoe Script" pitchFamily="34" charset="0"/>
              </a:rPr>
              <a:t/>
            </a:r>
            <a:br>
              <a:rPr lang="ru-RU" sz="3600" b="1" i="1" dirty="0">
                <a:solidFill>
                  <a:srgbClr val="7030A0"/>
                </a:solidFill>
                <a:latin typeface="Segoe Script" pitchFamily="34" charset="0"/>
              </a:rPr>
            </a:br>
            <a:endParaRPr lang="ru-RU" sz="3600" b="1" i="1" dirty="0">
              <a:solidFill>
                <a:srgbClr val="7030A0"/>
              </a:solidFill>
              <a:latin typeface="Segoe Script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556792"/>
            <a:ext cx="8928992" cy="5184576"/>
          </a:xfr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200" b="1" i="1" dirty="0" err="1" smtClean="0">
                <a:solidFill>
                  <a:srgbClr val="FF0000"/>
                </a:solidFill>
              </a:rPr>
              <a:t>відповідно</a:t>
            </a:r>
            <a:r>
              <a:rPr lang="ru-RU" sz="1200" b="1" i="1" dirty="0" smtClean="0">
                <a:solidFill>
                  <a:srgbClr val="FF0000"/>
                </a:solidFill>
              </a:rPr>
              <a:t> </a:t>
            </a:r>
            <a:r>
              <a:rPr lang="ru-RU" sz="1200" b="1" i="1" dirty="0">
                <a:solidFill>
                  <a:srgbClr val="FF0000"/>
                </a:solidFill>
              </a:rPr>
              <a:t>до </a:t>
            </a:r>
            <a:r>
              <a:rPr lang="ru-RU" sz="1200" b="1" i="1" dirty="0" err="1">
                <a:solidFill>
                  <a:srgbClr val="FF0000"/>
                </a:solidFill>
              </a:rPr>
              <a:t>розроблених</a:t>
            </a:r>
            <a:r>
              <a:rPr lang="ru-RU" sz="1200" b="1" i="1" dirty="0">
                <a:solidFill>
                  <a:srgbClr val="FF0000"/>
                </a:solidFill>
              </a:rPr>
              <a:t> Радою </a:t>
            </a:r>
            <a:r>
              <a:rPr lang="ru-RU" sz="1200" b="1" i="1" dirty="0" err="1">
                <a:solidFill>
                  <a:srgbClr val="FF0000"/>
                </a:solidFill>
              </a:rPr>
              <a:t>Національного</a:t>
            </a:r>
            <a:r>
              <a:rPr lang="ru-RU" sz="1200" b="1" i="1" dirty="0">
                <a:solidFill>
                  <a:srgbClr val="FF0000"/>
                </a:solidFill>
              </a:rPr>
              <a:t> банку </a:t>
            </a:r>
            <a:r>
              <a:rPr lang="ru-RU" sz="1200" b="1" i="1" dirty="0" err="1">
                <a:solidFill>
                  <a:srgbClr val="FF0000"/>
                </a:solidFill>
              </a:rPr>
              <a:t>України</a:t>
            </a:r>
            <a:r>
              <a:rPr lang="ru-RU" sz="1200" b="1" i="1" dirty="0">
                <a:solidFill>
                  <a:srgbClr val="FF0000"/>
                </a:solidFill>
              </a:rPr>
              <a:t> </a:t>
            </a:r>
            <a:r>
              <a:rPr lang="ru-RU" sz="1200" b="1" i="1" dirty="0" err="1">
                <a:solidFill>
                  <a:srgbClr val="FF0000"/>
                </a:solidFill>
              </a:rPr>
              <a:t>Основних</a:t>
            </a:r>
            <a:r>
              <a:rPr lang="ru-RU" sz="1200" b="1" i="1" dirty="0">
                <a:solidFill>
                  <a:srgbClr val="FF0000"/>
                </a:solidFill>
              </a:rPr>
              <a:t> засад </a:t>
            </a:r>
            <a:r>
              <a:rPr lang="ru-RU" sz="1200" b="1" i="1" dirty="0" err="1">
                <a:solidFill>
                  <a:srgbClr val="FF0000"/>
                </a:solidFill>
              </a:rPr>
              <a:t>грошово-кредитної</a:t>
            </a:r>
            <a:r>
              <a:rPr lang="ru-RU" sz="1200" b="1" i="1" dirty="0">
                <a:solidFill>
                  <a:srgbClr val="FF0000"/>
                </a:solidFill>
              </a:rPr>
              <a:t> </a:t>
            </a:r>
            <a:r>
              <a:rPr lang="ru-RU" sz="1200" b="1" i="1" dirty="0" err="1">
                <a:solidFill>
                  <a:srgbClr val="FF0000"/>
                </a:solidFill>
              </a:rPr>
              <a:t>політики</a:t>
            </a:r>
            <a:r>
              <a:rPr lang="ru-RU" sz="1200" b="1" i="1" dirty="0">
                <a:solidFill>
                  <a:srgbClr val="FF0000"/>
                </a:solidFill>
              </a:rPr>
              <a:t> </a:t>
            </a:r>
            <a:r>
              <a:rPr lang="ru-RU" sz="1200" b="1" i="1" dirty="0" err="1">
                <a:solidFill>
                  <a:srgbClr val="FF0000"/>
                </a:solidFill>
              </a:rPr>
              <a:t>визначає</a:t>
            </a:r>
            <a:r>
              <a:rPr lang="ru-RU" sz="1200" b="1" i="1" dirty="0">
                <a:solidFill>
                  <a:srgbClr val="FF0000"/>
                </a:solidFill>
              </a:rPr>
              <a:t> та проводить </a:t>
            </a:r>
            <a:r>
              <a:rPr lang="ru-RU" sz="1200" b="1" i="1" dirty="0" err="1" smtClean="0">
                <a:solidFill>
                  <a:srgbClr val="FF0000"/>
                </a:solidFill>
              </a:rPr>
              <a:t>грошово-кредитну</a:t>
            </a:r>
            <a:r>
              <a:rPr lang="ru-RU" sz="1200" b="1" i="1" dirty="0">
                <a:solidFill>
                  <a:srgbClr val="FF0000"/>
                </a:solidFill>
              </a:rPr>
              <a:t> </a:t>
            </a:r>
            <a:r>
              <a:rPr lang="ru-RU" sz="1200" b="1" i="1" dirty="0" err="1" smtClean="0">
                <a:solidFill>
                  <a:srgbClr val="FF0000"/>
                </a:solidFill>
              </a:rPr>
              <a:t>політику</a:t>
            </a:r>
            <a:r>
              <a:rPr lang="ru-RU" sz="1200" b="1" i="1" dirty="0">
                <a:solidFill>
                  <a:srgbClr val="FF0000"/>
                </a:solidFill>
              </a:rPr>
              <a:t>;</a:t>
            </a:r>
          </a:p>
          <a:p>
            <a:r>
              <a:rPr lang="ru-RU" sz="1200" b="1" i="1" dirty="0">
                <a:solidFill>
                  <a:srgbClr val="00B050"/>
                </a:solidFill>
              </a:rPr>
              <a:t>монопольно </a:t>
            </a:r>
            <a:r>
              <a:rPr lang="ru-RU" sz="1200" b="1" i="1" dirty="0" err="1">
                <a:solidFill>
                  <a:srgbClr val="00B050"/>
                </a:solidFill>
              </a:rPr>
              <a:t>здійснює</a:t>
            </a:r>
            <a:r>
              <a:rPr lang="ru-RU" sz="1200" b="1" i="1" dirty="0">
                <a:solidFill>
                  <a:srgbClr val="00B050"/>
                </a:solidFill>
              </a:rPr>
              <a:t> </a:t>
            </a:r>
            <a:r>
              <a:rPr lang="ru-RU" sz="1200" b="1" i="1" dirty="0" err="1">
                <a:solidFill>
                  <a:srgbClr val="00B050"/>
                </a:solidFill>
              </a:rPr>
              <a:t>емісію</a:t>
            </a:r>
            <a:r>
              <a:rPr lang="ru-RU" sz="1200" b="1" i="1" dirty="0">
                <a:solidFill>
                  <a:srgbClr val="00B050"/>
                </a:solidFill>
              </a:rPr>
              <a:t> </a:t>
            </a:r>
            <a:r>
              <a:rPr lang="ru-RU" sz="1200" b="1" i="1" dirty="0" err="1">
                <a:solidFill>
                  <a:srgbClr val="00B050"/>
                </a:solidFill>
              </a:rPr>
              <a:t>національної</a:t>
            </a:r>
            <a:r>
              <a:rPr lang="ru-RU" sz="1200" b="1" i="1" dirty="0">
                <a:solidFill>
                  <a:srgbClr val="00B050"/>
                </a:solidFill>
              </a:rPr>
              <a:t> </a:t>
            </a:r>
            <a:r>
              <a:rPr lang="ru-RU" sz="1200" b="1" i="1" dirty="0" err="1">
                <a:solidFill>
                  <a:srgbClr val="00B050"/>
                </a:solidFill>
              </a:rPr>
              <a:t>валюти</a:t>
            </a:r>
            <a:r>
              <a:rPr lang="ru-RU" sz="1200" b="1" i="1" dirty="0">
                <a:solidFill>
                  <a:srgbClr val="00B050"/>
                </a:solidFill>
              </a:rPr>
              <a:t> </a:t>
            </a:r>
            <a:r>
              <a:rPr lang="ru-RU" sz="1200" b="1" i="1" dirty="0" err="1">
                <a:solidFill>
                  <a:srgbClr val="00B050"/>
                </a:solidFill>
              </a:rPr>
              <a:t>України</a:t>
            </a:r>
            <a:r>
              <a:rPr lang="ru-RU" sz="1200" b="1" i="1" dirty="0">
                <a:solidFill>
                  <a:srgbClr val="00B050"/>
                </a:solidFill>
              </a:rPr>
              <a:t> та </a:t>
            </a:r>
            <a:r>
              <a:rPr lang="ru-RU" sz="1200" b="1" i="1" dirty="0" err="1">
                <a:solidFill>
                  <a:srgbClr val="00B050"/>
                </a:solidFill>
              </a:rPr>
              <a:t>організує</a:t>
            </a:r>
            <a:r>
              <a:rPr lang="ru-RU" sz="1200" b="1" i="1" dirty="0">
                <a:solidFill>
                  <a:srgbClr val="00B050"/>
                </a:solidFill>
              </a:rPr>
              <a:t> </a:t>
            </a:r>
            <a:r>
              <a:rPr lang="ru-RU" sz="1200" b="1" i="1" dirty="0" err="1">
                <a:solidFill>
                  <a:srgbClr val="00B050"/>
                </a:solidFill>
              </a:rPr>
              <a:t>її</a:t>
            </a:r>
            <a:r>
              <a:rPr lang="ru-RU" sz="1200" b="1" i="1" dirty="0">
                <a:solidFill>
                  <a:srgbClr val="00B050"/>
                </a:solidFill>
              </a:rPr>
              <a:t> </a:t>
            </a:r>
            <a:r>
              <a:rPr lang="ru-RU" sz="1200" b="1" i="1" dirty="0" err="1">
                <a:solidFill>
                  <a:srgbClr val="00B050"/>
                </a:solidFill>
              </a:rPr>
              <a:t>обіг</a:t>
            </a:r>
            <a:r>
              <a:rPr lang="ru-RU" sz="1200" b="1" i="1" dirty="0">
                <a:solidFill>
                  <a:srgbClr val="00B050"/>
                </a:solidFill>
              </a:rPr>
              <a:t>;</a:t>
            </a:r>
          </a:p>
          <a:p>
            <a:r>
              <a:rPr lang="ru-RU" sz="1200" b="1" i="1" dirty="0" err="1">
                <a:solidFill>
                  <a:srgbClr val="7030A0"/>
                </a:solidFill>
              </a:rPr>
              <a:t>виступає</a:t>
            </a:r>
            <a:r>
              <a:rPr lang="ru-RU" sz="1200" b="1" i="1" dirty="0">
                <a:solidFill>
                  <a:srgbClr val="7030A0"/>
                </a:solidFill>
              </a:rPr>
              <a:t> кредитором </a:t>
            </a:r>
            <a:r>
              <a:rPr lang="ru-RU" sz="1200" b="1" i="1" dirty="0" err="1">
                <a:solidFill>
                  <a:srgbClr val="7030A0"/>
                </a:solidFill>
              </a:rPr>
              <a:t>останньої</a:t>
            </a:r>
            <a:r>
              <a:rPr lang="ru-RU" sz="1200" b="1" i="1" dirty="0">
                <a:solidFill>
                  <a:srgbClr val="7030A0"/>
                </a:solidFill>
              </a:rPr>
              <a:t> </a:t>
            </a:r>
            <a:r>
              <a:rPr lang="ru-RU" sz="1200" b="1" i="1" dirty="0" err="1" smtClean="0">
                <a:solidFill>
                  <a:srgbClr val="7030A0"/>
                </a:solidFill>
              </a:rPr>
              <a:t>інстанції</a:t>
            </a:r>
            <a:r>
              <a:rPr lang="ru-RU" sz="1200" b="1" i="1" dirty="0">
                <a:solidFill>
                  <a:srgbClr val="7030A0"/>
                </a:solidFill>
              </a:rPr>
              <a:t> </a:t>
            </a:r>
            <a:r>
              <a:rPr lang="ru-RU" sz="1200" b="1" i="1" dirty="0" smtClean="0">
                <a:solidFill>
                  <a:srgbClr val="7030A0"/>
                </a:solidFill>
              </a:rPr>
              <a:t>для </a:t>
            </a:r>
            <a:r>
              <a:rPr lang="ru-RU" sz="1200" b="1" i="1" dirty="0" err="1">
                <a:solidFill>
                  <a:srgbClr val="7030A0"/>
                </a:solidFill>
              </a:rPr>
              <a:t>банків</a:t>
            </a:r>
            <a:r>
              <a:rPr lang="ru-RU" sz="1200" b="1" i="1" dirty="0">
                <a:solidFill>
                  <a:srgbClr val="7030A0"/>
                </a:solidFill>
              </a:rPr>
              <a:t> і </a:t>
            </a:r>
            <a:r>
              <a:rPr lang="ru-RU" sz="1200" b="1" i="1" dirty="0" err="1">
                <a:solidFill>
                  <a:srgbClr val="7030A0"/>
                </a:solidFill>
              </a:rPr>
              <a:t>організує</a:t>
            </a:r>
            <a:r>
              <a:rPr lang="ru-RU" sz="1200" b="1" i="1" dirty="0">
                <a:solidFill>
                  <a:srgbClr val="7030A0"/>
                </a:solidFill>
              </a:rPr>
              <a:t> систему </a:t>
            </a:r>
            <a:r>
              <a:rPr lang="ru-RU" sz="1200" b="1" i="1" dirty="0" err="1">
                <a:solidFill>
                  <a:srgbClr val="7030A0"/>
                </a:solidFill>
              </a:rPr>
              <a:t>рефінансування</a:t>
            </a:r>
            <a:r>
              <a:rPr lang="ru-RU" sz="1200" b="1" i="1" dirty="0">
                <a:solidFill>
                  <a:srgbClr val="7030A0"/>
                </a:solidFill>
              </a:rPr>
              <a:t>;</a:t>
            </a:r>
          </a:p>
          <a:p>
            <a:r>
              <a:rPr lang="ru-RU" sz="1200" b="1" i="1" dirty="0" err="1">
                <a:solidFill>
                  <a:srgbClr val="0070C0"/>
                </a:solidFill>
              </a:rPr>
              <a:t>встановлює</a:t>
            </a:r>
            <a:r>
              <a:rPr lang="ru-RU" sz="1200" b="1" i="1" dirty="0">
                <a:solidFill>
                  <a:srgbClr val="0070C0"/>
                </a:solidFill>
              </a:rPr>
              <a:t> для </a:t>
            </a:r>
            <a:r>
              <a:rPr lang="ru-RU" sz="1200" b="1" i="1" dirty="0" err="1">
                <a:solidFill>
                  <a:srgbClr val="0070C0"/>
                </a:solidFill>
              </a:rPr>
              <a:t>банків</a:t>
            </a:r>
            <a:r>
              <a:rPr lang="ru-RU" sz="1200" b="1" i="1" dirty="0">
                <a:solidFill>
                  <a:srgbClr val="0070C0"/>
                </a:solidFill>
              </a:rPr>
              <a:t> правила </a:t>
            </a:r>
            <a:r>
              <a:rPr lang="ru-RU" sz="1200" b="1" i="1" dirty="0" err="1">
                <a:solidFill>
                  <a:srgbClr val="0070C0"/>
                </a:solidFill>
              </a:rPr>
              <a:t>проведення</a:t>
            </a:r>
            <a:r>
              <a:rPr lang="ru-RU" sz="1200" b="1" i="1" dirty="0">
                <a:solidFill>
                  <a:srgbClr val="0070C0"/>
                </a:solidFill>
              </a:rPr>
              <a:t> </a:t>
            </a:r>
            <a:r>
              <a:rPr lang="ru-RU" sz="1200" b="1" i="1" dirty="0" err="1">
                <a:solidFill>
                  <a:srgbClr val="0070C0"/>
                </a:solidFill>
              </a:rPr>
              <a:t>банківських</a:t>
            </a:r>
            <a:r>
              <a:rPr lang="ru-RU" sz="1200" b="1" i="1" dirty="0">
                <a:solidFill>
                  <a:srgbClr val="0070C0"/>
                </a:solidFill>
              </a:rPr>
              <a:t> </a:t>
            </a:r>
            <a:r>
              <a:rPr lang="ru-RU" sz="1200" b="1" i="1" dirty="0" err="1">
                <a:solidFill>
                  <a:srgbClr val="0070C0"/>
                </a:solidFill>
              </a:rPr>
              <a:t>операцій</a:t>
            </a:r>
            <a:r>
              <a:rPr lang="ru-RU" sz="1200" b="1" i="1" dirty="0">
                <a:solidFill>
                  <a:srgbClr val="0070C0"/>
                </a:solidFill>
              </a:rPr>
              <a:t>, </a:t>
            </a:r>
            <a:r>
              <a:rPr lang="ru-RU" sz="1200" b="1" i="1" dirty="0" err="1">
                <a:solidFill>
                  <a:srgbClr val="0070C0"/>
                </a:solidFill>
              </a:rPr>
              <a:t>бухгалтерського</a:t>
            </a:r>
            <a:r>
              <a:rPr lang="ru-RU" sz="1200" b="1" i="1" dirty="0">
                <a:solidFill>
                  <a:srgbClr val="0070C0"/>
                </a:solidFill>
              </a:rPr>
              <a:t> </a:t>
            </a:r>
            <a:r>
              <a:rPr lang="ru-RU" sz="1200" b="1" i="1" dirty="0" err="1">
                <a:solidFill>
                  <a:srgbClr val="0070C0"/>
                </a:solidFill>
              </a:rPr>
              <a:t>обліку</a:t>
            </a:r>
            <a:r>
              <a:rPr lang="ru-RU" sz="1200" b="1" i="1" dirty="0">
                <a:solidFill>
                  <a:srgbClr val="0070C0"/>
                </a:solidFill>
              </a:rPr>
              <a:t> і </a:t>
            </a:r>
            <a:r>
              <a:rPr lang="ru-RU" sz="1200" b="1" i="1" dirty="0" err="1" smtClean="0">
                <a:solidFill>
                  <a:srgbClr val="0070C0"/>
                </a:solidFill>
              </a:rPr>
              <a:t>звітності</a:t>
            </a:r>
            <a:r>
              <a:rPr lang="ru-RU" sz="1200" b="1" i="1" dirty="0" smtClean="0">
                <a:solidFill>
                  <a:srgbClr val="0070C0"/>
                </a:solidFill>
              </a:rPr>
              <a:t> </a:t>
            </a:r>
            <a:r>
              <a:rPr lang="ru-RU" sz="1200" b="1" i="1" dirty="0" err="1">
                <a:solidFill>
                  <a:srgbClr val="0070C0"/>
                </a:solidFill>
              </a:rPr>
              <a:t>захисту</a:t>
            </a:r>
            <a:r>
              <a:rPr lang="ru-RU" sz="1200" b="1" i="1" dirty="0">
                <a:solidFill>
                  <a:srgbClr val="0070C0"/>
                </a:solidFill>
              </a:rPr>
              <a:t> </a:t>
            </a:r>
            <a:r>
              <a:rPr lang="ru-RU" sz="1200" b="1" i="1" dirty="0" err="1">
                <a:solidFill>
                  <a:srgbClr val="0070C0"/>
                </a:solidFill>
              </a:rPr>
              <a:t>інформації</a:t>
            </a:r>
            <a:r>
              <a:rPr lang="ru-RU" sz="1200" b="1" i="1" dirty="0">
                <a:solidFill>
                  <a:srgbClr val="0070C0"/>
                </a:solidFill>
              </a:rPr>
              <a:t>, </a:t>
            </a:r>
            <a:r>
              <a:rPr lang="ru-RU" sz="1200" b="1" i="1" dirty="0" err="1">
                <a:solidFill>
                  <a:srgbClr val="0070C0"/>
                </a:solidFill>
              </a:rPr>
              <a:t>коштів</a:t>
            </a:r>
            <a:r>
              <a:rPr lang="ru-RU" sz="1200" b="1" i="1" dirty="0">
                <a:solidFill>
                  <a:srgbClr val="0070C0"/>
                </a:solidFill>
              </a:rPr>
              <a:t> та майна;</a:t>
            </a:r>
          </a:p>
          <a:p>
            <a:r>
              <a:rPr lang="ru-RU" sz="1200" b="1" i="1" dirty="0" err="1" smtClean="0"/>
              <a:t>визначає</a:t>
            </a:r>
            <a:r>
              <a:rPr lang="ru-RU" sz="1200" b="1" i="1" dirty="0" smtClean="0"/>
              <a:t> </a:t>
            </a:r>
            <a:r>
              <a:rPr lang="ru-RU" sz="1200" b="1" i="1" dirty="0"/>
              <a:t>систему, порядок і </a:t>
            </a:r>
            <a:r>
              <a:rPr lang="ru-RU" sz="1200" b="1" i="1" dirty="0" err="1"/>
              <a:t>форми</a:t>
            </a:r>
            <a:r>
              <a:rPr lang="ru-RU" sz="1200" b="1" i="1" dirty="0"/>
              <a:t> </a:t>
            </a:r>
            <a:r>
              <a:rPr lang="ru-RU" sz="1200" b="1" i="1" dirty="0" err="1"/>
              <a:t>платежів</a:t>
            </a:r>
            <a:r>
              <a:rPr lang="ru-RU" sz="1200" b="1" i="1" dirty="0"/>
              <a:t>, у тому </a:t>
            </a:r>
            <a:r>
              <a:rPr lang="ru-RU" sz="1200" b="1" i="1" dirty="0" err="1"/>
              <a:t>числі</a:t>
            </a:r>
            <a:r>
              <a:rPr lang="ru-RU" sz="1200" b="1" i="1" dirty="0"/>
              <a:t> </a:t>
            </a:r>
            <a:r>
              <a:rPr lang="ru-RU" sz="1200" b="1" i="1" dirty="0" err="1"/>
              <a:t>між</a:t>
            </a:r>
            <a:r>
              <a:rPr lang="ru-RU" sz="1200" b="1" i="1" dirty="0"/>
              <a:t> банками;</a:t>
            </a:r>
          </a:p>
          <a:p>
            <a:r>
              <a:rPr lang="ru-RU" sz="1200" b="1" i="1" dirty="0" err="1">
                <a:solidFill>
                  <a:srgbClr val="C00000"/>
                </a:solidFill>
              </a:rPr>
              <a:t>визначає</a:t>
            </a:r>
            <a:r>
              <a:rPr lang="ru-RU" sz="1200" b="1" i="1" dirty="0">
                <a:solidFill>
                  <a:srgbClr val="C00000"/>
                </a:solidFill>
              </a:rPr>
              <a:t> </a:t>
            </a:r>
            <a:r>
              <a:rPr lang="ru-RU" sz="1200" b="1" i="1" dirty="0" err="1">
                <a:solidFill>
                  <a:srgbClr val="C00000"/>
                </a:solidFill>
              </a:rPr>
              <a:t>напрями</a:t>
            </a:r>
            <a:r>
              <a:rPr lang="ru-RU" sz="1200" b="1" i="1" dirty="0">
                <a:solidFill>
                  <a:srgbClr val="C00000"/>
                </a:solidFill>
              </a:rPr>
              <a:t> </a:t>
            </a:r>
            <a:r>
              <a:rPr lang="ru-RU" sz="1200" b="1" i="1" dirty="0" err="1">
                <a:solidFill>
                  <a:srgbClr val="C00000"/>
                </a:solidFill>
              </a:rPr>
              <a:t>розвитку</a:t>
            </a:r>
            <a:r>
              <a:rPr lang="ru-RU" sz="1200" b="1" i="1" dirty="0">
                <a:solidFill>
                  <a:srgbClr val="C00000"/>
                </a:solidFill>
              </a:rPr>
              <a:t> </a:t>
            </a:r>
            <a:r>
              <a:rPr lang="ru-RU" sz="1200" b="1" i="1" dirty="0" err="1">
                <a:solidFill>
                  <a:srgbClr val="C00000"/>
                </a:solidFill>
              </a:rPr>
              <a:t>сучасних</a:t>
            </a:r>
            <a:r>
              <a:rPr lang="ru-RU" sz="1200" b="1" i="1" dirty="0">
                <a:solidFill>
                  <a:srgbClr val="C00000"/>
                </a:solidFill>
              </a:rPr>
              <a:t> </a:t>
            </a:r>
            <a:r>
              <a:rPr lang="ru-RU" sz="1200" b="1" i="1" dirty="0" err="1">
                <a:solidFill>
                  <a:srgbClr val="C00000"/>
                </a:solidFill>
              </a:rPr>
              <a:t>електронних</a:t>
            </a:r>
            <a:r>
              <a:rPr lang="ru-RU" sz="1200" b="1" i="1" dirty="0">
                <a:solidFill>
                  <a:srgbClr val="C00000"/>
                </a:solidFill>
              </a:rPr>
              <a:t> </a:t>
            </a:r>
            <a:r>
              <a:rPr lang="ru-RU" sz="1200" b="1" i="1" dirty="0" err="1">
                <a:solidFill>
                  <a:srgbClr val="C00000"/>
                </a:solidFill>
              </a:rPr>
              <a:t>банківських</a:t>
            </a:r>
            <a:r>
              <a:rPr lang="ru-RU" sz="1200" b="1" i="1" dirty="0">
                <a:solidFill>
                  <a:srgbClr val="C00000"/>
                </a:solidFill>
              </a:rPr>
              <a:t> </a:t>
            </a:r>
            <a:r>
              <a:rPr lang="ru-RU" sz="1200" b="1" i="1" dirty="0" err="1">
                <a:solidFill>
                  <a:srgbClr val="C00000"/>
                </a:solidFill>
              </a:rPr>
              <a:t>технологій</a:t>
            </a:r>
            <a:r>
              <a:rPr lang="ru-RU" sz="1200" b="1" i="1" dirty="0">
                <a:solidFill>
                  <a:srgbClr val="C00000"/>
                </a:solidFill>
              </a:rPr>
              <a:t>, </a:t>
            </a:r>
            <a:r>
              <a:rPr lang="ru-RU" sz="1200" b="1" i="1" dirty="0" err="1">
                <a:solidFill>
                  <a:srgbClr val="C00000"/>
                </a:solidFill>
              </a:rPr>
              <a:t>створює</a:t>
            </a:r>
            <a:r>
              <a:rPr lang="ru-RU" sz="1200" b="1" i="1" dirty="0">
                <a:solidFill>
                  <a:srgbClr val="C00000"/>
                </a:solidFill>
              </a:rPr>
              <a:t>, </a:t>
            </a:r>
            <a:r>
              <a:rPr lang="ru-RU" sz="1200" b="1" i="1" dirty="0" err="1">
                <a:solidFill>
                  <a:srgbClr val="C00000"/>
                </a:solidFill>
              </a:rPr>
              <a:t>координує</a:t>
            </a:r>
            <a:r>
              <a:rPr lang="ru-RU" sz="1200" b="1" i="1" dirty="0">
                <a:solidFill>
                  <a:srgbClr val="C00000"/>
                </a:solidFill>
              </a:rPr>
              <a:t> та </a:t>
            </a:r>
            <a:r>
              <a:rPr lang="ru-RU" sz="1200" b="1" i="1" dirty="0" err="1">
                <a:solidFill>
                  <a:srgbClr val="C00000"/>
                </a:solidFill>
              </a:rPr>
              <a:t>контролює</a:t>
            </a:r>
            <a:r>
              <a:rPr lang="ru-RU" sz="1200" b="1" i="1" dirty="0">
                <a:solidFill>
                  <a:srgbClr val="C00000"/>
                </a:solidFill>
              </a:rPr>
              <a:t> </a:t>
            </a:r>
            <a:r>
              <a:rPr lang="ru-RU" sz="1200" b="1" i="1" dirty="0" err="1">
                <a:solidFill>
                  <a:srgbClr val="C00000"/>
                </a:solidFill>
              </a:rPr>
              <a:t>створення</a:t>
            </a:r>
            <a:r>
              <a:rPr lang="ru-RU" sz="1200" b="1" i="1" dirty="0">
                <a:solidFill>
                  <a:srgbClr val="C00000"/>
                </a:solidFill>
              </a:rPr>
              <a:t> </a:t>
            </a:r>
            <a:r>
              <a:rPr lang="ru-RU" sz="1200" b="1" i="1" dirty="0" err="1">
                <a:solidFill>
                  <a:srgbClr val="C00000"/>
                </a:solidFill>
              </a:rPr>
              <a:t>електронних</a:t>
            </a:r>
            <a:r>
              <a:rPr lang="ru-RU" sz="1200" b="1" i="1" dirty="0">
                <a:solidFill>
                  <a:srgbClr val="C00000"/>
                </a:solidFill>
              </a:rPr>
              <a:t> </a:t>
            </a:r>
            <a:r>
              <a:rPr lang="ru-RU" sz="1200" b="1" i="1" dirty="0" err="1">
                <a:solidFill>
                  <a:srgbClr val="C00000"/>
                </a:solidFill>
              </a:rPr>
              <a:t>платіжних</a:t>
            </a:r>
            <a:r>
              <a:rPr lang="ru-RU" sz="1200" b="1" i="1" dirty="0">
                <a:solidFill>
                  <a:srgbClr val="C00000"/>
                </a:solidFill>
              </a:rPr>
              <a:t> </a:t>
            </a:r>
            <a:r>
              <a:rPr lang="ru-RU" sz="1200" b="1" i="1" dirty="0" err="1">
                <a:solidFill>
                  <a:srgbClr val="C00000"/>
                </a:solidFill>
              </a:rPr>
              <a:t>засобів</a:t>
            </a:r>
            <a:r>
              <a:rPr lang="ru-RU" sz="1200" b="1" i="1" dirty="0">
                <a:solidFill>
                  <a:srgbClr val="C00000"/>
                </a:solidFill>
              </a:rPr>
              <a:t>, </a:t>
            </a:r>
            <a:r>
              <a:rPr lang="ru-RU" sz="1200" b="1" i="1" dirty="0" err="1">
                <a:solidFill>
                  <a:srgbClr val="C00000"/>
                </a:solidFill>
              </a:rPr>
              <a:t>платіжних</a:t>
            </a:r>
            <a:r>
              <a:rPr lang="ru-RU" sz="1200" b="1" i="1" dirty="0">
                <a:solidFill>
                  <a:srgbClr val="C00000"/>
                </a:solidFill>
              </a:rPr>
              <a:t> систем, </a:t>
            </a:r>
            <a:r>
              <a:rPr lang="ru-RU" sz="1200" b="1" i="1" dirty="0" err="1">
                <a:solidFill>
                  <a:srgbClr val="C00000"/>
                </a:solidFill>
              </a:rPr>
              <a:t>автоматизації</a:t>
            </a:r>
            <a:r>
              <a:rPr lang="ru-RU" sz="1200" b="1" i="1" dirty="0">
                <a:solidFill>
                  <a:srgbClr val="C00000"/>
                </a:solidFill>
              </a:rPr>
              <a:t> </a:t>
            </a:r>
            <a:r>
              <a:rPr lang="ru-RU" sz="1200" b="1" i="1" dirty="0" err="1">
                <a:solidFill>
                  <a:srgbClr val="C00000"/>
                </a:solidFill>
              </a:rPr>
              <a:t>банківської</a:t>
            </a:r>
            <a:r>
              <a:rPr lang="ru-RU" sz="1200" b="1" i="1" dirty="0">
                <a:solidFill>
                  <a:srgbClr val="C00000"/>
                </a:solidFill>
              </a:rPr>
              <a:t> </a:t>
            </a:r>
            <a:r>
              <a:rPr lang="ru-RU" sz="1200" b="1" i="1" dirty="0" err="1">
                <a:solidFill>
                  <a:srgbClr val="C00000"/>
                </a:solidFill>
              </a:rPr>
              <a:t>діяльності</a:t>
            </a:r>
            <a:r>
              <a:rPr lang="ru-RU" sz="1200" b="1" i="1" dirty="0">
                <a:solidFill>
                  <a:srgbClr val="C00000"/>
                </a:solidFill>
              </a:rPr>
              <a:t> та </a:t>
            </a:r>
            <a:r>
              <a:rPr lang="ru-RU" sz="1200" b="1" i="1" dirty="0" err="1">
                <a:solidFill>
                  <a:srgbClr val="C00000"/>
                </a:solidFill>
              </a:rPr>
              <a:t>засобів</a:t>
            </a:r>
            <a:r>
              <a:rPr lang="ru-RU" sz="1200" b="1" i="1" dirty="0">
                <a:solidFill>
                  <a:srgbClr val="C00000"/>
                </a:solidFill>
              </a:rPr>
              <a:t> </a:t>
            </a:r>
            <a:r>
              <a:rPr lang="ru-RU" sz="1200" b="1" i="1" dirty="0" err="1">
                <a:solidFill>
                  <a:srgbClr val="C00000"/>
                </a:solidFill>
              </a:rPr>
              <a:t>захисту</a:t>
            </a:r>
            <a:r>
              <a:rPr lang="ru-RU" sz="1200" b="1" i="1" dirty="0">
                <a:solidFill>
                  <a:srgbClr val="C00000"/>
                </a:solidFill>
              </a:rPr>
              <a:t> </a:t>
            </a:r>
            <a:r>
              <a:rPr lang="ru-RU" sz="1200" b="1" i="1" dirty="0" err="1">
                <a:solidFill>
                  <a:srgbClr val="C00000"/>
                </a:solidFill>
              </a:rPr>
              <a:t>банківської</a:t>
            </a:r>
            <a:r>
              <a:rPr lang="ru-RU" sz="1200" b="1" i="1" dirty="0">
                <a:solidFill>
                  <a:srgbClr val="C00000"/>
                </a:solidFill>
              </a:rPr>
              <a:t> </a:t>
            </a:r>
            <a:r>
              <a:rPr lang="ru-RU" sz="1200" b="1" i="1" dirty="0" err="1">
                <a:solidFill>
                  <a:srgbClr val="C00000"/>
                </a:solidFill>
              </a:rPr>
              <a:t>інформації</a:t>
            </a:r>
            <a:r>
              <a:rPr lang="ru-RU" sz="1200" b="1" i="1" dirty="0">
                <a:solidFill>
                  <a:srgbClr val="C00000"/>
                </a:solidFill>
              </a:rPr>
              <a:t>;</a:t>
            </a:r>
          </a:p>
          <a:p>
            <a:r>
              <a:rPr lang="ru-RU" sz="1200" b="1" i="1" dirty="0" err="1">
                <a:solidFill>
                  <a:schemeClr val="accent6">
                    <a:lumMod val="50000"/>
                  </a:schemeClr>
                </a:solidFill>
              </a:rPr>
              <a:t>здійснює</a:t>
            </a:r>
            <a:r>
              <a:rPr lang="ru-RU" sz="1200" b="1" i="1" dirty="0">
                <a:solidFill>
                  <a:schemeClr val="accent6">
                    <a:lumMod val="50000"/>
                  </a:schemeClr>
                </a:solidFill>
              </a:rPr>
              <a:t> </a:t>
            </a:r>
            <a:r>
              <a:rPr lang="ru-RU" sz="1200" b="1" i="1" dirty="0" err="1">
                <a:solidFill>
                  <a:schemeClr val="accent6">
                    <a:lumMod val="50000"/>
                  </a:schemeClr>
                </a:solidFill>
              </a:rPr>
              <a:t>банківське</a:t>
            </a:r>
            <a:r>
              <a:rPr lang="ru-RU" sz="1200" b="1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200" b="1" i="1" dirty="0" err="1">
                <a:solidFill>
                  <a:schemeClr val="accent6">
                    <a:lumMod val="50000"/>
                  </a:schemeClr>
                </a:solidFill>
              </a:rPr>
              <a:t>регулювання</a:t>
            </a:r>
            <a:r>
              <a:rPr lang="ru-RU" sz="1200" b="1" i="1" dirty="0">
                <a:solidFill>
                  <a:schemeClr val="accent6">
                    <a:lumMod val="50000"/>
                  </a:schemeClr>
                </a:solidFill>
              </a:rPr>
              <a:t> та </a:t>
            </a:r>
            <a:r>
              <a:rPr lang="ru-RU" sz="1200" b="1" i="1" dirty="0" err="1">
                <a:solidFill>
                  <a:schemeClr val="accent6">
                    <a:lumMod val="50000"/>
                  </a:schemeClr>
                </a:solidFill>
              </a:rPr>
              <a:t>нагляд</a:t>
            </a:r>
            <a:r>
              <a:rPr lang="ru-RU" sz="1200" b="1" i="1" dirty="0">
                <a:solidFill>
                  <a:schemeClr val="accent6">
                    <a:lumMod val="50000"/>
                  </a:schemeClr>
                </a:solidFill>
              </a:rPr>
              <a:t>;</a:t>
            </a:r>
          </a:p>
          <a:p>
            <a:r>
              <a:rPr lang="ru-RU" sz="1200" b="1" i="1" dirty="0" err="1">
                <a:solidFill>
                  <a:srgbClr val="00B050"/>
                </a:solidFill>
              </a:rPr>
              <a:t>веде</a:t>
            </a:r>
            <a:r>
              <a:rPr lang="ru-RU" sz="1200" b="1" i="1" dirty="0">
                <a:solidFill>
                  <a:srgbClr val="00B050"/>
                </a:solidFill>
              </a:rPr>
              <a:t> </a:t>
            </a:r>
            <a:r>
              <a:rPr lang="ru-RU" sz="1200" b="1" i="1" dirty="0" err="1">
                <a:solidFill>
                  <a:srgbClr val="00B050"/>
                </a:solidFill>
              </a:rPr>
              <a:t>Державний</a:t>
            </a:r>
            <a:r>
              <a:rPr lang="ru-RU" sz="1200" b="1" i="1" dirty="0">
                <a:solidFill>
                  <a:srgbClr val="00B050"/>
                </a:solidFill>
              </a:rPr>
              <a:t> </a:t>
            </a:r>
            <a:r>
              <a:rPr lang="ru-RU" sz="1200" b="1" i="1" dirty="0" err="1">
                <a:solidFill>
                  <a:srgbClr val="00B050"/>
                </a:solidFill>
              </a:rPr>
              <a:t>реєстр</a:t>
            </a:r>
            <a:r>
              <a:rPr lang="ru-RU" sz="1200" b="1" i="1" dirty="0">
                <a:solidFill>
                  <a:srgbClr val="00B050"/>
                </a:solidFill>
              </a:rPr>
              <a:t> </a:t>
            </a:r>
            <a:r>
              <a:rPr lang="ru-RU" sz="1200" b="1" i="1" dirty="0" err="1">
                <a:solidFill>
                  <a:srgbClr val="00B050"/>
                </a:solidFill>
              </a:rPr>
              <a:t>банків</a:t>
            </a:r>
            <a:r>
              <a:rPr lang="ru-RU" sz="1200" b="1" i="1" dirty="0">
                <a:solidFill>
                  <a:srgbClr val="00B050"/>
                </a:solidFill>
              </a:rPr>
              <a:t>, </a:t>
            </a:r>
            <a:r>
              <a:rPr lang="ru-RU" sz="1200" b="1" i="1" dirty="0" err="1">
                <a:solidFill>
                  <a:srgbClr val="00B050"/>
                </a:solidFill>
              </a:rPr>
              <a:t>здійснює</a:t>
            </a:r>
            <a:r>
              <a:rPr lang="ru-RU" sz="1200" b="1" i="1" dirty="0">
                <a:solidFill>
                  <a:srgbClr val="00B050"/>
                </a:solidFill>
              </a:rPr>
              <a:t> </a:t>
            </a:r>
            <a:r>
              <a:rPr lang="ru-RU" sz="1200" b="1" i="1" dirty="0" err="1">
                <a:solidFill>
                  <a:srgbClr val="00B050"/>
                </a:solidFill>
              </a:rPr>
              <a:t>ліцензування</a:t>
            </a:r>
            <a:r>
              <a:rPr lang="ru-RU" sz="1200" b="1" i="1" dirty="0">
                <a:solidFill>
                  <a:srgbClr val="00B050"/>
                </a:solidFill>
              </a:rPr>
              <a:t> </a:t>
            </a:r>
            <a:r>
              <a:rPr lang="ru-RU" sz="1200" b="1" i="1" dirty="0" err="1">
                <a:solidFill>
                  <a:srgbClr val="00B050"/>
                </a:solidFill>
              </a:rPr>
              <a:t>банківської</a:t>
            </a:r>
            <a:r>
              <a:rPr lang="ru-RU" sz="1200" b="1" i="1" dirty="0">
                <a:solidFill>
                  <a:srgbClr val="00B050"/>
                </a:solidFill>
              </a:rPr>
              <a:t> </a:t>
            </a:r>
            <a:r>
              <a:rPr lang="ru-RU" sz="1200" b="1" i="1" dirty="0" err="1" smtClean="0">
                <a:solidFill>
                  <a:srgbClr val="00B050"/>
                </a:solidFill>
              </a:rPr>
              <a:t>діяльності</a:t>
            </a:r>
            <a:r>
              <a:rPr lang="ru-RU" sz="1200" b="1" i="1" dirty="0">
                <a:solidFill>
                  <a:srgbClr val="00B050"/>
                </a:solidFill>
              </a:rPr>
              <a:t> </a:t>
            </a:r>
            <a:r>
              <a:rPr lang="ru-RU" sz="1200" b="1" i="1" dirty="0" smtClean="0">
                <a:solidFill>
                  <a:srgbClr val="00B050"/>
                </a:solidFill>
              </a:rPr>
              <a:t>та </a:t>
            </a:r>
            <a:r>
              <a:rPr lang="ru-RU" sz="1200" b="1" i="1" dirty="0" err="1">
                <a:solidFill>
                  <a:srgbClr val="00B050"/>
                </a:solidFill>
              </a:rPr>
              <a:t>операцій</a:t>
            </a:r>
            <a:r>
              <a:rPr lang="ru-RU" sz="1200" b="1" i="1" dirty="0">
                <a:solidFill>
                  <a:srgbClr val="00B050"/>
                </a:solidFill>
              </a:rPr>
              <a:t> у </a:t>
            </a:r>
            <a:r>
              <a:rPr lang="ru-RU" sz="1200" b="1" i="1" dirty="0" err="1">
                <a:solidFill>
                  <a:srgbClr val="00B050"/>
                </a:solidFill>
              </a:rPr>
              <a:t>передбачених</a:t>
            </a:r>
            <a:r>
              <a:rPr lang="ru-RU" sz="1200" b="1" i="1" dirty="0">
                <a:solidFill>
                  <a:srgbClr val="00B050"/>
                </a:solidFill>
              </a:rPr>
              <a:t> законами </a:t>
            </a:r>
            <a:r>
              <a:rPr lang="ru-RU" sz="1200" b="1" i="1" dirty="0" err="1">
                <a:solidFill>
                  <a:srgbClr val="00B050"/>
                </a:solidFill>
              </a:rPr>
              <a:t>випадках</a:t>
            </a:r>
            <a:r>
              <a:rPr lang="ru-RU" sz="1200" b="1" i="1" dirty="0">
                <a:solidFill>
                  <a:srgbClr val="00B050"/>
                </a:solidFill>
              </a:rPr>
              <a:t>;</a:t>
            </a:r>
          </a:p>
          <a:p>
            <a:r>
              <a:rPr lang="ru-RU" sz="1200" b="1" i="1" dirty="0" err="1" smtClean="0">
                <a:solidFill>
                  <a:srgbClr val="0070C0"/>
                </a:solidFill>
              </a:rPr>
              <a:t>здійснює</a:t>
            </a:r>
            <a:r>
              <a:rPr lang="ru-RU" sz="1200" b="1" i="1" dirty="0" smtClean="0">
                <a:solidFill>
                  <a:srgbClr val="0070C0"/>
                </a:solidFill>
              </a:rPr>
              <a:t> </a:t>
            </a:r>
            <a:r>
              <a:rPr lang="ru-RU" sz="1200" b="1" i="1" dirty="0" err="1">
                <a:solidFill>
                  <a:srgbClr val="0070C0"/>
                </a:solidFill>
              </a:rPr>
              <a:t>сертифікацію</a:t>
            </a:r>
            <a:r>
              <a:rPr lang="ru-RU" sz="1200" b="1" i="1" dirty="0">
                <a:solidFill>
                  <a:srgbClr val="0070C0"/>
                </a:solidFill>
              </a:rPr>
              <a:t> </a:t>
            </a:r>
            <a:r>
              <a:rPr lang="ru-RU" sz="1200" b="1" i="1" dirty="0" err="1">
                <a:solidFill>
                  <a:srgbClr val="0070C0"/>
                </a:solidFill>
              </a:rPr>
              <a:t>аудиторів</a:t>
            </a:r>
            <a:r>
              <a:rPr lang="ru-RU" sz="1200" b="1" i="1" dirty="0">
                <a:solidFill>
                  <a:srgbClr val="0070C0"/>
                </a:solidFill>
              </a:rPr>
              <a:t>, </a:t>
            </a:r>
            <a:r>
              <a:rPr lang="ru-RU" sz="1200" b="1" i="1" dirty="0" err="1">
                <a:solidFill>
                  <a:srgbClr val="0070C0"/>
                </a:solidFill>
              </a:rPr>
              <a:t>які</a:t>
            </a:r>
            <a:r>
              <a:rPr lang="ru-RU" sz="1200" b="1" i="1" dirty="0">
                <a:solidFill>
                  <a:srgbClr val="0070C0"/>
                </a:solidFill>
              </a:rPr>
              <a:t> </a:t>
            </a:r>
            <a:r>
              <a:rPr lang="ru-RU" sz="1200" b="1" i="1" dirty="0" err="1">
                <a:solidFill>
                  <a:srgbClr val="0070C0"/>
                </a:solidFill>
              </a:rPr>
              <a:t>проводитимуть</a:t>
            </a:r>
            <a:r>
              <a:rPr lang="ru-RU" sz="1200" b="1" i="1" dirty="0">
                <a:solidFill>
                  <a:srgbClr val="0070C0"/>
                </a:solidFill>
              </a:rPr>
              <a:t> </a:t>
            </a:r>
            <a:r>
              <a:rPr lang="ru-RU" sz="1200" b="1" i="1" dirty="0" err="1">
                <a:solidFill>
                  <a:srgbClr val="0070C0"/>
                </a:solidFill>
              </a:rPr>
              <a:t>аудиторську</a:t>
            </a:r>
            <a:r>
              <a:rPr lang="ru-RU" sz="1200" b="1" i="1" dirty="0">
                <a:solidFill>
                  <a:srgbClr val="0070C0"/>
                </a:solidFill>
              </a:rPr>
              <a:t> </a:t>
            </a:r>
            <a:r>
              <a:rPr lang="ru-RU" sz="1200" b="1" i="1" dirty="0" err="1">
                <a:solidFill>
                  <a:srgbClr val="0070C0"/>
                </a:solidFill>
              </a:rPr>
              <a:t>перевірку</a:t>
            </a:r>
            <a:r>
              <a:rPr lang="ru-RU" sz="1200" b="1" i="1" dirty="0">
                <a:solidFill>
                  <a:srgbClr val="0070C0"/>
                </a:solidFill>
              </a:rPr>
              <a:t> </a:t>
            </a:r>
            <a:r>
              <a:rPr lang="ru-RU" sz="1200" b="1" i="1" dirty="0" err="1">
                <a:solidFill>
                  <a:srgbClr val="0070C0"/>
                </a:solidFill>
              </a:rPr>
              <a:t>банків</a:t>
            </a:r>
            <a:r>
              <a:rPr lang="ru-RU" sz="1200" b="1" i="1" dirty="0">
                <a:solidFill>
                  <a:srgbClr val="0070C0"/>
                </a:solidFill>
              </a:rPr>
              <a:t>, </a:t>
            </a:r>
            <a:r>
              <a:rPr lang="ru-RU" sz="1200" b="1" i="1" dirty="0" err="1">
                <a:solidFill>
                  <a:srgbClr val="0070C0"/>
                </a:solidFill>
              </a:rPr>
              <a:t>тимчасових</a:t>
            </a:r>
            <a:r>
              <a:rPr lang="ru-RU" sz="1200" b="1" i="1" dirty="0">
                <a:solidFill>
                  <a:srgbClr val="0070C0"/>
                </a:solidFill>
              </a:rPr>
              <a:t> </a:t>
            </a:r>
            <a:r>
              <a:rPr lang="ru-RU" sz="1200" b="1" i="1" dirty="0" err="1">
                <a:solidFill>
                  <a:srgbClr val="0070C0"/>
                </a:solidFill>
              </a:rPr>
              <a:t>адміністраторів</a:t>
            </a:r>
            <a:r>
              <a:rPr lang="ru-RU" sz="1200" b="1" i="1" dirty="0">
                <a:solidFill>
                  <a:srgbClr val="0070C0"/>
                </a:solidFill>
              </a:rPr>
              <a:t> та </a:t>
            </a:r>
            <a:r>
              <a:rPr lang="ru-RU" sz="1200" b="1" i="1" dirty="0" err="1">
                <a:solidFill>
                  <a:srgbClr val="0070C0"/>
                </a:solidFill>
              </a:rPr>
              <a:t>ліквідаторів</a:t>
            </a:r>
            <a:r>
              <a:rPr lang="ru-RU" sz="1200" b="1" i="1" dirty="0">
                <a:solidFill>
                  <a:srgbClr val="0070C0"/>
                </a:solidFill>
              </a:rPr>
              <a:t> банку;</a:t>
            </a:r>
          </a:p>
          <a:p>
            <a:r>
              <a:rPr lang="ru-RU" sz="1200" b="1" i="1" dirty="0" err="1">
                <a:solidFill>
                  <a:srgbClr val="7030A0"/>
                </a:solidFill>
              </a:rPr>
              <a:t>складає</a:t>
            </a:r>
            <a:r>
              <a:rPr lang="ru-RU" sz="1200" b="1" i="1" dirty="0">
                <a:solidFill>
                  <a:srgbClr val="7030A0"/>
                </a:solidFill>
              </a:rPr>
              <a:t> </a:t>
            </a:r>
            <a:r>
              <a:rPr lang="ru-RU" sz="1200" b="1" i="1" dirty="0" err="1">
                <a:solidFill>
                  <a:srgbClr val="7030A0"/>
                </a:solidFill>
              </a:rPr>
              <a:t>платіжний</a:t>
            </a:r>
            <a:r>
              <a:rPr lang="ru-RU" sz="1200" b="1" i="1" dirty="0">
                <a:solidFill>
                  <a:srgbClr val="7030A0"/>
                </a:solidFill>
              </a:rPr>
              <a:t> баланс, </a:t>
            </a:r>
            <a:r>
              <a:rPr lang="ru-RU" sz="1200" b="1" i="1" dirty="0" err="1">
                <a:solidFill>
                  <a:srgbClr val="7030A0"/>
                </a:solidFill>
              </a:rPr>
              <a:t>здійснює</a:t>
            </a:r>
            <a:r>
              <a:rPr lang="ru-RU" sz="1200" b="1" i="1" dirty="0">
                <a:solidFill>
                  <a:srgbClr val="7030A0"/>
                </a:solidFill>
              </a:rPr>
              <a:t> </a:t>
            </a:r>
            <a:r>
              <a:rPr lang="ru-RU" sz="1200" b="1" i="1" dirty="0" err="1">
                <a:solidFill>
                  <a:srgbClr val="7030A0"/>
                </a:solidFill>
              </a:rPr>
              <a:t>його</a:t>
            </a:r>
            <a:r>
              <a:rPr lang="ru-RU" sz="1200" b="1" i="1" dirty="0">
                <a:solidFill>
                  <a:srgbClr val="7030A0"/>
                </a:solidFill>
              </a:rPr>
              <a:t> </a:t>
            </a:r>
            <a:r>
              <a:rPr lang="ru-RU" sz="1200" b="1" i="1" dirty="0" err="1">
                <a:solidFill>
                  <a:srgbClr val="7030A0"/>
                </a:solidFill>
              </a:rPr>
              <a:t>аналіз</a:t>
            </a:r>
            <a:r>
              <a:rPr lang="ru-RU" sz="1200" b="1" i="1" dirty="0">
                <a:solidFill>
                  <a:srgbClr val="7030A0"/>
                </a:solidFill>
              </a:rPr>
              <a:t> та </a:t>
            </a:r>
            <a:r>
              <a:rPr lang="ru-RU" sz="1200" b="1" i="1" dirty="0" err="1">
                <a:solidFill>
                  <a:srgbClr val="7030A0"/>
                </a:solidFill>
              </a:rPr>
              <a:t>прогнозування</a:t>
            </a:r>
            <a:r>
              <a:rPr lang="ru-RU" sz="1200" b="1" i="1" dirty="0">
                <a:solidFill>
                  <a:srgbClr val="7030A0"/>
                </a:solidFill>
              </a:rPr>
              <a:t>;</a:t>
            </a:r>
          </a:p>
          <a:p>
            <a:r>
              <a:rPr lang="ru-RU" sz="1200" b="1" i="1" dirty="0" err="1">
                <a:solidFill>
                  <a:srgbClr val="FF0000"/>
                </a:solidFill>
              </a:rPr>
              <a:t>представляє</a:t>
            </a:r>
            <a:r>
              <a:rPr lang="ru-RU" sz="1200" b="1" i="1" dirty="0">
                <a:solidFill>
                  <a:srgbClr val="FF0000"/>
                </a:solidFill>
              </a:rPr>
              <a:t> </a:t>
            </a:r>
            <a:r>
              <a:rPr lang="ru-RU" sz="1200" b="1" i="1" dirty="0" err="1">
                <a:solidFill>
                  <a:srgbClr val="FF0000"/>
                </a:solidFill>
              </a:rPr>
              <a:t>інтереси</a:t>
            </a:r>
            <a:r>
              <a:rPr lang="ru-RU" sz="1200" b="1" i="1" dirty="0">
                <a:solidFill>
                  <a:srgbClr val="FF0000"/>
                </a:solidFill>
              </a:rPr>
              <a:t> </a:t>
            </a:r>
            <a:r>
              <a:rPr lang="ru-RU" sz="1200" b="1" i="1" dirty="0" err="1">
                <a:solidFill>
                  <a:srgbClr val="FF0000"/>
                </a:solidFill>
              </a:rPr>
              <a:t>України</a:t>
            </a:r>
            <a:r>
              <a:rPr lang="ru-RU" sz="1200" b="1" i="1" dirty="0">
                <a:solidFill>
                  <a:srgbClr val="FF0000"/>
                </a:solidFill>
              </a:rPr>
              <a:t> в </a:t>
            </a:r>
            <a:r>
              <a:rPr lang="ru-RU" sz="1200" b="1" i="1" dirty="0" err="1">
                <a:solidFill>
                  <a:srgbClr val="FF0000"/>
                </a:solidFill>
              </a:rPr>
              <a:t>центральних</a:t>
            </a:r>
            <a:r>
              <a:rPr lang="ru-RU" sz="1200" b="1" i="1" dirty="0">
                <a:solidFill>
                  <a:srgbClr val="FF0000"/>
                </a:solidFill>
              </a:rPr>
              <a:t> банках </a:t>
            </a:r>
            <a:r>
              <a:rPr lang="ru-RU" sz="1200" b="1" i="1" dirty="0" err="1">
                <a:solidFill>
                  <a:srgbClr val="FF0000"/>
                </a:solidFill>
              </a:rPr>
              <a:t>інших</a:t>
            </a:r>
            <a:r>
              <a:rPr lang="ru-RU" sz="1200" b="1" i="1" dirty="0">
                <a:solidFill>
                  <a:srgbClr val="FF0000"/>
                </a:solidFill>
              </a:rPr>
              <a:t> держав, </a:t>
            </a:r>
            <a:r>
              <a:rPr lang="ru-RU" sz="1200" b="1" i="1" dirty="0" err="1">
                <a:solidFill>
                  <a:srgbClr val="FF0000"/>
                </a:solidFill>
              </a:rPr>
              <a:t>міжнародних</a:t>
            </a:r>
            <a:r>
              <a:rPr lang="ru-RU" sz="1200" b="1" i="1" dirty="0">
                <a:solidFill>
                  <a:srgbClr val="FF0000"/>
                </a:solidFill>
              </a:rPr>
              <a:t> банках та </a:t>
            </a:r>
            <a:r>
              <a:rPr lang="ru-RU" sz="1200" b="1" i="1" dirty="0" err="1">
                <a:solidFill>
                  <a:srgbClr val="FF0000"/>
                </a:solidFill>
              </a:rPr>
              <a:t>інших</a:t>
            </a:r>
            <a:r>
              <a:rPr lang="ru-RU" sz="1200" b="1" i="1" dirty="0">
                <a:solidFill>
                  <a:srgbClr val="FF0000"/>
                </a:solidFill>
              </a:rPr>
              <a:t> </a:t>
            </a:r>
            <a:r>
              <a:rPr lang="ru-RU" sz="1200" b="1" i="1" dirty="0" err="1">
                <a:solidFill>
                  <a:srgbClr val="FF0000"/>
                </a:solidFill>
              </a:rPr>
              <a:t>кредитних</a:t>
            </a:r>
            <a:r>
              <a:rPr lang="ru-RU" sz="1200" b="1" i="1" dirty="0">
                <a:solidFill>
                  <a:srgbClr val="FF0000"/>
                </a:solidFill>
              </a:rPr>
              <a:t> </a:t>
            </a:r>
            <a:r>
              <a:rPr lang="ru-RU" sz="1200" b="1" i="1" dirty="0" err="1">
                <a:solidFill>
                  <a:srgbClr val="FF0000"/>
                </a:solidFill>
              </a:rPr>
              <a:t>установах</a:t>
            </a:r>
            <a:r>
              <a:rPr lang="ru-RU" sz="1200" b="1" i="1" dirty="0">
                <a:solidFill>
                  <a:srgbClr val="FF0000"/>
                </a:solidFill>
              </a:rPr>
              <a:t>, де </a:t>
            </a:r>
            <a:r>
              <a:rPr lang="ru-RU" sz="1200" b="1" i="1" dirty="0" err="1">
                <a:solidFill>
                  <a:srgbClr val="FF0000"/>
                </a:solidFill>
              </a:rPr>
              <a:t>співробітництво</a:t>
            </a:r>
            <a:r>
              <a:rPr lang="ru-RU" sz="1200" b="1" i="1" dirty="0">
                <a:solidFill>
                  <a:srgbClr val="FF0000"/>
                </a:solidFill>
              </a:rPr>
              <a:t> </a:t>
            </a:r>
            <a:r>
              <a:rPr lang="ru-RU" sz="1200" b="1" i="1" dirty="0" err="1">
                <a:solidFill>
                  <a:srgbClr val="FF0000"/>
                </a:solidFill>
              </a:rPr>
              <a:t>здійснюється</a:t>
            </a:r>
            <a:r>
              <a:rPr lang="ru-RU" sz="1200" b="1" i="1" dirty="0">
                <a:solidFill>
                  <a:srgbClr val="FF0000"/>
                </a:solidFill>
              </a:rPr>
              <a:t> на </a:t>
            </a:r>
            <a:r>
              <a:rPr lang="ru-RU" sz="1200" b="1" i="1" dirty="0" err="1">
                <a:solidFill>
                  <a:srgbClr val="FF0000"/>
                </a:solidFill>
              </a:rPr>
              <a:t>рівні</a:t>
            </a:r>
            <a:r>
              <a:rPr lang="ru-RU" sz="1200" b="1" i="1" dirty="0">
                <a:solidFill>
                  <a:srgbClr val="FF0000"/>
                </a:solidFill>
              </a:rPr>
              <a:t> </a:t>
            </a:r>
            <a:r>
              <a:rPr lang="ru-RU" sz="1200" b="1" i="1" dirty="0" err="1">
                <a:solidFill>
                  <a:srgbClr val="FF0000"/>
                </a:solidFill>
              </a:rPr>
              <a:t>центральних</a:t>
            </a:r>
            <a:r>
              <a:rPr lang="ru-RU" sz="1200" b="1" i="1" dirty="0">
                <a:solidFill>
                  <a:srgbClr val="FF0000"/>
                </a:solidFill>
              </a:rPr>
              <a:t> </a:t>
            </a:r>
            <a:r>
              <a:rPr lang="ru-RU" sz="1200" b="1" i="1" dirty="0" err="1">
                <a:solidFill>
                  <a:srgbClr val="FF0000"/>
                </a:solidFill>
              </a:rPr>
              <a:t>банків</a:t>
            </a:r>
            <a:r>
              <a:rPr lang="ru-RU" sz="1200" b="1" i="1" dirty="0">
                <a:solidFill>
                  <a:srgbClr val="FF0000"/>
                </a:solidFill>
              </a:rPr>
              <a:t>;</a:t>
            </a:r>
          </a:p>
          <a:p>
            <a:r>
              <a:rPr lang="ru-RU" sz="1200" b="1" i="1" dirty="0" err="1">
                <a:solidFill>
                  <a:srgbClr val="002060"/>
                </a:solidFill>
              </a:rPr>
              <a:t>здійснює</a:t>
            </a:r>
            <a:r>
              <a:rPr lang="ru-RU" sz="1200" b="1" i="1" dirty="0">
                <a:solidFill>
                  <a:srgbClr val="002060"/>
                </a:solidFill>
              </a:rPr>
              <a:t> </a:t>
            </a:r>
            <a:r>
              <a:rPr lang="ru-RU" sz="1200" b="1" i="1" dirty="0" err="1">
                <a:solidFill>
                  <a:srgbClr val="002060"/>
                </a:solidFill>
              </a:rPr>
              <a:t>відповідно</a:t>
            </a:r>
            <a:r>
              <a:rPr lang="ru-RU" sz="1200" b="1" i="1" dirty="0">
                <a:solidFill>
                  <a:srgbClr val="002060"/>
                </a:solidFill>
              </a:rPr>
              <a:t> до </a:t>
            </a:r>
            <a:r>
              <a:rPr lang="ru-RU" sz="1200" b="1" i="1" dirty="0" err="1">
                <a:solidFill>
                  <a:srgbClr val="002060"/>
                </a:solidFill>
              </a:rPr>
              <a:t>визначених</a:t>
            </a:r>
            <a:r>
              <a:rPr lang="ru-RU" sz="1200" b="1" i="1" dirty="0">
                <a:solidFill>
                  <a:srgbClr val="002060"/>
                </a:solidFill>
              </a:rPr>
              <a:t> </a:t>
            </a:r>
            <a:r>
              <a:rPr lang="ru-RU" sz="1200" b="1" i="1" dirty="0" err="1">
                <a:solidFill>
                  <a:srgbClr val="002060"/>
                </a:solidFill>
              </a:rPr>
              <a:t>спеціальним</a:t>
            </a:r>
            <a:r>
              <a:rPr lang="ru-RU" sz="1200" b="1" i="1" dirty="0">
                <a:solidFill>
                  <a:srgbClr val="002060"/>
                </a:solidFill>
              </a:rPr>
              <a:t> законом </a:t>
            </a:r>
            <a:r>
              <a:rPr lang="ru-RU" sz="1200" b="1" i="1" dirty="0" err="1">
                <a:solidFill>
                  <a:srgbClr val="002060"/>
                </a:solidFill>
              </a:rPr>
              <a:t>повноважень</a:t>
            </a:r>
            <a:r>
              <a:rPr lang="ru-RU" sz="1200" b="1" i="1" dirty="0">
                <a:solidFill>
                  <a:srgbClr val="002060"/>
                </a:solidFill>
              </a:rPr>
              <a:t> </a:t>
            </a:r>
            <a:r>
              <a:rPr lang="ru-RU" sz="1200" b="1" i="1" dirty="0" err="1">
                <a:solidFill>
                  <a:srgbClr val="002060"/>
                </a:solidFill>
              </a:rPr>
              <a:t>валютне</a:t>
            </a:r>
            <a:r>
              <a:rPr lang="ru-RU" sz="1200" b="1" i="1" dirty="0">
                <a:solidFill>
                  <a:srgbClr val="002060"/>
                </a:solidFill>
              </a:rPr>
              <a:t> </a:t>
            </a:r>
            <a:r>
              <a:rPr lang="ru-RU" sz="1200" b="1" i="1" dirty="0" err="1">
                <a:solidFill>
                  <a:srgbClr val="002060"/>
                </a:solidFill>
              </a:rPr>
              <a:t>регулювання</a:t>
            </a:r>
            <a:r>
              <a:rPr lang="ru-RU" sz="1200" b="1" i="1" dirty="0">
                <a:solidFill>
                  <a:srgbClr val="002060"/>
                </a:solidFill>
              </a:rPr>
              <a:t>, </a:t>
            </a:r>
            <a:r>
              <a:rPr lang="ru-RU" sz="1200" b="1" i="1" dirty="0" err="1">
                <a:solidFill>
                  <a:srgbClr val="002060"/>
                </a:solidFill>
              </a:rPr>
              <a:t>визначає</a:t>
            </a:r>
            <a:r>
              <a:rPr lang="ru-RU" sz="1200" b="1" i="1" dirty="0">
                <a:solidFill>
                  <a:srgbClr val="002060"/>
                </a:solidFill>
              </a:rPr>
              <a:t> порядок </a:t>
            </a:r>
            <a:r>
              <a:rPr lang="ru-RU" sz="1200" b="1" i="1" dirty="0" err="1">
                <a:solidFill>
                  <a:srgbClr val="002060"/>
                </a:solidFill>
              </a:rPr>
              <a:t>здійснення</a:t>
            </a:r>
            <a:r>
              <a:rPr lang="ru-RU" sz="1200" b="1" i="1" dirty="0">
                <a:solidFill>
                  <a:srgbClr val="002060"/>
                </a:solidFill>
              </a:rPr>
              <a:t> </a:t>
            </a:r>
            <a:r>
              <a:rPr lang="ru-RU" sz="1200" b="1" i="1" dirty="0" err="1">
                <a:solidFill>
                  <a:srgbClr val="002060"/>
                </a:solidFill>
              </a:rPr>
              <a:t>операцій</a:t>
            </a:r>
            <a:r>
              <a:rPr lang="ru-RU" sz="1200" b="1" i="1" dirty="0">
                <a:solidFill>
                  <a:srgbClr val="002060"/>
                </a:solidFill>
              </a:rPr>
              <a:t> в </a:t>
            </a:r>
            <a:r>
              <a:rPr lang="ru-RU" sz="1200" b="1" i="1" dirty="0" err="1">
                <a:solidFill>
                  <a:srgbClr val="002060"/>
                </a:solidFill>
              </a:rPr>
              <a:t>іноземній</a:t>
            </a:r>
            <a:r>
              <a:rPr lang="ru-RU" sz="1200" b="1" i="1" dirty="0">
                <a:solidFill>
                  <a:srgbClr val="002060"/>
                </a:solidFill>
              </a:rPr>
              <a:t> </a:t>
            </a:r>
            <a:r>
              <a:rPr lang="ru-RU" sz="1200" b="1" i="1" dirty="0" err="1">
                <a:solidFill>
                  <a:srgbClr val="002060"/>
                </a:solidFill>
              </a:rPr>
              <a:t>валюті</a:t>
            </a:r>
            <a:r>
              <a:rPr lang="ru-RU" sz="1200" b="1" i="1" dirty="0">
                <a:solidFill>
                  <a:srgbClr val="002060"/>
                </a:solidFill>
              </a:rPr>
              <a:t>, </a:t>
            </a:r>
            <a:r>
              <a:rPr lang="ru-RU" sz="1200" b="1" i="1" dirty="0" err="1">
                <a:solidFill>
                  <a:srgbClr val="002060"/>
                </a:solidFill>
              </a:rPr>
              <a:t>організовує</a:t>
            </a:r>
            <a:r>
              <a:rPr lang="ru-RU" sz="1200" b="1" i="1" dirty="0">
                <a:solidFill>
                  <a:srgbClr val="002060"/>
                </a:solidFill>
              </a:rPr>
              <a:t> і </a:t>
            </a:r>
            <a:r>
              <a:rPr lang="ru-RU" sz="1200" b="1" i="1" dirty="0" err="1">
                <a:solidFill>
                  <a:srgbClr val="002060"/>
                </a:solidFill>
              </a:rPr>
              <a:t>здійснює</a:t>
            </a:r>
            <a:r>
              <a:rPr lang="ru-RU" sz="1200" b="1" i="1" dirty="0">
                <a:solidFill>
                  <a:srgbClr val="002060"/>
                </a:solidFill>
              </a:rPr>
              <a:t> </a:t>
            </a:r>
            <a:r>
              <a:rPr lang="ru-RU" sz="1200" b="1" i="1" dirty="0" err="1">
                <a:solidFill>
                  <a:srgbClr val="002060"/>
                </a:solidFill>
              </a:rPr>
              <a:t>валютний</a:t>
            </a:r>
            <a:r>
              <a:rPr lang="ru-RU" sz="1200" b="1" i="1" dirty="0">
                <a:solidFill>
                  <a:srgbClr val="002060"/>
                </a:solidFill>
              </a:rPr>
              <a:t> контроль за банками та </a:t>
            </a:r>
            <a:r>
              <a:rPr lang="ru-RU" sz="1200" b="1" i="1" dirty="0" err="1">
                <a:solidFill>
                  <a:srgbClr val="002060"/>
                </a:solidFill>
              </a:rPr>
              <a:t>іншими</a:t>
            </a:r>
            <a:r>
              <a:rPr lang="ru-RU" sz="1200" b="1" i="1" dirty="0">
                <a:solidFill>
                  <a:srgbClr val="002060"/>
                </a:solidFill>
              </a:rPr>
              <a:t> </a:t>
            </a:r>
            <a:r>
              <a:rPr lang="ru-RU" sz="1200" b="1" i="1" dirty="0" err="1">
                <a:solidFill>
                  <a:srgbClr val="002060"/>
                </a:solidFill>
              </a:rPr>
              <a:t>фінансовими</a:t>
            </a:r>
            <a:r>
              <a:rPr lang="ru-RU" sz="1200" b="1" i="1" dirty="0">
                <a:solidFill>
                  <a:srgbClr val="002060"/>
                </a:solidFill>
              </a:rPr>
              <a:t> </a:t>
            </a:r>
            <a:r>
              <a:rPr lang="ru-RU" sz="1200" b="1" i="1" dirty="0" err="1">
                <a:solidFill>
                  <a:srgbClr val="002060"/>
                </a:solidFill>
              </a:rPr>
              <a:t>установами</a:t>
            </a:r>
            <a:r>
              <a:rPr lang="ru-RU" sz="1200" b="1" i="1" dirty="0">
                <a:solidFill>
                  <a:srgbClr val="002060"/>
                </a:solidFill>
              </a:rPr>
              <a:t>, </a:t>
            </a:r>
            <a:r>
              <a:rPr lang="ru-RU" sz="1200" b="1" i="1" dirty="0" err="1">
                <a:solidFill>
                  <a:srgbClr val="002060"/>
                </a:solidFill>
              </a:rPr>
              <a:t>які</a:t>
            </a:r>
            <a:r>
              <a:rPr lang="ru-RU" sz="1200" b="1" i="1" dirty="0">
                <a:solidFill>
                  <a:srgbClr val="002060"/>
                </a:solidFill>
              </a:rPr>
              <a:t> </a:t>
            </a:r>
            <a:r>
              <a:rPr lang="ru-RU" sz="1200" b="1" i="1" dirty="0" err="1">
                <a:solidFill>
                  <a:srgbClr val="002060"/>
                </a:solidFill>
              </a:rPr>
              <a:t>отримали</a:t>
            </a:r>
            <a:r>
              <a:rPr lang="ru-RU" sz="1200" b="1" i="1" dirty="0">
                <a:solidFill>
                  <a:srgbClr val="002060"/>
                </a:solidFill>
              </a:rPr>
              <a:t> </a:t>
            </a:r>
            <a:r>
              <a:rPr lang="ru-RU" sz="1200" b="1" i="1" dirty="0" err="1">
                <a:solidFill>
                  <a:srgbClr val="002060"/>
                </a:solidFill>
              </a:rPr>
              <a:t>ліцензію</a:t>
            </a:r>
            <a:r>
              <a:rPr lang="ru-RU" sz="1200" b="1" i="1" dirty="0">
                <a:solidFill>
                  <a:srgbClr val="002060"/>
                </a:solidFill>
              </a:rPr>
              <a:t> </a:t>
            </a:r>
            <a:r>
              <a:rPr lang="ru-RU" sz="1200" b="1" i="1" dirty="0" err="1">
                <a:solidFill>
                  <a:srgbClr val="002060"/>
                </a:solidFill>
              </a:rPr>
              <a:t>Національного</a:t>
            </a:r>
            <a:r>
              <a:rPr lang="ru-RU" sz="1200" b="1" i="1" dirty="0">
                <a:solidFill>
                  <a:srgbClr val="002060"/>
                </a:solidFill>
              </a:rPr>
              <a:t> банку на </a:t>
            </a:r>
            <a:r>
              <a:rPr lang="ru-RU" sz="1200" b="1" i="1" dirty="0" err="1">
                <a:solidFill>
                  <a:srgbClr val="002060"/>
                </a:solidFill>
              </a:rPr>
              <a:t>здійснення</a:t>
            </a:r>
            <a:r>
              <a:rPr lang="ru-RU" sz="1200" b="1" i="1" dirty="0">
                <a:solidFill>
                  <a:srgbClr val="002060"/>
                </a:solidFill>
              </a:rPr>
              <a:t> </a:t>
            </a:r>
            <a:r>
              <a:rPr lang="ru-RU" sz="1200" b="1" i="1" dirty="0" err="1">
                <a:solidFill>
                  <a:srgbClr val="002060"/>
                </a:solidFill>
              </a:rPr>
              <a:t>валютних</a:t>
            </a:r>
            <a:r>
              <a:rPr lang="ru-RU" sz="1200" b="1" i="1" dirty="0">
                <a:solidFill>
                  <a:srgbClr val="002060"/>
                </a:solidFill>
              </a:rPr>
              <a:t> </a:t>
            </a:r>
            <a:r>
              <a:rPr lang="ru-RU" sz="1200" b="1" i="1" dirty="0" err="1">
                <a:solidFill>
                  <a:srgbClr val="002060"/>
                </a:solidFill>
              </a:rPr>
              <a:t>операцій</a:t>
            </a:r>
            <a:r>
              <a:rPr lang="ru-RU" sz="1200" b="1" i="1" dirty="0">
                <a:solidFill>
                  <a:srgbClr val="002060"/>
                </a:solidFill>
              </a:rPr>
              <a:t>;</a:t>
            </a:r>
          </a:p>
          <a:p>
            <a:r>
              <a:rPr lang="ru-RU" sz="1200" b="1" i="1" dirty="0" err="1">
                <a:solidFill>
                  <a:srgbClr val="7030A0"/>
                </a:solidFill>
              </a:rPr>
              <a:t>забезпечує</a:t>
            </a:r>
            <a:r>
              <a:rPr lang="ru-RU" sz="1200" b="1" i="1" dirty="0">
                <a:solidFill>
                  <a:srgbClr val="7030A0"/>
                </a:solidFill>
              </a:rPr>
              <a:t> </a:t>
            </a:r>
            <a:r>
              <a:rPr lang="ru-RU" sz="1200" b="1" i="1" dirty="0" err="1">
                <a:solidFill>
                  <a:srgbClr val="7030A0"/>
                </a:solidFill>
              </a:rPr>
              <a:t>накопичення</a:t>
            </a:r>
            <a:r>
              <a:rPr lang="ru-RU" sz="1200" b="1" i="1" dirty="0">
                <a:solidFill>
                  <a:srgbClr val="7030A0"/>
                </a:solidFill>
              </a:rPr>
              <a:t> та </a:t>
            </a:r>
            <a:r>
              <a:rPr lang="ru-RU" sz="1200" b="1" i="1" dirty="0" err="1">
                <a:solidFill>
                  <a:srgbClr val="7030A0"/>
                </a:solidFill>
              </a:rPr>
              <a:t>зберігання</a:t>
            </a:r>
            <a:r>
              <a:rPr lang="ru-RU" sz="1200" b="1" i="1" dirty="0">
                <a:solidFill>
                  <a:srgbClr val="7030A0"/>
                </a:solidFill>
              </a:rPr>
              <a:t> золото-</a:t>
            </a:r>
            <a:r>
              <a:rPr lang="ru-RU" sz="1200" b="1" i="1" dirty="0" err="1">
                <a:solidFill>
                  <a:srgbClr val="7030A0"/>
                </a:solidFill>
              </a:rPr>
              <a:t>валютних</a:t>
            </a:r>
            <a:r>
              <a:rPr lang="ru-RU" sz="1200" b="1" i="1" dirty="0">
                <a:solidFill>
                  <a:srgbClr val="7030A0"/>
                </a:solidFill>
              </a:rPr>
              <a:t> </a:t>
            </a:r>
            <a:r>
              <a:rPr lang="ru-RU" sz="1200" b="1" i="1" dirty="0" err="1" smtClean="0">
                <a:solidFill>
                  <a:srgbClr val="7030A0"/>
                </a:solidFill>
              </a:rPr>
              <a:t>резервів</a:t>
            </a:r>
            <a:r>
              <a:rPr lang="ru-RU" sz="1200" b="1" i="1" dirty="0">
                <a:solidFill>
                  <a:srgbClr val="7030A0"/>
                </a:solidFill>
              </a:rPr>
              <a:t> </a:t>
            </a:r>
            <a:r>
              <a:rPr lang="ru-RU" sz="1200" b="1" i="1" dirty="0" smtClean="0">
                <a:solidFill>
                  <a:srgbClr val="7030A0"/>
                </a:solidFill>
              </a:rPr>
              <a:t>та </a:t>
            </a:r>
            <a:r>
              <a:rPr lang="ru-RU" sz="1200" b="1" i="1" dirty="0" err="1">
                <a:solidFill>
                  <a:srgbClr val="7030A0"/>
                </a:solidFill>
              </a:rPr>
              <a:t>здійснення</a:t>
            </a:r>
            <a:r>
              <a:rPr lang="ru-RU" sz="1200" b="1" i="1" dirty="0">
                <a:solidFill>
                  <a:srgbClr val="7030A0"/>
                </a:solidFill>
              </a:rPr>
              <a:t> </a:t>
            </a:r>
            <a:r>
              <a:rPr lang="ru-RU" sz="1200" b="1" i="1" dirty="0" err="1">
                <a:solidFill>
                  <a:srgbClr val="7030A0"/>
                </a:solidFill>
              </a:rPr>
              <a:t>операцій</a:t>
            </a:r>
            <a:r>
              <a:rPr lang="ru-RU" sz="1200" b="1" i="1" dirty="0">
                <a:solidFill>
                  <a:srgbClr val="7030A0"/>
                </a:solidFill>
              </a:rPr>
              <a:t> з ними та </a:t>
            </a:r>
            <a:r>
              <a:rPr lang="ru-RU" sz="1200" b="1" i="1" dirty="0" err="1">
                <a:solidFill>
                  <a:srgbClr val="7030A0"/>
                </a:solidFill>
              </a:rPr>
              <a:t>банківськими</a:t>
            </a:r>
            <a:r>
              <a:rPr lang="ru-RU" sz="1200" b="1" i="1" dirty="0">
                <a:solidFill>
                  <a:srgbClr val="7030A0"/>
                </a:solidFill>
              </a:rPr>
              <a:t> </a:t>
            </a:r>
            <a:r>
              <a:rPr lang="ru-RU" sz="1200" b="1" i="1" dirty="0" err="1">
                <a:solidFill>
                  <a:srgbClr val="7030A0"/>
                </a:solidFill>
              </a:rPr>
              <a:t>металами</a:t>
            </a:r>
            <a:r>
              <a:rPr lang="ru-RU" sz="1200" b="1" i="1" dirty="0">
                <a:solidFill>
                  <a:srgbClr val="7030A0"/>
                </a:solidFill>
              </a:rPr>
              <a:t>;</a:t>
            </a:r>
          </a:p>
          <a:p>
            <a:r>
              <a:rPr lang="ru-RU" sz="1200" b="1" i="1" dirty="0" err="1" smtClean="0">
                <a:solidFill>
                  <a:srgbClr val="FF0000"/>
                </a:solidFill>
              </a:rPr>
              <a:t>бере</a:t>
            </a:r>
            <a:r>
              <a:rPr lang="ru-RU" sz="1200" b="1" i="1" dirty="0" smtClean="0">
                <a:solidFill>
                  <a:srgbClr val="FF0000"/>
                </a:solidFill>
              </a:rPr>
              <a:t> </a:t>
            </a:r>
            <a:r>
              <a:rPr lang="ru-RU" sz="1200" b="1" i="1" dirty="0">
                <a:solidFill>
                  <a:srgbClr val="FF0000"/>
                </a:solidFill>
              </a:rPr>
              <a:t>участь у </a:t>
            </a:r>
            <a:r>
              <a:rPr lang="ru-RU" sz="1200" b="1" i="1" dirty="0" err="1">
                <a:solidFill>
                  <a:srgbClr val="FF0000"/>
                </a:solidFill>
              </a:rPr>
              <a:t>підготовці</a:t>
            </a:r>
            <a:r>
              <a:rPr lang="ru-RU" sz="1200" b="1" i="1" dirty="0">
                <a:solidFill>
                  <a:srgbClr val="FF0000"/>
                </a:solidFill>
              </a:rPr>
              <a:t> </a:t>
            </a:r>
            <a:r>
              <a:rPr lang="ru-RU" sz="1200" b="1" i="1" dirty="0" err="1">
                <a:solidFill>
                  <a:srgbClr val="FF0000"/>
                </a:solidFill>
              </a:rPr>
              <a:t>кадрів</a:t>
            </a:r>
            <a:r>
              <a:rPr lang="ru-RU" sz="1200" b="1" i="1" dirty="0">
                <a:solidFill>
                  <a:srgbClr val="FF0000"/>
                </a:solidFill>
              </a:rPr>
              <a:t> для </a:t>
            </a:r>
            <a:r>
              <a:rPr lang="ru-RU" sz="1200" b="1" i="1" dirty="0" err="1">
                <a:solidFill>
                  <a:srgbClr val="FF0000"/>
                </a:solidFill>
              </a:rPr>
              <a:t>банківської</a:t>
            </a:r>
            <a:r>
              <a:rPr lang="ru-RU" sz="1200" b="1" i="1" dirty="0">
                <a:solidFill>
                  <a:srgbClr val="FF0000"/>
                </a:solidFill>
              </a:rPr>
              <a:t> </a:t>
            </a:r>
            <a:r>
              <a:rPr lang="ru-RU" sz="1200" b="1" i="1" dirty="0" err="1">
                <a:solidFill>
                  <a:srgbClr val="FF0000"/>
                </a:solidFill>
              </a:rPr>
              <a:t>системи</a:t>
            </a:r>
            <a:r>
              <a:rPr lang="ru-RU" sz="1200" b="1" i="1" dirty="0">
                <a:solidFill>
                  <a:srgbClr val="FF0000"/>
                </a:solidFill>
              </a:rPr>
              <a:t> </a:t>
            </a:r>
            <a:r>
              <a:rPr lang="ru-RU" sz="1200" b="1" i="1" dirty="0" err="1" smtClean="0">
                <a:solidFill>
                  <a:srgbClr val="FF0000"/>
                </a:solidFill>
              </a:rPr>
              <a:t>України</a:t>
            </a:r>
            <a:endParaRPr lang="ru-RU" sz="12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4641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800200"/>
          </a:xfr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РЕАЛІЗАЦІЇ ЦИХ ФУНКЦІЙ НБУ НАДІЛЯЄТЬСЯ ВІДПОВІДНИМИ ДЕРЖАВНО-ВЛАДНИМИ І ЦИВІЛЬНО-ПРАВОВИМИ ПОВНОВАЖЕННЯМИ:</a:t>
            </a:r>
            <a:endParaRPr lang="uk-UA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132856"/>
            <a:ext cx="8928992" cy="4608512"/>
          </a:xfrm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самостійною</a:t>
            </a:r>
            <a:r>
              <a:rPr lang="ru-RU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юридичною</a:t>
            </a:r>
            <a:r>
              <a:rPr lang="ru-RU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особою;</a:t>
            </a:r>
          </a:p>
          <a:p>
            <a:r>
              <a:rPr lang="ru-RU" sz="36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36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майно</a:t>
            </a:r>
            <a:r>
              <a:rPr lang="ru-RU" sz="36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відокремлено</a:t>
            </a:r>
            <a:r>
              <a:rPr lang="ru-RU" sz="36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36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майна </a:t>
            </a:r>
            <a:r>
              <a:rPr lang="ru-RU" sz="36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sz="36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3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НБУ </a:t>
            </a:r>
            <a:r>
              <a:rPr lang="ru-RU" sz="36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3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ним </a:t>
            </a:r>
            <a:r>
              <a:rPr lang="ru-RU" sz="36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розпоряджатись</a:t>
            </a:r>
            <a:r>
              <a:rPr lang="ru-RU" sz="3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36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власник</a:t>
            </a:r>
            <a:r>
              <a:rPr lang="ru-RU" sz="3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3600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3600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не є </a:t>
            </a:r>
            <a:r>
              <a:rPr lang="ru-RU" sz="3600" b="1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комерційною</a:t>
            </a:r>
            <a:r>
              <a:rPr lang="ru-RU" sz="3600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організацією</a:t>
            </a:r>
            <a:r>
              <a:rPr lang="ru-RU" sz="36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57965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936104"/>
          </a:xfr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6000" b="1" i="1" dirty="0" smtClean="0">
                <a:solidFill>
                  <a:srgbClr val="FF0000"/>
                </a:solidFill>
              </a:rPr>
              <a:t>ВИСНОВКИ</a:t>
            </a:r>
            <a:endParaRPr lang="ru-RU" sz="6000" b="1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052736"/>
            <a:ext cx="8928992" cy="5688632"/>
          </a:xfr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vi-VN" sz="2000" b="1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Національний </a:t>
            </a:r>
            <a:r>
              <a:rPr lang="vi-VN" sz="2000" b="1" i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банк </a:t>
            </a:r>
            <a:r>
              <a:rPr lang="vi-VN" sz="2000" b="1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України</a:t>
            </a:r>
            <a:r>
              <a:rPr lang="vi-VN" sz="2000" b="1" i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 </a:t>
            </a:r>
            <a:r>
              <a:rPr lang="vi-VN" sz="2000" b="1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є </a:t>
            </a:r>
            <a:r>
              <a:rPr lang="vi-VN" sz="2000" b="1" i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особливим центральним органом державного управління, його емісійним центром, проводить єдину державну </a:t>
            </a:r>
            <a:r>
              <a:rPr lang="vi-VN" sz="2000" b="1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політикув</a:t>
            </a:r>
            <a:r>
              <a:rPr lang="uk-UA" sz="2000" b="1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р</a:t>
            </a:r>
            <a:r>
              <a:rPr lang="vi-VN" sz="2000" b="1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галузі</a:t>
            </a:r>
            <a:r>
              <a:rPr lang="vi-VN" sz="2000" b="1" i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 грошового обігу, кредиту, зміцнення грошової одиниці України - </a:t>
            </a:r>
            <a:r>
              <a:rPr lang="vi-VN" sz="2000" b="1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гривні.</a:t>
            </a:r>
            <a:endParaRPr lang="ru-RU" sz="2000" b="1" i="1" dirty="0" smtClean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ru-RU" sz="2000" b="1" i="1" dirty="0" err="1" smtClean="0">
                <a:solidFill>
                  <a:srgbClr val="002060"/>
                </a:solidFill>
              </a:rPr>
              <a:t>Національний</a:t>
            </a:r>
            <a:r>
              <a:rPr lang="ru-RU" sz="2000" b="1" i="1" dirty="0" smtClean="0">
                <a:solidFill>
                  <a:srgbClr val="002060"/>
                </a:solidFill>
              </a:rPr>
              <a:t> </a:t>
            </a:r>
            <a:r>
              <a:rPr lang="ru-RU" sz="2000" b="1" i="1" dirty="0">
                <a:solidFill>
                  <a:srgbClr val="002060"/>
                </a:solidFill>
              </a:rPr>
              <a:t>банк </a:t>
            </a:r>
            <a:r>
              <a:rPr lang="ru-RU" sz="2000" b="1" i="1" dirty="0" err="1">
                <a:solidFill>
                  <a:srgbClr val="002060"/>
                </a:solidFill>
              </a:rPr>
              <a:t>організовує</a:t>
            </a:r>
            <a:r>
              <a:rPr lang="ru-RU" sz="2000" b="1" i="1" dirty="0">
                <a:solidFill>
                  <a:srgbClr val="002060"/>
                </a:solidFill>
              </a:rPr>
              <a:t> </a:t>
            </a:r>
            <a:r>
              <a:rPr lang="ru-RU" sz="2000" b="1" i="1" dirty="0" err="1">
                <a:solidFill>
                  <a:srgbClr val="002060"/>
                </a:solidFill>
              </a:rPr>
              <a:t>міжбанківські</a:t>
            </a:r>
            <a:r>
              <a:rPr lang="ru-RU" sz="2000" b="1" i="1" dirty="0">
                <a:solidFill>
                  <a:srgbClr val="002060"/>
                </a:solidFill>
              </a:rPr>
              <a:t> </a:t>
            </a:r>
            <a:r>
              <a:rPr lang="ru-RU" sz="2000" b="1" i="1" dirty="0" err="1">
                <a:solidFill>
                  <a:srgbClr val="002060"/>
                </a:solidFill>
              </a:rPr>
              <a:t>розрахунки</a:t>
            </a:r>
            <a:r>
              <a:rPr lang="ru-RU" sz="2000" b="1" i="1" dirty="0">
                <a:solidFill>
                  <a:srgbClr val="002060"/>
                </a:solidFill>
              </a:rPr>
              <a:t>, </a:t>
            </a:r>
            <a:r>
              <a:rPr lang="ru-RU" sz="2000" b="1" i="1" dirty="0" err="1">
                <a:solidFill>
                  <a:srgbClr val="002060"/>
                </a:solidFill>
              </a:rPr>
              <a:t>координує</a:t>
            </a:r>
            <a:r>
              <a:rPr lang="ru-RU" sz="2000" b="1" i="1" dirty="0">
                <a:solidFill>
                  <a:srgbClr val="002060"/>
                </a:solidFill>
              </a:rPr>
              <a:t> </a:t>
            </a:r>
            <a:r>
              <a:rPr lang="ru-RU" sz="2000" b="1" i="1" dirty="0" err="1">
                <a:solidFill>
                  <a:srgbClr val="002060"/>
                </a:solidFill>
              </a:rPr>
              <a:t>діяльність</a:t>
            </a:r>
            <a:r>
              <a:rPr lang="ru-RU" sz="2000" b="1" i="1" dirty="0">
                <a:solidFill>
                  <a:srgbClr val="002060"/>
                </a:solidFill>
              </a:rPr>
              <a:t> </a:t>
            </a:r>
            <a:r>
              <a:rPr lang="ru-RU" sz="2000" b="1" i="1" dirty="0" err="1">
                <a:solidFill>
                  <a:srgbClr val="002060"/>
                </a:solidFill>
              </a:rPr>
              <a:t>банківської</a:t>
            </a:r>
            <a:r>
              <a:rPr lang="ru-RU" sz="2000" b="1" i="1" dirty="0">
                <a:solidFill>
                  <a:srgbClr val="002060"/>
                </a:solidFill>
              </a:rPr>
              <a:t> </a:t>
            </a:r>
            <a:r>
              <a:rPr lang="ru-RU" sz="2000" b="1" i="1" dirty="0" err="1">
                <a:solidFill>
                  <a:srgbClr val="002060"/>
                </a:solidFill>
              </a:rPr>
              <a:t>системи</a:t>
            </a:r>
            <a:r>
              <a:rPr lang="ru-RU" sz="2000" b="1" i="1" dirty="0">
                <a:solidFill>
                  <a:srgbClr val="002060"/>
                </a:solidFill>
              </a:rPr>
              <a:t> в </a:t>
            </a:r>
            <a:r>
              <a:rPr lang="ru-RU" sz="2000" b="1" i="1" dirty="0" err="1">
                <a:solidFill>
                  <a:srgbClr val="002060"/>
                </a:solidFill>
              </a:rPr>
              <a:t>цілому</a:t>
            </a:r>
            <a:r>
              <a:rPr lang="ru-RU" sz="2000" b="1" i="1" dirty="0">
                <a:solidFill>
                  <a:srgbClr val="002060"/>
                </a:solidFill>
              </a:rPr>
              <a:t>, </a:t>
            </a:r>
            <a:r>
              <a:rPr lang="ru-RU" sz="2000" b="1" i="1" dirty="0" err="1">
                <a:solidFill>
                  <a:srgbClr val="002060"/>
                </a:solidFill>
              </a:rPr>
              <a:t>визначає</a:t>
            </a:r>
            <a:r>
              <a:rPr lang="ru-RU" sz="2000" b="1" i="1" dirty="0">
                <a:solidFill>
                  <a:srgbClr val="002060"/>
                </a:solidFill>
              </a:rPr>
              <a:t> курс </a:t>
            </a:r>
            <a:r>
              <a:rPr lang="ru-RU" sz="2000" b="1" i="1" dirty="0" err="1">
                <a:solidFill>
                  <a:srgbClr val="002060"/>
                </a:solidFill>
              </a:rPr>
              <a:t>грошової</a:t>
            </a:r>
            <a:r>
              <a:rPr lang="ru-RU" sz="2000" b="1" i="1" dirty="0">
                <a:solidFill>
                  <a:srgbClr val="002060"/>
                </a:solidFill>
              </a:rPr>
              <a:t> </a:t>
            </a:r>
            <a:r>
              <a:rPr lang="ru-RU" sz="2000" b="1" i="1" dirty="0" err="1">
                <a:solidFill>
                  <a:srgbClr val="002060"/>
                </a:solidFill>
              </a:rPr>
              <a:t>одиниці</a:t>
            </a:r>
            <a:r>
              <a:rPr lang="ru-RU" sz="2000" b="1" i="1" dirty="0">
                <a:solidFill>
                  <a:srgbClr val="002060"/>
                </a:solidFill>
              </a:rPr>
              <a:t> </a:t>
            </a:r>
            <a:r>
              <a:rPr lang="ru-RU" sz="2000" b="1" i="1" dirty="0" err="1">
                <a:solidFill>
                  <a:srgbClr val="002060"/>
                </a:solidFill>
              </a:rPr>
              <a:t>відносно</a:t>
            </a:r>
            <a:r>
              <a:rPr lang="ru-RU" sz="2000" b="1" i="1" dirty="0">
                <a:solidFill>
                  <a:srgbClr val="002060"/>
                </a:solidFill>
              </a:rPr>
              <a:t> валют </a:t>
            </a:r>
            <a:r>
              <a:rPr lang="ru-RU" sz="2000" b="1" i="1" dirty="0" err="1">
                <a:solidFill>
                  <a:srgbClr val="002060"/>
                </a:solidFill>
              </a:rPr>
              <a:t>інших</a:t>
            </a:r>
            <a:r>
              <a:rPr lang="ru-RU" sz="2000" b="1" i="1" dirty="0">
                <a:solidFill>
                  <a:srgbClr val="002060"/>
                </a:solidFill>
              </a:rPr>
              <a:t> </a:t>
            </a:r>
            <a:r>
              <a:rPr lang="ru-RU" sz="2000" b="1" i="1" dirty="0" err="1">
                <a:solidFill>
                  <a:srgbClr val="002060"/>
                </a:solidFill>
              </a:rPr>
              <a:t>країн</a:t>
            </a:r>
            <a:r>
              <a:rPr lang="ru-RU" sz="2000" b="1" i="1" dirty="0">
                <a:solidFill>
                  <a:srgbClr val="002060"/>
                </a:solidFill>
              </a:rPr>
              <a:t>. </a:t>
            </a:r>
            <a:r>
              <a:rPr lang="ru-RU" sz="2000" b="1" i="1" dirty="0" err="1">
                <a:solidFill>
                  <a:srgbClr val="C00000"/>
                </a:solidFill>
              </a:rPr>
              <a:t>Національний</a:t>
            </a:r>
            <a:r>
              <a:rPr lang="ru-RU" sz="2000" b="1" i="1" dirty="0">
                <a:solidFill>
                  <a:srgbClr val="C00000"/>
                </a:solidFill>
              </a:rPr>
              <a:t> банк </a:t>
            </a:r>
            <a:r>
              <a:rPr lang="ru-RU" sz="2000" b="1" i="1" dirty="0" err="1">
                <a:solidFill>
                  <a:srgbClr val="C00000"/>
                </a:solidFill>
              </a:rPr>
              <a:t>визначає</a:t>
            </a:r>
            <a:r>
              <a:rPr lang="ru-RU" sz="2000" b="1" i="1" dirty="0">
                <a:solidFill>
                  <a:srgbClr val="C00000"/>
                </a:solidFill>
              </a:rPr>
              <a:t> вид </a:t>
            </a:r>
            <a:r>
              <a:rPr lang="ru-RU" sz="2000" b="1" i="1" dirty="0" err="1">
                <a:solidFill>
                  <a:srgbClr val="C00000"/>
                </a:solidFill>
              </a:rPr>
              <a:t>грошових</a:t>
            </a:r>
            <a:r>
              <a:rPr lang="ru-RU" sz="2000" b="1" i="1" dirty="0">
                <a:solidFill>
                  <a:srgbClr val="C00000"/>
                </a:solidFill>
              </a:rPr>
              <a:t> </a:t>
            </a:r>
            <a:r>
              <a:rPr lang="ru-RU" sz="2000" b="1" i="1" dirty="0" err="1">
                <a:solidFill>
                  <a:srgbClr val="C00000"/>
                </a:solidFill>
              </a:rPr>
              <a:t>знаків</a:t>
            </a:r>
            <a:r>
              <a:rPr lang="ru-RU" sz="2000" b="1" i="1" dirty="0">
                <a:solidFill>
                  <a:srgbClr val="C00000"/>
                </a:solidFill>
              </a:rPr>
              <a:t>, </a:t>
            </a:r>
            <a:r>
              <a:rPr lang="ru-RU" sz="2000" b="1" i="1" dirty="0" err="1">
                <a:solidFill>
                  <a:srgbClr val="C00000"/>
                </a:solidFill>
              </a:rPr>
              <a:t>їхній</a:t>
            </a:r>
            <a:r>
              <a:rPr lang="ru-RU" sz="2000" b="1" i="1" dirty="0">
                <a:solidFill>
                  <a:srgbClr val="C00000"/>
                </a:solidFill>
              </a:rPr>
              <a:t> </a:t>
            </a:r>
            <a:r>
              <a:rPr lang="ru-RU" sz="2000" b="1" i="1" dirty="0" err="1">
                <a:solidFill>
                  <a:srgbClr val="C00000"/>
                </a:solidFill>
              </a:rPr>
              <a:t>номінал</a:t>
            </a:r>
            <a:r>
              <a:rPr lang="ru-RU" sz="2000" b="1" i="1" dirty="0">
                <a:solidFill>
                  <a:srgbClr val="C00000"/>
                </a:solidFill>
              </a:rPr>
              <a:t>, </a:t>
            </a:r>
            <a:r>
              <a:rPr lang="ru-RU" sz="2000" b="1" i="1" dirty="0" err="1">
                <a:solidFill>
                  <a:srgbClr val="C00000"/>
                </a:solidFill>
              </a:rPr>
              <a:t>відмінні</a:t>
            </a:r>
            <a:r>
              <a:rPr lang="ru-RU" sz="2000" b="1" i="1" dirty="0">
                <a:solidFill>
                  <a:srgbClr val="C00000"/>
                </a:solidFill>
              </a:rPr>
              <a:t> </a:t>
            </a:r>
            <a:r>
              <a:rPr lang="ru-RU" sz="2000" b="1" i="1" dirty="0" err="1">
                <a:solidFill>
                  <a:srgbClr val="C00000"/>
                </a:solidFill>
              </a:rPr>
              <a:t>ознаки</a:t>
            </a:r>
            <a:r>
              <a:rPr lang="ru-RU" sz="2000" b="1" i="1" dirty="0">
                <a:solidFill>
                  <a:srgbClr val="C00000"/>
                </a:solidFill>
              </a:rPr>
              <a:t> і систему </a:t>
            </a:r>
            <a:r>
              <a:rPr lang="ru-RU" sz="2000" b="1" i="1" dirty="0" err="1">
                <a:solidFill>
                  <a:srgbClr val="C00000"/>
                </a:solidFill>
              </a:rPr>
              <a:t>захисту</a:t>
            </a:r>
            <a:r>
              <a:rPr lang="ru-RU" sz="2000" b="1" i="1" dirty="0">
                <a:solidFill>
                  <a:srgbClr val="C00000"/>
                </a:solidFill>
              </a:rPr>
              <a:t>. </a:t>
            </a:r>
            <a:r>
              <a:rPr lang="ru-RU" sz="2000" b="1" i="1" dirty="0" err="1">
                <a:solidFill>
                  <a:schemeClr val="accent6">
                    <a:lumMod val="50000"/>
                  </a:schemeClr>
                </a:solidFill>
              </a:rPr>
              <a:t>Національний</a:t>
            </a:r>
            <a:r>
              <a:rPr lang="ru-RU" sz="2000" b="1" i="1" dirty="0">
                <a:solidFill>
                  <a:schemeClr val="accent6">
                    <a:lumMod val="50000"/>
                  </a:schemeClr>
                </a:solidFill>
              </a:rPr>
              <a:t> банк </a:t>
            </a:r>
            <a:r>
              <a:rPr lang="ru-RU" sz="2000" b="1" i="1" dirty="0" err="1">
                <a:solidFill>
                  <a:schemeClr val="accent6">
                    <a:lumMod val="50000"/>
                  </a:schemeClr>
                </a:solidFill>
              </a:rPr>
              <a:t>України</a:t>
            </a:r>
            <a:r>
              <a:rPr lang="ru-RU" sz="2000" b="1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000" b="1" i="1" dirty="0" err="1">
                <a:solidFill>
                  <a:schemeClr val="accent6">
                    <a:lumMod val="50000"/>
                  </a:schemeClr>
                </a:solidFill>
              </a:rPr>
              <a:t>зберігає</a:t>
            </a:r>
            <a:r>
              <a:rPr lang="ru-RU" sz="2000" b="1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000" b="1" i="1" dirty="0" err="1">
                <a:solidFill>
                  <a:schemeClr val="accent6">
                    <a:lumMod val="50000"/>
                  </a:schemeClr>
                </a:solidFill>
              </a:rPr>
              <a:t>резервні</a:t>
            </a:r>
            <a:r>
              <a:rPr lang="ru-RU" sz="2000" b="1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000" b="1" i="1" dirty="0" err="1">
                <a:solidFill>
                  <a:schemeClr val="accent6">
                    <a:lumMod val="50000"/>
                  </a:schemeClr>
                </a:solidFill>
              </a:rPr>
              <a:t>фонди</a:t>
            </a:r>
            <a:r>
              <a:rPr lang="ru-RU" sz="2000" b="1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000" b="1" i="1" dirty="0" err="1">
                <a:solidFill>
                  <a:schemeClr val="accent6">
                    <a:lumMod val="50000"/>
                  </a:schemeClr>
                </a:solidFill>
              </a:rPr>
              <a:t>грошових</a:t>
            </a:r>
            <a:r>
              <a:rPr lang="ru-RU" sz="2000" b="1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000" b="1" i="1" dirty="0" err="1">
                <a:solidFill>
                  <a:schemeClr val="accent6">
                    <a:lumMod val="50000"/>
                  </a:schemeClr>
                </a:solidFill>
              </a:rPr>
              <a:t>знаків</a:t>
            </a:r>
            <a:r>
              <a:rPr lang="ru-RU" sz="2000" b="1" i="1" dirty="0">
                <a:solidFill>
                  <a:schemeClr val="accent6">
                    <a:lumMod val="50000"/>
                  </a:schemeClr>
                </a:solidFill>
              </a:rPr>
              <a:t>, </a:t>
            </a:r>
            <a:r>
              <a:rPr lang="ru-RU" sz="2000" b="1" i="1" dirty="0" err="1">
                <a:solidFill>
                  <a:schemeClr val="accent6">
                    <a:lumMod val="50000"/>
                  </a:schemeClr>
                </a:solidFill>
              </a:rPr>
              <a:t>дорогоцінні</a:t>
            </a:r>
            <a:r>
              <a:rPr lang="ru-RU" sz="2000" b="1" i="1" dirty="0">
                <a:solidFill>
                  <a:schemeClr val="accent6">
                    <a:lumMod val="50000"/>
                  </a:schemeClr>
                </a:solidFill>
              </a:rPr>
              <a:t> метали та </a:t>
            </a:r>
            <a:r>
              <a:rPr lang="ru-RU" sz="2000" b="1" i="1" dirty="0" err="1">
                <a:solidFill>
                  <a:schemeClr val="accent6">
                    <a:lumMod val="50000"/>
                  </a:schemeClr>
                </a:solidFill>
              </a:rPr>
              <a:t>золотовалютні</a:t>
            </a:r>
            <a:r>
              <a:rPr lang="ru-RU" sz="2000" b="1" i="1" dirty="0">
                <a:solidFill>
                  <a:schemeClr val="accent6">
                    <a:lumMod val="50000"/>
                  </a:schemeClr>
                </a:solidFill>
              </a:rPr>
              <a:t> запаси, </a:t>
            </a:r>
            <a:r>
              <a:rPr lang="ru-RU" sz="2000" b="1" i="1" dirty="0" err="1">
                <a:solidFill>
                  <a:schemeClr val="accent6">
                    <a:lumMod val="50000"/>
                  </a:schemeClr>
                </a:solidFill>
              </a:rPr>
              <a:t>накопичує</a:t>
            </a:r>
            <a:r>
              <a:rPr lang="ru-RU" sz="2000" b="1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000" b="1" i="1" dirty="0" err="1">
                <a:solidFill>
                  <a:schemeClr val="accent6">
                    <a:lumMod val="50000"/>
                  </a:schemeClr>
                </a:solidFill>
              </a:rPr>
              <a:t>золотовалютні</a:t>
            </a:r>
            <a:r>
              <a:rPr lang="ru-RU" sz="2000" b="1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000" b="1" i="1" dirty="0" err="1">
                <a:solidFill>
                  <a:schemeClr val="accent6">
                    <a:lumMod val="50000"/>
                  </a:schemeClr>
                </a:solidFill>
              </a:rPr>
              <a:t>резерви</a:t>
            </a:r>
            <a:r>
              <a:rPr lang="ru-RU" sz="2000" b="1" i="1" dirty="0">
                <a:solidFill>
                  <a:schemeClr val="accent6">
                    <a:lumMod val="50000"/>
                  </a:schemeClr>
                </a:solidFill>
              </a:rPr>
              <a:t> і </a:t>
            </a:r>
            <a:r>
              <a:rPr lang="ru-RU" sz="2000" b="1" i="1" dirty="0" err="1">
                <a:solidFill>
                  <a:schemeClr val="accent6">
                    <a:lumMod val="50000"/>
                  </a:schemeClr>
                </a:solidFill>
              </a:rPr>
              <a:t>здійснює</a:t>
            </a:r>
            <a:r>
              <a:rPr lang="ru-RU" sz="2000" b="1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000" b="1" i="1" dirty="0" err="1">
                <a:solidFill>
                  <a:schemeClr val="accent6">
                    <a:lumMod val="50000"/>
                  </a:schemeClr>
                </a:solidFill>
              </a:rPr>
              <a:t>операції</a:t>
            </a:r>
            <a:r>
              <a:rPr lang="ru-RU" sz="2000" b="1" i="1" dirty="0">
                <a:solidFill>
                  <a:schemeClr val="accent6">
                    <a:lumMod val="50000"/>
                  </a:schemeClr>
                </a:solidFill>
              </a:rPr>
              <a:t> з ними та </a:t>
            </a:r>
            <a:r>
              <a:rPr lang="ru-RU" sz="2000" b="1" i="1" dirty="0" err="1">
                <a:solidFill>
                  <a:schemeClr val="accent6">
                    <a:lumMod val="50000"/>
                  </a:schemeClr>
                </a:solidFill>
              </a:rPr>
              <a:t>банківськими</a:t>
            </a:r>
            <a:r>
              <a:rPr lang="ru-RU" sz="2000" b="1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000" b="1" i="1" dirty="0" err="1">
                <a:solidFill>
                  <a:schemeClr val="accent6">
                    <a:lumMod val="50000"/>
                  </a:schemeClr>
                </a:solidFill>
              </a:rPr>
              <a:t>металами</a:t>
            </a:r>
            <a:r>
              <a:rPr lang="ru-RU" sz="2000" b="1" i="1" dirty="0">
                <a:solidFill>
                  <a:schemeClr val="accent6">
                    <a:lumMod val="50000"/>
                  </a:schemeClr>
                </a:solidFill>
              </a:rPr>
              <a:t>.</a:t>
            </a:r>
            <a:r>
              <a:rPr lang="ru-RU" sz="2000" b="1" i="1" dirty="0"/>
              <a:t> </a:t>
            </a:r>
            <a:r>
              <a:rPr lang="ru-RU" sz="2000" b="1" i="1" dirty="0" err="1">
                <a:solidFill>
                  <a:srgbClr val="FFC000"/>
                </a:solidFill>
              </a:rPr>
              <a:t>Національний</a:t>
            </a:r>
            <a:r>
              <a:rPr lang="ru-RU" sz="2000" b="1" i="1" dirty="0">
                <a:solidFill>
                  <a:srgbClr val="FFC000"/>
                </a:solidFill>
              </a:rPr>
              <a:t> банк </a:t>
            </a:r>
            <a:r>
              <a:rPr lang="ru-RU" sz="2000" b="1" i="1" dirty="0" err="1">
                <a:solidFill>
                  <a:srgbClr val="FFC000"/>
                </a:solidFill>
              </a:rPr>
              <a:t>України</a:t>
            </a:r>
            <a:r>
              <a:rPr lang="ru-RU" sz="2000" b="1" i="1" dirty="0">
                <a:solidFill>
                  <a:srgbClr val="FFC000"/>
                </a:solidFill>
              </a:rPr>
              <a:t> </a:t>
            </a:r>
            <a:r>
              <a:rPr lang="ru-RU" sz="2000" b="1" i="1" dirty="0" err="1">
                <a:solidFill>
                  <a:srgbClr val="FFC000"/>
                </a:solidFill>
              </a:rPr>
              <a:t>встановлює</a:t>
            </a:r>
            <a:r>
              <a:rPr lang="ru-RU" sz="2000" b="1" i="1" dirty="0">
                <a:solidFill>
                  <a:srgbClr val="FFC000"/>
                </a:solidFill>
              </a:rPr>
              <a:t> порядок </a:t>
            </a:r>
            <a:r>
              <a:rPr lang="ru-RU" sz="2000" b="1" i="1" dirty="0" err="1">
                <a:solidFill>
                  <a:srgbClr val="FFC000"/>
                </a:solidFill>
              </a:rPr>
              <a:t>визначення</a:t>
            </a:r>
            <a:r>
              <a:rPr lang="ru-RU" sz="2000" b="1" i="1" dirty="0">
                <a:solidFill>
                  <a:srgbClr val="FFC000"/>
                </a:solidFill>
              </a:rPr>
              <a:t> </a:t>
            </a:r>
            <a:r>
              <a:rPr lang="ru-RU" sz="2000" b="1" i="1" dirty="0" err="1">
                <a:solidFill>
                  <a:srgbClr val="FFC000"/>
                </a:solidFill>
              </a:rPr>
              <a:t>облікової</a:t>
            </a:r>
            <a:r>
              <a:rPr lang="ru-RU" sz="2000" b="1" i="1" dirty="0">
                <a:solidFill>
                  <a:srgbClr val="FFC000"/>
                </a:solidFill>
              </a:rPr>
              <a:t> ставки та </a:t>
            </a:r>
            <a:r>
              <a:rPr lang="ru-RU" sz="2000" b="1" i="1" dirty="0" err="1">
                <a:solidFill>
                  <a:srgbClr val="FFC000"/>
                </a:solidFill>
              </a:rPr>
              <a:t>інших</a:t>
            </a:r>
            <a:r>
              <a:rPr lang="ru-RU" sz="2000" b="1" i="1" dirty="0">
                <a:solidFill>
                  <a:srgbClr val="FFC000"/>
                </a:solidFill>
              </a:rPr>
              <a:t> </a:t>
            </a:r>
            <a:r>
              <a:rPr lang="ru-RU" sz="2000" b="1" i="1" dirty="0" err="1">
                <a:solidFill>
                  <a:srgbClr val="FFC000"/>
                </a:solidFill>
              </a:rPr>
              <a:t>відсоткових</a:t>
            </a:r>
            <a:r>
              <a:rPr lang="ru-RU" sz="2000" b="1" i="1" dirty="0">
                <a:solidFill>
                  <a:srgbClr val="FFC000"/>
                </a:solidFill>
              </a:rPr>
              <a:t> ставок за </a:t>
            </a:r>
            <a:r>
              <a:rPr lang="ru-RU" sz="2000" b="1" i="1" dirty="0" err="1">
                <a:solidFill>
                  <a:srgbClr val="FFC000"/>
                </a:solidFill>
              </a:rPr>
              <a:t>своїми</a:t>
            </a:r>
            <a:r>
              <a:rPr lang="ru-RU" sz="2000" b="1" i="1" dirty="0">
                <a:solidFill>
                  <a:srgbClr val="FFC000"/>
                </a:solidFill>
              </a:rPr>
              <a:t> </a:t>
            </a:r>
            <a:r>
              <a:rPr lang="ru-RU" sz="2000" b="1" i="1" dirty="0" err="1">
                <a:solidFill>
                  <a:srgbClr val="FFC000"/>
                </a:solidFill>
              </a:rPr>
              <a:t>операціями</a:t>
            </a:r>
            <a:r>
              <a:rPr lang="ru-RU" sz="2000" b="1" i="1" dirty="0">
                <a:solidFill>
                  <a:srgbClr val="FFC000"/>
                </a:solidFill>
              </a:rPr>
              <a:t>, </a:t>
            </a:r>
            <a:r>
              <a:rPr lang="ru-RU" sz="2000" b="1" i="1" dirty="0" err="1">
                <a:solidFill>
                  <a:srgbClr val="FFC000"/>
                </a:solidFill>
              </a:rPr>
              <a:t>дає</a:t>
            </a:r>
            <a:r>
              <a:rPr lang="ru-RU" sz="2000" b="1" i="1" dirty="0">
                <a:solidFill>
                  <a:srgbClr val="FFC000"/>
                </a:solidFill>
              </a:rPr>
              <a:t> </a:t>
            </a:r>
            <a:r>
              <a:rPr lang="ru-RU" sz="2000" b="1" i="1" dirty="0" err="1">
                <a:solidFill>
                  <a:srgbClr val="FFC000"/>
                </a:solidFill>
              </a:rPr>
              <a:t>дозвіл</a:t>
            </a:r>
            <a:r>
              <a:rPr lang="ru-RU" sz="2000" b="1" i="1" dirty="0">
                <a:solidFill>
                  <a:srgbClr val="FFC000"/>
                </a:solidFill>
              </a:rPr>
              <a:t> на </a:t>
            </a:r>
            <a:r>
              <a:rPr lang="ru-RU" sz="2000" b="1" i="1" dirty="0" err="1">
                <a:solidFill>
                  <a:srgbClr val="FFC000"/>
                </a:solidFill>
              </a:rPr>
              <a:t>створення</a:t>
            </a:r>
            <a:r>
              <a:rPr lang="ru-RU" sz="2000" b="1" i="1" dirty="0">
                <a:solidFill>
                  <a:srgbClr val="FFC000"/>
                </a:solidFill>
              </a:rPr>
              <a:t> </a:t>
            </a:r>
            <a:r>
              <a:rPr lang="ru-RU" sz="2000" b="1" i="1" dirty="0" err="1">
                <a:solidFill>
                  <a:srgbClr val="FFC000"/>
                </a:solidFill>
              </a:rPr>
              <a:t>комерційних</a:t>
            </a:r>
            <a:r>
              <a:rPr lang="ru-RU" sz="2000" b="1" i="1" dirty="0">
                <a:solidFill>
                  <a:srgbClr val="FFC000"/>
                </a:solidFill>
              </a:rPr>
              <a:t> </a:t>
            </a:r>
            <a:r>
              <a:rPr lang="ru-RU" sz="2000" b="1" i="1" dirty="0" err="1">
                <a:solidFill>
                  <a:srgbClr val="FFC000"/>
                </a:solidFill>
              </a:rPr>
              <a:t>банків</a:t>
            </a:r>
            <a:r>
              <a:rPr lang="ru-RU" sz="2000" b="1" i="1" dirty="0">
                <a:solidFill>
                  <a:srgbClr val="FFC000"/>
                </a:solidFill>
              </a:rPr>
              <a:t> шляхом </a:t>
            </a:r>
            <a:r>
              <a:rPr lang="ru-RU" sz="2000" b="1" i="1" dirty="0" err="1">
                <a:solidFill>
                  <a:srgbClr val="FFC000"/>
                </a:solidFill>
              </a:rPr>
              <a:t>їхньої</a:t>
            </a:r>
            <a:r>
              <a:rPr lang="ru-RU" sz="2000" b="1" i="1" dirty="0">
                <a:solidFill>
                  <a:srgbClr val="FFC000"/>
                </a:solidFill>
              </a:rPr>
              <a:t> </a:t>
            </a:r>
            <a:r>
              <a:rPr lang="ru-RU" sz="2000" b="1" i="1" dirty="0" err="1">
                <a:solidFill>
                  <a:srgbClr val="FFC000"/>
                </a:solidFill>
              </a:rPr>
              <a:t>реєстрації</a:t>
            </a:r>
            <a:r>
              <a:rPr lang="ru-RU" sz="2000" b="1" i="1" dirty="0">
                <a:solidFill>
                  <a:srgbClr val="FFC000"/>
                </a:solidFill>
              </a:rPr>
              <a:t> та </a:t>
            </a:r>
            <a:r>
              <a:rPr lang="ru-RU" sz="2000" b="1" i="1" dirty="0" err="1">
                <a:solidFill>
                  <a:srgbClr val="FFC000"/>
                </a:solidFill>
              </a:rPr>
              <a:t>видає</a:t>
            </a:r>
            <a:r>
              <a:rPr lang="ru-RU" sz="2000" b="1" i="1" dirty="0">
                <a:solidFill>
                  <a:srgbClr val="FFC000"/>
                </a:solidFill>
              </a:rPr>
              <a:t> </a:t>
            </a:r>
            <a:r>
              <a:rPr lang="ru-RU" sz="2000" b="1" i="1" dirty="0" err="1">
                <a:solidFill>
                  <a:srgbClr val="FFC000"/>
                </a:solidFill>
              </a:rPr>
              <a:t>ліцензії</a:t>
            </a:r>
            <a:r>
              <a:rPr lang="ru-RU" sz="2000" b="1" i="1" dirty="0">
                <a:solidFill>
                  <a:srgbClr val="FFC000"/>
                </a:solidFill>
              </a:rPr>
              <a:t> на </a:t>
            </a:r>
            <a:r>
              <a:rPr lang="ru-RU" sz="2000" b="1" i="1" dirty="0" err="1">
                <a:solidFill>
                  <a:srgbClr val="FFC000"/>
                </a:solidFill>
              </a:rPr>
              <a:t>виконання</a:t>
            </a:r>
            <a:r>
              <a:rPr lang="ru-RU" sz="2000" b="1" i="1" dirty="0">
                <a:solidFill>
                  <a:srgbClr val="FFC000"/>
                </a:solidFill>
              </a:rPr>
              <a:t> </a:t>
            </a:r>
            <a:r>
              <a:rPr lang="ru-RU" sz="2000" b="1" i="1" dirty="0" err="1">
                <a:solidFill>
                  <a:srgbClr val="FFC000"/>
                </a:solidFill>
              </a:rPr>
              <a:t>банківських</a:t>
            </a:r>
            <a:r>
              <a:rPr lang="ru-RU" sz="2000" b="1" i="1" dirty="0">
                <a:solidFill>
                  <a:srgbClr val="FFC000"/>
                </a:solidFill>
              </a:rPr>
              <a:t> </a:t>
            </a:r>
            <a:r>
              <a:rPr lang="ru-RU" sz="2000" b="1" i="1" dirty="0" err="1">
                <a:solidFill>
                  <a:srgbClr val="FFC000"/>
                </a:solidFill>
              </a:rPr>
              <a:t>операцій</a:t>
            </a:r>
            <a:r>
              <a:rPr lang="ru-RU" sz="2000" b="1" i="1" dirty="0">
                <a:solidFill>
                  <a:srgbClr val="FFC000"/>
                </a:solidFill>
              </a:rPr>
              <a:t>, </a:t>
            </a:r>
            <a:r>
              <a:rPr lang="ru-RU" sz="2000" b="1" i="1" dirty="0" err="1">
                <a:solidFill>
                  <a:srgbClr val="FFC000"/>
                </a:solidFill>
              </a:rPr>
              <a:t>встановлює</a:t>
            </a:r>
            <a:r>
              <a:rPr lang="ru-RU" sz="2000" b="1" i="1" dirty="0">
                <a:solidFill>
                  <a:srgbClr val="FFC000"/>
                </a:solidFill>
              </a:rPr>
              <a:t> банкам та </a:t>
            </a:r>
            <a:r>
              <a:rPr lang="ru-RU" sz="2000" b="1" i="1" dirty="0" err="1">
                <a:solidFill>
                  <a:srgbClr val="FFC000"/>
                </a:solidFill>
              </a:rPr>
              <a:t>іншим</a:t>
            </a:r>
            <a:r>
              <a:rPr lang="ru-RU" sz="2000" b="1" i="1" dirty="0">
                <a:solidFill>
                  <a:srgbClr val="FFC000"/>
                </a:solidFill>
              </a:rPr>
              <a:t> </a:t>
            </a:r>
            <a:r>
              <a:rPr lang="ru-RU" sz="2000" b="1" i="1" dirty="0" err="1">
                <a:solidFill>
                  <a:srgbClr val="FFC000"/>
                </a:solidFill>
              </a:rPr>
              <a:t>фінансово-кредитним</a:t>
            </a:r>
            <a:r>
              <a:rPr lang="ru-RU" sz="2000" b="1" i="1" dirty="0">
                <a:solidFill>
                  <a:srgbClr val="FFC000"/>
                </a:solidFill>
              </a:rPr>
              <a:t> </a:t>
            </a:r>
            <a:r>
              <a:rPr lang="ru-RU" sz="2000" b="1" i="1" dirty="0" err="1">
                <a:solidFill>
                  <a:srgbClr val="FFC000"/>
                </a:solidFill>
              </a:rPr>
              <a:t>установам</a:t>
            </a:r>
            <a:r>
              <a:rPr lang="ru-RU" sz="2000" b="1" i="1" dirty="0">
                <a:solidFill>
                  <a:srgbClr val="FFC000"/>
                </a:solidFill>
              </a:rPr>
              <a:t> </a:t>
            </a:r>
            <a:r>
              <a:rPr lang="ru-RU" sz="2000" b="1" i="1" dirty="0" err="1">
                <a:solidFill>
                  <a:srgbClr val="FFC000"/>
                </a:solidFill>
              </a:rPr>
              <a:t>нормативи</a:t>
            </a:r>
            <a:r>
              <a:rPr lang="ru-RU" sz="2000" b="1" i="1" dirty="0">
                <a:solidFill>
                  <a:srgbClr val="FFC000"/>
                </a:solidFill>
              </a:rPr>
              <a:t> </a:t>
            </a:r>
            <a:r>
              <a:rPr lang="ru-RU" sz="2000" b="1" i="1" dirty="0" err="1">
                <a:solidFill>
                  <a:srgbClr val="FFC000"/>
                </a:solidFill>
              </a:rPr>
              <a:t>обов'язкового</a:t>
            </a:r>
            <a:r>
              <a:rPr lang="ru-RU" sz="2000" b="1" i="1" dirty="0">
                <a:solidFill>
                  <a:srgbClr val="FFC000"/>
                </a:solidFill>
              </a:rPr>
              <a:t> </a:t>
            </a:r>
            <a:r>
              <a:rPr lang="ru-RU" sz="2000" b="1" i="1" dirty="0" err="1">
                <a:solidFill>
                  <a:srgbClr val="FFC000"/>
                </a:solidFill>
              </a:rPr>
              <a:t>резервування</a:t>
            </a:r>
            <a:r>
              <a:rPr lang="ru-RU" sz="2000" b="1" i="1" dirty="0">
                <a:solidFill>
                  <a:srgbClr val="FFC000"/>
                </a:solidFill>
              </a:rPr>
              <a:t> </a:t>
            </a:r>
            <a:r>
              <a:rPr lang="ru-RU" sz="2000" b="1" i="1" dirty="0" err="1">
                <a:solidFill>
                  <a:srgbClr val="FFC000"/>
                </a:solidFill>
              </a:rPr>
              <a:t>коштів</a:t>
            </a:r>
            <a:r>
              <a:rPr lang="ru-RU" sz="2000" b="1" i="1" dirty="0">
                <a:solidFill>
                  <a:srgbClr val="FFC000"/>
                </a:solidFill>
              </a:rPr>
              <a:t>.</a:t>
            </a:r>
          </a:p>
        </p:txBody>
      </p:sp>
      <p:pic>
        <p:nvPicPr>
          <p:cNvPr id="4" name="Рисунок 3" descr="нбу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213696">
            <a:off x="6261933" y="270197"/>
            <a:ext cx="2783301" cy="788517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pic>
        <p:nvPicPr>
          <p:cNvPr id="5" name="Рисунок 4" descr="нбу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213696">
            <a:off x="35433" y="270198"/>
            <a:ext cx="2783301" cy="788517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</p:spTree>
    <p:extLst>
      <p:ext uri="{BB962C8B-B14F-4D97-AF65-F5344CB8AC3E}">
        <p14:creationId xmlns="" xmlns:p14="http://schemas.microsoft.com/office/powerpoint/2010/main" val="294429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spcBef>
                <a:spcPts val="800"/>
              </a:spcBef>
              <a:buNone/>
            </a:pPr>
            <a:r>
              <a:rPr lang="uk-UA" sz="4800" b="1" i="1" dirty="0">
                <a:solidFill>
                  <a:srgbClr val="FF0000"/>
                </a:solidFill>
              </a:rPr>
              <a:t>Правовий статус, </a:t>
            </a:r>
            <a:r>
              <a:rPr lang="uk-UA" sz="4800" b="1" i="1" dirty="0">
                <a:solidFill>
                  <a:srgbClr val="00B050"/>
                </a:solidFill>
              </a:rPr>
              <a:t>принципи організації і діяльності </a:t>
            </a:r>
            <a:r>
              <a:rPr lang="uk-UA" sz="4800" b="1" i="1" dirty="0">
                <a:solidFill>
                  <a:srgbClr val="7030A0"/>
                </a:solidFill>
              </a:rPr>
              <a:t>Національного банку України </a:t>
            </a:r>
            <a:r>
              <a:rPr lang="uk-UA" sz="4800" b="1" i="1" dirty="0">
                <a:solidFill>
                  <a:srgbClr val="C00000"/>
                </a:solidFill>
              </a:rPr>
              <a:t>визначені Конституцією України </a:t>
            </a:r>
            <a:r>
              <a:rPr lang="uk-UA" sz="4800" b="1" i="1" dirty="0">
                <a:solidFill>
                  <a:srgbClr val="92D050"/>
                </a:solidFill>
              </a:rPr>
              <a:t>та</a:t>
            </a:r>
            <a:r>
              <a:rPr lang="uk-UA" sz="4800" b="1" i="1" dirty="0">
                <a:solidFill>
                  <a:srgbClr val="000000"/>
                </a:solidFill>
              </a:rPr>
              <a:t> </a:t>
            </a:r>
            <a:r>
              <a:rPr lang="uk-UA" sz="4800" b="1" i="1" dirty="0">
                <a:solidFill>
                  <a:srgbClr val="002060"/>
                </a:solidFill>
              </a:rPr>
              <a:t>Законом України "Про Національний банк України".</a:t>
            </a:r>
          </a:p>
          <a:p>
            <a:pPr marL="0" indent="0">
              <a:buNone/>
            </a:pPr>
            <a:endParaRPr lang="ru-RU" sz="4800" b="1" i="1" dirty="0"/>
          </a:p>
        </p:txBody>
      </p:sp>
      <p:pic>
        <p:nvPicPr>
          <p:cNvPr id="5" name="Picture 2" descr="C:\Users\валера\Desktop\Банківське\9008412_c5322309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301208"/>
            <a:ext cx="2016224" cy="14401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16112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179512" y="188640"/>
            <a:ext cx="8856984" cy="2066528"/>
          </a:xfrm>
          <a:prstGeom prst="ellipse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002060"/>
                </a:solidFill>
              </a:rPr>
              <a:t>ЦЕНТРАЛЬНИЙ БАНК ХАРАКТЕРИЗУЄТЬСЯ ПОДВІЙНОЮ ПРАВОВОЮ ПРИРОДОЮ: </a:t>
            </a:r>
            <a:endParaRPr lang="ru-RU" sz="3200" b="1" i="1" dirty="0">
              <a:solidFill>
                <a:srgbClr val="002060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51993" y="2636912"/>
            <a:ext cx="4131975" cy="324036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>
                <a:solidFill>
                  <a:srgbClr val="FFFF00"/>
                </a:solidFill>
              </a:rPr>
              <a:t>З </a:t>
            </a:r>
            <a:r>
              <a:rPr lang="ru-RU" sz="2000" b="1" i="1" dirty="0" err="1">
                <a:solidFill>
                  <a:srgbClr val="FFFF00"/>
                </a:solidFill>
              </a:rPr>
              <a:t>однієї</a:t>
            </a:r>
            <a:r>
              <a:rPr lang="ru-RU" sz="2000" b="1" i="1" dirty="0">
                <a:solidFill>
                  <a:srgbClr val="FFFF00"/>
                </a:solidFill>
              </a:rPr>
              <a:t> </a:t>
            </a:r>
            <a:r>
              <a:rPr lang="ru-RU" sz="2000" b="1" i="1" dirty="0" err="1">
                <a:solidFill>
                  <a:srgbClr val="FFFF00"/>
                </a:solidFill>
              </a:rPr>
              <a:t>сторони</a:t>
            </a:r>
            <a:r>
              <a:rPr lang="ru-RU" sz="2000" b="1" i="1" dirty="0">
                <a:solidFill>
                  <a:srgbClr val="FFFF00"/>
                </a:solidFill>
              </a:rPr>
              <a:t> </a:t>
            </a:r>
            <a:r>
              <a:rPr lang="ru-RU" sz="2000" b="1" i="1" dirty="0" err="1">
                <a:solidFill>
                  <a:srgbClr val="FFFF00"/>
                </a:solidFill>
              </a:rPr>
              <a:t>він</a:t>
            </a:r>
            <a:r>
              <a:rPr lang="ru-RU" sz="2000" b="1" i="1" dirty="0">
                <a:solidFill>
                  <a:srgbClr val="FFFF00"/>
                </a:solidFill>
              </a:rPr>
              <a:t> є органом </a:t>
            </a:r>
            <a:r>
              <a:rPr lang="ru-RU" sz="2000" b="1" i="1" dirty="0" err="1">
                <a:solidFill>
                  <a:srgbClr val="FFFF00"/>
                </a:solidFill>
              </a:rPr>
              <a:t>державної</a:t>
            </a:r>
            <a:r>
              <a:rPr lang="ru-RU" sz="2000" b="1" i="1" dirty="0">
                <a:solidFill>
                  <a:srgbClr val="FFFF00"/>
                </a:solidFill>
              </a:rPr>
              <a:t> </a:t>
            </a:r>
            <a:r>
              <a:rPr lang="ru-RU" sz="2000" b="1" i="1" dirty="0" err="1">
                <a:solidFill>
                  <a:srgbClr val="FFFF00"/>
                </a:solidFill>
              </a:rPr>
              <a:t>влади</a:t>
            </a:r>
            <a:r>
              <a:rPr lang="ru-RU" sz="2000" b="1" i="1" dirty="0">
                <a:solidFill>
                  <a:srgbClr val="FFFF00"/>
                </a:solidFill>
              </a:rPr>
              <a:t>, </a:t>
            </a:r>
            <a:r>
              <a:rPr lang="ru-RU" sz="2000" b="1" i="1" dirty="0" err="1">
                <a:solidFill>
                  <a:srgbClr val="FFFF00"/>
                </a:solidFill>
              </a:rPr>
              <a:t>уповноваженим</a:t>
            </a:r>
            <a:r>
              <a:rPr lang="ru-RU" sz="2000" b="1" i="1" dirty="0">
                <a:solidFill>
                  <a:srgbClr val="FFFF00"/>
                </a:solidFill>
              </a:rPr>
              <a:t> </a:t>
            </a:r>
            <a:r>
              <a:rPr lang="ru-RU" sz="2000" b="1" i="1" dirty="0" err="1">
                <a:solidFill>
                  <a:srgbClr val="FFFF00"/>
                </a:solidFill>
              </a:rPr>
              <a:t>здійснювати</a:t>
            </a:r>
            <a:r>
              <a:rPr lang="ru-RU" sz="2000" b="1" i="1" dirty="0">
                <a:solidFill>
                  <a:srgbClr val="FFFF00"/>
                </a:solidFill>
              </a:rPr>
              <a:t> </a:t>
            </a:r>
            <a:r>
              <a:rPr lang="ru-RU" sz="2000" b="1" i="1" dirty="0" err="1">
                <a:solidFill>
                  <a:srgbClr val="FFFF00"/>
                </a:solidFill>
              </a:rPr>
              <a:t>державне</a:t>
            </a:r>
            <a:r>
              <a:rPr lang="ru-RU" sz="2000" b="1" i="1" dirty="0">
                <a:solidFill>
                  <a:srgbClr val="FFFF00"/>
                </a:solidFill>
              </a:rPr>
              <a:t> </a:t>
            </a:r>
            <a:r>
              <a:rPr lang="ru-RU" sz="2000" b="1" i="1" dirty="0" err="1">
                <a:solidFill>
                  <a:srgbClr val="FFFF00"/>
                </a:solidFill>
              </a:rPr>
              <a:t>управління</a:t>
            </a:r>
            <a:r>
              <a:rPr lang="ru-RU" sz="2000" b="1" i="1" dirty="0">
                <a:solidFill>
                  <a:srgbClr val="FFFF00"/>
                </a:solidFill>
              </a:rPr>
              <a:t> в </a:t>
            </a:r>
            <a:r>
              <a:rPr lang="ru-RU" sz="2000" b="1" i="1" dirty="0" err="1">
                <a:solidFill>
                  <a:srgbClr val="FFFF00"/>
                </a:solidFill>
              </a:rPr>
              <a:t>сфері</a:t>
            </a:r>
            <a:r>
              <a:rPr lang="ru-RU" sz="2000" b="1" i="1" dirty="0">
                <a:solidFill>
                  <a:srgbClr val="FFFF00"/>
                </a:solidFill>
              </a:rPr>
              <a:t> </a:t>
            </a:r>
            <a:r>
              <a:rPr lang="ru-RU" sz="2000" b="1" i="1" dirty="0" err="1">
                <a:solidFill>
                  <a:srgbClr val="FFFF00"/>
                </a:solidFill>
              </a:rPr>
              <a:t>банківської</a:t>
            </a:r>
            <a:r>
              <a:rPr lang="ru-RU" sz="2000" b="1" i="1" dirty="0">
                <a:solidFill>
                  <a:srgbClr val="FFFF00"/>
                </a:solidFill>
              </a:rPr>
              <a:t> </a:t>
            </a:r>
            <a:r>
              <a:rPr lang="ru-RU" sz="2000" b="1" i="1" dirty="0" err="1">
                <a:solidFill>
                  <a:srgbClr val="FFFF00"/>
                </a:solidFill>
              </a:rPr>
              <a:t>діяльності</a:t>
            </a:r>
            <a:endParaRPr lang="ru-RU" sz="2000" b="1" i="1" dirty="0">
              <a:solidFill>
                <a:srgbClr val="FFFF0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4932040" y="2636912"/>
            <a:ext cx="4032448" cy="324036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 </a:t>
            </a:r>
            <a:r>
              <a:rPr lang="ru-RU" sz="2000" b="1" i="1" dirty="0">
                <a:solidFill>
                  <a:srgbClr val="FFFF00"/>
                </a:solidFill>
              </a:rPr>
              <a:t>А з </a:t>
            </a:r>
            <a:r>
              <a:rPr lang="ru-RU" sz="2000" b="1" i="1" dirty="0" err="1">
                <a:solidFill>
                  <a:srgbClr val="FFFF00"/>
                </a:solidFill>
              </a:rPr>
              <a:t>іншої</a:t>
            </a:r>
            <a:r>
              <a:rPr lang="ru-RU" sz="2000" b="1" i="1" dirty="0">
                <a:solidFill>
                  <a:srgbClr val="FFFF00"/>
                </a:solidFill>
              </a:rPr>
              <a:t> - </a:t>
            </a:r>
            <a:r>
              <a:rPr lang="ru-RU" sz="2000" b="1" i="1" dirty="0" err="1">
                <a:solidFill>
                  <a:srgbClr val="FFFF00"/>
                </a:solidFill>
              </a:rPr>
              <a:t>банківською</a:t>
            </a:r>
            <a:r>
              <a:rPr lang="ru-RU" sz="2000" b="1" i="1" dirty="0">
                <a:solidFill>
                  <a:srgbClr val="FFFF00"/>
                </a:solidFill>
              </a:rPr>
              <a:t> </a:t>
            </a:r>
            <a:r>
              <a:rPr lang="ru-RU" sz="2000" b="1" i="1" dirty="0" err="1">
                <a:solidFill>
                  <a:srgbClr val="FFFF00"/>
                </a:solidFill>
              </a:rPr>
              <a:t>установою</a:t>
            </a:r>
            <a:r>
              <a:rPr lang="ru-RU" sz="2000" b="1" i="1" dirty="0">
                <a:solidFill>
                  <a:srgbClr val="FFFF00"/>
                </a:solidFill>
              </a:rPr>
              <a:t>, яка </a:t>
            </a:r>
            <a:r>
              <a:rPr lang="ru-RU" sz="2000" b="1" i="1" dirty="0" err="1">
                <a:solidFill>
                  <a:srgbClr val="FFFF00"/>
                </a:solidFill>
              </a:rPr>
              <a:t>здійснює</a:t>
            </a:r>
            <a:r>
              <a:rPr lang="ru-RU" sz="2000" b="1" i="1" dirty="0">
                <a:solidFill>
                  <a:srgbClr val="FFFF00"/>
                </a:solidFill>
              </a:rPr>
              <a:t> </a:t>
            </a:r>
            <a:r>
              <a:rPr lang="ru-RU" sz="2000" b="1" i="1" dirty="0" err="1">
                <a:solidFill>
                  <a:srgbClr val="FFFF00"/>
                </a:solidFill>
              </a:rPr>
              <a:t>банківські</a:t>
            </a:r>
            <a:r>
              <a:rPr lang="ru-RU" sz="2000" b="1" i="1" dirty="0">
                <a:solidFill>
                  <a:srgbClr val="FFFF00"/>
                </a:solidFill>
              </a:rPr>
              <a:t> </a:t>
            </a:r>
            <a:r>
              <a:rPr lang="ru-RU" sz="2000" b="1" i="1" dirty="0" err="1">
                <a:solidFill>
                  <a:srgbClr val="FFFF00"/>
                </a:solidFill>
              </a:rPr>
              <a:t>операції</a:t>
            </a:r>
            <a:r>
              <a:rPr lang="ru-RU" sz="2000" b="1" i="1" dirty="0">
                <a:solidFill>
                  <a:srgbClr val="FFFF00"/>
                </a:solidFill>
              </a:rPr>
              <a:t>, </a:t>
            </a:r>
            <a:r>
              <a:rPr lang="ru-RU" sz="2000" b="1" i="1" dirty="0" err="1">
                <a:solidFill>
                  <a:srgbClr val="FFFF00"/>
                </a:solidFill>
              </a:rPr>
              <a:t>виступає</a:t>
            </a:r>
            <a:r>
              <a:rPr lang="ru-RU" sz="2000" b="1" i="1" dirty="0">
                <a:solidFill>
                  <a:srgbClr val="FFFF00"/>
                </a:solidFill>
              </a:rPr>
              <a:t> кредитором </a:t>
            </a:r>
            <a:r>
              <a:rPr lang="ru-RU" sz="2000" b="1" i="1" dirty="0" err="1">
                <a:solidFill>
                  <a:srgbClr val="FFFF00"/>
                </a:solidFill>
              </a:rPr>
              <a:t>останньої</a:t>
            </a:r>
            <a:r>
              <a:rPr lang="ru-RU" sz="2000" b="1" i="1" dirty="0">
                <a:solidFill>
                  <a:srgbClr val="FFFF00"/>
                </a:solidFill>
              </a:rPr>
              <a:t> </a:t>
            </a:r>
            <a:r>
              <a:rPr lang="ru-RU" sz="2000" b="1" i="1" dirty="0" err="1">
                <a:solidFill>
                  <a:srgbClr val="FFFF00"/>
                </a:solidFill>
              </a:rPr>
              <a:t>інстанції</a:t>
            </a:r>
            <a:r>
              <a:rPr lang="ru-RU" sz="2000" b="1" i="1" dirty="0">
                <a:solidFill>
                  <a:srgbClr val="FFFF00"/>
                </a:solidFill>
              </a:rPr>
              <a:t> для </a:t>
            </a:r>
            <a:r>
              <a:rPr lang="ru-RU" sz="2000" b="1" i="1" dirty="0" err="1">
                <a:solidFill>
                  <a:srgbClr val="FFFF00"/>
                </a:solidFill>
              </a:rPr>
              <a:t>інших</a:t>
            </a:r>
            <a:r>
              <a:rPr lang="ru-RU" sz="2000" b="1" i="1" dirty="0">
                <a:solidFill>
                  <a:srgbClr val="FFFF00"/>
                </a:solidFill>
              </a:rPr>
              <a:t> </a:t>
            </a:r>
            <a:r>
              <a:rPr lang="ru-RU" sz="2000" b="1" i="1" dirty="0" err="1">
                <a:solidFill>
                  <a:srgbClr val="FFFF00"/>
                </a:solidFill>
              </a:rPr>
              <a:t>банків</a:t>
            </a:r>
            <a:endParaRPr lang="ru-RU" sz="2000" b="1" i="1" dirty="0">
              <a:solidFill>
                <a:srgbClr val="FFFF00"/>
              </a:solidFill>
            </a:endParaRPr>
          </a:p>
        </p:txBody>
      </p:sp>
      <p:sp>
        <p:nvSpPr>
          <p:cNvPr id="11" name="Стрелка вниз 10"/>
          <p:cNvSpPr/>
          <p:nvPr/>
        </p:nvSpPr>
        <p:spPr>
          <a:xfrm rot="19284614">
            <a:off x="4839267" y="2332111"/>
            <a:ext cx="484632" cy="978408"/>
          </a:xfrm>
          <a:prstGeom prst="downArrow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" name="Стрелка вниз 11"/>
          <p:cNvSpPr/>
          <p:nvPr/>
        </p:nvSpPr>
        <p:spPr>
          <a:xfrm rot="1758218">
            <a:off x="3914945" y="2379740"/>
            <a:ext cx="484632" cy="978408"/>
          </a:xfrm>
          <a:prstGeom prst="downArrow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13" name="Рисунок 12" descr="нбу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213696">
            <a:off x="3078571" y="5212653"/>
            <a:ext cx="2783301" cy="1408942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</p:spTree>
    <p:extLst>
      <p:ext uri="{BB962C8B-B14F-4D97-AF65-F5344CB8AC3E}">
        <p14:creationId xmlns="" xmlns:p14="http://schemas.microsoft.com/office/powerpoint/2010/main" val="302863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  <a:effectLst>
            <a:glow rad="228600">
              <a:schemeClr val="accent5">
                <a:satMod val="175000"/>
                <a:alpha val="40000"/>
              </a:schemeClr>
            </a:glow>
            <a:outerShdw blurRad="63500" dist="25400" dir="5400000" rotWithShape="0">
              <a:srgbClr val="000000">
                <a:alpha val="43137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Національний</a:t>
            </a: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банк </a:t>
            </a:r>
            <a:r>
              <a:rPr lang="ru-RU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статутний</a:t>
            </a: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капітал</a:t>
            </a: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формується</a:t>
            </a: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державних</a:t>
            </a: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Розмір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статутного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капіталу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становить </a:t>
            </a:r>
            <a:r>
              <a:rPr lang="ru-RU" sz="3700" b="1" i="1" dirty="0" smtClean="0">
                <a:solidFill>
                  <a:srgbClr val="00B050"/>
                </a:solidFill>
                <a:latin typeface="Segoe Script" pitchFamily="34" charset="0"/>
                <a:cs typeface="Times New Roman" pitchFamily="18" charset="0"/>
              </a:rPr>
              <a:t>10 </a:t>
            </a:r>
            <a:r>
              <a:rPr lang="ru-RU" sz="3700" b="1" i="1" dirty="0" err="1" smtClean="0">
                <a:solidFill>
                  <a:srgbClr val="00B050"/>
                </a:solidFill>
                <a:latin typeface="Segoe Script" pitchFamily="34" charset="0"/>
                <a:cs typeface="Times New Roman" pitchFamily="18" charset="0"/>
              </a:rPr>
              <a:t>млн</a:t>
            </a:r>
            <a:r>
              <a:rPr lang="ru-RU" sz="3700" b="1" i="1" dirty="0" smtClean="0">
                <a:solidFill>
                  <a:srgbClr val="00B050"/>
                </a:solidFill>
                <a:latin typeface="Segoe Script" pitchFamily="34" charset="0"/>
                <a:cs typeface="Times New Roman" pitchFamily="18" charset="0"/>
              </a:rPr>
              <a:t> </a:t>
            </a:r>
            <a:r>
              <a:rPr lang="ru-RU" sz="3700" b="1" i="1" dirty="0" err="1" smtClean="0">
                <a:solidFill>
                  <a:srgbClr val="00B050"/>
                </a:solidFill>
                <a:latin typeface="Segoe Script" pitchFamily="34" charset="0"/>
                <a:cs typeface="Times New Roman" pitchFamily="18" charset="0"/>
              </a:rPr>
              <a:t>грн</a:t>
            </a:r>
            <a:r>
              <a:rPr lang="ru-RU" sz="3700" b="1" i="1" dirty="0" smtClean="0">
                <a:solidFill>
                  <a:srgbClr val="00B050"/>
                </a:solidFill>
                <a:latin typeface="Segoe Script" pitchFamily="34" charset="0"/>
                <a:cs typeface="Times New Roman" pitchFamily="18" charset="0"/>
              </a:rPr>
              <a:t>.</a:t>
            </a:r>
            <a:endParaRPr lang="ru-RU" b="1" i="1" dirty="0">
              <a:solidFill>
                <a:srgbClr val="00B050"/>
              </a:solidFill>
              <a:latin typeface="Segoe Script" pitchFamily="34" charset="0"/>
              <a:cs typeface="Times New Roman" pitchFamily="18" charset="0"/>
            </a:endParaRPr>
          </a:p>
        </p:txBody>
      </p:sp>
      <p:pic>
        <p:nvPicPr>
          <p:cNvPr id="1026" name="Picture 2" descr="F:\Банківське\300px-National_Bank_of_Ukraine_at_nigh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996952"/>
            <a:ext cx="5040560" cy="36724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F:\Банківське\Build_nbu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996952"/>
            <a:ext cx="3600400" cy="367240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009330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587160"/>
          </a:xfrm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 </a:t>
            </a:r>
            <a:r>
              <a:rPr lang="ru-RU" b="1" i="1" dirty="0" err="1">
                <a:solidFill>
                  <a:srgbClr val="7030A0"/>
                </a:solidFill>
              </a:rPr>
              <a:t>Верхній</a:t>
            </a:r>
            <a:r>
              <a:rPr lang="ru-RU" b="1" i="1" dirty="0">
                <a:solidFill>
                  <a:srgbClr val="7030A0"/>
                </a:solidFill>
              </a:rPr>
              <a:t> </a:t>
            </a:r>
            <a:r>
              <a:rPr lang="ru-RU" b="1" i="1" dirty="0" err="1">
                <a:solidFill>
                  <a:srgbClr val="7030A0"/>
                </a:solidFill>
              </a:rPr>
              <a:t>рівень</a:t>
            </a:r>
            <a:r>
              <a:rPr lang="ru-RU" b="1" i="1" dirty="0">
                <a:solidFill>
                  <a:srgbClr val="7030A0"/>
                </a:solidFill>
              </a:rPr>
              <a:t> </a:t>
            </a:r>
            <a:r>
              <a:rPr lang="ru-RU" b="1" i="1" dirty="0" err="1">
                <a:solidFill>
                  <a:srgbClr val="7030A0"/>
                </a:solidFill>
              </a:rPr>
              <a:t>банківської</a:t>
            </a:r>
            <a:r>
              <a:rPr lang="ru-RU" b="1" i="1" dirty="0">
                <a:solidFill>
                  <a:srgbClr val="7030A0"/>
                </a:solidFill>
              </a:rPr>
              <a:t> </a:t>
            </a:r>
            <a:r>
              <a:rPr lang="ru-RU" b="1" i="1" dirty="0" err="1">
                <a:solidFill>
                  <a:srgbClr val="7030A0"/>
                </a:solidFill>
              </a:rPr>
              <a:t>системи</a:t>
            </a:r>
            <a:r>
              <a:rPr lang="ru-RU" b="1" i="1" dirty="0">
                <a:solidFill>
                  <a:srgbClr val="7030A0"/>
                </a:solidFill>
              </a:rPr>
              <a:t> </a:t>
            </a:r>
            <a:r>
              <a:rPr lang="ru-RU" b="1" i="1" dirty="0" err="1">
                <a:solidFill>
                  <a:srgbClr val="7030A0"/>
                </a:solidFill>
              </a:rPr>
              <a:t>України</a:t>
            </a:r>
            <a:r>
              <a:rPr lang="ru-RU" b="1" i="1" dirty="0">
                <a:solidFill>
                  <a:srgbClr val="7030A0"/>
                </a:solidFill>
              </a:rPr>
              <a:t> представлений </a:t>
            </a:r>
            <a:r>
              <a:rPr lang="ru-RU" b="1" i="1" dirty="0" err="1">
                <a:solidFill>
                  <a:srgbClr val="7030A0"/>
                </a:solidFill>
              </a:rPr>
              <a:t>єдиним</a:t>
            </a:r>
            <a:r>
              <a:rPr lang="ru-RU" b="1" i="1" dirty="0">
                <a:solidFill>
                  <a:srgbClr val="7030A0"/>
                </a:solidFill>
              </a:rPr>
              <a:t> органом — </a:t>
            </a:r>
            <a:r>
              <a:rPr lang="ru-RU" b="1" i="1" dirty="0" err="1">
                <a:solidFill>
                  <a:srgbClr val="FF0000"/>
                </a:solidFill>
              </a:rPr>
              <a:t>Національним</a:t>
            </a:r>
            <a:r>
              <a:rPr lang="ru-RU" b="1" i="1" dirty="0">
                <a:solidFill>
                  <a:srgbClr val="FF0000"/>
                </a:solidFill>
              </a:rPr>
              <a:t> банком </a:t>
            </a:r>
            <a:r>
              <a:rPr lang="ru-RU" b="1" i="1" dirty="0" err="1">
                <a:solidFill>
                  <a:srgbClr val="FF0000"/>
                </a:solidFill>
              </a:rPr>
              <a:t>України</a:t>
            </a:r>
            <a:r>
              <a:rPr lang="ru-RU" b="1" i="1" dirty="0">
                <a:solidFill>
                  <a:srgbClr val="FF0000"/>
                </a:solidFill>
              </a:rPr>
              <a:t>. </a:t>
            </a:r>
            <a:r>
              <a:rPr lang="ru-RU" b="1" i="1" dirty="0" err="1">
                <a:solidFill>
                  <a:srgbClr val="002060"/>
                </a:solidFill>
              </a:rPr>
              <a:t>Відповідно</a:t>
            </a:r>
            <a:r>
              <a:rPr lang="ru-RU" b="1" i="1" dirty="0">
                <a:solidFill>
                  <a:srgbClr val="002060"/>
                </a:solidFill>
              </a:rPr>
              <a:t> до ст. 2 Закону </a:t>
            </a:r>
            <a:r>
              <a:rPr lang="ru-RU" b="1" i="1" dirty="0" err="1">
                <a:solidFill>
                  <a:srgbClr val="002060"/>
                </a:solidFill>
              </a:rPr>
              <a:t>України</a:t>
            </a:r>
            <a:r>
              <a:rPr lang="ru-RU" b="1" i="1" dirty="0">
                <a:solidFill>
                  <a:srgbClr val="002060"/>
                </a:solidFill>
              </a:rPr>
              <a:t> «Про </a:t>
            </a:r>
            <a:r>
              <a:rPr lang="ru-RU" b="1" i="1" dirty="0" err="1">
                <a:solidFill>
                  <a:srgbClr val="002060"/>
                </a:solidFill>
              </a:rPr>
              <a:t>Національний</a:t>
            </a:r>
            <a:r>
              <a:rPr lang="ru-RU" b="1" i="1" dirty="0">
                <a:solidFill>
                  <a:srgbClr val="002060"/>
                </a:solidFill>
              </a:rPr>
              <a:t> банк </a:t>
            </a:r>
            <a:r>
              <a:rPr lang="ru-RU" b="1" i="1" dirty="0" err="1">
                <a:solidFill>
                  <a:srgbClr val="002060"/>
                </a:solidFill>
              </a:rPr>
              <a:t>України</a:t>
            </a:r>
            <a:r>
              <a:rPr lang="ru-RU" b="1" i="1" dirty="0">
                <a:solidFill>
                  <a:srgbClr val="002060"/>
                </a:solidFill>
              </a:rPr>
              <a:t>» </a:t>
            </a:r>
            <a:r>
              <a:rPr lang="ru-RU" b="1" i="1" dirty="0" err="1">
                <a:solidFill>
                  <a:srgbClr val="002060"/>
                </a:solidFill>
              </a:rPr>
              <a:t>від</a:t>
            </a:r>
            <a:r>
              <a:rPr lang="ru-RU" b="1" i="1" dirty="0">
                <a:solidFill>
                  <a:srgbClr val="002060"/>
                </a:solidFill>
              </a:rPr>
              <a:t> 20 </a:t>
            </a:r>
            <a:r>
              <a:rPr lang="ru-RU" b="1" i="1" dirty="0" err="1">
                <a:solidFill>
                  <a:srgbClr val="002060"/>
                </a:solidFill>
              </a:rPr>
              <a:t>травня</a:t>
            </a:r>
            <a:r>
              <a:rPr lang="ru-RU" b="1" i="1" dirty="0">
                <a:solidFill>
                  <a:srgbClr val="002060"/>
                </a:solidFill>
              </a:rPr>
              <a:t> 1999 р.</a:t>
            </a:r>
            <a:r>
              <a:rPr lang="ru-RU" b="1" i="1" dirty="0"/>
              <a:t> </a:t>
            </a:r>
            <a:r>
              <a:rPr lang="ru-RU" b="1" i="1" dirty="0" err="1" smtClean="0">
                <a:solidFill>
                  <a:srgbClr val="00B050"/>
                </a:solidFill>
              </a:rPr>
              <a:t>Національний</a:t>
            </a:r>
            <a:r>
              <a:rPr lang="ru-RU" b="1" i="1" dirty="0" smtClean="0">
                <a:solidFill>
                  <a:srgbClr val="00B050"/>
                </a:solidFill>
              </a:rPr>
              <a:t> </a:t>
            </a:r>
            <a:r>
              <a:rPr lang="ru-RU" b="1" i="1" dirty="0">
                <a:solidFill>
                  <a:srgbClr val="00B050"/>
                </a:solidFill>
              </a:rPr>
              <a:t>банк </a:t>
            </a:r>
            <a:r>
              <a:rPr lang="ru-RU" b="1" i="1" dirty="0" err="1">
                <a:solidFill>
                  <a:srgbClr val="00B050"/>
                </a:solidFill>
              </a:rPr>
              <a:t>України</a:t>
            </a:r>
            <a:r>
              <a:rPr lang="ru-RU" b="1" i="1" dirty="0">
                <a:solidFill>
                  <a:srgbClr val="00B050"/>
                </a:solidFill>
              </a:rPr>
              <a:t> є </a:t>
            </a:r>
            <a:r>
              <a:rPr lang="ru-RU" b="1" i="1" dirty="0" err="1">
                <a:solidFill>
                  <a:srgbClr val="00B050"/>
                </a:solidFill>
              </a:rPr>
              <a:t>центральним</a:t>
            </a:r>
            <a:r>
              <a:rPr lang="ru-RU" b="1" i="1" dirty="0">
                <a:solidFill>
                  <a:srgbClr val="00B050"/>
                </a:solidFill>
              </a:rPr>
              <a:t> бан­ком </a:t>
            </a:r>
            <a:r>
              <a:rPr lang="ru-RU" b="1" i="1" dirty="0" err="1">
                <a:solidFill>
                  <a:srgbClr val="00B050"/>
                </a:solidFill>
              </a:rPr>
              <a:t>України</a:t>
            </a:r>
            <a:r>
              <a:rPr lang="ru-RU" b="1" i="1" dirty="0">
                <a:solidFill>
                  <a:srgbClr val="00B050"/>
                </a:solidFill>
              </a:rPr>
              <a:t>, </a:t>
            </a:r>
            <a:r>
              <a:rPr lang="ru-RU" b="1" i="1" dirty="0" err="1">
                <a:solidFill>
                  <a:srgbClr val="00B050"/>
                </a:solidFill>
              </a:rPr>
              <a:t>особливим</a:t>
            </a:r>
            <a:r>
              <a:rPr lang="ru-RU" b="1" i="1" dirty="0">
                <a:solidFill>
                  <a:srgbClr val="00B050"/>
                </a:solidFill>
              </a:rPr>
              <a:t> </a:t>
            </a:r>
            <a:r>
              <a:rPr lang="ru-RU" b="1" i="1" dirty="0" err="1">
                <a:solidFill>
                  <a:srgbClr val="00B050"/>
                </a:solidFill>
              </a:rPr>
              <a:t>центральним</a:t>
            </a:r>
            <a:r>
              <a:rPr lang="ru-RU" b="1" i="1" dirty="0">
                <a:solidFill>
                  <a:srgbClr val="00B050"/>
                </a:solidFill>
              </a:rPr>
              <a:t> органом державного </a:t>
            </a:r>
            <a:r>
              <a:rPr lang="ru-RU" b="1" i="1" dirty="0" err="1">
                <a:solidFill>
                  <a:srgbClr val="00B050"/>
                </a:solidFill>
              </a:rPr>
              <a:t>управління</a:t>
            </a:r>
            <a:r>
              <a:rPr lang="ru-RU" b="1" i="1" dirty="0">
                <a:solidFill>
                  <a:srgbClr val="00B050"/>
                </a:solidFill>
              </a:rPr>
              <a:t>, </a:t>
            </a:r>
            <a:r>
              <a:rPr lang="ru-RU" b="1" i="1" dirty="0" err="1">
                <a:solidFill>
                  <a:srgbClr val="00B050"/>
                </a:solidFill>
              </a:rPr>
              <a:t>юридичний</a:t>
            </a:r>
            <a:r>
              <a:rPr lang="ru-RU" b="1" i="1" dirty="0">
                <a:solidFill>
                  <a:srgbClr val="00B050"/>
                </a:solidFill>
              </a:rPr>
              <a:t> статус, </a:t>
            </a:r>
            <a:r>
              <a:rPr lang="ru-RU" b="1" i="1" dirty="0" err="1">
                <a:solidFill>
                  <a:srgbClr val="00B050"/>
                </a:solidFill>
              </a:rPr>
              <a:t>завдання</a:t>
            </a:r>
            <a:r>
              <a:rPr lang="ru-RU" b="1" i="1" dirty="0">
                <a:solidFill>
                  <a:srgbClr val="00B050"/>
                </a:solidFill>
              </a:rPr>
              <a:t>, </a:t>
            </a:r>
            <a:r>
              <a:rPr lang="ru-RU" b="1" i="1" dirty="0" err="1">
                <a:solidFill>
                  <a:srgbClr val="00B050"/>
                </a:solidFill>
              </a:rPr>
              <a:t>функції</a:t>
            </a:r>
            <a:r>
              <a:rPr lang="ru-RU" b="1" i="1" dirty="0">
                <a:solidFill>
                  <a:srgbClr val="00B050"/>
                </a:solidFill>
              </a:rPr>
              <a:t> </a:t>
            </a:r>
            <a:r>
              <a:rPr lang="ru-RU" b="1" i="1" dirty="0" err="1">
                <a:solidFill>
                  <a:srgbClr val="00B050"/>
                </a:solidFill>
              </a:rPr>
              <a:t>повноваження</a:t>
            </a:r>
            <a:r>
              <a:rPr lang="ru-RU" b="1" i="1" dirty="0">
                <a:solidFill>
                  <a:srgbClr val="00B050"/>
                </a:solidFill>
              </a:rPr>
              <a:t> і </a:t>
            </a:r>
            <a:r>
              <a:rPr lang="ru-RU" b="1" i="1" dirty="0" err="1">
                <a:solidFill>
                  <a:srgbClr val="00B050"/>
                </a:solidFill>
              </a:rPr>
              <a:t>функції</a:t>
            </a:r>
            <a:r>
              <a:rPr lang="ru-RU" b="1" i="1" dirty="0">
                <a:solidFill>
                  <a:srgbClr val="00B050"/>
                </a:solidFill>
              </a:rPr>
              <a:t> </a:t>
            </a:r>
            <a:r>
              <a:rPr lang="ru-RU" b="1" i="1" dirty="0" err="1">
                <a:solidFill>
                  <a:srgbClr val="00B050"/>
                </a:solidFill>
              </a:rPr>
              <a:t>якого</a:t>
            </a:r>
            <a:r>
              <a:rPr lang="ru-RU" b="1" i="1" dirty="0">
                <a:solidFill>
                  <a:srgbClr val="00B050"/>
                </a:solidFill>
              </a:rPr>
              <a:t> </a:t>
            </a:r>
            <a:r>
              <a:rPr lang="ru-RU" b="1" i="1" dirty="0" err="1">
                <a:solidFill>
                  <a:srgbClr val="00B050"/>
                </a:solidFill>
              </a:rPr>
              <a:t>визначаються</a:t>
            </a:r>
            <a:r>
              <a:rPr lang="ru-RU" b="1" i="1" dirty="0">
                <a:solidFill>
                  <a:srgbClr val="00B050"/>
                </a:solidFill>
              </a:rPr>
              <a:t> </a:t>
            </a:r>
            <a:r>
              <a:rPr lang="ru-RU" b="1" i="1" dirty="0" err="1">
                <a:solidFill>
                  <a:srgbClr val="00B050"/>
                </a:solidFill>
              </a:rPr>
              <a:t>Конституцією</a:t>
            </a:r>
            <a:r>
              <a:rPr lang="ru-RU" b="1" i="1" dirty="0">
                <a:solidFill>
                  <a:srgbClr val="00B050"/>
                </a:solidFill>
              </a:rPr>
              <a:t> </a:t>
            </a:r>
            <a:r>
              <a:rPr lang="ru-RU" b="1" i="1" dirty="0" err="1" smtClean="0">
                <a:solidFill>
                  <a:srgbClr val="00B050"/>
                </a:solidFill>
              </a:rPr>
              <a:t>України</a:t>
            </a:r>
            <a:r>
              <a:rPr lang="ru-RU" b="1" i="1" dirty="0" smtClean="0">
                <a:solidFill>
                  <a:srgbClr val="00B050"/>
                </a:solidFill>
              </a:rPr>
              <a:t>, </a:t>
            </a:r>
            <a:r>
              <a:rPr lang="ru-RU" b="1" i="1" dirty="0" err="1">
                <a:solidFill>
                  <a:srgbClr val="00B050"/>
                </a:solidFill>
              </a:rPr>
              <a:t>цим</a:t>
            </a:r>
            <a:r>
              <a:rPr lang="ru-RU" b="1" i="1" dirty="0">
                <a:solidFill>
                  <a:srgbClr val="00B050"/>
                </a:solidFill>
              </a:rPr>
              <a:t> Законом </a:t>
            </a:r>
            <a:r>
              <a:rPr lang="ru-RU" b="1" i="1" dirty="0" err="1" smtClean="0">
                <a:solidFill>
                  <a:srgbClr val="00B050"/>
                </a:solidFill>
              </a:rPr>
              <a:t>України</a:t>
            </a:r>
            <a:r>
              <a:rPr lang="ru-RU" b="1" i="1" dirty="0" smtClean="0">
                <a:solidFill>
                  <a:srgbClr val="00B050"/>
                </a:solidFill>
              </a:rPr>
              <a:t> </a:t>
            </a:r>
            <a:r>
              <a:rPr lang="ru-RU" b="1" i="1" dirty="0">
                <a:solidFill>
                  <a:srgbClr val="00B050"/>
                </a:solidFill>
              </a:rPr>
              <a:t>«Про </a:t>
            </a:r>
            <a:r>
              <a:rPr lang="ru-RU" b="1" i="1" dirty="0" err="1">
                <a:solidFill>
                  <a:srgbClr val="00B050"/>
                </a:solidFill>
              </a:rPr>
              <a:t>Національний</a:t>
            </a:r>
            <a:r>
              <a:rPr lang="ru-RU" b="1" i="1" dirty="0">
                <a:solidFill>
                  <a:srgbClr val="00B050"/>
                </a:solidFill>
              </a:rPr>
              <a:t> банк </a:t>
            </a:r>
            <a:r>
              <a:rPr lang="ru-RU" b="1" i="1" dirty="0" err="1">
                <a:solidFill>
                  <a:srgbClr val="00B050"/>
                </a:solidFill>
              </a:rPr>
              <a:t>України</a:t>
            </a:r>
            <a:r>
              <a:rPr lang="ru-RU" b="1" i="1" dirty="0">
                <a:solidFill>
                  <a:srgbClr val="00B050"/>
                </a:solidFill>
              </a:rPr>
              <a:t>» </a:t>
            </a:r>
            <a:r>
              <a:rPr lang="ru-RU" b="1" i="1" dirty="0" smtClean="0">
                <a:solidFill>
                  <a:srgbClr val="00B050"/>
                </a:solidFill>
              </a:rPr>
              <a:t>та </a:t>
            </a:r>
            <a:r>
              <a:rPr lang="ru-RU" b="1" i="1" dirty="0" err="1">
                <a:solidFill>
                  <a:srgbClr val="00B050"/>
                </a:solidFill>
              </a:rPr>
              <a:t>іншими</a:t>
            </a:r>
            <a:r>
              <a:rPr lang="ru-RU" b="1" i="1" dirty="0">
                <a:solidFill>
                  <a:srgbClr val="00B050"/>
                </a:solidFill>
              </a:rPr>
              <a:t> закона­ми </a:t>
            </a:r>
            <a:r>
              <a:rPr lang="ru-RU" b="1" i="1" dirty="0" err="1">
                <a:solidFill>
                  <a:srgbClr val="00B050"/>
                </a:solidFill>
              </a:rPr>
              <a:t>України</a:t>
            </a:r>
            <a:r>
              <a:rPr lang="ru-RU" b="1" i="1" dirty="0">
                <a:solidFill>
                  <a:srgbClr val="00B050"/>
                </a:solidFill>
              </a:rPr>
              <a:t>.</a:t>
            </a:r>
          </a:p>
        </p:txBody>
      </p:sp>
      <p:pic>
        <p:nvPicPr>
          <p:cNvPr id="4098" name="Picture 2" descr="C:\Users\валера\Desktop\Банківське\9008410_ffc558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3551" y="5434813"/>
            <a:ext cx="1242434" cy="125856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27848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dirty="0" err="1">
                <a:solidFill>
                  <a:srgbClr val="00B0F0"/>
                </a:solidFill>
              </a:rPr>
              <a:t>Центральний</a:t>
            </a:r>
            <a:r>
              <a:rPr lang="ru-RU" b="1" i="1" dirty="0">
                <a:solidFill>
                  <a:srgbClr val="00B0F0"/>
                </a:solidFill>
              </a:rPr>
              <a:t> банк у будь-</a:t>
            </a:r>
            <a:r>
              <a:rPr lang="ru-RU" b="1" i="1" dirty="0" err="1">
                <a:solidFill>
                  <a:srgbClr val="00B0F0"/>
                </a:solidFill>
              </a:rPr>
              <a:t>якій</a:t>
            </a:r>
            <a:r>
              <a:rPr lang="ru-RU" b="1" i="1" dirty="0">
                <a:solidFill>
                  <a:srgbClr val="00B0F0"/>
                </a:solidFill>
              </a:rPr>
              <a:t> </a:t>
            </a:r>
            <a:r>
              <a:rPr lang="ru-RU" b="1" i="1" dirty="0" err="1">
                <a:solidFill>
                  <a:srgbClr val="00B0F0"/>
                </a:solidFill>
              </a:rPr>
              <a:t>державі</a:t>
            </a:r>
            <a:r>
              <a:rPr lang="ru-RU" b="1" i="1" dirty="0">
                <a:solidFill>
                  <a:srgbClr val="00B0F0"/>
                </a:solidFill>
              </a:rPr>
              <a:t> є </a:t>
            </a:r>
            <a:r>
              <a:rPr lang="ru-RU" b="1" i="1" dirty="0" err="1">
                <a:solidFill>
                  <a:srgbClr val="00B0F0"/>
                </a:solidFill>
              </a:rPr>
              <a:t>особливим</a:t>
            </a:r>
            <a:r>
              <a:rPr lang="ru-RU" b="1" i="1" dirty="0">
                <a:solidFill>
                  <a:srgbClr val="00B0F0"/>
                </a:solidFill>
              </a:rPr>
              <a:t> органом. </a:t>
            </a:r>
            <a:r>
              <a:rPr lang="ru-RU" b="1" i="1" dirty="0" err="1">
                <a:solidFill>
                  <a:srgbClr val="7030A0"/>
                </a:solidFill>
              </a:rPr>
              <a:t>Це</a:t>
            </a:r>
            <a:r>
              <a:rPr lang="ru-RU" b="1" i="1" dirty="0">
                <a:solidFill>
                  <a:srgbClr val="7030A0"/>
                </a:solidFill>
              </a:rPr>
              <a:t> </a:t>
            </a:r>
            <a:r>
              <a:rPr lang="ru-RU" b="1" i="1" dirty="0" err="1">
                <a:solidFill>
                  <a:srgbClr val="7030A0"/>
                </a:solidFill>
              </a:rPr>
              <a:t>зумовлено</a:t>
            </a:r>
            <a:r>
              <a:rPr lang="ru-RU" b="1" i="1" dirty="0">
                <a:solidFill>
                  <a:srgbClr val="7030A0"/>
                </a:solidFill>
              </a:rPr>
              <a:t> </a:t>
            </a:r>
            <a:r>
              <a:rPr lang="ru-RU" b="1" i="1" dirty="0" err="1">
                <a:solidFill>
                  <a:srgbClr val="7030A0"/>
                </a:solidFill>
              </a:rPr>
              <a:t>його</a:t>
            </a:r>
            <a:r>
              <a:rPr lang="ru-RU" b="1" i="1" dirty="0">
                <a:solidFill>
                  <a:srgbClr val="7030A0"/>
                </a:solidFill>
              </a:rPr>
              <a:t> </a:t>
            </a:r>
            <a:r>
              <a:rPr lang="ru-RU" b="1" i="1" dirty="0" err="1">
                <a:solidFill>
                  <a:srgbClr val="7030A0"/>
                </a:solidFill>
              </a:rPr>
              <a:t>спеціальним</a:t>
            </a:r>
            <a:r>
              <a:rPr lang="ru-RU" b="1" i="1" dirty="0">
                <a:solidFill>
                  <a:srgbClr val="7030A0"/>
                </a:solidFill>
              </a:rPr>
              <a:t> </a:t>
            </a:r>
            <a:r>
              <a:rPr lang="ru-RU" b="1" i="1" dirty="0" err="1">
                <a:solidFill>
                  <a:srgbClr val="7030A0"/>
                </a:solidFill>
              </a:rPr>
              <a:t>правовим</a:t>
            </a:r>
            <a:r>
              <a:rPr lang="ru-RU" b="1" i="1" dirty="0">
                <a:solidFill>
                  <a:srgbClr val="7030A0"/>
                </a:solidFill>
              </a:rPr>
              <a:t> статусом, </a:t>
            </a:r>
            <a:r>
              <a:rPr lang="ru-RU" b="1" i="1" dirty="0" err="1">
                <a:solidFill>
                  <a:srgbClr val="7030A0"/>
                </a:solidFill>
              </a:rPr>
              <a:t>який</a:t>
            </a:r>
            <a:r>
              <a:rPr lang="ru-RU" b="1" i="1" dirty="0">
                <a:solidFill>
                  <a:srgbClr val="7030A0"/>
                </a:solidFill>
              </a:rPr>
              <a:t> </a:t>
            </a:r>
            <a:r>
              <a:rPr lang="ru-RU" b="1" i="1" dirty="0" err="1">
                <a:solidFill>
                  <a:srgbClr val="7030A0"/>
                </a:solidFill>
              </a:rPr>
              <a:t>передбачає</a:t>
            </a:r>
            <a:r>
              <a:rPr lang="ru-RU" b="1" i="1" dirty="0">
                <a:solidFill>
                  <a:srgbClr val="7030A0"/>
                </a:solidFill>
              </a:rPr>
              <a:t> </a:t>
            </a:r>
            <a:r>
              <a:rPr lang="ru-RU" b="1" i="1" dirty="0" err="1">
                <a:solidFill>
                  <a:srgbClr val="7030A0"/>
                </a:solidFill>
              </a:rPr>
              <a:t>по­кладення</a:t>
            </a:r>
            <a:r>
              <a:rPr lang="ru-RU" b="1" i="1" dirty="0">
                <a:solidFill>
                  <a:srgbClr val="7030A0"/>
                </a:solidFill>
              </a:rPr>
              <a:t> на </a:t>
            </a:r>
            <a:r>
              <a:rPr lang="ru-RU" b="1" i="1" dirty="0" err="1">
                <a:solidFill>
                  <a:srgbClr val="7030A0"/>
                </a:solidFill>
              </a:rPr>
              <a:t>нього</a:t>
            </a:r>
            <a:r>
              <a:rPr lang="ru-RU" b="1" i="1" dirty="0">
                <a:solidFill>
                  <a:srgbClr val="7030A0"/>
                </a:solidFill>
              </a:rPr>
              <a:t> низки </a:t>
            </a:r>
            <a:r>
              <a:rPr lang="ru-RU" b="1" i="1" dirty="0" err="1">
                <a:solidFill>
                  <a:srgbClr val="7030A0"/>
                </a:solidFill>
              </a:rPr>
              <a:t>особливих</a:t>
            </a:r>
            <a:r>
              <a:rPr lang="ru-RU" b="1" i="1" dirty="0">
                <a:solidFill>
                  <a:srgbClr val="7030A0"/>
                </a:solidFill>
              </a:rPr>
              <a:t> </a:t>
            </a:r>
            <a:r>
              <a:rPr lang="ru-RU" b="1" i="1" dirty="0" err="1">
                <a:solidFill>
                  <a:srgbClr val="7030A0"/>
                </a:solidFill>
              </a:rPr>
              <a:t>функцій</a:t>
            </a:r>
            <a:r>
              <a:rPr lang="ru-RU" b="1" i="1" dirty="0">
                <a:solidFill>
                  <a:srgbClr val="7030A0"/>
                </a:solidFill>
              </a:rPr>
              <a:t>, </a:t>
            </a:r>
            <a:r>
              <a:rPr lang="ru-RU" b="1" i="1" dirty="0" err="1">
                <a:solidFill>
                  <a:srgbClr val="7030A0"/>
                </a:solidFill>
              </a:rPr>
              <a:t>які</a:t>
            </a:r>
            <a:r>
              <a:rPr lang="ru-RU" b="1" i="1" dirty="0">
                <a:solidFill>
                  <a:srgbClr val="7030A0"/>
                </a:solidFill>
              </a:rPr>
              <a:t> </a:t>
            </a:r>
            <a:r>
              <a:rPr lang="ru-RU" b="1" i="1" dirty="0" err="1">
                <a:solidFill>
                  <a:srgbClr val="7030A0"/>
                </a:solidFill>
              </a:rPr>
              <a:t>має</a:t>
            </a:r>
            <a:r>
              <a:rPr lang="ru-RU" b="1" i="1" dirty="0">
                <a:solidFill>
                  <a:srgbClr val="7030A0"/>
                </a:solidFill>
              </a:rPr>
              <a:t> </a:t>
            </a:r>
            <a:r>
              <a:rPr lang="ru-RU" b="1" i="1" dirty="0" err="1">
                <a:solidFill>
                  <a:srgbClr val="7030A0"/>
                </a:solidFill>
              </a:rPr>
              <a:t>здійснювати</a:t>
            </a:r>
            <a:r>
              <a:rPr lang="ru-RU" b="1" i="1" dirty="0">
                <a:solidFill>
                  <a:srgbClr val="7030A0"/>
                </a:solidFill>
              </a:rPr>
              <a:t> </a:t>
            </a:r>
            <a:r>
              <a:rPr lang="ru-RU" b="1" i="1" dirty="0" err="1">
                <a:solidFill>
                  <a:srgbClr val="7030A0"/>
                </a:solidFill>
              </a:rPr>
              <a:t>лише</a:t>
            </a:r>
            <a:r>
              <a:rPr lang="ru-RU" b="1" i="1" dirty="0">
                <a:solidFill>
                  <a:srgbClr val="7030A0"/>
                </a:solidFill>
              </a:rPr>
              <a:t> одна </a:t>
            </a:r>
            <a:r>
              <a:rPr lang="ru-RU" b="1" i="1" dirty="0" err="1">
                <a:solidFill>
                  <a:srgbClr val="7030A0"/>
                </a:solidFill>
              </a:rPr>
              <a:t>інституція</a:t>
            </a:r>
            <a:r>
              <a:rPr lang="ru-RU" b="1" i="1" dirty="0">
                <a:solidFill>
                  <a:srgbClr val="7030A0"/>
                </a:solidFill>
              </a:rPr>
              <a:t> </a:t>
            </a:r>
            <a:r>
              <a:rPr lang="ru-RU" b="1" i="1" dirty="0" err="1">
                <a:solidFill>
                  <a:srgbClr val="7030A0"/>
                </a:solidFill>
              </a:rPr>
              <a:t>банківської</a:t>
            </a:r>
            <a:r>
              <a:rPr lang="ru-RU" b="1" i="1" dirty="0">
                <a:solidFill>
                  <a:srgbClr val="7030A0"/>
                </a:solidFill>
              </a:rPr>
              <a:t> </a:t>
            </a:r>
            <a:r>
              <a:rPr lang="ru-RU" b="1" i="1" dirty="0" err="1">
                <a:solidFill>
                  <a:srgbClr val="7030A0"/>
                </a:solidFill>
              </a:rPr>
              <a:t>системи</a:t>
            </a:r>
            <a:r>
              <a:rPr lang="ru-RU" b="1" i="1" dirty="0">
                <a:solidFill>
                  <a:srgbClr val="7030A0"/>
                </a:solidFill>
              </a:rPr>
              <a:t> — </a:t>
            </a:r>
            <a:r>
              <a:rPr lang="ru-RU" b="1" i="1" dirty="0" err="1">
                <a:solidFill>
                  <a:srgbClr val="7030A0"/>
                </a:solidFill>
              </a:rPr>
              <a:t>саме</a:t>
            </a:r>
            <a:r>
              <a:rPr lang="ru-RU" b="1" i="1" dirty="0">
                <a:solidFill>
                  <a:srgbClr val="7030A0"/>
                </a:solidFill>
              </a:rPr>
              <a:t> </a:t>
            </a:r>
            <a:r>
              <a:rPr lang="ru-RU" b="1" i="1" dirty="0" err="1">
                <a:solidFill>
                  <a:srgbClr val="7030A0"/>
                </a:solidFill>
              </a:rPr>
              <a:t>центральний</a:t>
            </a:r>
            <a:r>
              <a:rPr lang="ru-RU" b="1" i="1" dirty="0">
                <a:solidFill>
                  <a:srgbClr val="7030A0"/>
                </a:solidFill>
              </a:rPr>
              <a:t> банк </a:t>
            </a:r>
            <a:r>
              <a:rPr lang="ru-RU" b="1" i="1" dirty="0" err="1">
                <a:solidFill>
                  <a:srgbClr val="7030A0"/>
                </a:solidFill>
              </a:rPr>
              <a:t>держа­ви</a:t>
            </a:r>
            <a:r>
              <a:rPr lang="ru-RU" b="1" i="1" dirty="0">
                <a:solidFill>
                  <a:srgbClr val="7030A0"/>
                </a:solidFill>
              </a:rPr>
              <a:t>.</a:t>
            </a:r>
            <a:r>
              <a:rPr lang="ru-RU" b="1" i="1" dirty="0"/>
              <a:t> </a:t>
            </a:r>
            <a:r>
              <a:rPr lang="ru-RU" b="1" i="1" dirty="0">
                <a:solidFill>
                  <a:srgbClr val="0070C0"/>
                </a:solidFill>
              </a:rPr>
              <a:t>До таких </a:t>
            </a:r>
            <a:r>
              <a:rPr lang="ru-RU" b="1" i="1" dirty="0" err="1">
                <a:solidFill>
                  <a:srgbClr val="0070C0"/>
                </a:solidFill>
              </a:rPr>
              <a:t>функцій</a:t>
            </a:r>
            <a:r>
              <a:rPr lang="ru-RU" b="1" i="1" dirty="0">
                <a:solidFill>
                  <a:srgbClr val="0070C0"/>
                </a:solidFill>
              </a:rPr>
              <a:t> належать:</a:t>
            </a:r>
            <a:r>
              <a:rPr lang="ru-RU" b="1" i="1" dirty="0"/>
              <a:t> </a:t>
            </a:r>
            <a:r>
              <a:rPr lang="ru-RU" b="1" i="1" dirty="0" err="1">
                <a:solidFill>
                  <a:srgbClr val="002060"/>
                </a:solidFill>
              </a:rPr>
              <a:t>забезпечення</a:t>
            </a:r>
            <a:r>
              <a:rPr lang="ru-RU" b="1" i="1" dirty="0">
                <a:solidFill>
                  <a:srgbClr val="002060"/>
                </a:solidFill>
              </a:rPr>
              <a:t> </a:t>
            </a:r>
            <a:r>
              <a:rPr lang="ru-RU" b="1" i="1" dirty="0" err="1">
                <a:solidFill>
                  <a:srgbClr val="002060"/>
                </a:solidFill>
              </a:rPr>
              <a:t>стабільності</a:t>
            </a:r>
            <a:r>
              <a:rPr lang="ru-RU" b="1" i="1" dirty="0">
                <a:solidFill>
                  <a:srgbClr val="002060"/>
                </a:solidFill>
              </a:rPr>
              <a:t> </a:t>
            </a:r>
            <a:r>
              <a:rPr lang="ru-RU" b="1" i="1" dirty="0" err="1">
                <a:solidFill>
                  <a:srgbClr val="002060"/>
                </a:solidFill>
              </a:rPr>
              <a:t>національ­ної</a:t>
            </a:r>
            <a:r>
              <a:rPr lang="ru-RU" b="1" i="1" dirty="0">
                <a:solidFill>
                  <a:srgbClr val="002060"/>
                </a:solidFill>
              </a:rPr>
              <a:t> </a:t>
            </a:r>
            <a:r>
              <a:rPr lang="ru-RU" b="1" i="1" dirty="0" err="1">
                <a:solidFill>
                  <a:srgbClr val="002060"/>
                </a:solidFill>
              </a:rPr>
              <a:t>грошової</a:t>
            </a:r>
            <a:r>
              <a:rPr lang="ru-RU" b="1" i="1" dirty="0">
                <a:solidFill>
                  <a:srgbClr val="002060"/>
                </a:solidFill>
              </a:rPr>
              <a:t> </a:t>
            </a:r>
            <a:r>
              <a:rPr lang="ru-RU" b="1" i="1" dirty="0" err="1">
                <a:solidFill>
                  <a:srgbClr val="002060"/>
                </a:solidFill>
              </a:rPr>
              <a:t>одиниці</a:t>
            </a:r>
            <a:r>
              <a:rPr lang="ru-RU" b="1" i="1" dirty="0">
                <a:solidFill>
                  <a:srgbClr val="002060"/>
                </a:solidFill>
              </a:rPr>
              <a:t>, </a:t>
            </a:r>
            <a:r>
              <a:rPr lang="ru-RU" b="1" i="1" dirty="0" err="1">
                <a:solidFill>
                  <a:schemeClr val="accent6">
                    <a:lumMod val="50000"/>
                  </a:schemeClr>
                </a:solidFill>
              </a:rPr>
              <a:t>проведення</a:t>
            </a:r>
            <a:r>
              <a:rPr lang="ru-RU" b="1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i="1" dirty="0" err="1">
                <a:solidFill>
                  <a:schemeClr val="accent6">
                    <a:lumMod val="50000"/>
                  </a:schemeClr>
                </a:solidFill>
              </a:rPr>
              <a:t>грошово-кредитної</a:t>
            </a:r>
            <a:r>
              <a:rPr lang="ru-RU" b="1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i="1" dirty="0" err="1">
                <a:solidFill>
                  <a:schemeClr val="accent6">
                    <a:lumMod val="50000"/>
                  </a:schemeClr>
                </a:solidFill>
              </a:rPr>
              <a:t>політики</a:t>
            </a:r>
            <a:r>
              <a:rPr lang="ru-RU" b="1" i="1" dirty="0">
                <a:solidFill>
                  <a:schemeClr val="accent6">
                    <a:lumMod val="50000"/>
                  </a:schemeClr>
                </a:solidFill>
              </a:rPr>
              <a:t>,</a:t>
            </a:r>
            <a:r>
              <a:rPr lang="ru-RU" b="1" i="1" dirty="0"/>
              <a:t> </a:t>
            </a:r>
            <a:r>
              <a:rPr lang="ru-RU" b="1" i="1" dirty="0" err="1">
                <a:solidFill>
                  <a:srgbClr val="FF0000"/>
                </a:solidFill>
              </a:rPr>
              <a:t>емісія</a:t>
            </a:r>
            <a:r>
              <a:rPr lang="ru-RU" b="1" i="1" dirty="0">
                <a:solidFill>
                  <a:srgbClr val="FF0000"/>
                </a:solidFill>
              </a:rPr>
              <a:t> грошей та </a:t>
            </a:r>
            <a:r>
              <a:rPr lang="ru-RU" b="1" i="1" dirty="0" err="1">
                <a:solidFill>
                  <a:srgbClr val="FF0000"/>
                </a:solidFill>
              </a:rPr>
              <a:t>організація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їх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обігу</a:t>
            </a:r>
            <a:r>
              <a:rPr lang="ru-RU" b="1" i="1" dirty="0">
                <a:solidFill>
                  <a:srgbClr val="FF0000"/>
                </a:solidFill>
              </a:rPr>
              <a:t>, </a:t>
            </a:r>
            <a:r>
              <a:rPr lang="ru-RU" b="1" i="1" dirty="0" err="1">
                <a:solidFill>
                  <a:srgbClr val="FFFF00"/>
                </a:solidFill>
              </a:rPr>
              <a:t>організація</a:t>
            </a:r>
            <a:r>
              <a:rPr lang="ru-RU" b="1" i="1" dirty="0">
                <a:solidFill>
                  <a:srgbClr val="FFFF00"/>
                </a:solidFill>
              </a:rPr>
              <a:t> </a:t>
            </a:r>
            <a:r>
              <a:rPr lang="ru-RU" b="1" i="1" dirty="0" err="1">
                <a:solidFill>
                  <a:srgbClr val="FFFF00"/>
                </a:solidFill>
              </a:rPr>
              <a:t>системи</a:t>
            </a:r>
            <a:r>
              <a:rPr lang="ru-RU" b="1" i="1" dirty="0">
                <a:solidFill>
                  <a:srgbClr val="FFFF00"/>
                </a:solidFill>
              </a:rPr>
              <a:t> </a:t>
            </a:r>
            <a:r>
              <a:rPr lang="ru-RU" b="1" i="1" dirty="0" err="1">
                <a:solidFill>
                  <a:srgbClr val="FFFF00"/>
                </a:solidFill>
              </a:rPr>
              <a:t>рефінансування</a:t>
            </a:r>
            <a:r>
              <a:rPr lang="ru-RU" b="1" i="1" dirty="0">
                <a:solidFill>
                  <a:srgbClr val="FFFF00"/>
                </a:solidFill>
              </a:rPr>
              <a:t> </a:t>
            </a:r>
            <a:r>
              <a:rPr lang="ru-RU" b="1" i="1" dirty="0" err="1">
                <a:solidFill>
                  <a:srgbClr val="FFFF00"/>
                </a:solidFill>
              </a:rPr>
              <a:t>комерційних</a:t>
            </a:r>
            <a:r>
              <a:rPr lang="ru-RU" b="1" i="1" dirty="0">
                <a:solidFill>
                  <a:srgbClr val="FFFF00"/>
                </a:solidFill>
              </a:rPr>
              <a:t> </a:t>
            </a:r>
            <a:r>
              <a:rPr lang="ru-RU" b="1" i="1" dirty="0" err="1">
                <a:solidFill>
                  <a:srgbClr val="FFFF00"/>
                </a:solidFill>
              </a:rPr>
              <a:t>банків</a:t>
            </a:r>
            <a:r>
              <a:rPr lang="ru-RU" b="1" i="1" dirty="0">
                <a:solidFill>
                  <a:srgbClr val="FFFF00"/>
                </a:solidFill>
              </a:rPr>
              <a:t>, </a:t>
            </a:r>
            <a:r>
              <a:rPr lang="ru-RU" b="1" i="1" dirty="0" err="1">
                <a:solidFill>
                  <a:schemeClr val="accent5">
                    <a:lumMod val="50000"/>
                  </a:schemeClr>
                </a:solidFill>
              </a:rPr>
              <a:t>банківське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i="1" dirty="0" err="1">
                <a:solidFill>
                  <a:schemeClr val="accent5">
                    <a:lumMod val="50000"/>
                  </a:schemeClr>
                </a:solidFill>
              </a:rPr>
              <a:t>регулювання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</a:rPr>
              <a:t> та </a:t>
            </a:r>
            <a:r>
              <a:rPr lang="ru-RU" b="1" i="1" dirty="0" err="1">
                <a:solidFill>
                  <a:schemeClr val="accent5">
                    <a:lumMod val="50000"/>
                  </a:schemeClr>
                </a:solidFill>
              </a:rPr>
              <a:t>банківський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i="1" dirty="0" err="1">
                <a:solidFill>
                  <a:schemeClr val="accent5">
                    <a:lumMod val="50000"/>
                  </a:schemeClr>
                </a:solidFill>
              </a:rPr>
              <a:t>нагляд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i="1" dirty="0" err="1">
                <a:solidFill>
                  <a:schemeClr val="accent5">
                    <a:lumMod val="50000"/>
                  </a:schemeClr>
                </a:solidFill>
              </a:rPr>
              <a:t>тощо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</p:txBody>
      </p:sp>
      <p:pic>
        <p:nvPicPr>
          <p:cNvPr id="5122" name="Picture 2" descr="C:\Users\валера\Desktop\Банківське\9008412_c5322309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6062274"/>
            <a:ext cx="952500" cy="7143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57923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валера\Desktop\Банківське\300px-National_Bank_of_Ukrai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69505"/>
            <a:ext cx="5688632" cy="2857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79512" y="404664"/>
            <a:ext cx="2808312" cy="156966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НБУ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3164775"/>
            <a:ext cx="8928992" cy="120032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Є 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юридичною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особою,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відокремлене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майно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об'єктом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державної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власності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перебуває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повному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господарському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веденні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4365104"/>
            <a:ext cx="8928992" cy="132343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У той же час НБУ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виступає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самостійний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економічний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суб'єкт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здійснювати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свої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витрати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власних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доходів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у межах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затвердженого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кошторису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, а в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окремих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випадках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— за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державного бюджету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. 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3224" y="5445224"/>
            <a:ext cx="8928992" cy="156966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Економічна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самостійність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банку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посилюється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тим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несе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відповідальності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зобов'язаннями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державної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влади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своєю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чергою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теж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відповідають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зобов'язаннями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НБУ.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23138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904</Words>
  <Application>Microsoft Office PowerPoint</Application>
  <PresentationFormat>Экран (4:3)</PresentationFormat>
  <Paragraphs>155</Paragraphs>
  <Slides>36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Тема Office</vt:lpstr>
      <vt:lpstr>ЗМІСТ</vt:lpstr>
      <vt:lpstr>ВСТУП </vt:lpstr>
      <vt:lpstr>№ 1</vt:lpstr>
      <vt:lpstr>Слайд 4</vt:lpstr>
      <vt:lpstr>Слайд 5</vt:lpstr>
      <vt:lpstr>Слайд 6</vt:lpstr>
      <vt:lpstr>Слайд 7</vt:lpstr>
      <vt:lpstr>Слайд 8</vt:lpstr>
      <vt:lpstr>Слайд 9</vt:lpstr>
      <vt:lpstr>ГОЛОВНЕ ПРИЗНАЧЕННЯ НБУ ЯК ЦЕНТРАЛЬНОГО БАНКУ </vt:lpstr>
      <vt:lpstr>НБУ МАЄ ОСОБЛИВИЙ ПРАВОВИЙ СТАТУС, ЗУМОВЛЕНИЙ ТИМ, ЩО ВІН ПОЄДНУЄ У СОБІ ОКРЕМІ РИСИ БАНКІВСЬКОЇ УСТАНОВИ І ДЕРЖАВНОГО ОРГАНУ УПРАВЛІННЯ</vt:lpstr>
      <vt:lpstr>Слайд 12</vt:lpstr>
      <vt:lpstr>Слайд 13</vt:lpstr>
      <vt:lpstr>ПРАВОВИЙ СТАТУС НБУ МОЖНА ОХАРАКТЕРИЗУВАТИ ТАКИМ ЧИНОМ: </vt:lpstr>
      <vt:lpstr>№ 2</vt:lpstr>
      <vt:lpstr>ОРГАНІЗАЦІЙНА СТРУКТУРА НБУ </vt:lpstr>
      <vt:lpstr>ЦЕНТРАЛЬНИЙ АПАРАТ НБУ </vt:lpstr>
      <vt:lpstr>СТРУКТУРНІ ПІДРОЗДІЛИ НАЦІОНАЛЬНОГО БАНКУ УКРАЇНИ </vt:lpstr>
      <vt:lpstr>СТРУКТУРНІ ОДИНИЦІ НАЦІОНАЛЬНОГО БАНКУ УКРАЇНИ </vt:lpstr>
      <vt:lpstr>СПЕЦІАЛІЗОВАНІ ПІДПРИЄМСТВА НАЦІОНАЛЬНОГО БАНКУ УКРАЇНИ </vt:lpstr>
      <vt:lpstr>НАВЧАЛЬНІ ЗАКЛАДИ НАЦІОНАЛЬНОГО БАНКУ УКРАЇНИ </vt:lpstr>
      <vt:lpstr>№ 3</vt:lpstr>
      <vt:lpstr>КЕРІВНИМИ ОРГАНАМИ НБУ Є </vt:lpstr>
      <vt:lpstr>Слайд 24</vt:lpstr>
      <vt:lpstr>ПОВНОВАЖЕННЯ РАДИ НАЦІОНАЛЬНОГО БАНКУ </vt:lpstr>
      <vt:lpstr>ПОВНОВАЖЕННЯ РАДИ НАЦІОНАЛЬНОГО БАНКУ </vt:lpstr>
      <vt:lpstr>СКЛАД ТА ФОРМУВАННЯ РАДИ НАЦІОНАЛЬНОГО БАНКУ </vt:lpstr>
      <vt:lpstr>ПРАВЛІННЯ НАЦІОНАЛЬНОГО БАНКУ </vt:lpstr>
      <vt:lpstr> ПОВНОВАЖЕННЯ ПРАВЛІННЯ НАЦІОНАЛЬНОГО БАНКУ  </vt:lpstr>
      <vt:lpstr> ПОВНОВАЖЕННЯ ПРАВЛІННЯ НАЦІОНАЛЬНОГО БАНКУ  </vt:lpstr>
      <vt:lpstr> СКЛАД ТА ПОРЯДОК ФОРМУВАННЯ ПРАВЛІННЯ  НАЦІОНАЛЬНОГО БАНКУ  </vt:lpstr>
      <vt:lpstr>№ 4</vt:lpstr>
      <vt:lpstr>Слайд 33</vt:lpstr>
      <vt:lpstr> Національний банк виконує такі функції </vt:lpstr>
      <vt:lpstr>ДЛЯ РЕАЛІЗАЦІЇ ЦИХ ФУНКЦІЙ НБУ НАДІЛЯЄТЬСЯ ВІДПОВІДНИМИ ДЕРЖАВНО-ВЛАДНИМИ І ЦИВІЛЬНО-ПРАВОВИМИ ПОВНОВАЖЕННЯМИ:</vt:lpstr>
      <vt:lpstr>ВИСНОВКИ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З КУРСУ  БАНКІВСЬКЕ ПРАВО</dc:title>
  <dc:creator>валера</dc:creator>
  <cp:lastModifiedBy>2</cp:lastModifiedBy>
  <cp:revision>39</cp:revision>
  <dcterms:created xsi:type="dcterms:W3CDTF">2012-05-02T15:18:09Z</dcterms:created>
  <dcterms:modified xsi:type="dcterms:W3CDTF">2015-09-09T06:54:23Z</dcterms:modified>
</cp:coreProperties>
</file>