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259" r:id="rId6"/>
    <p:sldId id="261" r:id="rId7"/>
    <p:sldId id="260" r:id="rId8"/>
    <p:sldId id="282" r:id="rId9"/>
    <p:sldId id="283" r:id="rId10"/>
    <p:sldId id="284"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19.04.2021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571744"/>
            <a:ext cx="7643866" cy="1785950"/>
          </a:xfrm>
        </p:spPr>
        <p:txBody>
          <a:bodyPr/>
          <a:lstStyle/>
          <a:p>
            <a:pPr algn="ctr"/>
            <a:r>
              <a:rPr lang="ru-RU" dirty="0" err="1" smtClean="0">
                <a:latin typeface="Times New Roman" pitchFamily="18" charset="0"/>
                <a:cs typeface="Times New Roman" pitchFamily="18" charset="0"/>
              </a:rPr>
              <a:t>Лекція</a:t>
            </a:r>
            <a:r>
              <a:rPr lang="ru-RU" dirty="0" smtClean="0">
                <a:latin typeface="Times New Roman" pitchFamily="18" charset="0"/>
                <a:cs typeface="Times New Roman" pitchFamily="18" charset="0"/>
              </a:rPr>
              <a:t> 13. </a:t>
            </a:r>
            <a:r>
              <a:rPr lang="ru-RU" dirty="0" err="1" smtClean="0">
                <a:latin typeface="Times New Roman" pitchFamily="18" charset="0"/>
                <a:cs typeface="Times New Roman" pitchFamily="18" charset="0"/>
              </a:rPr>
              <a:t>Увага</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166"/>
            <a:ext cx="8929718" cy="6143668"/>
          </a:xfrm>
        </p:spPr>
        <p:txBody>
          <a:bodyPr>
            <a:normAutofit/>
          </a:bodyPr>
          <a:lstStyle/>
          <a:p>
            <a:pPr algn="just">
              <a:buNone/>
            </a:pPr>
            <a:r>
              <a:rPr lang="uk-UA" sz="2400" dirty="0" smtClean="0">
                <a:latin typeface="Times New Roman" pitchFamily="18" charset="0"/>
                <a:cs typeface="Times New Roman" pitchFamily="18" charset="0"/>
              </a:rPr>
              <a:t>              Для пояснення фізіологічних засад уваги значне місце відводиться принципу домінанти, висунутому О.О.</a:t>
            </a:r>
            <a:r>
              <a:rPr lang="uk-UA" sz="2400" dirty="0" err="1" smtClean="0">
                <a:latin typeface="Times New Roman" pitchFamily="18" charset="0"/>
                <a:cs typeface="Times New Roman" pitchFamily="18" charset="0"/>
              </a:rPr>
              <a:t>Ухтомським</a:t>
            </a:r>
            <a:r>
              <a:rPr lang="uk-UA" sz="2400" dirty="0" smtClean="0">
                <a:latin typeface="Times New Roman" pitchFamily="18" charset="0"/>
                <a:cs typeface="Times New Roman" pitchFamily="18" charset="0"/>
              </a:rPr>
              <a:t>. Поняттям «домінанта» позначається тимчасово пануючий осередок збудження, який зумовлює роботу нервових центрів у даний момент і надає тим самим поведінці певної спрямованості. Імпульси, що надходять до нервової системи, завдяки особливостям домінанти підсумовуються і накопичуються, одночасно пригнічуючи активність інших центрів, за рахунок чого осередок збудження ще більше підсилюється. Домінанта є стійким осередком збудження, і цим пояснюється нервовий механізм інтенсивної уваги. Підґрунтям виникнення панівного осередку є не тільки сила даного подразнення, але й внутрішній стан нервової системи, зумовлений попередніми впливами і вже закріпленими у попередньому досвіді нервовими зв'язками.</a:t>
            </a:r>
          </a:p>
          <a:p>
            <a:pPr algn="just"/>
            <a:endParaRPr lang="uk-UA"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1\Desktop\slide-6.jpg"/>
          <p:cNvPicPr>
            <a:picLocks noGrp="1" noChangeAspect="1" noChangeArrowheads="1"/>
          </p:cNvPicPr>
          <p:nvPr>
            <p:ph idx="1"/>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descr="C:\Users\1\Desktop\slide-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1\Desktop\slide-9.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1\Desktop\slide-1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1\Desktop\slide-1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1\Desktop\slide-1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1\Desktop\slide-13.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1\Desktop\slide-1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1\Desktop\slide-1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6496072" cy="1143000"/>
          </a:xfrm>
        </p:spPr>
        <p:txBody>
          <a:bodyPr>
            <a:normAutofit/>
          </a:bodyPr>
          <a:lstStyle/>
          <a:p>
            <a:r>
              <a:rPr lang="ru-RU" sz="3200" b="1" dirty="0" smtClean="0">
                <a:latin typeface="Times New Roman" pitchFamily="18" charset="0"/>
                <a:cs typeface="Times New Roman" pitchFamily="18" charset="0"/>
              </a:rPr>
              <a:t>План:</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uk-UA" dirty="0" smtClean="0">
                <a:latin typeface="Times New Roman" pitchFamily="18" charset="0"/>
                <a:cs typeface="Times New Roman" pitchFamily="18" charset="0"/>
              </a:rPr>
              <a:t>Поняття </a:t>
            </a:r>
            <a:r>
              <a:rPr lang="uk-UA" dirty="0" smtClean="0">
                <a:latin typeface="Times New Roman" pitchFamily="18" charset="0"/>
                <a:cs typeface="Times New Roman" pitchFamily="18" charset="0"/>
              </a:rPr>
              <a:t>уваги.</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Фізіологічні основи уваги.</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Теорії уваги.</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Види уваги.</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Властивості уваги.</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1\Desktop\slide-16.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Users\1\Desktop\slide-1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58204" cy="5126055"/>
          </a:xfrm>
        </p:spPr>
        <p:txBody>
          <a:bodyPr>
            <a:normAutofit/>
          </a:bodyPr>
          <a:lstStyle/>
          <a:p>
            <a:pPr algn="just">
              <a:buNone/>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Психічна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діяльність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може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протікати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цілеспрямовано</a:t>
            </a:r>
            <a:r>
              <a:rPr lang="ru-RU" sz="2800" dirty="0" smtClean="0">
                <a:latin typeface="Times New Roman" pitchFamily="18" charset="0"/>
                <a:cs typeface="Times New Roman" pitchFamily="18" charset="0"/>
              </a:rPr>
              <a:t> та продуктивно </a:t>
            </a:r>
            <a:r>
              <a:rPr lang="ru-RU" sz="2800" dirty="0" err="1" smtClean="0">
                <a:latin typeface="Times New Roman" pitchFamily="18" charset="0"/>
                <a:cs typeface="Times New Roman" pitchFamily="18" charset="0"/>
              </a:rPr>
              <a:t>лише</a:t>
            </a:r>
            <a:r>
              <a:rPr lang="ru-RU" sz="2800" dirty="0" smtClean="0">
                <a:latin typeface="Times New Roman" pitchFamily="18" charset="0"/>
                <a:cs typeface="Times New Roman" pitchFamily="18" charset="0"/>
              </a:rPr>
              <a:t> за </a:t>
            </a:r>
            <a:r>
              <a:rPr lang="ru-RU" sz="2800" dirty="0" err="1" smtClean="0">
                <a:latin typeface="Times New Roman" pitchFamily="18" charset="0"/>
                <a:cs typeface="Times New Roman" pitchFamily="18" charset="0"/>
              </a:rPr>
              <a:t>умови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зосередження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людини</a:t>
            </a:r>
            <a:r>
              <a:rPr lang="ru-RU" sz="2800" dirty="0" smtClean="0">
                <a:latin typeface="Times New Roman" pitchFamily="18" charset="0"/>
                <a:cs typeface="Times New Roman" pitchFamily="18" charset="0"/>
              </a:rPr>
              <a:t> на </a:t>
            </a:r>
            <a:r>
              <a:rPr lang="ru-RU" sz="2800" dirty="0" err="1" smtClean="0">
                <a:latin typeface="Times New Roman" pitchFamily="18" charset="0"/>
                <a:cs typeface="Times New Roman" pitchFamily="18" charset="0"/>
              </a:rPr>
              <a:t>діяльності</a:t>
            </a:r>
            <a:r>
              <a:rPr lang="ru-RU" sz="2800" dirty="0" smtClean="0">
                <a:latin typeface="Times New Roman" pitchFamily="18" charset="0"/>
                <a:cs typeface="Times New Roman" pitchFamily="18" charset="0"/>
              </a:rPr>
              <a:t>. У </a:t>
            </a:r>
            <a:r>
              <a:rPr lang="ru-RU" sz="2800" dirty="0" err="1" smtClean="0">
                <a:latin typeface="Times New Roman" pitchFamily="18" charset="0"/>
                <a:cs typeface="Times New Roman" pitchFamily="18" charset="0"/>
              </a:rPr>
              <a:t>кожний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окремий</a:t>
            </a:r>
            <a:r>
              <a:rPr lang="ru-RU" sz="2800" dirty="0" smtClean="0">
                <a:latin typeface="Times New Roman" pitchFamily="18" charset="0"/>
                <a:cs typeface="Times New Roman" pitchFamily="18" charset="0"/>
              </a:rPr>
              <a:t> момент </a:t>
            </a:r>
            <a:r>
              <a:rPr lang="ru-RU" sz="2800" dirty="0" err="1" smtClean="0">
                <a:latin typeface="Times New Roman" pitchFamily="18" charset="0"/>
                <a:cs typeface="Times New Roman" pitchFamily="18" charset="0"/>
              </a:rPr>
              <a:t>свідомість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людини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спрямовується</a:t>
            </a:r>
            <a:r>
              <a:rPr lang="ru-RU" sz="2800" dirty="0" smtClean="0">
                <a:latin typeface="Times New Roman" pitchFamily="18" charset="0"/>
                <a:cs typeface="Times New Roman" pitchFamily="18" charset="0"/>
              </a:rPr>
              <a:t> на </a:t>
            </a:r>
            <a:r>
              <a:rPr lang="ru-RU" sz="2800" dirty="0" err="1" smtClean="0">
                <a:latin typeface="Times New Roman" pitchFamily="18" charset="0"/>
                <a:cs typeface="Times New Roman" pitchFamily="18" charset="0"/>
              </a:rPr>
              <a:t>ті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предмети</a:t>
            </a:r>
            <a:r>
              <a:rPr lang="ru-RU" sz="2800" dirty="0" smtClean="0">
                <a:latin typeface="Times New Roman" pitchFamily="18" charset="0"/>
                <a:cs typeface="Times New Roman" pitchFamily="18" charset="0"/>
              </a:rPr>
              <a:t> та </a:t>
            </a:r>
            <a:r>
              <a:rPr lang="ru-RU" sz="2800" dirty="0" err="1" smtClean="0">
                <a:latin typeface="Times New Roman" pitchFamily="18" charset="0"/>
                <a:cs typeface="Times New Roman" pitchFamily="18" charset="0"/>
              </a:rPr>
              <a:t>явища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які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є</a:t>
            </a:r>
            <a:r>
              <a:rPr lang="ru-RU" sz="2800" dirty="0" smtClean="0">
                <a:latin typeface="Times New Roman" pitchFamily="18" charset="0"/>
                <a:cs typeface="Times New Roman" pitchFamily="18" charset="0"/>
              </a:rPr>
              <a:t> для </a:t>
            </a:r>
            <a:r>
              <a:rPr lang="ru-RU" sz="2800" dirty="0" err="1" smtClean="0">
                <a:latin typeface="Times New Roman" pitchFamily="18" charset="0"/>
                <a:cs typeface="Times New Roman" pitchFamily="18" charset="0"/>
              </a:rPr>
              <a:t>неї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найбільш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важливими</a:t>
            </a:r>
            <a:r>
              <a:rPr lang="ru-RU" sz="2800" dirty="0" smtClean="0">
                <a:latin typeface="Times New Roman" pitchFamily="18" charset="0"/>
                <a:cs typeface="Times New Roman" pitchFamily="18" charset="0"/>
              </a:rPr>
              <a:t> та </a:t>
            </a:r>
            <a:r>
              <a:rPr lang="ru-RU" sz="2800" dirty="0" err="1" smtClean="0">
                <a:latin typeface="Times New Roman" pitchFamily="18" charset="0"/>
                <a:cs typeface="Times New Roman" pitchFamily="18" charset="0"/>
              </a:rPr>
              <a:t>значущими</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186766" cy="4525963"/>
          </a:xfrm>
        </p:spPr>
        <p:txBody>
          <a:bodyPr/>
          <a:lstStyle/>
          <a:p>
            <a:pPr algn="just">
              <a:buNone/>
            </a:pPr>
            <a:r>
              <a:rPr lang="uk-UA" b="1" dirty="0" smtClean="0">
                <a:latin typeface="Times New Roman" pitchFamily="18" charset="0"/>
                <a:cs typeface="Times New Roman" pitchFamily="18" charset="0"/>
              </a:rPr>
              <a:t>           Увага </a:t>
            </a:r>
            <a:r>
              <a:rPr lang="uk-UA" dirty="0" smtClean="0">
                <a:latin typeface="Times New Roman" pitchFamily="18" charset="0"/>
                <a:cs typeface="Times New Roman" pitchFamily="18" charset="0"/>
              </a:rPr>
              <a:t>– це психічний процес, який передбачає спрямованість і зосередження свідомості на певному реальному чи ідеальному об'єкті, що передбачає підвищення рівня сенсорної, інтелектуальної або рухової активності індивіда.</a:t>
            </a:r>
            <a:endParaRPr lang="uk-UA"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71480"/>
            <a:ext cx="7467600" cy="1143000"/>
          </a:xfrm>
        </p:spPr>
        <p:txBody>
          <a:bodyPr>
            <a:normAutofit/>
          </a:bodyPr>
          <a:lstStyle/>
          <a:p>
            <a:r>
              <a:rPr lang="uk-UA" sz="3200" dirty="0" smtClean="0">
                <a:latin typeface="Times New Roman" pitchFamily="18" charset="0"/>
                <a:cs typeface="Times New Roman" pitchFamily="18" charset="0"/>
              </a:rPr>
              <a:t>Увага виконує три головні функції:</a:t>
            </a:r>
            <a:endParaRPr lang="uk-UA" sz="3200" dirty="0">
              <a:latin typeface="Times New Roman" pitchFamily="18" charset="0"/>
              <a:cs typeface="Times New Roman" pitchFamily="18" charset="0"/>
            </a:endParaRPr>
          </a:p>
        </p:txBody>
      </p:sp>
      <p:sp>
        <p:nvSpPr>
          <p:cNvPr id="3" name="Содержимое 2"/>
          <p:cNvSpPr>
            <a:spLocks noGrp="1"/>
          </p:cNvSpPr>
          <p:nvPr>
            <p:ph idx="1"/>
          </p:nvPr>
        </p:nvSpPr>
        <p:spPr>
          <a:xfrm>
            <a:off x="785786" y="1928802"/>
            <a:ext cx="7139014" cy="4197361"/>
          </a:xfrm>
        </p:spPr>
        <p:txBody>
          <a:bodyPr>
            <a:normAutofit/>
          </a:bodyPr>
          <a:lstStyle/>
          <a:p>
            <a:r>
              <a:rPr lang="uk-UA" sz="2800" dirty="0" smtClean="0">
                <a:latin typeface="Times New Roman" pitchFamily="18" charset="0"/>
                <a:cs typeface="Times New Roman" pitchFamily="18" charset="0"/>
              </a:rPr>
              <a:t>1) спрямованість діяльності; </a:t>
            </a:r>
          </a:p>
          <a:p>
            <a:r>
              <a:rPr lang="uk-UA" sz="2800" dirty="0" smtClean="0">
                <a:latin typeface="Times New Roman" pitchFamily="18" charset="0"/>
                <a:cs typeface="Times New Roman" pitchFamily="18" charset="0"/>
              </a:rPr>
              <a:t>2) зосередження та заглиблення в діяльність; </a:t>
            </a:r>
          </a:p>
          <a:p>
            <a:r>
              <a:rPr lang="uk-UA" sz="2800" dirty="0" smtClean="0">
                <a:latin typeface="Times New Roman" pitchFamily="18" charset="0"/>
                <a:cs typeface="Times New Roman" pitchFamily="18" charset="0"/>
              </a:rPr>
              <a:t>3) контроль та регуляція діяльності.</a:t>
            </a:r>
            <a:endParaRPr lang="uk-UA"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1\Desktop\slide-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286544"/>
          </a:xfrm>
        </p:spPr>
        <p:txBody>
          <a:bodyPr>
            <a:normAutofit fontScale="92500" lnSpcReduction="10000"/>
          </a:bodyPr>
          <a:lstStyle/>
          <a:p>
            <a:pPr algn="just">
              <a:buNone/>
            </a:pPr>
            <a:r>
              <a:rPr lang="uk-UA" dirty="0" smtClean="0">
                <a:latin typeface="Times New Roman" pitchFamily="18" charset="0"/>
                <a:cs typeface="Times New Roman" pitchFamily="18" charset="0"/>
              </a:rPr>
              <a:t>         Під спрямованістю розуміють вибірковий характер психічної діяльності, мимовільний чи довільний вибір її об'єктів. До поняття спрямованість включається також збереження та підтримання діяльності на певний проміжок часу.</a:t>
            </a:r>
          </a:p>
          <a:p>
            <a:pPr algn="just">
              <a:buNone/>
            </a:pPr>
            <a:r>
              <a:rPr lang="uk-UA" dirty="0" smtClean="0">
                <a:latin typeface="Times New Roman" pitchFamily="18" charset="0"/>
                <a:cs typeface="Times New Roman" pitchFamily="18" charset="0"/>
              </a:rPr>
              <a:t>         Увага може спрямовуватися на зовнішні об'єкти чи предмети або на думки та образи, що існують у свідомості людини. В останньому випадку говорять про інтелектуальну увагу, яка відрізняється від уваги сенсорної (зовнішньої). У деяких випадках, коли людина виявляє підвищену зосередженість на фізичних діях, є сенс говорити про моторну увагу. Усе це є свідченням того, що увага не має власного пізнавального змісту, а лише обслуговує діяльність інших пізнавальних процесів.</a:t>
            </a:r>
            <a:endParaRPr lang="uk-UA"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939784"/>
          </a:xfrm>
        </p:spPr>
        <p:txBody>
          <a:bodyPr>
            <a:normAutofit/>
          </a:bodyPr>
          <a:lstStyle/>
          <a:p>
            <a:pPr algn="ctr"/>
            <a:r>
              <a:rPr lang="uk-UA" sz="3200" b="1" dirty="0" smtClean="0">
                <a:latin typeface="Times New Roman" pitchFamily="18" charset="0"/>
                <a:cs typeface="Times New Roman" pitchFamily="18" charset="0"/>
              </a:rPr>
              <a:t>Фізіологічні основи уваги</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071546"/>
            <a:ext cx="8929718" cy="5572164"/>
          </a:xfrm>
        </p:spPr>
        <p:txBody>
          <a:bodyPr>
            <a:noAutofit/>
          </a:bodyPr>
          <a:lstStyle/>
          <a:p>
            <a:pPr algn="just">
              <a:buNone/>
            </a:pPr>
            <a:r>
              <a:rPr lang="uk-UA" sz="2400" dirty="0" smtClean="0">
                <a:latin typeface="Times New Roman" pitchFamily="18" charset="0"/>
                <a:cs typeface="Times New Roman" pitchFamily="18" charset="0"/>
              </a:rPr>
              <a:t>           Центральні механізми уваги пов'язані із збудженням одних нервових центрів і гальмуванням інших. Саме на цьому рівні відбувається виокремлення зовнішніх впливів, що пов'язано з силою викликаного ними нервового збудження. Виокремлення зовнішніх подразників і перебіг процесів уданому напряму визначається насамперед силою нервового збудження, яка залежить від сили зовнішнього подразника. Сильніші збудження пригнічують слабші збудження, що виникають одночасно, і визначають перебіг психічної діяльності у відповідному напряму. Можливе поєднання двох або кількох одночасних подразників, що підсилюють дію один одного. Цей вид взаємодії збуджень також є одним із підґрунть виокремлення подразнення і перебігу процесів у певному напряму.</a:t>
            </a:r>
          </a:p>
          <a:p>
            <a:pPr algn="just"/>
            <a:endParaRPr lang="uk-UA"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8786842" cy="5411807"/>
          </a:xfrm>
        </p:spPr>
        <p:txBody>
          <a:bodyPr>
            <a:noAutofit/>
          </a:bodyPr>
          <a:lstStyle/>
          <a:p>
            <a:pPr algn="just">
              <a:buNone/>
            </a:pPr>
            <a:r>
              <a:rPr lang="uk-UA" sz="2400" smtClean="0">
                <a:latin typeface="Times New Roman" pitchFamily="18" charset="0"/>
                <a:cs typeface="Times New Roman" pitchFamily="18" charset="0"/>
              </a:rPr>
              <a:t>            Велике значення для розуміння фізіологічної динаміки уваги має відкритий Ч.Шеррінгтоном і використаний І.П.Павловим закон індукції нервових процесів. Згідно з цим законом збудження, що виникає водній ділянці кори головного мозку, викликає гальмування в інших її ділянках (так звана одночасна індукція) або змінюється гальмуванням даної ділянки мозку (послідовна індукція). При цьому дана ділянка характеризується сприятливими оптимальними умовами для збудження, тому тут легко виробляються диференціювання, успішно утворюються умовні зв'язки тощо. Діяльність же інших ділянок мозку пов'язана в даний момент з тим, що відноситься до неусвідомлюваної, автоматизованої діяльності людини.</a:t>
            </a:r>
            <a:endParaRPr lang="uk-UA" sz="240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хническая">
  <a:themeElements>
    <a:clrScheme name="Другая 19">
      <a:dk1>
        <a:sysClr val="windowText" lastClr="000000"/>
      </a:dk1>
      <a:lt1>
        <a:srgbClr val="FEFAC9"/>
      </a:lt1>
      <a:dk2>
        <a:srgbClr val="222613"/>
      </a:dk2>
      <a:lt2>
        <a:srgbClr val="FEFAC9"/>
      </a:lt2>
      <a:accent1>
        <a:srgbClr val="000000"/>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TotalTime>
  <Words>548</Words>
  <PresentationFormat>Экран (4:3)</PresentationFormat>
  <Paragraphs>19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Лекція 13. Увага</vt:lpstr>
      <vt:lpstr>План:</vt:lpstr>
      <vt:lpstr>Слайд 3</vt:lpstr>
      <vt:lpstr>Слайд 4</vt:lpstr>
      <vt:lpstr>Увага виконує три головні функції:</vt:lpstr>
      <vt:lpstr>Слайд 6</vt:lpstr>
      <vt:lpstr>Слайд 7</vt:lpstr>
      <vt:lpstr>Фізіологічні основи уваги</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13. Увага</dc:title>
  <cp:lastModifiedBy>1</cp:lastModifiedBy>
  <cp:revision>6</cp:revision>
  <dcterms:modified xsi:type="dcterms:W3CDTF">2021-04-19T06:10:34Z</dcterms:modified>
</cp:coreProperties>
</file>