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94" r:id="rId3"/>
    <p:sldId id="258" r:id="rId4"/>
    <p:sldId id="268" r:id="rId5"/>
    <p:sldId id="261" r:id="rId6"/>
    <p:sldId id="270" r:id="rId7"/>
    <p:sldId id="295" r:id="rId8"/>
    <p:sldId id="279" r:id="rId9"/>
    <p:sldId id="280" r:id="rId10"/>
    <p:sldId id="275" r:id="rId11"/>
    <p:sldId id="276" r:id="rId12"/>
    <p:sldId id="277" r:id="rId13"/>
    <p:sldId id="278" r:id="rId14"/>
    <p:sldId id="271" r:id="rId15"/>
    <p:sldId id="257" r:id="rId16"/>
    <p:sldId id="296" r:id="rId17"/>
    <p:sldId id="292" r:id="rId18"/>
    <p:sldId id="293" r:id="rId19"/>
    <p:sldId id="304" r:id="rId20"/>
    <p:sldId id="286" r:id="rId21"/>
    <p:sldId id="305" r:id="rId22"/>
    <p:sldId id="298" r:id="rId23"/>
    <p:sldId id="287" r:id="rId24"/>
    <p:sldId id="288" r:id="rId25"/>
    <p:sldId id="300" r:id="rId26"/>
    <p:sldId id="301" r:id="rId27"/>
    <p:sldId id="302" r:id="rId28"/>
    <p:sldId id="303" r:id="rId29"/>
    <p:sldId id="299" r:id="rId30"/>
    <p:sldId id="289" r:id="rId31"/>
    <p:sldId id="290" r:id="rId32"/>
    <p:sldId id="291" r:id="rId33"/>
    <p:sldId id="281" r:id="rId34"/>
    <p:sldId id="262" r:id="rId35"/>
    <p:sldId id="263" r:id="rId36"/>
    <p:sldId id="264" r:id="rId37"/>
    <p:sldId id="265" r:id="rId38"/>
    <p:sldId id="306" r:id="rId39"/>
    <p:sldId id="30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783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image" Target="../media/image20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71.jpe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CA9D4-C0A2-44BF-837C-4D5C2BC56E8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61E283-B630-4281-8852-97FE635BFA04}">
      <dgm:prSet phldrT="[Текст]" custT="1"/>
      <dgm:spPr/>
      <dgm:t>
        <a:bodyPr/>
        <a:lstStyle/>
        <a:p>
          <a:pPr algn="ctr"/>
          <a:r>
            <a:rPr lang="uk-UA" sz="1800" b="1" i="1" dirty="0" smtClean="0">
              <a:solidFill>
                <a:srgbClr val="FF0000"/>
              </a:solidFill>
            </a:rPr>
            <a:t>К</a:t>
          </a:r>
          <a:r>
            <a:rPr lang="ru-RU" sz="1800" b="1" i="1" dirty="0" err="1" smtClean="0">
              <a:solidFill>
                <a:srgbClr val="FF0000"/>
              </a:solidFill>
            </a:rPr>
            <a:t>редитн</a:t>
          </a:r>
          <a:r>
            <a:rPr lang="uk-UA" sz="1800" b="1" i="1" dirty="0" smtClean="0">
              <a:solidFill>
                <a:srgbClr val="FF0000"/>
              </a:solidFill>
            </a:rPr>
            <a:t>і</a:t>
          </a:r>
          <a:r>
            <a:rPr lang="ru-RU" sz="1800" b="1" i="1" dirty="0" smtClean="0">
              <a:solidFill>
                <a:srgbClr val="FF0000"/>
              </a:solidFill>
            </a:rPr>
            <a:t> </a:t>
          </a:r>
          <a:r>
            <a:rPr lang="ru-RU" sz="1800" b="1" i="1" dirty="0" err="1" smtClean="0">
              <a:solidFill>
                <a:srgbClr val="FF0000"/>
              </a:solidFill>
            </a:rPr>
            <a:t>правовідносинами</a:t>
          </a:r>
          <a:r>
            <a:rPr lang="ru-RU" sz="1800" b="1" i="1" dirty="0" smtClean="0">
              <a:solidFill>
                <a:srgbClr val="FF0000"/>
              </a:solidFill>
            </a:rPr>
            <a:t> </a:t>
          </a:r>
          <a:r>
            <a:rPr lang="uk-UA" sz="1800" i="1" dirty="0" smtClean="0"/>
            <a:t>– це відносини, </a:t>
          </a:r>
          <a:r>
            <a:rPr lang="ru-RU" sz="1800" i="1" dirty="0" smtClean="0"/>
            <a:t>що виникають з</a:t>
          </a:r>
          <a:br>
            <a:rPr lang="ru-RU" sz="1800" i="1" dirty="0" smtClean="0"/>
          </a:br>
          <a:r>
            <a:rPr lang="ru-RU" sz="1800" i="1" dirty="0" smtClean="0"/>
            <a:t>приводу </a:t>
          </a:r>
          <a:r>
            <a:rPr lang="ru-RU" sz="1800" i="1" dirty="0" err="1" smtClean="0"/>
            <a:t>надання</a:t>
          </a:r>
          <a:r>
            <a:rPr lang="ru-RU" sz="1800" i="1" dirty="0" smtClean="0"/>
            <a:t> (</a:t>
          </a:r>
          <a:r>
            <a:rPr lang="ru-RU" sz="1800" i="1" dirty="0" err="1" smtClean="0"/>
            <a:t>передачі</a:t>
          </a:r>
          <a:r>
            <a:rPr lang="ru-RU" sz="1800" i="1" dirty="0" smtClean="0"/>
            <a:t>, </a:t>
          </a:r>
          <a:r>
            <a:rPr lang="ru-RU" sz="1800" i="1" dirty="0" err="1" smtClean="0"/>
            <a:t>використання</a:t>
          </a:r>
          <a:r>
            <a:rPr lang="ru-RU" sz="1800" i="1" dirty="0" smtClean="0"/>
            <a:t>) </a:t>
          </a:r>
          <a:r>
            <a:rPr lang="ru-RU" sz="1800" i="1" dirty="0" err="1" smtClean="0"/>
            <a:t>грошових</a:t>
          </a:r>
          <a:r>
            <a:rPr lang="ru-RU" sz="1800" i="1" dirty="0" smtClean="0"/>
            <a:t> </a:t>
          </a:r>
          <a:r>
            <a:rPr lang="ru-RU" sz="1800" i="1" dirty="0" err="1" smtClean="0"/>
            <a:t>коштів</a:t>
          </a:r>
          <a:r>
            <a:rPr lang="ru-RU" sz="1800" i="1" dirty="0" smtClean="0"/>
            <a:t> на </a:t>
          </a:r>
          <a:r>
            <a:rPr lang="ru-RU" sz="1800" i="1" dirty="0" err="1" smtClean="0"/>
            <a:t>умовах</a:t>
          </a:r>
          <a:r>
            <a:rPr lang="ru-RU" sz="1800" i="1" dirty="0" smtClean="0"/>
            <a:t/>
          </a:r>
          <a:br>
            <a:rPr lang="ru-RU" sz="1800" i="1" dirty="0" smtClean="0"/>
          </a:br>
          <a:r>
            <a:rPr lang="ru-RU" sz="1800" i="1" dirty="0" err="1" smtClean="0"/>
            <a:t>повернення</a:t>
          </a:r>
          <a:r>
            <a:rPr lang="ru-RU" sz="1800" i="1" dirty="0" smtClean="0"/>
            <a:t>. </a:t>
          </a:r>
          <a:endParaRPr lang="ru-RU" sz="1800" i="1" dirty="0"/>
        </a:p>
      </dgm:t>
    </dgm:pt>
    <dgm:pt modelId="{380A8232-1FF3-45EA-A601-F2ACDC6533F2}" type="parTrans" cxnId="{8D898494-AF3F-4A9F-AEDF-7ABBD765EF40}">
      <dgm:prSet/>
      <dgm:spPr/>
      <dgm:t>
        <a:bodyPr/>
        <a:lstStyle/>
        <a:p>
          <a:endParaRPr lang="ru-RU"/>
        </a:p>
      </dgm:t>
    </dgm:pt>
    <dgm:pt modelId="{54C86E09-01E7-4F8F-A4E2-31B1EC2A0D03}" type="sibTrans" cxnId="{8D898494-AF3F-4A9F-AEDF-7ABBD765EF40}">
      <dgm:prSet/>
      <dgm:spPr/>
      <dgm:t>
        <a:bodyPr/>
        <a:lstStyle/>
        <a:p>
          <a:endParaRPr lang="ru-RU"/>
        </a:p>
      </dgm:t>
    </dgm:pt>
    <dgm:pt modelId="{8AF393A1-D371-4B0A-BEB2-82AE7107C9EA}">
      <dgm:prSet phldrT="[Текст]" custT="1"/>
      <dgm:spPr/>
      <dgm:t>
        <a:bodyPr/>
        <a:lstStyle/>
        <a:p>
          <a:pPr algn="ctr"/>
          <a:r>
            <a:rPr lang="uk-UA" sz="1600" i="1" dirty="0" smtClean="0">
              <a:solidFill>
                <a:srgbClr val="FF0000"/>
              </a:solidFill>
            </a:rPr>
            <a:t>Кредитні правовідносини у широкому розумінні      </a:t>
          </a:r>
          <a:r>
            <a:rPr lang="uk-UA" sz="1600" i="1" dirty="0" smtClean="0"/>
            <a:t>виникають і на підставі надання однією стороною іншій за договором авансу, попередньої оплати, відстрочення та розстрочення</a:t>
          </a:r>
          <a:br>
            <a:rPr lang="uk-UA" sz="1600" i="1" dirty="0" smtClean="0"/>
          </a:br>
          <a:r>
            <a:rPr lang="uk-UA" sz="1600" i="1" dirty="0" smtClean="0"/>
            <a:t>оплати товарів, робіт або послуг, тобто — комерційний кредит.</a:t>
          </a:r>
          <a:br>
            <a:rPr lang="uk-UA" sz="1600" i="1" dirty="0" smtClean="0"/>
          </a:br>
          <a:endParaRPr lang="ru-RU" sz="1600" i="1" dirty="0"/>
        </a:p>
      </dgm:t>
    </dgm:pt>
    <dgm:pt modelId="{C7957E32-2560-4EF5-B115-7381FBE1A7A6}" type="parTrans" cxnId="{8299538A-26C0-462B-9195-64A567E2B09E}">
      <dgm:prSet/>
      <dgm:spPr/>
      <dgm:t>
        <a:bodyPr/>
        <a:lstStyle/>
        <a:p>
          <a:endParaRPr lang="ru-RU"/>
        </a:p>
      </dgm:t>
    </dgm:pt>
    <dgm:pt modelId="{0FB94BE5-3BB3-4E15-AB78-ED688FA48F48}" type="sibTrans" cxnId="{8299538A-26C0-462B-9195-64A567E2B09E}">
      <dgm:prSet/>
      <dgm:spPr/>
      <dgm:t>
        <a:bodyPr/>
        <a:lstStyle/>
        <a:p>
          <a:endParaRPr lang="ru-RU"/>
        </a:p>
      </dgm:t>
    </dgm:pt>
    <dgm:pt modelId="{9EE78343-3640-4855-B192-8BB613D1DBD4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rgbClr val="FF0000"/>
              </a:solidFill>
            </a:rPr>
            <a:t>У </a:t>
          </a:r>
          <a:r>
            <a:rPr lang="ru-RU" sz="1800" i="1" dirty="0" err="1" smtClean="0">
              <a:solidFill>
                <a:srgbClr val="FF0000"/>
              </a:solidFill>
            </a:rPr>
            <a:t>вузькому</a:t>
          </a:r>
          <a:r>
            <a:rPr lang="ru-RU" sz="1800" i="1" dirty="0" smtClean="0">
              <a:solidFill>
                <a:srgbClr val="FF0000"/>
              </a:solidFill>
            </a:rPr>
            <a:t> </a:t>
          </a:r>
          <a:r>
            <a:rPr lang="ru-RU" sz="1800" i="1" dirty="0" err="1" smtClean="0">
              <a:solidFill>
                <a:srgbClr val="FF0000"/>
              </a:solidFill>
            </a:rPr>
            <a:t>розумінні</a:t>
          </a:r>
          <a:r>
            <a:rPr lang="ru-RU" sz="1800" i="1" dirty="0" smtClean="0">
              <a:solidFill>
                <a:srgbClr val="FF0000"/>
              </a:solidFill>
            </a:rPr>
            <a:t> </a:t>
          </a:r>
          <a:r>
            <a:rPr lang="ru-RU" sz="1800" i="1" dirty="0" err="1" smtClean="0">
              <a:solidFill>
                <a:srgbClr val="FF0000"/>
              </a:solidFill>
            </a:rPr>
            <a:t>кредитні</a:t>
          </a:r>
          <a:r>
            <a:rPr lang="ru-RU" sz="1800" i="1" dirty="0" smtClean="0">
              <a:solidFill>
                <a:srgbClr val="FF0000"/>
              </a:solidFill>
            </a:rPr>
            <a:t> </a:t>
          </a:r>
          <a:r>
            <a:rPr lang="ru-RU" sz="1800" i="1" dirty="0" err="1" smtClean="0">
              <a:solidFill>
                <a:srgbClr val="FF0000"/>
              </a:solidFill>
            </a:rPr>
            <a:t>правовідносини</a:t>
          </a:r>
          <a:r>
            <a:rPr lang="ru-RU" sz="1800" i="1" dirty="0" smtClean="0">
              <a:solidFill>
                <a:srgbClr val="FF0000"/>
              </a:solidFill>
            </a:rPr>
            <a:t> </a:t>
          </a:r>
          <a:r>
            <a:rPr lang="ru-RU" sz="1800" i="1" dirty="0" smtClean="0"/>
            <a:t>— це </a:t>
          </a:r>
          <a:r>
            <a:rPr lang="ru-RU" sz="1800" i="1" dirty="0" err="1" smtClean="0"/>
            <a:t>правовідносини</a:t>
          </a:r>
          <a:r>
            <a:rPr lang="ru-RU" sz="1800" i="1" dirty="0" smtClean="0"/>
            <a:t>, що</a:t>
          </a:r>
          <a:br>
            <a:rPr lang="ru-RU" sz="1800" i="1" dirty="0" smtClean="0"/>
          </a:br>
          <a:r>
            <a:rPr lang="ru-RU" sz="1800" i="1" dirty="0" err="1" smtClean="0"/>
            <a:t>охоплюються</a:t>
          </a:r>
          <a:r>
            <a:rPr lang="ru-RU" sz="1800" i="1" dirty="0" smtClean="0"/>
            <a:t> </a:t>
          </a:r>
          <a:r>
            <a:rPr lang="ru-RU" sz="1800" i="1" dirty="0" err="1" smtClean="0"/>
            <a:t>поняттям</a:t>
          </a:r>
          <a:r>
            <a:rPr lang="ru-RU" sz="1800" i="1" dirty="0" smtClean="0"/>
            <a:t> кредитного договору (</a:t>
          </a:r>
          <a:r>
            <a:rPr lang="ru-RU" sz="1800" i="1" dirty="0" err="1" smtClean="0"/>
            <a:t>банківської</a:t>
          </a:r>
          <a:r>
            <a:rPr lang="ru-RU" sz="1800" i="1" dirty="0" smtClean="0"/>
            <a:t> </a:t>
          </a:r>
          <a:r>
            <a:rPr lang="ru-RU" sz="1800" i="1" dirty="0" err="1" smtClean="0"/>
            <a:t>позички</a:t>
          </a:r>
          <a:r>
            <a:rPr lang="ru-RU" sz="1800" i="1" dirty="0" smtClean="0"/>
            <a:t>).</a:t>
          </a:r>
          <a:endParaRPr lang="ru-RU" sz="1800" i="1" dirty="0"/>
        </a:p>
      </dgm:t>
    </dgm:pt>
    <dgm:pt modelId="{B73BE2B8-92FC-4647-AB9A-A576F25E8150}" type="parTrans" cxnId="{E5E63F74-5036-4418-A41B-29853E231124}">
      <dgm:prSet/>
      <dgm:spPr/>
      <dgm:t>
        <a:bodyPr/>
        <a:lstStyle/>
        <a:p>
          <a:endParaRPr lang="ru-RU"/>
        </a:p>
      </dgm:t>
    </dgm:pt>
    <dgm:pt modelId="{34D047C2-C3A8-4EF2-80E3-F50EDCB717C5}" type="sibTrans" cxnId="{E5E63F74-5036-4418-A41B-29853E231124}">
      <dgm:prSet/>
      <dgm:spPr/>
      <dgm:t>
        <a:bodyPr/>
        <a:lstStyle/>
        <a:p>
          <a:endParaRPr lang="ru-RU"/>
        </a:p>
      </dgm:t>
    </dgm:pt>
    <dgm:pt modelId="{070ED466-08E5-4B0D-93F7-1BA1773B776B}">
      <dgm:prSet custT="1"/>
      <dgm:spPr/>
      <dgm:t>
        <a:bodyPr/>
        <a:lstStyle/>
        <a:p>
          <a:pPr algn="ctr"/>
          <a:r>
            <a:rPr lang="ru-RU" sz="1800" i="1" dirty="0" smtClean="0">
              <a:solidFill>
                <a:srgbClr val="FF0000"/>
              </a:solidFill>
            </a:rPr>
            <a:t>Предметом кредиту </a:t>
          </a:r>
          <a:r>
            <a:rPr lang="ru-RU" sz="1800" i="1" dirty="0" smtClean="0"/>
            <a:t>можуть бути й </a:t>
          </a:r>
          <a:r>
            <a:rPr lang="ru-RU" sz="1800" i="1" dirty="0" err="1" smtClean="0"/>
            <a:t>інші</a:t>
          </a:r>
          <a:r>
            <a:rPr lang="ru-RU" sz="1800" i="1" dirty="0" smtClean="0"/>
            <a:t> </a:t>
          </a:r>
          <a:r>
            <a:rPr lang="ru-RU" sz="1800" i="1" dirty="0" err="1" smtClean="0"/>
            <a:t>речі</a:t>
          </a:r>
          <a:r>
            <a:rPr lang="ru-RU" sz="1800" i="1" dirty="0" smtClean="0"/>
            <a:t>, які </a:t>
          </a:r>
          <a:r>
            <a:rPr lang="ru-RU" sz="1800" i="1" dirty="0" err="1" smtClean="0"/>
            <a:t>визначаються</a:t>
          </a:r>
          <a:r>
            <a:rPr lang="ru-RU" sz="1800" i="1" dirty="0" smtClean="0"/>
            <a:t/>
          </a:r>
          <a:br>
            <a:rPr lang="ru-RU" sz="1800" i="1" dirty="0" smtClean="0"/>
          </a:br>
          <a:r>
            <a:rPr lang="ru-RU" sz="1800" i="1" dirty="0" err="1" smtClean="0"/>
            <a:t>родовими</a:t>
          </a:r>
          <a:r>
            <a:rPr lang="ru-RU" sz="1800" i="1" dirty="0" smtClean="0"/>
            <a:t> </a:t>
          </a:r>
          <a:r>
            <a:rPr lang="ru-RU" sz="1800" i="1" dirty="0" err="1" smtClean="0"/>
            <a:t>ознаками</a:t>
          </a:r>
          <a:r>
            <a:rPr lang="ru-RU" sz="1800" i="1" dirty="0" smtClean="0"/>
            <a:t>, </a:t>
          </a:r>
          <a:r>
            <a:rPr lang="ru-RU" sz="1800" i="1" dirty="0" err="1" smtClean="0"/>
            <a:t>однак</a:t>
          </a:r>
          <a:r>
            <a:rPr lang="ru-RU" sz="1800" i="1" dirty="0" smtClean="0"/>
            <a:t> </a:t>
          </a:r>
          <a:r>
            <a:rPr lang="ru-RU" sz="1800" i="1" dirty="0" err="1" smtClean="0"/>
            <a:t>такі</a:t>
          </a:r>
          <a:r>
            <a:rPr lang="ru-RU" sz="1800" i="1" dirty="0" smtClean="0"/>
            <a:t> договори </a:t>
          </a:r>
          <a:r>
            <a:rPr lang="ru-RU" sz="1800" i="1" dirty="0" err="1" smtClean="0"/>
            <a:t>менш</a:t>
          </a:r>
          <a:r>
            <a:rPr lang="ru-RU" sz="1800" i="1" dirty="0" smtClean="0"/>
            <a:t> </a:t>
          </a:r>
          <a:r>
            <a:rPr lang="ru-RU" sz="1800" i="1" dirty="0" err="1" smtClean="0"/>
            <a:t>поширені</a:t>
          </a:r>
          <a:r>
            <a:rPr lang="ru-RU" sz="1800" i="1" dirty="0" smtClean="0"/>
            <a:t> в </a:t>
          </a:r>
          <a:r>
            <a:rPr lang="ru-RU" sz="1800" i="1" dirty="0" err="1" smtClean="0"/>
            <a:t>практиці</a:t>
          </a:r>
          <a:r>
            <a:rPr lang="ru-RU" sz="1800" i="1" dirty="0" smtClean="0"/>
            <a:t>, </a:t>
          </a:r>
          <a:r>
            <a:rPr lang="ru-RU" sz="1800" i="1" dirty="0" err="1" smtClean="0"/>
            <a:t>аніж</a:t>
          </a:r>
          <a:r>
            <a:rPr lang="ru-RU" sz="1800" i="1" dirty="0" smtClean="0"/>
            <a:t/>
          </a:r>
          <a:br>
            <a:rPr lang="ru-RU" sz="1800" i="1" dirty="0" smtClean="0"/>
          </a:br>
          <a:r>
            <a:rPr lang="ru-RU" sz="1800" i="1" dirty="0" smtClean="0"/>
            <a:t>договори з </a:t>
          </a:r>
          <a:r>
            <a:rPr lang="ru-RU" sz="1800" i="1" dirty="0" err="1" smtClean="0"/>
            <a:t>надання</a:t>
          </a:r>
          <a:r>
            <a:rPr lang="ru-RU" sz="1800" i="1" dirty="0" smtClean="0"/>
            <a:t> </a:t>
          </a:r>
          <a:r>
            <a:rPr lang="ru-RU" sz="1800" i="1" dirty="0" err="1" smtClean="0"/>
            <a:t>грошових</a:t>
          </a:r>
          <a:r>
            <a:rPr lang="ru-RU" sz="1800" i="1" dirty="0" smtClean="0"/>
            <a:t> </a:t>
          </a:r>
          <a:r>
            <a:rPr lang="ru-RU" sz="1800" i="1" dirty="0" err="1" smtClean="0"/>
            <a:t>коштів</a:t>
          </a:r>
          <a:r>
            <a:rPr lang="ru-RU" sz="1800" i="1" dirty="0" smtClean="0"/>
            <a:t>. </a:t>
          </a:r>
          <a:endParaRPr lang="ru-RU" sz="1800" i="1" dirty="0"/>
        </a:p>
      </dgm:t>
    </dgm:pt>
    <dgm:pt modelId="{2183AFB1-7C65-4F86-B254-F2953DE74BA4}" type="parTrans" cxnId="{5ED271C1-99DF-4322-972D-CE1798159A65}">
      <dgm:prSet/>
      <dgm:spPr/>
      <dgm:t>
        <a:bodyPr/>
        <a:lstStyle/>
        <a:p>
          <a:endParaRPr lang="ru-RU"/>
        </a:p>
      </dgm:t>
    </dgm:pt>
    <dgm:pt modelId="{3196B5FB-E059-47CB-A624-63786D941EC3}" type="sibTrans" cxnId="{5ED271C1-99DF-4322-972D-CE1798159A65}">
      <dgm:prSet/>
      <dgm:spPr/>
      <dgm:t>
        <a:bodyPr/>
        <a:lstStyle/>
        <a:p>
          <a:endParaRPr lang="ru-RU"/>
        </a:p>
      </dgm:t>
    </dgm:pt>
    <dgm:pt modelId="{14F8947E-69C2-4606-9EB0-96382E7C01F4}" type="pres">
      <dgm:prSet presAssocID="{B78CA9D4-C0A2-44BF-837C-4D5C2BC56E8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D00D66-9907-4933-8173-A4E106BAA208}" type="pres">
      <dgm:prSet presAssocID="{B78CA9D4-C0A2-44BF-837C-4D5C2BC56E89}" presName="dummyMaxCanvas" presStyleCnt="0">
        <dgm:presLayoutVars/>
      </dgm:prSet>
      <dgm:spPr/>
    </dgm:pt>
    <dgm:pt modelId="{29AA7F63-C4B4-4A07-8C39-236038C34FF0}" type="pres">
      <dgm:prSet presAssocID="{B78CA9D4-C0A2-44BF-837C-4D5C2BC56E8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A3074-2B29-46CD-B05A-CD80FE2A84BF}" type="pres">
      <dgm:prSet presAssocID="{B78CA9D4-C0A2-44BF-837C-4D5C2BC56E89}" presName="FourNodes_2" presStyleLbl="node1" presStyleIdx="1" presStyleCnt="4" custLinFactNeighborX="-1083" custLinFactNeighborY="-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893E8-62E6-4681-91EE-7509D9A04547}" type="pres">
      <dgm:prSet presAssocID="{B78CA9D4-C0A2-44BF-837C-4D5C2BC56E89}" presName="FourNodes_3" presStyleLbl="node1" presStyleIdx="2" presStyleCnt="4" custScaleX="106251" custScaleY="110331" custLinFactNeighborX="-999" custLinFactNeighborY="-9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AAAF5-EC8A-4ABF-A957-C9B94F6332C2}" type="pres">
      <dgm:prSet presAssocID="{B78CA9D4-C0A2-44BF-837C-4D5C2BC56E89}" presName="FourNodes_4" presStyleLbl="node1" presStyleIdx="3" presStyleCnt="4" custLinFactNeighborX="3484" custLinFactNeighborY="-8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10A30-98D0-4643-850A-DA3E86222977}" type="pres">
      <dgm:prSet presAssocID="{B78CA9D4-C0A2-44BF-837C-4D5C2BC56E8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3CCF6-7535-4E2C-A853-5F22359AC624}" type="pres">
      <dgm:prSet presAssocID="{B78CA9D4-C0A2-44BF-837C-4D5C2BC56E8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47523-21EA-4213-8F7A-0BC2FAED8D86}" type="pres">
      <dgm:prSet presAssocID="{B78CA9D4-C0A2-44BF-837C-4D5C2BC56E8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3CFEA-EA15-47FC-B605-D9CB7491CFE3}" type="pres">
      <dgm:prSet presAssocID="{B78CA9D4-C0A2-44BF-837C-4D5C2BC56E8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DDF9E-091A-450D-B1FC-00D3AE8E8E61}" type="pres">
      <dgm:prSet presAssocID="{B78CA9D4-C0A2-44BF-837C-4D5C2BC56E8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5ADC2-78FB-409A-BDDE-533778B74C98}" type="pres">
      <dgm:prSet presAssocID="{B78CA9D4-C0A2-44BF-837C-4D5C2BC56E8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26011-417C-48F1-8DC6-CAE9487BE92E}" type="pres">
      <dgm:prSet presAssocID="{B78CA9D4-C0A2-44BF-837C-4D5C2BC56E8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7C1349-CC8E-47B9-9956-DD5DC63A48F3}" type="presOf" srcId="{0FB94BE5-3BB3-4E15-AB78-ED688FA48F48}" destId="{D7E47523-21EA-4213-8F7A-0BC2FAED8D86}" srcOrd="0" destOrd="0" presId="urn:microsoft.com/office/officeart/2005/8/layout/vProcess5"/>
    <dgm:cxn modelId="{5ED271C1-99DF-4322-972D-CE1798159A65}" srcId="{B78CA9D4-C0A2-44BF-837C-4D5C2BC56E89}" destId="{070ED466-08E5-4B0D-93F7-1BA1773B776B}" srcOrd="1" destOrd="0" parTransId="{2183AFB1-7C65-4F86-B254-F2953DE74BA4}" sibTransId="{3196B5FB-E059-47CB-A624-63786D941EC3}"/>
    <dgm:cxn modelId="{6C9DCBBF-A92D-4CDF-ABFB-85E609B489D6}" type="presOf" srcId="{B78CA9D4-C0A2-44BF-837C-4D5C2BC56E89}" destId="{14F8947E-69C2-4606-9EB0-96382E7C01F4}" srcOrd="0" destOrd="0" presId="urn:microsoft.com/office/officeart/2005/8/layout/vProcess5"/>
    <dgm:cxn modelId="{DBA2D2E2-1DAE-4DE3-806C-305757191EF9}" type="presOf" srcId="{9561E283-B630-4281-8852-97FE635BFA04}" destId="{FCB3CFEA-EA15-47FC-B605-D9CB7491CFE3}" srcOrd="1" destOrd="0" presId="urn:microsoft.com/office/officeart/2005/8/layout/vProcess5"/>
    <dgm:cxn modelId="{E22A1A8B-CF30-477F-9008-B5884B6BC660}" type="presOf" srcId="{070ED466-08E5-4B0D-93F7-1BA1773B776B}" destId="{BA4DDF9E-091A-450D-B1FC-00D3AE8E8E61}" srcOrd="1" destOrd="0" presId="urn:microsoft.com/office/officeart/2005/8/layout/vProcess5"/>
    <dgm:cxn modelId="{EED0E2CF-984B-4F2B-BCE3-13514EDE3F91}" type="presOf" srcId="{8AF393A1-D371-4B0A-BEB2-82AE7107C9EA}" destId="{8EA893E8-62E6-4681-91EE-7509D9A04547}" srcOrd="0" destOrd="0" presId="urn:microsoft.com/office/officeart/2005/8/layout/vProcess5"/>
    <dgm:cxn modelId="{B29B5C13-E4FB-4114-9E61-37E342E9307F}" type="presOf" srcId="{54C86E09-01E7-4F8F-A4E2-31B1EC2A0D03}" destId="{92D10A30-98D0-4643-850A-DA3E86222977}" srcOrd="0" destOrd="0" presId="urn:microsoft.com/office/officeart/2005/8/layout/vProcess5"/>
    <dgm:cxn modelId="{8299538A-26C0-462B-9195-64A567E2B09E}" srcId="{B78CA9D4-C0A2-44BF-837C-4D5C2BC56E89}" destId="{8AF393A1-D371-4B0A-BEB2-82AE7107C9EA}" srcOrd="2" destOrd="0" parTransId="{C7957E32-2560-4EF5-B115-7381FBE1A7A6}" sibTransId="{0FB94BE5-3BB3-4E15-AB78-ED688FA48F48}"/>
    <dgm:cxn modelId="{E5E63F74-5036-4418-A41B-29853E231124}" srcId="{B78CA9D4-C0A2-44BF-837C-4D5C2BC56E89}" destId="{9EE78343-3640-4855-B192-8BB613D1DBD4}" srcOrd="3" destOrd="0" parTransId="{B73BE2B8-92FC-4647-AB9A-A576F25E8150}" sibTransId="{34D047C2-C3A8-4EF2-80E3-F50EDCB717C5}"/>
    <dgm:cxn modelId="{1F12AB9E-D490-49D4-8C85-0FACE2FBAA8E}" type="presOf" srcId="{070ED466-08E5-4B0D-93F7-1BA1773B776B}" destId="{E63A3074-2B29-46CD-B05A-CD80FE2A84BF}" srcOrd="0" destOrd="0" presId="urn:microsoft.com/office/officeart/2005/8/layout/vProcess5"/>
    <dgm:cxn modelId="{2997339F-58EE-428A-9C63-2F69CCBB46FF}" type="presOf" srcId="{3196B5FB-E059-47CB-A624-63786D941EC3}" destId="{CA63CCF6-7535-4E2C-A853-5F22359AC624}" srcOrd="0" destOrd="0" presId="urn:microsoft.com/office/officeart/2005/8/layout/vProcess5"/>
    <dgm:cxn modelId="{E566DBD1-66A7-4D19-AB99-A4B3C17C8899}" type="presOf" srcId="{9561E283-B630-4281-8852-97FE635BFA04}" destId="{29AA7F63-C4B4-4A07-8C39-236038C34FF0}" srcOrd="0" destOrd="0" presId="urn:microsoft.com/office/officeart/2005/8/layout/vProcess5"/>
    <dgm:cxn modelId="{6F69EE3B-3C58-42DD-A996-03DE50D98088}" type="presOf" srcId="{9EE78343-3640-4855-B192-8BB613D1DBD4}" destId="{78126011-417C-48F1-8DC6-CAE9487BE92E}" srcOrd="1" destOrd="0" presId="urn:microsoft.com/office/officeart/2005/8/layout/vProcess5"/>
    <dgm:cxn modelId="{D61CBDF8-50C1-428C-8A03-095CC0C1651D}" type="presOf" srcId="{9EE78343-3640-4855-B192-8BB613D1DBD4}" destId="{C13AAAF5-EC8A-4ABF-A957-C9B94F6332C2}" srcOrd="0" destOrd="0" presId="urn:microsoft.com/office/officeart/2005/8/layout/vProcess5"/>
    <dgm:cxn modelId="{57CFE6A6-A005-4C40-9EF4-FD8FF2AF5A86}" type="presOf" srcId="{8AF393A1-D371-4B0A-BEB2-82AE7107C9EA}" destId="{D075ADC2-78FB-409A-BDDE-533778B74C98}" srcOrd="1" destOrd="0" presId="urn:microsoft.com/office/officeart/2005/8/layout/vProcess5"/>
    <dgm:cxn modelId="{8D898494-AF3F-4A9F-AEDF-7ABBD765EF40}" srcId="{B78CA9D4-C0A2-44BF-837C-4D5C2BC56E89}" destId="{9561E283-B630-4281-8852-97FE635BFA04}" srcOrd="0" destOrd="0" parTransId="{380A8232-1FF3-45EA-A601-F2ACDC6533F2}" sibTransId="{54C86E09-01E7-4F8F-A4E2-31B1EC2A0D03}"/>
    <dgm:cxn modelId="{7E7C8D05-FC46-43E2-97E5-54EEA5B22A96}" type="presParOf" srcId="{14F8947E-69C2-4606-9EB0-96382E7C01F4}" destId="{F2D00D66-9907-4933-8173-A4E106BAA208}" srcOrd="0" destOrd="0" presId="urn:microsoft.com/office/officeart/2005/8/layout/vProcess5"/>
    <dgm:cxn modelId="{697DC020-0577-4132-A8A5-53AA72C40416}" type="presParOf" srcId="{14F8947E-69C2-4606-9EB0-96382E7C01F4}" destId="{29AA7F63-C4B4-4A07-8C39-236038C34FF0}" srcOrd="1" destOrd="0" presId="urn:microsoft.com/office/officeart/2005/8/layout/vProcess5"/>
    <dgm:cxn modelId="{9842E2C4-9C68-4317-9243-E33BAC32733E}" type="presParOf" srcId="{14F8947E-69C2-4606-9EB0-96382E7C01F4}" destId="{E63A3074-2B29-46CD-B05A-CD80FE2A84BF}" srcOrd="2" destOrd="0" presId="urn:microsoft.com/office/officeart/2005/8/layout/vProcess5"/>
    <dgm:cxn modelId="{6B0A3F5E-D5AD-4FA8-A46D-3AF9860BF3FD}" type="presParOf" srcId="{14F8947E-69C2-4606-9EB0-96382E7C01F4}" destId="{8EA893E8-62E6-4681-91EE-7509D9A04547}" srcOrd="3" destOrd="0" presId="urn:microsoft.com/office/officeart/2005/8/layout/vProcess5"/>
    <dgm:cxn modelId="{D1A845DA-DC43-4622-8A5E-40F825AFAED1}" type="presParOf" srcId="{14F8947E-69C2-4606-9EB0-96382E7C01F4}" destId="{C13AAAF5-EC8A-4ABF-A957-C9B94F6332C2}" srcOrd="4" destOrd="0" presId="urn:microsoft.com/office/officeart/2005/8/layout/vProcess5"/>
    <dgm:cxn modelId="{57E7B427-23DC-4CEB-946F-1FAE69280B31}" type="presParOf" srcId="{14F8947E-69C2-4606-9EB0-96382E7C01F4}" destId="{92D10A30-98D0-4643-850A-DA3E86222977}" srcOrd="5" destOrd="0" presId="urn:microsoft.com/office/officeart/2005/8/layout/vProcess5"/>
    <dgm:cxn modelId="{67D64BCD-E9DF-40DF-9531-16BED1A962B4}" type="presParOf" srcId="{14F8947E-69C2-4606-9EB0-96382E7C01F4}" destId="{CA63CCF6-7535-4E2C-A853-5F22359AC624}" srcOrd="6" destOrd="0" presId="urn:microsoft.com/office/officeart/2005/8/layout/vProcess5"/>
    <dgm:cxn modelId="{AF2186C6-BA77-4760-8F50-4B8A6313ACA0}" type="presParOf" srcId="{14F8947E-69C2-4606-9EB0-96382E7C01F4}" destId="{D7E47523-21EA-4213-8F7A-0BC2FAED8D86}" srcOrd="7" destOrd="0" presId="urn:microsoft.com/office/officeart/2005/8/layout/vProcess5"/>
    <dgm:cxn modelId="{12C43871-8E1A-4DF1-9568-394E4D11F0E0}" type="presParOf" srcId="{14F8947E-69C2-4606-9EB0-96382E7C01F4}" destId="{FCB3CFEA-EA15-47FC-B605-D9CB7491CFE3}" srcOrd="8" destOrd="0" presId="urn:microsoft.com/office/officeart/2005/8/layout/vProcess5"/>
    <dgm:cxn modelId="{49363D0E-A9C1-4B50-95B8-CAEEC424D059}" type="presParOf" srcId="{14F8947E-69C2-4606-9EB0-96382E7C01F4}" destId="{BA4DDF9E-091A-450D-B1FC-00D3AE8E8E61}" srcOrd="9" destOrd="0" presId="urn:microsoft.com/office/officeart/2005/8/layout/vProcess5"/>
    <dgm:cxn modelId="{668849CB-6A14-4BB5-AD82-692AF91DDCDD}" type="presParOf" srcId="{14F8947E-69C2-4606-9EB0-96382E7C01F4}" destId="{D075ADC2-78FB-409A-BDDE-533778B74C98}" srcOrd="10" destOrd="0" presId="urn:microsoft.com/office/officeart/2005/8/layout/vProcess5"/>
    <dgm:cxn modelId="{389F2EEC-1446-4761-BD82-D425DDA763E7}" type="presParOf" srcId="{14F8947E-69C2-4606-9EB0-96382E7C01F4}" destId="{78126011-417C-48F1-8DC6-CAE9487BE92E}" srcOrd="11" destOrd="0" presId="urn:microsoft.com/office/officeart/2005/8/layout/vProcess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573FB-059F-4F18-8762-39079935FB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7419FA-2C16-4EEE-81F5-760F89EDDC62}">
      <dgm:prSet phldrT="[Текст]" custT="1"/>
      <dgm:spPr/>
      <dgm:t>
        <a:bodyPr/>
        <a:lstStyle/>
        <a:p>
          <a:r>
            <a:rPr lang="ru-RU" sz="2000" b="1" i="1" dirty="0" err="1" smtClean="0">
              <a:solidFill>
                <a:schemeClr val="bg2">
                  <a:lumMod val="50000"/>
                </a:schemeClr>
              </a:solidFill>
            </a:rPr>
            <a:t>Принципи</a:t>
          </a:r>
          <a:r>
            <a:rPr lang="ru-RU" sz="2000" b="1" i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2000" b="1" i="1" dirty="0" err="1" smtClean="0">
              <a:solidFill>
                <a:schemeClr val="bg2">
                  <a:lumMod val="50000"/>
                </a:schemeClr>
              </a:solidFill>
            </a:rPr>
            <a:t>кредитування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— це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головні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правила, яких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необхідно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дотримуватись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при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наданні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кредиту.</a:t>
          </a:r>
          <a:endParaRPr lang="ru-RU" sz="2000" i="1" dirty="0">
            <a:solidFill>
              <a:schemeClr val="bg2">
                <a:lumMod val="50000"/>
              </a:schemeClr>
            </a:solidFill>
          </a:endParaRPr>
        </a:p>
      </dgm:t>
    </dgm:pt>
    <dgm:pt modelId="{6EAF9756-35B8-4F20-B46D-DEADB8870554}" type="parTrans" cxnId="{0E3087D1-A097-4D41-A83A-21BD5D3234B6}">
      <dgm:prSet/>
      <dgm:spPr/>
      <dgm:t>
        <a:bodyPr/>
        <a:lstStyle/>
        <a:p>
          <a:endParaRPr lang="ru-RU"/>
        </a:p>
      </dgm:t>
    </dgm:pt>
    <dgm:pt modelId="{9211482E-EBF7-4EAA-BD10-2921F700F468}" type="sibTrans" cxnId="{0E3087D1-A097-4D41-A83A-21BD5D3234B6}">
      <dgm:prSet/>
      <dgm:spPr/>
      <dgm:t>
        <a:bodyPr/>
        <a:lstStyle/>
        <a:p>
          <a:endParaRPr lang="ru-RU"/>
        </a:p>
      </dgm:t>
    </dgm:pt>
    <dgm:pt modelId="{3F8C1273-2274-40B7-958D-449899C98420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bg2">
                  <a:lumMod val="50000"/>
                </a:schemeClr>
              </a:solidFill>
            </a:rPr>
            <a:t>1) </a:t>
          </a:r>
          <a:r>
            <a:rPr lang="ru-RU" sz="2000" b="1" i="1" dirty="0" err="1" smtClean="0">
              <a:solidFill>
                <a:schemeClr val="bg2">
                  <a:lumMod val="50000"/>
                </a:schemeClr>
              </a:solidFill>
            </a:rPr>
            <a:t>Терміновість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- кредит повинен бути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повернений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у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термін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, що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визначений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кредитною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угодою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;</a:t>
          </a:r>
          <a:endParaRPr lang="ru-RU" sz="2000" i="1" dirty="0">
            <a:solidFill>
              <a:schemeClr val="bg2">
                <a:lumMod val="50000"/>
              </a:schemeClr>
            </a:solidFill>
          </a:endParaRPr>
        </a:p>
      </dgm:t>
    </dgm:pt>
    <dgm:pt modelId="{46D76083-F20C-4FF9-8C81-E14EE7F60169}" type="parTrans" cxnId="{061DC052-2866-4B48-BD2D-4F097308352B}">
      <dgm:prSet/>
      <dgm:spPr/>
      <dgm:t>
        <a:bodyPr/>
        <a:lstStyle/>
        <a:p>
          <a:endParaRPr lang="ru-RU"/>
        </a:p>
      </dgm:t>
    </dgm:pt>
    <dgm:pt modelId="{34F56CC2-E9C6-4BEE-8F01-BE6877734D05}" type="sibTrans" cxnId="{061DC052-2866-4B48-BD2D-4F097308352B}">
      <dgm:prSet/>
      <dgm:spPr/>
      <dgm:t>
        <a:bodyPr/>
        <a:lstStyle/>
        <a:p>
          <a:endParaRPr lang="ru-RU"/>
        </a:p>
      </dgm:t>
    </dgm:pt>
    <dgm:pt modelId="{1F694CCD-DD0A-44F7-9DDA-220F38BB921E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bg2">
                  <a:lumMod val="50000"/>
                </a:schemeClr>
              </a:solidFill>
            </a:rPr>
            <a:t>3) </a:t>
          </a:r>
          <a:r>
            <a:rPr lang="ru-RU" sz="2000" b="1" i="1" dirty="0" err="1" smtClean="0">
              <a:solidFill>
                <a:schemeClr val="bg2">
                  <a:lumMod val="50000"/>
                </a:schemeClr>
              </a:solidFill>
            </a:rPr>
            <a:t>Платність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—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сплата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процентів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,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об'єктивний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супутник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кредиту, тому що кредит -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комерційна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операція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;</a:t>
          </a:r>
          <a:endParaRPr lang="ru-RU" sz="2000" i="1" dirty="0">
            <a:solidFill>
              <a:schemeClr val="bg2">
                <a:lumMod val="50000"/>
              </a:schemeClr>
            </a:solidFill>
          </a:endParaRPr>
        </a:p>
      </dgm:t>
    </dgm:pt>
    <dgm:pt modelId="{1E3F2504-4DE7-4B9E-9217-AC22295661B4}" type="parTrans" cxnId="{E7A8D832-C247-4AC0-850F-BBAA540EB70F}">
      <dgm:prSet/>
      <dgm:spPr/>
      <dgm:t>
        <a:bodyPr/>
        <a:lstStyle/>
        <a:p>
          <a:endParaRPr lang="ru-RU"/>
        </a:p>
      </dgm:t>
    </dgm:pt>
    <dgm:pt modelId="{B52D6EEE-3C32-4742-8EF8-091E5D0C3D21}" type="sibTrans" cxnId="{E7A8D832-C247-4AC0-850F-BBAA540EB70F}">
      <dgm:prSet/>
      <dgm:spPr/>
      <dgm:t>
        <a:bodyPr/>
        <a:lstStyle/>
        <a:p>
          <a:endParaRPr lang="ru-RU"/>
        </a:p>
      </dgm:t>
    </dgm:pt>
    <dgm:pt modelId="{796F5FD9-D3B5-4F95-A88D-EEEE69CC2042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bg2">
                  <a:lumMod val="50000"/>
                </a:schemeClr>
              </a:solidFill>
            </a:rPr>
            <a:t>4)Забезпеченість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- мета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цього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принципу: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захистити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інтереси банку,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зменшити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ризик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операції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;</a:t>
          </a:r>
          <a:endParaRPr lang="ru-RU" sz="2000" i="1" dirty="0">
            <a:solidFill>
              <a:schemeClr val="bg2">
                <a:lumMod val="50000"/>
              </a:schemeClr>
            </a:solidFill>
          </a:endParaRPr>
        </a:p>
      </dgm:t>
    </dgm:pt>
    <dgm:pt modelId="{60F0AB09-C56A-4C2F-8DA4-4F5F41EA3EEC}" type="parTrans" cxnId="{51027D84-909F-497C-B998-C55ED04EF7BA}">
      <dgm:prSet/>
      <dgm:spPr/>
      <dgm:t>
        <a:bodyPr/>
        <a:lstStyle/>
        <a:p>
          <a:endParaRPr lang="ru-RU"/>
        </a:p>
      </dgm:t>
    </dgm:pt>
    <dgm:pt modelId="{2EC47A3A-6E50-4238-90DD-D93EC8136AE0}" type="sibTrans" cxnId="{51027D84-909F-497C-B998-C55ED04EF7BA}">
      <dgm:prSet/>
      <dgm:spPr/>
      <dgm:t>
        <a:bodyPr/>
        <a:lstStyle/>
        <a:p>
          <a:endParaRPr lang="ru-RU"/>
        </a:p>
      </dgm:t>
    </dgm:pt>
    <dgm:pt modelId="{60C98678-7FCB-4746-8824-343D81C52EF3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bg2">
                  <a:lumMod val="50000"/>
                </a:schemeClr>
              </a:solidFill>
            </a:rPr>
            <a:t>2) </a:t>
          </a:r>
          <a:r>
            <a:rPr lang="ru-RU" sz="2000" b="1" i="1" dirty="0" err="1" smtClean="0">
              <a:solidFill>
                <a:schemeClr val="bg2">
                  <a:lumMod val="50000"/>
                </a:schemeClr>
              </a:solidFill>
            </a:rPr>
            <a:t>Поверненність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-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виникає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із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суті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кредиту,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цим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кредит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якраз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і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відрізняється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від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фінансових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відносин;</a:t>
          </a:r>
          <a:endParaRPr lang="ru-RU" sz="2000" i="1" dirty="0">
            <a:solidFill>
              <a:schemeClr val="bg2">
                <a:lumMod val="50000"/>
              </a:schemeClr>
            </a:solidFill>
          </a:endParaRPr>
        </a:p>
      </dgm:t>
    </dgm:pt>
    <dgm:pt modelId="{D4298F11-4E99-4868-9601-5B1E21FDF9C4}" type="parTrans" cxnId="{6B349BD3-C4EB-4D88-A50F-C423AEF1748C}">
      <dgm:prSet/>
      <dgm:spPr/>
      <dgm:t>
        <a:bodyPr/>
        <a:lstStyle/>
        <a:p>
          <a:endParaRPr lang="ru-RU"/>
        </a:p>
      </dgm:t>
    </dgm:pt>
    <dgm:pt modelId="{7EB57C82-063D-401E-BFCB-E1A855E5D5EF}" type="sibTrans" cxnId="{6B349BD3-C4EB-4D88-A50F-C423AEF1748C}">
      <dgm:prSet/>
      <dgm:spPr/>
      <dgm:t>
        <a:bodyPr/>
        <a:lstStyle/>
        <a:p>
          <a:endParaRPr lang="ru-RU"/>
        </a:p>
      </dgm:t>
    </dgm:pt>
    <dgm:pt modelId="{86076657-92E8-43AE-9B77-2C606A52764F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bg2">
                  <a:lumMod val="50000"/>
                </a:schemeClr>
              </a:solidFill>
            </a:rPr>
            <a:t>5) </a:t>
          </a:r>
          <a:r>
            <a:rPr lang="ru-RU" sz="2000" b="1" i="1" dirty="0" err="1" smtClean="0">
              <a:solidFill>
                <a:schemeClr val="bg2">
                  <a:lumMod val="50000"/>
                </a:schemeClr>
              </a:solidFill>
            </a:rPr>
            <a:t>Цільове</a:t>
          </a:r>
          <a:r>
            <a:rPr lang="ru-RU" sz="2000" b="1" i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2000" b="1" i="1" dirty="0" err="1" smtClean="0">
              <a:solidFill>
                <a:schemeClr val="bg2">
                  <a:lumMod val="50000"/>
                </a:schemeClr>
              </a:solidFill>
            </a:rPr>
            <a:t>використання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-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вкладення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коштів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у сферу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обігу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,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виробництво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, тобто на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конкретні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заходи, а не за </a:t>
          </a:r>
          <a:r>
            <a:rPr lang="ru-RU" sz="2000" i="1" dirty="0" err="1" smtClean="0">
              <a:solidFill>
                <a:schemeClr val="bg2">
                  <a:lumMod val="50000"/>
                </a:schemeClr>
              </a:solidFill>
            </a:rPr>
            <a:t>нагальною</a:t>
          </a:r>
          <a:r>
            <a:rPr lang="ru-RU" sz="2000" i="1" dirty="0" smtClean="0">
              <a:solidFill>
                <a:schemeClr val="bg2">
                  <a:lumMod val="50000"/>
                </a:schemeClr>
              </a:solidFill>
            </a:rPr>
            <a:t> потребою у коштах</a:t>
          </a:r>
          <a:endParaRPr lang="ru-RU" sz="2000" i="1" dirty="0">
            <a:solidFill>
              <a:schemeClr val="bg2">
                <a:lumMod val="50000"/>
              </a:schemeClr>
            </a:solidFill>
          </a:endParaRPr>
        </a:p>
      </dgm:t>
    </dgm:pt>
    <dgm:pt modelId="{253A776F-E2E2-49B5-AE5C-17FB3C885148}" type="parTrans" cxnId="{D67925FC-67E2-4C37-96DC-0FD7E0AE5E5E}">
      <dgm:prSet/>
      <dgm:spPr/>
      <dgm:t>
        <a:bodyPr/>
        <a:lstStyle/>
        <a:p>
          <a:endParaRPr lang="ru-RU"/>
        </a:p>
      </dgm:t>
    </dgm:pt>
    <dgm:pt modelId="{C268FC41-2610-4163-AC54-1884C008D619}" type="sibTrans" cxnId="{D67925FC-67E2-4C37-96DC-0FD7E0AE5E5E}">
      <dgm:prSet/>
      <dgm:spPr/>
      <dgm:t>
        <a:bodyPr/>
        <a:lstStyle/>
        <a:p>
          <a:endParaRPr lang="ru-RU"/>
        </a:p>
      </dgm:t>
    </dgm:pt>
    <dgm:pt modelId="{CFEE4C26-D6DD-4683-B4DB-DE49412DB234}" type="pres">
      <dgm:prSet presAssocID="{7F8573FB-059F-4F18-8762-39079935FB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2ACF1E-5006-4FE2-9B49-D9F02FEB5319}" type="pres">
      <dgm:prSet presAssocID="{217419FA-2C16-4EEE-81F5-760F89EDDC62}" presName="hierRoot1" presStyleCnt="0"/>
      <dgm:spPr/>
    </dgm:pt>
    <dgm:pt modelId="{7D27BD5A-3F6A-438A-8FE7-FB7F4FD5433F}" type="pres">
      <dgm:prSet presAssocID="{217419FA-2C16-4EEE-81F5-760F89EDDC62}" presName="composite" presStyleCnt="0"/>
      <dgm:spPr/>
    </dgm:pt>
    <dgm:pt modelId="{54313618-37A6-4B6E-8373-9CF6F9EDE86A}" type="pres">
      <dgm:prSet presAssocID="{217419FA-2C16-4EEE-81F5-760F89EDDC62}" presName="background" presStyleLbl="node0" presStyleIdx="0" presStyleCnt="1"/>
      <dgm:spPr/>
    </dgm:pt>
    <dgm:pt modelId="{C3E42F77-48F2-421C-BAEB-A38873AAA48D}" type="pres">
      <dgm:prSet presAssocID="{217419FA-2C16-4EEE-81F5-760F89EDDC62}" presName="text" presStyleLbl="fgAcc0" presStyleIdx="0" presStyleCnt="1" custScaleX="375602" custLinFactNeighborX="-16823" custLinFactNeighborY="-447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34810D-B187-4277-858D-AD093BB1028E}" type="pres">
      <dgm:prSet presAssocID="{217419FA-2C16-4EEE-81F5-760F89EDDC62}" presName="hierChild2" presStyleCnt="0"/>
      <dgm:spPr/>
    </dgm:pt>
    <dgm:pt modelId="{C096D4DE-6CE3-42FC-B09D-69967BDBF535}" type="pres">
      <dgm:prSet presAssocID="{46D76083-F20C-4FF9-8C81-E14EE7F6016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589C6B3-8036-4E63-9599-3C37CF29496C}" type="pres">
      <dgm:prSet presAssocID="{3F8C1273-2274-40B7-958D-449899C98420}" presName="hierRoot2" presStyleCnt="0"/>
      <dgm:spPr/>
    </dgm:pt>
    <dgm:pt modelId="{5AE168CD-DEDB-47D1-B413-873404131772}" type="pres">
      <dgm:prSet presAssocID="{3F8C1273-2274-40B7-958D-449899C98420}" presName="composite2" presStyleCnt="0"/>
      <dgm:spPr/>
    </dgm:pt>
    <dgm:pt modelId="{2F82E3B7-C349-40E7-AAE7-477C0071AAE4}" type="pres">
      <dgm:prSet presAssocID="{3F8C1273-2274-40B7-958D-449899C98420}" presName="background2" presStyleLbl="node2" presStyleIdx="0" presStyleCnt="2"/>
      <dgm:spPr/>
    </dgm:pt>
    <dgm:pt modelId="{BDB57F68-E66D-4DE1-A240-2F3C46A633A5}" type="pres">
      <dgm:prSet presAssocID="{3F8C1273-2274-40B7-958D-449899C98420}" presName="text2" presStyleLbl="fgAcc2" presStyleIdx="0" presStyleCnt="2" custScaleX="222679" custScaleY="75990" custLinFactNeighborX="-46985" custLinFactNeighborY="-23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34551B-2712-4187-922F-3D7F88D5A542}" type="pres">
      <dgm:prSet presAssocID="{3F8C1273-2274-40B7-958D-449899C98420}" presName="hierChild3" presStyleCnt="0"/>
      <dgm:spPr/>
    </dgm:pt>
    <dgm:pt modelId="{43D28F5C-A1BD-46E2-ABEB-A193771BEE36}" type="pres">
      <dgm:prSet presAssocID="{1E3F2504-4DE7-4B9E-9217-AC22295661B4}" presName="Name17" presStyleLbl="parChTrans1D3" presStyleIdx="0" presStyleCnt="3"/>
      <dgm:spPr/>
      <dgm:t>
        <a:bodyPr/>
        <a:lstStyle/>
        <a:p>
          <a:endParaRPr lang="ru-RU"/>
        </a:p>
      </dgm:t>
    </dgm:pt>
    <dgm:pt modelId="{092D2C69-44C8-498F-B63E-8199A720B4C2}" type="pres">
      <dgm:prSet presAssocID="{1F694CCD-DD0A-44F7-9DDA-220F38BB921E}" presName="hierRoot3" presStyleCnt="0"/>
      <dgm:spPr/>
    </dgm:pt>
    <dgm:pt modelId="{DC106E5D-753D-4042-A265-3651A574738F}" type="pres">
      <dgm:prSet presAssocID="{1F694CCD-DD0A-44F7-9DDA-220F38BB921E}" presName="composite3" presStyleCnt="0"/>
      <dgm:spPr/>
    </dgm:pt>
    <dgm:pt modelId="{BC969785-083B-4945-8646-6E73C4AF58F7}" type="pres">
      <dgm:prSet presAssocID="{1F694CCD-DD0A-44F7-9DDA-220F38BB921E}" presName="background3" presStyleLbl="node3" presStyleIdx="0" presStyleCnt="3"/>
      <dgm:spPr/>
    </dgm:pt>
    <dgm:pt modelId="{74FDAB64-A226-46FA-B67C-23F6F95184DF}" type="pres">
      <dgm:prSet presAssocID="{1F694CCD-DD0A-44F7-9DDA-220F38BB921E}" presName="text3" presStyleLbl="fgAcc3" presStyleIdx="0" presStyleCnt="3" custScaleX="152015" custScaleY="174186" custLinFactY="64379" custLinFactNeighborX="-771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D5689D-D8AD-42B0-B2CC-3279A4A1B8CC}" type="pres">
      <dgm:prSet presAssocID="{1F694CCD-DD0A-44F7-9DDA-220F38BB921E}" presName="hierChild4" presStyleCnt="0"/>
      <dgm:spPr/>
    </dgm:pt>
    <dgm:pt modelId="{CC6FAC74-3B5F-4996-8A87-4D00030AD9EA}" type="pres">
      <dgm:prSet presAssocID="{60F0AB09-C56A-4C2F-8DA4-4F5F41EA3EE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8A9AFDB-737B-450B-A3D0-F802B6FC6D51}" type="pres">
      <dgm:prSet presAssocID="{796F5FD9-D3B5-4F95-A88D-EEEE69CC2042}" presName="hierRoot3" presStyleCnt="0"/>
      <dgm:spPr/>
    </dgm:pt>
    <dgm:pt modelId="{E61F5D31-B562-4167-A7CA-4E5E936F376F}" type="pres">
      <dgm:prSet presAssocID="{796F5FD9-D3B5-4F95-A88D-EEEE69CC2042}" presName="composite3" presStyleCnt="0"/>
      <dgm:spPr/>
    </dgm:pt>
    <dgm:pt modelId="{0A88DE3D-7A9F-4DCA-B1AD-EF3C6024EFA3}" type="pres">
      <dgm:prSet presAssocID="{796F5FD9-D3B5-4F95-A88D-EEEE69CC2042}" presName="background3" presStyleLbl="node3" presStyleIdx="1" presStyleCnt="3"/>
      <dgm:spPr/>
    </dgm:pt>
    <dgm:pt modelId="{51E61FEA-213D-473F-B6DD-828501A722DC}" type="pres">
      <dgm:prSet presAssocID="{796F5FD9-D3B5-4F95-A88D-EEEE69CC2042}" presName="text3" presStyleLbl="fgAcc3" presStyleIdx="1" presStyleCnt="3" custScaleX="129444" custScaleY="189246" custLinFactX="64839" custLinFactY="31820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A07E7A-A8DD-4744-B724-3C3FCF10B3A6}" type="pres">
      <dgm:prSet presAssocID="{796F5FD9-D3B5-4F95-A88D-EEEE69CC2042}" presName="hierChild4" presStyleCnt="0"/>
      <dgm:spPr/>
    </dgm:pt>
    <dgm:pt modelId="{A095CA52-9443-47D2-9EC4-22F53C1CAEE4}" type="pres">
      <dgm:prSet presAssocID="{D4298F11-4E99-4868-9601-5B1E21FDF9C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A5EE210-AABA-4F08-A7D9-3A865B2386B7}" type="pres">
      <dgm:prSet presAssocID="{60C98678-7FCB-4746-8824-343D81C52EF3}" presName="hierRoot2" presStyleCnt="0"/>
      <dgm:spPr/>
    </dgm:pt>
    <dgm:pt modelId="{64B9A6FA-885C-4C8F-954C-DF8DF37E16B1}" type="pres">
      <dgm:prSet presAssocID="{60C98678-7FCB-4746-8824-343D81C52EF3}" presName="composite2" presStyleCnt="0"/>
      <dgm:spPr/>
    </dgm:pt>
    <dgm:pt modelId="{AED02F8F-0D12-456C-B25F-B1A35FF4C364}" type="pres">
      <dgm:prSet presAssocID="{60C98678-7FCB-4746-8824-343D81C52EF3}" presName="background2" presStyleLbl="node2" presStyleIdx="1" presStyleCnt="2"/>
      <dgm:spPr/>
    </dgm:pt>
    <dgm:pt modelId="{5E482ABA-01E2-4F16-B7DA-99A0DB74F3FE}" type="pres">
      <dgm:prSet presAssocID="{60C98678-7FCB-4746-8824-343D81C52EF3}" presName="text2" presStyleLbl="fgAcc2" presStyleIdx="1" presStyleCnt="2" custScaleX="144346" custScaleY="177847" custLinFactNeighborX="-7679" custLinFactNeighborY="-477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1DE857-EA4D-4102-B1AF-F92AD6439734}" type="pres">
      <dgm:prSet presAssocID="{60C98678-7FCB-4746-8824-343D81C52EF3}" presName="hierChild3" presStyleCnt="0"/>
      <dgm:spPr/>
    </dgm:pt>
    <dgm:pt modelId="{CA8ED732-2799-4E31-A877-D9AABF095542}" type="pres">
      <dgm:prSet presAssocID="{253A776F-E2E2-49B5-AE5C-17FB3C88514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D5260451-1902-447E-9B42-31AEE9DD1815}" type="pres">
      <dgm:prSet presAssocID="{86076657-92E8-43AE-9B77-2C606A52764F}" presName="hierRoot3" presStyleCnt="0"/>
      <dgm:spPr/>
    </dgm:pt>
    <dgm:pt modelId="{1117521F-A298-4E93-B9DC-7C3EE03F7F22}" type="pres">
      <dgm:prSet presAssocID="{86076657-92E8-43AE-9B77-2C606A52764F}" presName="composite3" presStyleCnt="0"/>
      <dgm:spPr/>
    </dgm:pt>
    <dgm:pt modelId="{BA2B4A06-CCCA-4DF4-A301-D053947EC865}" type="pres">
      <dgm:prSet presAssocID="{86076657-92E8-43AE-9B77-2C606A52764F}" presName="background3" presStyleLbl="node3" presStyleIdx="2" presStyleCnt="3"/>
      <dgm:spPr/>
    </dgm:pt>
    <dgm:pt modelId="{3042D05C-3D27-4238-AE3D-7363B75B4EC9}" type="pres">
      <dgm:prSet presAssocID="{86076657-92E8-43AE-9B77-2C606A52764F}" presName="text3" presStyleLbl="fgAcc3" presStyleIdx="2" presStyleCnt="3" custScaleX="145242" custScaleY="219777" custLinFactX="-67214" custLinFactY="-2377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E10AC6-D3FF-4707-A0C7-BEA0E5190C7C}" type="pres">
      <dgm:prSet presAssocID="{86076657-92E8-43AE-9B77-2C606A52764F}" presName="hierChild4" presStyleCnt="0"/>
      <dgm:spPr/>
    </dgm:pt>
  </dgm:ptLst>
  <dgm:cxnLst>
    <dgm:cxn modelId="{A9056439-E615-476E-9C56-2CED2F29A0E8}" type="presOf" srcId="{1F694CCD-DD0A-44F7-9DDA-220F38BB921E}" destId="{74FDAB64-A226-46FA-B67C-23F6F95184DF}" srcOrd="0" destOrd="0" presId="urn:microsoft.com/office/officeart/2005/8/layout/hierarchy1"/>
    <dgm:cxn modelId="{C6D5BEF2-2695-4576-9656-3CE43EBD13A7}" type="presOf" srcId="{3F8C1273-2274-40B7-958D-449899C98420}" destId="{BDB57F68-E66D-4DE1-A240-2F3C46A633A5}" srcOrd="0" destOrd="0" presId="urn:microsoft.com/office/officeart/2005/8/layout/hierarchy1"/>
    <dgm:cxn modelId="{0E3087D1-A097-4D41-A83A-21BD5D3234B6}" srcId="{7F8573FB-059F-4F18-8762-39079935FBC4}" destId="{217419FA-2C16-4EEE-81F5-760F89EDDC62}" srcOrd="0" destOrd="0" parTransId="{6EAF9756-35B8-4F20-B46D-DEADB8870554}" sibTransId="{9211482E-EBF7-4EAA-BD10-2921F700F468}"/>
    <dgm:cxn modelId="{79047609-7560-410B-A9ED-F51C521F5DAC}" type="presOf" srcId="{7F8573FB-059F-4F18-8762-39079935FBC4}" destId="{CFEE4C26-D6DD-4683-B4DB-DE49412DB234}" srcOrd="0" destOrd="0" presId="urn:microsoft.com/office/officeart/2005/8/layout/hierarchy1"/>
    <dgm:cxn modelId="{E7A8D832-C247-4AC0-850F-BBAA540EB70F}" srcId="{3F8C1273-2274-40B7-958D-449899C98420}" destId="{1F694CCD-DD0A-44F7-9DDA-220F38BB921E}" srcOrd="0" destOrd="0" parTransId="{1E3F2504-4DE7-4B9E-9217-AC22295661B4}" sibTransId="{B52D6EEE-3C32-4742-8EF8-091E5D0C3D21}"/>
    <dgm:cxn modelId="{881E88AD-B7D2-4AC0-860F-A1B6FAFB3C16}" type="presOf" srcId="{796F5FD9-D3B5-4F95-A88D-EEEE69CC2042}" destId="{51E61FEA-213D-473F-B6DD-828501A722DC}" srcOrd="0" destOrd="0" presId="urn:microsoft.com/office/officeart/2005/8/layout/hierarchy1"/>
    <dgm:cxn modelId="{D67925FC-67E2-4C37-96DC-0FD7E0AE5E5E}" srcId="{60C98678-7FCB-4746-8824-343D81C52EF3}" destId="{86076657-92E8-43AE-9B77-2C606A52764F}" srcOrd="0" destOrd="0" parTransId="{253A776F-E2E2-49B5-AE5C-17FB3C885148}" sibTransId="{C268FC41-2610-4163-AC54-1884C008D619}"/>
    <dgm:cxn modelId="{C20D9F3B-76D1-4671-805A-32B4F72FA3E0}" type="presOf" srcId="{86076657-92E8-43AE-9B77-2C606A52764F}" destId="{3042D05C-3D27-4238-AE3D-7363B75B4EC9}" srcOrd="0" destOrd="0" presId="urn:microsoft.com/office/officeart/2005/8/layout/hierarchy1"/>
    <dgm:cxn modelId="{6B349BD3-C4EB-4D88-A50F-C423AEF1748C}" srcId="{217419FA-2C16-4EEE-81F5-760F89EDDC62}" destId="{60C98678-7FCB-4746-8824-343D81C52EF3}" srcOrd="1" destOrd="0" parTransId="{D4298F11-4E99-4868-9601-5B1E21FDF9C4}" sibTransId="{7EB57C82-063D-401E-BFCB-E1A855E5D5EF}"/>
    <dgm:cxn modelId="{51027D84-909F-497C-B998-C55ED04EF7BA}" srcId="{3F8C1273-2274-40B7-958D-449899C98420}" destId="{796F5FD9-D3B5-4F95-A88D-EEEE69CC2042}" srcOrd="1" destOrd="0" parTransId="{60F0AB09-C56A-4C2F-8DA4-4F5F41EA3EEC}" sibTransId="{2EC47A3A-6E50-4238-90DD-D93EC8136AE0}"/>
    <dgm:cxn modelId="{7874E114-04C3-48B8-BB9C-E3D7C2823D0D}" type="presOf" srcId="{1E3F2504-4DE7-4B9E-9217-AC22295661B4}" destId="{43D28F5C-A1BD-46E2-ABEB-A193771BEE36}" srcOrd="0" destOrd="0" presId="urn:microsoft.com/office/officeart/2005/8/layout/hierarchy1"/>
    <dgm:cxn modelId="{CE9A2E52-7528-4318-AE84-863FCAFDA237}" type="presOf" srcId="{46D76083-F20C-4FF9-8C81-E14EE7F60169}" destId="{C096D4DE-6CE3-42FC-B09D-69967BDBF535}" srcOrd="0" destOrd="0" presId="urn:microsoft.com/office/officeart/2005/8/layout/hierarchy1"/>
    <dgm:cxn modelId="{0C648241-6411-4863-BD09-B7E53ECC31AB}" type="presOf" srcId="{253A776F-E2E2-49B5-AE5C-17FB3C885148}" destId="{CA8ED732-2799-4E31-A877-D9AABF095542}" srcOrd="0" destOrd="0" presId="urn:microsoft.com/office/officeart/2005/8/layout/hierarchy1"/>
    <dgm:cxn modelId="{2C9F303C-86F6-457D-AD70-2730C317ED79}" type="presOf" srcId="{D4298F11-4E99-4868-9601-5B1E21FDF9C4}" destId="{A095CA52-9443-47D2-9EC4-22F53C1CAEE4}" srcOrd="0" destOrd="0" presId="urn:microsoft.com/office/officeart/2005/8/layout/hierarchy1"/>
    <dgm:cxn modelId="{DF292BE0-79D0-4DCD-B109-B374C5C4D549}" type="presOf" srcId="{60F0AB09-C56A-4C2F-8DA4-4F5F41EA3EEC}" destId="{CC6FAC74-3B5F-4996-8A87-4D00030AD9EA}" srcOrd="0" destOrd="0" presId="urn:microsoft.com/office/officeart/2005/8/layout/hierarchy1"/>
    <dgm:cxn modelId="{061DC052-2866-4B48-BD2D-4F097308352B}" srcId="{217419FA-2C16-4EEE-81F5-760F89EDDC62}" destId="{3F8C1273-2274-40B7-958D-449899C98420}" srcOrd="0" destOrd="0" parTransId="{46D76083-F20C-4FF9-8C81-E14EE7F60169}" sibTransId="{34F56CC2-E9C6-4BEE-8F01-BE6877734D05}"/>
    <dgm:cxn modelId="{EFD9F1FA-9E43-4D34-AFEC-7913BCD00105}" type="presOf" srcId="{60C98678-7FCB-4746-8824-343D81C52EF3}" destId="{5E482ABA-01E2-4F16-B7DA-99A0DB74F3FE}" srcOrd="0" destOrd="0" presId="urn:microsoft.com/office/officeart/2005/8/layout/hierarchy1"/>
    <dgm:cxn modelId="{52D427DE-76DC-4257-8C2F-79257693C8A6}" type="presOf" srcId="{217419FA-2C16-4EEE-81F5-760F89EDDC62}" destId="{C3E42F77-48F2-421C-BAEB-A38873AAA48D}" srcOrd="0" destOrd="0" presId="urn:microsoft.com/office/officeart/2005/8/layout/hierarchy1"/>
    <dgm:cxn modelId="{C6D37EF0-0EA7-4063-A86E-5D9CB9ED8035}" type="presParOf" srcId="{CFEE4C26-D6DD-4683-B4DB-DE49412DB234}" destId="{622ACF1E-5006-4FE2-9B49-D9F02FEB5319}" srcOrd="0" destOrd="0" presId="urn:microsoft.com/office/officeart/2005/8/layout/hierarchy1"/>
    <dgm:cxn modelId="{CE7A5E2D-6290-48C9-831F-ED948526FF6A}" type="presParOf" srcId="{622ACF1E-5006-4FE2-9B49-D9F02FEB5319}" destId="{7D27BD5A-3F6A-438A-8FE7-FB7F4FD5433F}" srcOrd="0" destOrd="0" presId="urn:microsoft.com/office/officeart/2005/8/layout/hierarchy1"/>
    <dgm:cxn modelId="{59461816-77B0-44DF-9F0C-BEFA3C6D8F94}" type="presParOf" srcId="{7D27BD5A-3F6A-438A-8FE7-FB7F4FD5433F}" destId="{54313618-37A6-4B6E-8373-9CF6F9EDE86A}" srcOrd="0" destOrd="0" presId="urn:microsoft.com/office/officeart/2005/8/layout/hierarchy1"/>
    <dgm:cxn modelId="{DD618176-DE4F-44E6-B683-2BEE803AE901}" type="presParOf" srcId="{7D27BD5A-3F6A-438A-8FE7-FB7F4FD5433F}" destId="{C3E42F77-48F2-421C-BAEB-A38873AAA48D}" srcOrd="1" destOrd="0" presId="urn:microsoft.com/office/officeart/2005/8/layout/hierarchy1"/>
    <dgm:cxn modelId="{69CA01DE-C8A0-4326-92EC-8D209ACA72C9}" type="presParOf" srcId="{622ACF1E-5006-4FE2-9B49-D9F02FEB5319}" destId="{0C34810D-B187-4277-858D-AD093BB1028E}" srcOrd="1" destOrd="0" presId="urn:microsoft.com/office/officeart/2005/8/layout/hierarchy1"/>
    <dgm:cxn modelId="{333166F8-279D-4CD5-AE07-81AFCF2641DA}" type="presParOf" srcId="{0C34810D-B187-4277-858D-AD093BB1028E}" destId="{C096D4DE-6CE3-42FC-B09D-69967BDBF535}" srcOrd="0" destOrd="0" presId="urn:microsoft.com/office/officeart/2005/8/layout/hierarchy1"/>
    <dgm:cxn modelId="{487700F2-F198-4839-84E2-5F3B3FD5806F}" type="presParOf" srcId="{0C34810D-B187-4277-858D-AD093BB1028E}" destId="{0589C6B3-8036-4E63-9599-3C37CF29496C}" srcOrd="1" destOrd="0" presId="urn:microsoft.com/office/officeart/2005/8/layout/hierarchy1"/>
    <dgm:cxn modelId="{538F5688-E6E1-40A4-AB9E-78DC501DD435}" type="presParOf" srcId="{0589C6B3-8036-4E63-9599-3C37CF29496C}" destId="{5AE168CD-DEDB-47D1-B413-873404131772}" srcOrd="0" destOrd="0" presId="urn:microsoft.com/office/officeart/2005/8/layout/hierarchy1"/>
    <dgm:cxn modelId="{8DEC0421-262D-4090-8FB7-6AD88BCAFCAC}" type="presParOf" srcId="{5AE168CD-DEDB-47D1-B413-873404131772}" destId="{2F82E3B7-C349-40E7-AAE7-477C0071AAE4}" srcOrd="0" destOrd="0" presId="urn:microsoft.com/office/officeart/2005/8/layout/hierarchy1"/>
    <dgm:cxn modelId="{E10EA5DB-B6F1-444B-B1A1-93EF7A0644FE}" type="presParOf" srcId="{5AE168CD-DEDB-47D1-B413-873404131772}" destId="{BDB57F68-E66D-4DE1-A240-2F3C46A633A5}" srcOrd="1" destOrd="0" presId="urn:microsoft.com/office/officeart/2005/8/layout/hierarchy1"/>
    <dgm:cxn modelId="{61051B6B-853E-474A-AAC4-C17BE5790EE6}" type="presParOf" srcId="{0589C6B3-8036-4E63-9599-3C37CF29496C}" destId="{0934551B-2712-4187-922F-3D7F88D5A542}" srcOrd="1" destOrd="0" presId="urn:microsoft.com/office/officeart/2005/8/layout/hierarchy1"/>
    <dgm:cxn modelId="{D7E01F39-8379-4EBC-816E-0F14F0D6BA57}" type="presParOf" srcId="{0934551B-2712-4187-922F-3D7F88D5A542}" destId="{43D28F5C-A1BD-46E2-ABEB-A193771BEE36}" srcOrd="0" destOrd="0" presId="urn:microsoft.com/office/officeart/2005/8/layout/hierarchy1"/>
    <dgm:cxn modelId="{93573037-37FE-4D27-B1EB-12970C369C62}" type="presParOf" srcId="{0934551B-2712-4187-922F-3D7F88D5A542}" destId="{092D2C69-44C8-498F-B63E-8199A720B4C2}" srcOrd="1" destOrd="0" presId="urn:microsoft.com/office/officeart/2005/8/layout/hierarchy1"/>
    <dgm:cxn modelId="{87129963-4059-44B1-B4D2-79AD953DE4AE}" type="presParOf" srcId="{092D2C69-44C8-498F-B63E-8199A720B4C2}" destId="{DC106E5D-753D-4042-A265-3651A574738F}" srcOrd="0" destOrd="0" presId="urn:microsoft.com/office/officeart/2005/8/layout/hierarchy1"/>
    <dgm:cxn modelId="{A3764EB6-6F03-4C32-9565-6CBA79B57FB3}" type="presParOf" srcId="{DC106E5D-753D-4042-A265-3651A574738F}" destId="{BC969785-083B-4945-8646-6E73C4AF58F7}" srcOrd="0" destOrd="0" presId="urn:microsoft.com/office/officeart/2005/8/layout/hierarchy1"/>
    <dgm:cxn modelId="{336DFB0D-76B0-4598-9956-622A2FD2E607}" type="presParOf" srcId="{DC106E5D-753D-4042-A265-3651A574738F}" destId="{74FDAB64-A226-46FA-B67C-23F6F95184DF}" srcOrd="1" destOrd="0" presId="urn:microsoft.com/office/officeart/2005/8/layout/hierarchy1"/>
    <dgm:cxn modelId="{46CFF0EC-93B7-49EC-92AD-298D607BAAC5}" type="presParOf" srcId="{092D2C69-44C8-498F-B63E-8199A720B4C2}" destId="{80D5689D-D8AD-42B0-B2CC-3279A4A1B8CC}" srcOrd="1" destOrd="0" presId="urn:microsoft.com/office/officeart/2005/8/layout/hierarchy1"/>
    <dgm:cxn modelId="{8F0947EB-EF7C-4891-B9BC-830C289A6959}" type="presParOf" srcId="{0934551B-2712-4187-922F-3D7F88D5A542}" destId="{CC6FAC74-3B5F-4996-8A87-4D00030AD9EA}" srcOrd="2" destOrd="0" presId="urn:microsoft.com/office/officeart/2005/8/layout/hierarchy1"/>
    <dgm:cxn modelId="{E7CEFC90-2AC3-43D5-A5C8-6060A24E4679}" type="presParOf" srcId="{0934551B-2712-4187-922F-3D7F88D5A542}" destId="{98A9AFDB-737B-450B-A3D0-F802B6FC6D51}" srcOrd="3" destOrd="0" presId="urn:microsoft.com/office/officeart/2005/8/layout/hierarchy1"/>
    <dgm:cxn modelId="{1CE59813-8CFB-4482-B899-748C7E3EAD7C}" type="presParOf" srcId="{98A9AFDB-737B-450B-A3D0-F802B6FC6D51}" destId="{E61F5D31-B562-4167-A7CA-4E5E936F376F}" srcOrd="0" destOrd="0" presId="urn:microsoft.com/office/officeart/2005/8/layout/hierarchy1"/>
    <dgm:cxn modelId="{F5DEC255-2EC8-4B0B-A1C8-656A11F0DE40}" type="presParOf" srcId="{E61F5D31-B562-4167-A7CA-4E5E936F376F}" destId="{0A88DE3D-7A9F-4DCA-B1AD-EF3C6024EFA3}" srcOrd="0" destOrd="0" presId="urn:microsoft.com/office/officeart/2005/8/layout/hierarchy1"/>
    <dgm:cxn modelId="{C984C428-61C1-4072-9A3B-05A887092516}" type="presParOf" srcId="{E61F5D31-B562-4167-A7CA-4E5E936F376F}" destId="{51E61FEA-213D-473F-B6DD-828501A722DC}" srcOrd="1" destOrd="0" presId="urn:microsoft.com/office/officeart/2005/8/layout/hierarchy1"/>
    <dgm:cxn modelId="{7DF3DF80-B4B8-4F9C-B932-E31973119BF3}" type="presParOf" srcId="{98A9AFDB-737B-450B-A3D0-F802B6FC6D51}" destId="{F9A07E7A-A8DD-4744-B724-3C3FCF10B3A6}" srcOrd="1" destOrd="0" presId="urn:microsoft.com/office/officeart/2005/8/layout/hierarchy1"/>
    <dgm:cxn modelId="{AF74B0D3-8BA4-47FB-B715-34A42604C12E}" type="presParOf" srcId="{0C34810D-B187-4277-858D-AD093BB1028E}" destId="{A095CA52-9443-47D2-9EC4-22F53C1CAEE4}" srcOrd="2" destOrd="0" presId="urn:microsoft.com/office/officeart/2005/8/layout/hierarchy1"/>
    <dgm:cxn modelId="{CA01E627-BE85-4BA0-86F5-E9F761F6E419}" type="presParOf" srcId="{0C34810D-B187-4277-858D-AD093BB1028E}" destId="{7A5EE210-AABA-4F08-A7D9-3A865B2386B7}" srcOrd="3" destOrd="0" presId="urn:microsoft.com/office/officeart/2005/8/layout/hierarchy1"/>
    <dgm:cxn modelId="{19AFBF15-6116-4DD6-ADB4-E933D1E9C882}" type="presParOf" srcId="{7A5EE210-AABA-4F08-A7D9-3A865B2386B7}" destId="{64B9A6FA-885C-4C8F-954C-DF8DF37E16B1}" srcOrd="0" destOrd="0" presId="urn:microsoft.com/office/officeart/2005/8/layout/hierarchy1"/>
    <dgm:cxn modelId="{AD4C2EB0-8212-4262-A029-85337A264F61}" type="presParOf" srcId="{64B9A6FA-885C-4C8F-954C-DF8DF37E16B1}" destId="{AED02F8F-0D12-456C-B25F-B1A35FF4C364}" srcOrd="0" destOrd="0" presId="urn:microsoft.com/office/officeart/2005/8/layout/hierarchy1"/>
    <dgm:cxn modelId="{5D2DEF73-B526-4646-B65B-A5F5F63B44A5}" type="presParOf" srcId="{64B9A6FA-885C-4C8F-954C-DF8DF37E16B1}" destId="{5E482ABA-01E2-4F16-B7DA-99A0DB74F3FE}" srcOrd="1" destOrd="0" presId="urn:microsoft.com/office/officeart/2005/8/layout/hierarchy1"/>
    <dgm:cxn modelId="{FEB2EA9D-B377-4E7F-97B2-E42739A7D7D3}" type="presParOf" srcId="{7A5EE210-AABA-4F08-A7D9-3A865B2386B7}" destId="{9D1DE857-EA4D-4102-B1AF-F92AD6439734}" srcOrd="1" destOrd="0" presId="urn:microsoft.com/office/officeart/2005/8/layout/hierarchy1"/>
    <dgm:cxn modelId="{42526142-5690-426D-9808-27033BC3E1BA}" type="presParOf" srcId="{9D1DE857-EA4D-4102-B1AF-F92AD6439734}" destId="{CA8ED732-2799-4E31-A877-D9AABF095542}" srcOrd="0" destOrd="0" presId="urn:microsoft.com/office/officeart/2005/8/layout/hierarchy1"/>
    <dgm:cxn modelId="{88AA9923-9C07-40FB-BD9E-825CC3321B1A}" type="presParOf" srcId="{9D1DE857-EA4D-4102-B1AF-F92AD6439734}" destId="{D5260451-1902-447E-9B42-31AEE9DD1815}" srcOrd="1" destOrd="0" presId="urn:microsoft.com/office/officeart/2005/8/layout/hierarchy1"/>
    <dgm:cxn modelId="{4BB0B5B7-D0E9-4A15-B26E-4594F536693E}" type="presParOf" srcId="{D5260451-1902-447E-9B42-31AEE9DD1815}" destId="{1117521F-A298-4E93-B9DC-7C3EE03F7F22}" srcOrd="0" destOrd="0" presId="urn:microsoft.com/office/officeart/2005/8/layout/hierarchy1"/>
    <dgm:cxn modelId="{5ACA2EF6-8E28-4521-B9EF-1491BD4942D9}" type="presParOf" srcId="{1117521F-A298-4E93-B9DC-7C3EE03F7F22}" destId="{BA2B4A06-CCCA-4DF4-A301-D053947EC865}" srcOrd="0" destOrd="0" presId="urn:microsoft.com/office/officeart/2005/8/layout/hierarchy1"/>
    <dgm:cxn modelId="{A0FA9C77-612C-4E1A-BD51-51FECEA185B8}" type="presParOf" srcId="{1117521F-A298-4E93-B9DC-7C3EE03F7F22}" destId="{3042D05C-3D27-4238-AE3D-7363B75B4EC9}" srcOrd="1" destOrd="0" presId="urn:microsoft.com/office/officeart/2005/8/layout/hierarchy1"/>
    <dgm:cxn modelId="{E97F0C23-55DA-4311-88D1-018FC66961F5}" type="presParOf" srcId="{D5260451-1902-447E-9B42-31AEE9DD1815}" destId="{DAE10AC6-D3FF-4707-A0C7-BEA0E5190C7C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326710-A3C9-4DE1-B047-77566B194A3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3A8A8824-6D70-4BF5-9CD8-E9992F096C7A}">
      <dgm:prSet phldrT="[Текст]"/>
      <dgm:spPr/>
      <dgm:t>
        <a:bodyPr/>
        <a:lstStyle/>
        <a:p>
          <a:r>
            <a:rPr lang="ru-RU" b="1" i="1" dirty="0" err="1" smtClean="0">
              <a:solidFill>
                <a:srgbClr val="FF0000"/>
              </a:solidFill>
            </a:rPr>
            <a:t>Перерозподільну</a:t>
          </a:r>
          <a:r>
            <a:rPr lang="ru-RU" b="1" i="1" dirty="0" smtClean="0">
              <a:solidFill>
                <a:srgbClr val="FF0000"/>
              </a:solidFill>
            </a:rPr>
            <a:t> </a:t>
          </a:r>
          <a:r>
            <a:rPr lang="ru-RU" b="1" i="1" dirty="0" err="1" smtClean="0">
              <a:solidFill>
                <a:srgbClr val="FF0000"/>
              </a:solidFill>
            </a:rPr>
            <a:t>функцію</a:t>
          </a:r>
          <a:r>
            <a:rPr lang="ru-RU" b="1" i="1" dirty="0" smtClean="0">
              <a:solidFill>
                <a:srgbClr val="FF0000"/>
              </a:solidFill>
            </a:rPr>
            <a:t> </a:t>
          </a:r>
          <a:r>
            <a:rPr lang="ru-RU" b="1" i="1" dirty="0" smtClean="0"/>
            <a:t>-  </a:t>
          </a:r>
          <a:r>
            <a:rPr lang="ru-RU" i="1" dirty="0" smtClean="0"/>
            <a:t>за </a:t>
          </a:r>
          <a:r>
            <a:rPr lang="ru-RU" i="1" dirty="0" err="1" smtClean="0"/>
            <a:t>допомогою</a:t>
          </a:r>
          <a:r>
            <a:rPr lang="ru-RU" i="1" dirty="0" smtClean="0"/>
            <a:t> </a:t>
          </a:r>
          <a:r>
            <a:rPr lang="ru-RU" i="1" dirty="0" err="1" smtClean="0"/>
            <a:t>неї</a:t>
          </a:r>
          <a:r>
            <a:rPr lang="ru-RU" i="1" dirty="0" smtClean="0"/>
            <a:t> </a:t>
          </a:r>
          <a:r>
            <a:rPr lang="ru-RU" i="1" dirty="0" err="1" smtClean="0"/>
            <a:t>відбувається</a:t>
          </a:r>
          <a:r>
            <a:rPr lang="ru-RU" i="1" dirty="0" smtClean="0"/>
            <a:t> </a:t>
          </a:r>
          <a:r>
            <a:rPr lang="ru-RU" i="1" dirty="0" err="1" smtClean="0"/>
            <a:t>перерозподіл</a:t>
          </a:r>
          <a:r>
            <a:rPr lang="ru-RU" i="1" dirty="0" smtClean="0"/>
            <a:t> </a:t>
          </a:r>
          <a:r>
            <a:rPr lang="ru-RU" i="1" dirty="0" err="1" smtClean="0"/>
            <a:t>вартості</a:t>
          </a:r>
          <a:r>
            <a:rPr lang="ru-RU" i="1" dirty="0" smtClean="0"/>
            <a:t> кредиту на засадах </a:t>
          </a:r>
          <a:r>
            <a:rPr lang="ru-RU" i="1" dirty="0" err="1" smtClean="0"/>
            <a:t>повернення</a:t>
          </a:r>
          <a:r>
            <a:rPr lang="ru-RU" i="1" dirty="0" smtClean="0"/>
            <a:t>.</a:t>
          </a:r>
          <a:endParaRPr lang="ru-RU" dirty="0"/>
        </a:p>
      </dgm:t>
    </dgm:pt>
    <dgm:pt modelId="{7E119715-C37B-4E3D-B56D-2BA41410EA3F}" type="parTrans" cxnId="{23C71B44-6730-4AAB-8D9D-17C81D0CF501}">
      <dgm:prSet/>
      <dgm:spPr/>
      <dgm:t>
        <a:bodyPr/>
        <a:lstStyle/>
        <a:p>
          <a:endParaRPr lang="ru-RU"/>
        </a:p>
      </dgm:t>
    </dgm:pt>
    <dgm:pt modelId="{31ED6B9E-ABF1-4367-AD46-C4AA2C688545}" type="sibTrans" cxnId="{23C71B44-6730-4AAB-8D9D-17C81D0CF501}">
      <dgm:prSet/>
      <dgm:spPr/>
      <dgm:t>
        <a:bodyPr/>
        <a:lstStyle/>
        <a:p>
          <a:endParaRPr lang="ru-RU"/>
        </a:p>
      </dgm:t>
    </dgm:pt>
    <dgm:pt modelId="{E569DC4B-71E0-454B-B0E3-CC65303BAE05}">
      <dgm:prSet phldrT="[Текст]"/>
      <dgm:spPr/>
      <dgm:t>
        <a:bodyPr/>
        <a:lstStyle/>
        <a:p>
          <a:r>
            <a:rPr lang="ru-RU" b="1" i="1" dirty="0" err="1" smtClean="0">
              <a:solidFill>
                <a:srgbClr val="FF0000"/>
              </a:solidFill>
            </a:rPr>
            <a:t>Емісійна</a:t>
          </a:r>
          <a:r>
            <a:rPr lang="ru-RU" b="1" i="1" dirty="0" smtClean="0">
              <a:solidFill>
                <a:srgbClr val="FF0000"/>
              </a:solidFill>
            </a:rPr>
            <a:t> </a:t>
          </a:r>
          <a:r>
            <a:rPr lang="ru-RU" b="1" i="1" dirty="0" err="1" smtClean="0">
              <a:solidFill>
                <a:srgbClr val="FF0000"/>
              </a:solidFill>
            </a:rPr>
            <a:t>функція</a:t>
          </a:r>
          <a:r>
            <a:rPr lang="ru-RU" b="1" i="1" dirty="0" smtClean="0">
              <a:solidFill>
                <a:srgbClr val="FF0000"/>
              </a:solidFill>
            </a:rPr>
            <a:t> </a:t>
          </a:r>
          <a:r>
            <a:rPr lang="ru-RU" b="1" i="1" dirty="0" smtClean="0"/>
            <a:t>- </a:t>
          </a:r>
          <a:r>
            <a:rPr lang="ru-RU" i="1" dirty="0" smtClean="0"/>
            <a:t>це </a:t>
          </a:r>
          <a:r>
            <a:rPr lang="ru-RU" i="1" dirty="0" err="1" smtClean="0"/>
            <a:t>створення</a:t>
          </a:r>
          <a:r>
            <a:rPr lang="ru-RU" i="1" dirty="0" smtClean="0"/>
            <a:t> грошей для грошового </a:t>
          </a:r>
          <a:r>
            <a:rPr lang="ru-RU" i="1" dirty="0" err="1" smtClean="0"/>
            <a:t>обігу</a:t>
          </a:r>
          <a:r>
            <a:rPr lang="ru-RU" i="1" dirty="0" smtClean="0"/>
            <a:t>.</a:t>
          </a:r>
          <a:endParaRPr lang="ru-RU" dirty="0"/>
        </a:p>
      </dgm:t>
    </dgm:pt>
    <dgm:pt modelId="{648DB2E1-F9DB-4A34-AE49-4D6A430DAA0F}" type="parTrans" cxnId="{922E690F-2308-4DAA-BF6C-E0AC96D36B2D}">
      <dgm:prSet/>
      <dgm:spPr/>
      <dgm:t>
        <a:bodyPr/>
        <a:lstStyle/>
        <a:p>
          <a:endParaRPr lang="ru-RU"/>
        </a:p>
      </dgm:t>
    </dgm:pt>
    <dgm:pt modelId="{29434E16-0286-4DB3-B084-CD40553E9057}" type="sibTrans" cxnId="{922E690F-2308-4DAA-BF6C-E0AC96D36B2D}">
      <dgm:prSet/>
      <dgm:spPr/>
      <dgm:t>
        <a:bodyPr/>
        <a:lstStyle/>
        <a:p>
          <a:endParaRPr lang="ru-RU"/>
        </a:p>
      </dgm:t>
    </dgm:pt>
    <dgm:pt modelId="{D866C252-2B2F-4F87-808B-FD95F3200489}">
      <dgm:prSet phldrT="[Текст]"/>
      <dgm:spPr/>
      <dgm:t>
        <a:bodyPr/>
        <a:lstStyle/>
        <a:p>
          <a:r>
            <a:rPr lang="ru-RU" b="1" i="1" dirty="0" err="1" smtClean="0">
              <a:solidFill>
                <a:srgbClr val="FF0000"/>
              </a:solidFill>
            </a:rPr>
            <a:t>Контрольна</a:t>
          </a:r>
          <a:r>
            <a:rPr lang="ru-RU" b="1" i="1" dirty="0" smtClean="0">
              <a:solidFill>
                <a:srgbClr val="FF0000"/>
              </a:solidFill>
            </a:rPr>
            <a:t> </a:t>
          </a:r>
          <a:r>
            <a:rPr lang="ru-RU" b="1" i="1" dirty="0" err="1" smtClean="0">
              <a:solidFill>
                <a:srgbClr val="FF0000"/>
              </a:solidFill>
            </a:rPr>
            <a:t>функція</a:t>
          </a:r>
          <a:r>
            <a:rPr lang="ru-RU" i="1" dirty="0" smtClean="0"/>
            <a:t> – </a:t>
          </a:r>
          <a:r>
            <a:rPr lang="ru-RU" i="1" dirty="0" err="1" smtClean="0"/>
            <a:t>полягає</a:t>
          </a:r>
          <a:r>
            <a:rPr lang="ru-RU" i="1" dirty="0" smtClean="0"/>
            <a:t> в тому, що вступивши в </a:t>
          </a:r>
          <a:r>
            <a:rPr lang="ru-RU" i="1" dirty="0" err="1" smtClean="0"/>
            <a:t>кредитні</a:t>
          </a:r>
          <a:r>
            <a:rPr lang="ru-RU" i="1" dirty="0" smtClean="0"/>
            <a:t> відносини, </a:t>
          </a:r>
          <a:r>
            <a:rPr lang="ru-RU" i="1" dirty="0" err="1" smtClean="0"/>
            <a:t>позичальник</a:t>
          </a:r>
          <a:r>
            <a:rPr lang="ru-RU" i="1" dirty="0" smtClean="0"/>
            <a:t> і кредитор повинні </a:t>
          </a:r>
          <a:r>
            <a:rPr lang="ru-RU" i="1" dirty="0" err="1" smtClean="0"/>
            <a:t>здійснювати</a:t>
          </a:r>
          <a:r>
            <a:rPr lang="ru-RU" i="1" dirty="0" smtClean="0"/>
            <a:t> контроль за </a:t>
          </a:r>
          <a:r>
            <a:rPr lang="ru-RU" i="1" dirty="0" err="1" smtClean="0"/>
            <a:t>своєю</a:t>
          </a:r>
          <a:r>
            <a:rPr lang="ru-RU" i="1" dirty="0" smtClean="0"/>
            <a:t> </a:t>
          </a:r>
          <a:r>
            <a:rPr lang="ru-RU" i="1" dirty="0" err="1" smtClean="0"/>
            <a:t>діяльністю</a:t>
          </a:r>
          <a:endParaRPr lang="ru-RU" dirty="0"/>
        </a:p>
      </dgm:t>
    </dgm:pt>
    <dgm:pt modelId="{F44DDAB5-24F3-4693-AFA3-E2B7B1B62642}" type="parTrans" cxnId="{F912EA95-0B7D-48D8-9840-19F7F3C280B9}">
      <dgm:prSet/>
      <dgm:spPr/>
      <dgm:t>
        <a:bodyPr/>
        <a:lstStyle/>
        <a:p>
          <a:endParaRPr lang="ru-RU"/>
        </a:p>
      </dgm:t>
    </dgm:pt>
    <dgm:pt modelId="{B5B71770-A0AE-4F1B-AFB6-B8069C5A16E7}" type="sibTrans" cxnId="{F912EA95-0B7D-48D8-9840-19F7F3C280B9}">
      <dgm:prSet/>
      <dgm:spPr/>
      <dgm:t>
        <a:bodyPr/>
        <a:lstStyle/>
        <a:p>
          <a:endParaRPr lang="ru-RU"/>
        </a:p>
      </dgm:t>
    </dgm:pt>
    <dgm:pt modelId="{EC603EF1-EE4C-4C7C-9C48-63FE231FA739}" type="pres">
      <dgm:prSet presAssocID="{1B326710-A3C9-4DE1-B047-77566B194A31}" presName="linearFlow" presStyleCnt="0">
        <dgm:presLayoutVars>
          <dgm:dir/>
          <dgm:resizeHandles val="exact"/>
        </dgm:presLayoutVars>
      </dgm:prSet>
      <dgm:spPr/>
    </dgm:pt>
    <dgm:pt modelId="{A457B419-3407-40C4-AF5A-B851747B9211}" type="pres">
      <dgm:prSet presAssocID="{3A8A8824-6D70-4BF5-9CD8-E9992F096C7A}" presName="composite" presStyleCnt="0"/>
      <dgm:spPr/>
    </dgm:pt>
    <dgm:pt modelId="{6F4EF133-82CD-4B2A-AB08-8AEAA8CFD7A8}" type="pres">
      <dgm:prSet presAssocID="{3A8A8824-6D70-4BF5-9CD8-E9992F096C7A}" presName="imgShp" presStyleLbl="fgImgPlace1" presStyleIdx="0" presStyleCnt="3" custLinFactX="-71811" custLinFactNeighborX="-100000" custLinFactNeighborY="-242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5C7C303-E115-48B1-8BA7-4AB77B53C336}" type="pres">
      <dgm:prSet presAssocID="{3A8A8824-6D70-4BF5-9CD8-E9992F096C7A}" presName="txShp" presStyleLbl="node1" presStyleIdx="0" presStyleCnt="3" custLinFactNeighborX="-10958" custLinFactNeighborY="-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A246D-8A87-4D4D-89D8-2FABA391CBAC}" type="pres">
      <dgm:prSet presAssocID="{31ED6B9E-ABF1-4367-AD46-C4AA2C688545}" presName="spacing" presStyleCnt="0"/>
      <dgm:spPr/>
    </dgm:pt>
    <dgm:pt modelId="{231DF263-A0F8-436C-B9C7-38B678643AF5}" type="pres">
      <dgm:prSet presAssocID="{E569DC4B-71E0-454B-B0E3-CC65303BAE05}" presName="composite" presStyleCnt="0"/>
      <dgm:spPr/>
    </dgm:pt>
    <dgm:pt modelId="{96D6A56A-5B39-4246-A331-664263924D9C}" type="pres">
      <dgm:prSet presAssocID="{E569DC4B-71E0-454B-B0E3-CC65303BAE05}" presName="imgShp" presStyleLbl="fgImgPlace1" presStyleIdx="1" presStyleCnt="3" custLinFactNeighborX="-18626" custLinFactNeighborY="-516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2648756-ACF5-4278-BB3A-D846E5C7A036}" type="pres">
      <dgm:prSet presAssocID="{E569DC4B-71E0-454B-B0E3-CC65303BAE05}" presName="txShp" presStyleLbl="node1" presStyleIdx="1" presStyleCnt="3" custLinFactNeighborX="914" custLinFactNeighborY="-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07EA0-4405-432D-BE85-556C907C9824}" type="pres">
      <dgm:prSet presAssocID="{29434E16-0286-4DB3-B084-CD40553E9057}" presName="spacing" presStyleCnt="0"/>
      <dgm:spPr/>
    </dgm:pt>
    <dgm:pt modelId="{7841396A-83EF-4D09-888B-8486DAF7F0AF}" type="pres">
      <dgm:prSet presAssocID="{D866C252-2B2F-4F87-808B-FD95F3200489}" presName="composite" presStyleCnt="0"/>
      <dgm:spPr/>
    </dgm:pt>
    <dgm:pt modelId="{28534305-81DA-45E3-AB7D-B39904693FD4}" type="pres">
      <dgm:prSet presAssocID="{D866C252-2B2F-4F87-808B-FD95F3200489}" presName="imgShp" presStyleLbl="fgImgPlace1" presStyleIdx="2" presStyleCnt="3" custLinFactNeighborX="43731" custLinFactNeighborY="-550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E32FA13-71A7-4711-A390-71A9A87283BA}" type="pres">
      <dgm:prSet presAssocID="{D866C252-2B2F-4F87-808B-FD95F3200489}" presName="txShp" presStyleLbl="node1" presStyleIdx="2" presStyleCnt="3" custLinFactNeighborX="18062" custLinFactNeighborY="-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6F503-20A1-4C94-9940-02CA61B9FAC4}" type="presOf" srcId="{D866C252-2B2F-4F87-808B-FD95F3200489}" destId="{AE32FA13-71A7-4711-A390-71A9A87283BA}" srcOrd="0" destOrd="0" presId="urn:microsoft.com/office/officeart/2005/8/layout/vList3#1"/>
    <dgm:cxn modelId="{F912EA95-0B7D-48D8-9840-19F7F3C280B9}" srcId="{1B326710-A3C9-4DE1-B047-77566B194A31}" destId="{D866C252-2B2F-4F87-808B-FD95F3200489}" srcOrd="2" destOrd="0" parTransId="{F44DDAB5-24F3-4693-AFA3-E2B7B1B62642}" sibTransId="{B5B71770-A0AE-4F1B-AFB6-B8069C5A16E7}"/>
    <dgm:cxn modelId="{23C71B44-6730-4AAB-8D9D-17C81D0CF501}" srcId="{1B326710-A3C9-4DE1-B047-77566B194A31}" destId="{3A8A8824-6D70-4BF5-9CD8-E9992F096C7A}" srcOrd="0" destOrd="0" parTransId="{7E119715-C37B-4E3D-B56D-2BA41410EA3F}" sibTransId="{31ED6B9E-ABF1-4367-AD46-C4AA2C688545}"/>
    <dgm:cxn modelId="{9C925CBD-C6C9-4F9B-AE4E-A2AAE7F15722}" type="presOf" srcId="{E569DC4B-71E0-454B-B0E3-CC65303BAE05}" destId="{F2648756-ACF5-4278-BB3A-D846E5C7A036}" srcOrd="0" destOrd="0" presId="urn:microsoft.com/office/officeart/2005/8/layout/vList3#1"/>
    <dgm:cxn modelId="{BB18E07E-2904-4AD4-A66C-3735FEA948C1}" type="presOf" srcId="{1B326710-A3C9-4DE1-B047-77566B194A31}" destId="{EC603EF1-EE4C-4C7C-9C48-63FE231FA739}" srcOrd="0" destOrd="0" presId="urn:microsoft.com/office/officeart/2005/8/layout/vList3#1"/>
    <dgm:cxn modelId="{922E690F-2308-4DAA-BF6C-E0AC96D36B2D}" srcId="{1B326710-A3C9-4DE1-B047-77566B194A31}" destId="{E569DC4B-71E0-454B-B0E3-CC65303BAE05}" srcOrd="1" destOrd="0" parTransId="{648DB2E1-F9DB-4A34-AE49-4D6A430DAA0F}" sibTransId="{29434E16-0286-4DB3-B084-CD40553E9057}"/>
    <dgm:cxn modelId="{C0527E13-6FCD-4DBC-A66A-075D79ED5E6D}" type="presOf" srcId="{3A8A8824-6D70-4BF5-9CD8-E9992F096C7A}" destId="{45C7C303-E115-48B1-8BA7-4AB77B53C336}" srcOrd="0" destOrd="0" presId="urn:microsoft.com/office/officeart/2005/8/layout/vList3#1"/>
    <dgm:cxn modelId="{0E83B066-C613-42E6-9D07-C99BB779BB5A}" type="presParOf" srcId="{EC603EF1-EE4C-4C7C-9C48-63FE231FA739}" destId="{A457B419-3407-40C4-AF5A-B851747B9211}" srcOrd="0" destOrd="0" presId="urn:microsoft.com/office/officeart/2005/8/layout/vList3#1"/>
    <dgm:cxn modelId="{73172611-002A-4B52-8B69-0FE883EB6A46}" type="presParOf" srcId="{A457B419-3407-40C4-AF5A-B851747B9211}" destId="{6F4EF133-82CD-4B2A-AB08-8AEAA8CFD7A8}" srcOrd="0" destOrd="0" presId="urn:microsoft.com/office/officeart/2005/8/layout/vList3#1"/>
    <dgm:cxn modelId="{676772E4-D28E-489B-8C9A-8F604F031292}" type="presParOf" srcId="{A457B419-3407-40C4-AF5A-B851747B9211}" destId="{45C7C303-E115-48B1-8BA7-4AB77B53C336}" srcOrd="1" destOrd="0" presId="urn:microsoft.com/office/officeart/2005/8/layout/vList3#1"/>
    <dgm:cxn modelId="{57DCF759-C5C6-4995-A972-09FBC1AD4A16}" type="presParOf" srcId="{EC603EF1-EE4C-4C7C-9C48-63FE231FA739}" destId="{2FDA246D-8A87-4D4D-89D8-2FABA391CBAC}" srcOrd="1" destOrd="0" presId="urn:microsoft.com/office/officeart/2005/8/layout/vList3#1"/>
    <dgm:cxn modelId="{6F1B0008-3661-4BC0-A1A7-00A61EAA9A2F}" type="presParOf" srcId="{EC603EF1-EE4C-4C7C-9C48-63FE231FA739}" destId="{231DF263-A0F8-436C-B9C7-38B678643AF5}" srcOrd="2" destOrd="0" presId="urn:microsoft.com/office/officeart/2005/8/layout/vList3#1"/>
    <dgm:cxn modelId="{763532C9-74A4-439D-8817-DEB2D0F10F6E}" type="presParOf" srcId="{231DF263-A0F8-436C-B9C7-38B678643AF5}" destId="{96D6A56A-5B39-4246-A331-664263924D9C}" srcOrd="0" destOrd="0" presId="urn:microsoft.com/office/officeart/2005/8/layout/vList3#1"/>
    <dgm:cxn modelId="{82A31DFE-B8F9-4171-9B64-71B67DCBDC9A}" type="presParOf" srcId="{231DF263-A0F8-436C-B9C7-38B678643AF5}" destId="{F2648756-ACF5-4278-BB3A-D846E5C7A036}" srcOrd="1" destOrd="0" presId="urn:microsoft.com/office/officeart/2005/8/layout/vList3#1"/>
    <dgm:cxn modelId="{23B43CF7-D436-48FF-8E28-1ADFD5310282}" type="presParOf" srcId="{EC603EF1-EE4C-4C7C-9C48-63FE231FA739}" destId="{66407EA0-4405-432D-BE85-556C907C9824}" srcOrd="3" destOrd="0" presId="urn:microsoft.com/office/officeart/2005/8/layout/vList3#1"/>
    <dgm:cxn modelId="{C3ED6ECF-AED3-45B9-B720-1ECDE382D313}" type="presParOf" srcId="{EC603EF1-EE4C-4C7C-9C48-63FE231FA739}" destId="{7841396A-83EF-4D09-888B-8486DAF7F0AF}" srcOrd="4" destOrd="0" presId="urn:microsoft.com/office/officeart/2005/8/layout/vList3#1"/>
    <dgm:cxn modelId="{F58809B9-3885-4F6F-8280-E86D3E6CFCF3}" type="presParOf" srcId="{7841396A-83EF-4D09-888B-8486DAF7F0AF}" destId="{28534305-81DA-45E3-AB7D-B39904693FD4}" srcOrd="0" destOrd="0" presId="urn:microsoft.com/office/officeart/2005/8/layout/vList3#1"/>
    <dgm:cxn modelId="{C2989AC0-A9E8-4D77-9C25-5ED3B66E7BA2}" type="presParOf" srcId="{7841396A-83EF-4D09-888B-8486DAF7F0AF}" destId="{AE32FA13-71A7-4711-A390-71A9A87283BA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DC3FC2-7DA8-4BB9-B7A9-317122C3BF5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AA1EF8-B74B-418C-B19E-F832DA4BD76E}">
      <dgm:prSet phldrT="[Текст]"/>
      <dgm:spPr/>
      <dgm:t>
        <a:bodyPr/>
        <a:lstStyle/>
        <a:p>
          <a:r>
            <a:rPr lang="uk-UA" dirty="0" smtClean="0"/>
            <a:t>1 форма</a:t>
          </a:r>
          <a:endParaRPr lang="ru-RU" dirty="0"/>
        </a:p>
      </dgm:t>
    </dgm:pt>
    <dgm:pt modelId="{AEB1092D-D5F0-454E-8CF4-EF48C9608F06}" type="parTrans" cxnId="{176AFE8F-1984-432B-A7E0-4C42E09CB6F1}">
      <dgm:prSet/>
      <dgm:spPr/>
      <dgm:t>
        <a:bodyPr/>
        <a:lstStyle/>
        <a:p>
          <a:endParaRPr lang="ru-RU"/>
        </a:p>
      </dgm:t>
    </dgm:pt>
    <dgm:pt modelId="{3BFCF462-382C-45DC-946B-43A4E4A9DF3E}" type="sibTrans" cxnId="{176AFE8F-1984-432B-A7E0-4C42E09CB6F1}">
      <dgm:prSet/>
      <dgm:spPr/>
      <dgm:t>
        <a:bodyPr/>
        <a:lstStyle/>
        <a:p>
          <a:endParaRPr lang="ru-RU"/>
        </a:p>
      </dgm:t>
    </dgm:pt>
    <dgm:pt modelId="{34E1B909-0E50-4078-AF70-A9E79C2B8153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000" b="1" i="1" dirty="0" err="1" smtClean="0"/>
            <a:t>Товарний</a:t>
          </a:r>
          <a:r>
            <a:rPr lang="ru-RU" sz="2000" b="1" i="1" dirty="0" smtClean="0"/>
            <a:t>,</a:t>
          </a:r>
          <a:r>
            <a:rPr lang="ru-RU" sz="2000" i="1" dirty="0" smtClean="0"/>
            <a:t> що </a:t>
          </a:r>
          <a:r>
            <a:rPr lang="ru-RU" sz="2000" i="1" dirty="0" err="1" smtClean="0"/>
            <a:t>виникає</a:t>
          </a:r>
          <a:r>
            <a:rPr lang="ru-RU" sz="2000" i="1" dirty="0" smtClean="0"/>
            <a:t> між </a:t>
          </a:r>
          <a:r>
            <a:rPr lang="ru-RU" sz="2000" i="1" dirty="0" err="1" smtClean="0"/>
            <a:t>продавцями</a:t>
          </a:r>
          <a:r>
            <a:rPr lang="ru-RU" sz="2000" i="1" dirty="0" smtClean="0"/>
            <a:t> і </a:t>
          </a:r>
          <a:r>
            <a:rPr lang="ru-RU" sz="2000" i="1" dirty="0" err="1" smtClean="0"/>
            <a:t>покупцями</a:t>
          </a:r>
          <a:r>
            <a:rPr lang="ru-RU" sz="2000" i="1" dirty="0" smtClean="0"/>
            <a:t>, коли </a:t>
          </a:r>
          <a:r>
            <a:rPr lang="ru-RU" sz="2000" i="1" dirty="0" err="1" smtClean="0"/>
            <a:t>покупці</a:t>
          </a:r>
          <a:r>
            <a:rPr lang="ru-RU" sz="2000" i="1" dirty="0" smtClean="0"/>
            <a:t> </a:t>
          </a:r>
          <a:r>
            <a:rPr lang="ru-RU" sz="2000" i="1" dirty="0" err="1" smtClean="0"/>
            <a:t>одержують</a:t>
          </a:r>
          <a:r>
            <a:rPr lang="ru-RU" sz="2000" i="1" dirty="0" smtClean="0"/>
            <a:t> </a:t>
          </a:r>
          <a:r>
            <a:rPr lang="ru-RU" sz="2000" i="1" dirty="0" err="1" smtClean="0"/>
            <a:t>товари</a:t>
          </a:r>
          <a:r>
            <a:rPr lang="ru-RU" sz="2000" i="1" dirty="0" smtClean="0"/>
            <a:t> чи </a:t>
          </a:r>
          <a:r>
            <a:rPr lang="ru-RU" sz="2000" i="1" dirty="0" err="1" smtClean="0"/>
            <a:t>послуги</a:t>
          </a:r>
          <a:r>
            <a:rPr lang="ru-RU" sz="2000" i="1" dirty="0" smtClean="0"/>
            <a:t> з </a:t>
          </a:r>
          <a:r>
            <a:rPr lang="ru-RU" sz="2000" i="1" dirty="0" err="1" smtClean="0"/>
            <a:t>відтермінуванням</a:t>
          </a:r>
          <a:r>
            <a:rPr lang="ru-RU" sz="2000" i="1" dirty="0" smtClean="0"/>
            <a:t> платежу;</a:t>
          </a:r>
          <a:endParaRPr lang="ru-RU" sz="2000" i="1" dirty="0"/>
        </a:p>
      </dgm:t>
    </dgm:pt>
    <dgm:pt modelId="{C92B2611-E00B-41D0-A87A-D3105122D705}" type="parTrans" cxnId="{40D2AFCA-7583-461B-AB67-ACFE16FAB75A}">
      <dgm:prSet/>
      <dgm:spPr/>
      <dgm:t>
        <a:bodyPr/>
        <a:lstStyle/>
        <a:p>
          <a:endParaRPr lang="ru-RU"/>
        </a:p>
      </dgm:t>
    </dgm:pt>
    <dgm:pt modelId="{4C515927-4F5D-4992-A88E-AF3516D7C793}" type="sibTrans" cxnId="{40D2AFCA-7583-461B-AB67-ACFE16FAB75A}">
      <dgm:prSet/>
      <dgm:spPr/>
      <dgm:t>
        <a:bodyPr/>
        <a:lstStyle/>
        <a:p>
          <a:endParaRPr lang="ru-RU"/>
        </a:p>
      </dgm:t>
    </dgm:pt>
    <dgm:pt modelId="{A1F3700B-9293-4952-8816-E800FF16B534}">
      <dgm:prSet phldrT="[Текст]"/>
      <dgm:spPr/>
      <dgm:t>
        <a:bodyPr/>
        <a:lstStyle/>
        <a:p>
          <a:r>
            <a:rPr lang="uk-UA" dirty="0" smtClean="0"/>
            <a:t>2 форма</a:t>
          </a:r>
          <a:endParaRPr lang="ru-RU" dirty="0"/>
        </a:p>
      </dgm:t>
    </dgm:pt>
    <dgm:pt modelId="{BDD71B76-8C2D-4544-8FBB-71C4B153246D}" type="parTrans" cxnId="{1B5BE9A4-75B4-4C5A-99A5-184C8BA82ACC}">
      <dgm:prSet/>
      <dgm:spPr/>
      <dgm:t>
        <a:bodyPr/>
        <a:lstStyle/>
        <a:p>
          <a:endParaRPr lang="ru-RU"/>
        </a:p>
      </dgm:t>
    </dgm:pt>
    <dgm:pt modelId="{A8B1CBB7-CF05-4A22-8CFE-73496F977A1C}" type="sibTrans" cxnId="{1B5BE9A4-75B4-4C5A-99A5-184C8BA82ACC}">
      <dgm:prSet/>
      <dgm:spPr/>
      <dgm:t>
        <a:bodyPr/>
        <a:lstStyle/>
        <a:p>
          <a:endParaRPr lang="ru-RU"/>
        </a:p>
      </dgm:t>
    </dgm:pt>
    <dgm:pt modelId="{CC972577-AA8D-4B8D-8B8F-C5AACF9FFCF9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sz="2000" b="1" i="1" dirty="0" err="1" smtClean="0"/>
            <a:t>Грошовий</a:t>
          </a:r>
          <a:r>
            <a:rPr lang="ru-RU" sz="2000" i="1" dirty="0" smtClean="0"/>
            <a:t>, що </a:t>
          </a:r>
          <a:r>
            <a:rPr lang="ru-RU" sz="2000" i="1" dirty="0" err="1" smtClean="0"/>
            <a:t>найбільш</a:t>
          </a:r>
          <a:r>
            <a:rPr lang="ru-RU" sz="2000" i="1" dirty="0" smtClean="0"/>
            <a:t> </a:t>
          </a:r>
          <a:r>
            <a:rPr lang="ru-RU" sz="2000" i="1" dirty="0" err="1" smtClean="0"/>
            <a:t>характерний</a:t>
          </a:r>
          <a:r>
            <a:rPr lang="ru-RU" sz="2000" i="1" dirty="0" smtClean="0"/>
            <a:t> у </a:t>
          </a:r>
          <a:r>
            <a:rPr lang="ru-RU" sz="2000" i="1" dirty="0" err="1" smtClean="0"/>
            <a:t>банківській</a:t>
          </a:r>
          <a:r>
            <a:rPr lang="ru-RU" sz="2000" i="1" dirty="0" smtClean="0"/>
            <a:t> </a:t>
          </a:r>
          <a:r>
            <a:rPr lang="ru-RU" sz="2000" i="1" dirty="0" err="1" smtClean="0"/>
            <a:t>практиці</a:t>
          </a:r>
          <a:r>
            <a:rPr lang="ru-RU" sz="2000" dirty="0" smtClean="0"/>
            <a:t>;</a:t>
          </a:r>
          <a:endParaRPr lang="ru-RU" sz="2000" dirty="0"/>
        </a:p>
      </dgm:t>
    </dgm:pt>
    <dgm:pt modelId="{8BEBDF52-AC9D-49AF-B1BB-9E6A0ED343F7}" type="parTrans" cxnId="{14ED663F-479C-427B-9509-24195DE40F23}">
      <dgm:prSet/>
      <dgm:spPr/>
      <dgm:t>
        <a:bodyPr/>
        <a:lstStyle/>
        <a:p>
          <a:endParaRPr lang="ru-RU"/>
        </a:p>
      </dgm:t>
    </dgm:pt>
    <dgm:pt modelId="{47068983-65FC-4061-9B32-C7EDDBBE795A}" type="sibTrans" cxnId="{14ED663F-479C-427B-9509-24195DE40F23}">
      <dgm:prSet/>
      <dgm:spPr/>
      <dgm:t>
        <a:bodyPr/>
        <a:lstStyle/>
        <a:p>
          <a:endParaRPr lang="ru-RU"/>
        </a:p>
      </dgm:t>
    </dgm:pt>
    <dgm:pt modelId="{E391896C-CA29-40A1-8F2A-62D9BAA1FB4F}">
      <dgm:prSet phldrT="[Текст]"/>
      <dgm:spPr/>
      <dgm:t>
        <a:bodyPr/>
        <a:lstStyle/>
        <a:p>
          <a:r>
            <a:rPr lang="uk-UA" dirty="0" smtClean="0"/>
            <a:t>3 форма</a:t>
          </a:r>
          <a:endParaRPr lang="ru-RU" dirty="0"/>
        </a:p>
      </dgm:t>
    </dgm:pt>
    <dgm:pt modelId="{18833690-F599-430C-8562-5864986B96FB}" type="parTrans" cxnId="{00AE983A-1E5F-4782-B2E6-D9679D7083DB}">
      <dgm:prSet/>
      <dgm:spPr/>
      <dgm:t>
        <a:bodyPr/>
        <a:lstStyle/>
        <a:p>
          <a:endParaRPr lang="ru-RU"/>
        </a:p>
      </dgm:t>
    </dgm:pt>
    <dgm:pt modelId="{52E9B164-8FEE-4505-96BA-BEC40DD79BF0}" type="sibTrans" cxnId="{00AE983A-1E5F-4782-B2E6-D9679D7083DB}">
      <dgm:prSet/>
      <dgm:spPr/>
      <dgm:t>
        <a:bodyPr/>
        <a:lstStyle/>
        <a:p>
          <a:endParaRPr lang="ru-RU"/>
        </a:p>
      </dgm:t>
    </dgm:pt>
    <dgm:pt modelId="{A2186AA5-8477-4781-8688-2775645D5407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sz="2000" b="1" i="1" dirty="0" err="1" smtClean="0"/>
            <a:t>Зобов'язання</a:t>
          </a:r>
          <a:r>
            <a:rPr lang="ru-RU" sz="2000" b="1" i="1" dirty="0" smtClean="0"/>
            <a:t> банку </a:t>
          </a:r>
          <a:r>
            <a:rPr lang="ru-RU" sz="2000" b="1" i="1" dirty="0" err="1" smtClean="0"/>
            <a:t>гарантувати</a:t>
          </a:r>
          <a:r>
            <a:rPr lang="ru-RU" sz="2000" b="1" i="1" dirty="0" smtClean="0"/>
            <a:t> </a:t>
          </a:r>
          <a:r>
            <a:rPr lang="ru-RU" sz="2000" b="1" i="1" dirty="0" err="1" smtClean="0"/>
            <a:t>платіж</a:t>
          </a:r>
          <a:r>
            <a:rPr lang="ru-RU" sz="2000" b="1" i="1" dirty="0" smtClean="0"/>
            <a:t> </a:t>
          </a:r>
          <a:r>
            <a:rPr lang="ru-RU" sz="2000" b="1" i="1" dirty="0" err="1" smtClean="0"/>
            <a:t>клієнтові</a:t>
          </a:r>
          <a:r>
            <a:rPr lang="ru-RU" sz="2000" i="1" dirty="0" smtClean="0"/>
            <a:t> у </a:t>
          </a:r>
          <a:r>
            <a:rPr lang="ru-RU" sz="2000" i="1" dirty="0" err="1" smtClean="0"/>
            <a:t>випадку</a:t>
          </a:r>
          <a:r>
            <a:rPr lang="ru-RU" sz="2000" i="1" dirty="0" smtClean="0"/>
            <a:t>, коли той не </a:t>
          </a:r>
          <a:r>
            <a:rPr lang="ru-RU" sz="2000" i="1" dirty="0" err="1" smtClean="0"/>
            <a:t>зможе</a:t>
          </a:r>
          <a:r>
            <a:rPr lang="ru-RU" sz="2000" i="1" dirty="0" smtClean="0"/>
            <a:t> </a:t>
          </a:r>
          <a:r>
            <a:rPr lang="ru-RU" sz="2000" i="1" dirty="0" err="1" smtClean="0"/>
            <a:t>оплатити</a:t>
          </a:r>
          <a:r>
            <a:rPr lang="ru-RU" sz="2000" i="1" dirty="0" smtClean="0"/>
            <a:t> </a:t>
          </a:r>
          <a:r>
            <a:rPr lang="ru-RU" sz="2000" i="1" dirty="0" err="1" smtClean="0"/>
            <a:t>свої</a:t>
          </a:r>
          <a:r>
            <a:rPr lang="ru-RU" sz="2000" i="1" dirty="0" smtClean="0"/>
            <a:t> </a:t>
          </a:r>
          <a:r>
            <a:rPr lang="ru-RU" sz="2000" i="1" dirty="0" err="1" smtClean="0"/>
            <a:t>рахунки</a:t>
          </a:r>
          <a:r>
            <a:rPr lang="ru-RU" sz="2000" i="1" dirty="0" smtClean="0"/>
            <a:t>.</a:t>
          </a:r>
          <a:endParaRPr lang="ru-RU" sz="2000" i="1" dirty="0"/>
        </a:p>
      </dgm:t>
    </dgm:pt>
    <dgm:pt modelId="{E0D245E8-307A-4581-832E-2C473E94D4A6}" type="parTrans" cxnId="{755ABCFA-8385-4DE5-94CF-514FBA2922AA}">
      <dgm:prSet/>
      <dgm:spPr/>
      <dgm:t>
        <a:bodyPr/>
        <a:lstStyle/>
        <a:p>
          <a:endParaRPr lang="ru-RU"/>
        </a:p>
      </dgm:t>
    </dgm:pt>
    <dgm:pt modelId="{88BFAB2F-105F-4E54-AD06-E6185F717C53}" type="sibTrans" cxnId="{755ABCFA-8385-4DE5-94CF-514FBA2922AA}">
      <dgm:prSet/>
      <dgm:spPr/>
      <dgm:t>
        <a:bodyPr/>
        <a:lstStyle/>
        <a:p>
          <a:endParaRPr lang="ru-RU"/>
        </a:p>
      </dgm:t>
    </dgm:pt>
    <dgm:pt modelId="{557B03DC-EAB6-4BD5-B565-D47B64CCB8ED}" type="pres">
      <dgm:prSet presAssocID="{03DC3FC2-7DA8-4BB9-B7A9-317122C3BF5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47A03C3-3150-4203-8B41-7630155DA24A}" type="pres">
      <dgm:prSet presAssocID="{BFAA1EF8-B74B-418C-B19E-F832DA4BD76E}" presName="parentText1" presStyleLbl="node1" presStyleIdx="0" presStyleCnt="3" custLinFactNeighborX="1936" custLinFactNeighborY="-6514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49895-A743-437D-9F0E-FDA86B619A3B}" type="pres">
      <dgm:prSet presAssocID="{BFAA1EF8-B74B-418C-B19E-F832DA4BD76E}" presName="childText1" presStyleLbl="solidAlignAcc1" presStyleIdx="0" presStyleCnt="3" custScaleY="147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36285-AB70-45BF-870C-993029391A82}" type="pres">
      <dgm:prSet presAssocID="{A1F3700B-9293-4952-8816-E800FF16B534}" presName="parentText2" presStyleLbl="node1" presStyleIdx="1" presStyleCnt="3" custLinFactNeighborX="-2051" custLinFactNeighborY="-3936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E0CBE-5CC5-4F01-A19F-33129D688FF3}" type="pres">
      <dgm:prSet presAssocID="{A1F3700B-9293-4952-8816-E800FF16B534}" presName="childText2" presStyleLbl="solidAlignAcc1" presStyleIdx="1" presStyleCnt="3" custScaleX="106504" custScaleY="139794" custLinFactNeighborX="919" custLinFactNeighborY="-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84AA7-4BDB-425A-A581-D444035BC2C2}" type="pres">
      <dgm:prSet presAssocID="{E391896C-CA29-40A1-8F2A-62D9BAA1FB4F}" presName="parentText3" presStyleLbl="node1" presStyleIdx="2" presStyleCnt="3" custLinFactNeighborX="-5045" custLinFactNeighborY="-1684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95772-BE63-4577-B942-EDF7B98BA1B4}" type="pres">
      <dgm:prSet presAssocID="{E391896C-CA29-40A1-8F2A-62D9BAA1FB4F}" presName="childText3" presStyleLbl="solidAlignAcc1" presStyleIdx="2" presStyleCnt="3" custScaleX="108224" custScaleY="122570" custLinFactNeighborX="7365" custLinFactNeighborY="5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538C16-EE9B-47D0-A6E7-69C43D4993F4}" type="presOf" srcId="{03DC3FC2-7DA8-4BB9-B7A9-317122C3BF51}" destId="{557B03DC-EAB6-4BD5-B565-D47B64CCB8ED}" srcOrd="0" destOrd="0" presId="urn:microsoft.com/office/officeart/2009/3/layout/IncreasingArrowsProcess"/>
    <dgm:cxn modelId="{14ED663F-479C-427B-9509-24195DE40F23}" srcId="{A1F3700B-9293-4952-8816-E800FF16B534}" destId="{CC972577-AA8D-4B8D-8B8F-C5AACF9FFCF9}" srcOrd="0" destOrd="0" parTransId="{8BEBDF52-AC9D-49AF-B1BB-9E6A0ED343F7}" sibTransId="{47068983-65FC-4061-9B32-C7EDDBBE795A}"/>
    <dgm:cxn modelId="{E91DAFF4-466C-4609-AE34-E242CE328DEB}" type="presOf" srcId="{A2186AA5-8477-4781-8688-2775645D5407}" destId="{13795772-BE63-4577-B942-EDF7B98BA1B4}" srcOrd="0" destOrd="0" presId="urn:microsoft.com/office/officeart/2009/3/layout/IncreasingArrowsProcess"/>
    <dgm:cxn modelId="{00AE983A-1E5F-4782-B2E6-D9679D7083DB}" srcId="{03DC3FC2-7DA8-4BB9-B7A9-317122C3BF51}" destId="{E391896C-CA29-40A1-8F2A-62D9BAA1FB4F}" srcOrd="2" destOrd="0" parTransId="{18833690-F599-430C-8562-5864986B96FB}" sibTransId="{52E9B164-8FEE-4505-96BA-BEC40DD79BF0}"/>
    <dgm:cxn modelId="{527B07BC-8073-488D-9ABF-A1D96DE95FEF}" type="presOf" srcId="{A1F3700B-9293-4952-8816-E800FF16B534}" destId="{4C136285-AB70-45BF-870C-993029391A82}" srcOrd="0" destOrd="0" presId="urn:microsoft.com/office/officeart/2009/3/layout/IncreasingArrowsProcess"/>
    <dgm:cxn modelId="{4E2A18EF-EE47-4C64-8A08-C1B22FAC97FE}" type="presOf" srcId="{CC972577-AA8D-4B8D-8B8F-C5AACF9FFCF9}" destId="{4E2E0CBE-5CC5-4F01-A19F-33129D688FF3}" srcOrd="0" destOrd="0" presId="urn:microsoft.com/office/officeart/2009/3/layout/IncreasingArrowsProcess"/>
    <dgm:cxn modelId="{FAD4731D-654D-44C9-B05A-50653B66E06A}" type="presOf" srcId="{34E1B909-0E50-4078-AF70-A9E79C2B8153}" destId="{04449895-A743-437D-9F0E-FDA86B619A3B}" srcOrd="0" destOrd="0" presId="urn:microsoft.com/office/officeart/2009/3/layout/IncreasingArrowsProcess"/>
    <dgm:cxn modelId="{C5278023-8247-485C-86E3-BD615443F00C}" type="presOf" srcId="{BFAA1EF8-B74B-418C-B19E-F832DA4BD76E}" destId="{847A03C3-3150-4203-8B41-7630155DA24A}" srcOrd="0" destOrd="0" presId="urn:microsoft.com/office/officeart/2009/3/layout/IncreasingArrowsProcess"/>
    <dgm:cxn modelId="{176AFE8F-1984-432B-A7E0-4C42E09CB6F1}" srcId="{03DC3FC2-7DA8-4BB9-B7A9-317122C3BF51}" destId="{BFAA1EF8-B74B-418C-B19E-F832DA4BD76E}" srcOrd="0" destOrd="0" parTransId="{AEB1092D-D5F0-454E-8CF4-EF48C9608F06}" sibTransId="{3BFCF462-382C-45DC-946B-43A4E4A9DF3E}"/>
    <dgm:cxn modelId="{1B5BE9A4-75B4-4C5A-99A5-184C8BA82ACC}" srcId="{03DC3FC2-7DA8-4BB9-B7A9-317122C3BF51}" destId="{A1F3700B-9293-4952-8816-E800FF16B534}" srcOrd="1" destOrd="0" parTransId="{BDD71B76-8C2D-4544-8FBB-71C4B153246D}" sibTransId="{A8B1CBB7-CF05-4A22-8CFE-73496F977A1C}"/>
    <dgm:cxn modelId="{40D2AFCA-7583-461B-AB67-ACFE16FAB75A}" srcId="{BFAA1EF8-B74B-418C-B19E-F832DA4BD76E}" destId="{34E1B909-0E50-4078-AF70-A9E79C2B8153}" srcOrd="0" destOrd="0" parTransId="{C92B2611-E00B-41D0-A87A-D3105122D705}" sibTransId="{4C515927-4F5D-4992-A88E-AF3516D7C793}"/>
    <dgm:cxn modelId="{0D23A5F1-2F2B-4C5C-A253-2BD62FDC1E28}" type="presOf" srcId="{E391896C-CA29-40A1-8F2A-62D9BAA1FB4F}" destId="{20E84AA7-4BDB-425A-A581-D444035BC2C2}" srcOrd="0" destOrd="0" presId="urn:microsoft.com/office/officeart/2009/3/layout/IncreasingArrowsProcess"/>
    <dgm:cxn modelId="{755ABCFA-8385-4DE5-94CF-514FBA2922AA}" srcId="{E391896C-CA29-40A1-8F2A-62D9BAA1FB4F}" destId="{A2186AA5-8477-4781-8688-2775645D5407}" srcOrd="0" destOrd="0" parTransId="{E0D245E8-307A-4581-832E-2C473E94D4A6}" sibTransId="{88BFAB2F-105F-4E54-AD06-E6185F717C53}"/>
    <dgm:cxn modelId="{E7F3A70A-3CFA-4543-9AF7-A3ECB0B34D23}" type="presParOf" srcId="{557B03DC-EAB6-4BD5-B565-D47B64CCB8ED}" destId="{847A03C3-3150-4203-8B41-7630155DA24A}" srcOrd="0" destOrd="0" presId="urn:microsoft.com/office/officeart/2009/3/layout/IncreasingArrowsProcess"/>
    <dgm:cxn modelId="{D29025E1-374D-45B8-A287-1E35E23A48CE}" type="presParOf" srcId="{557B03DC-EAB6-4BD5-B565-D47B64CCB8ED}" destId="{04449895-A743-437D-9F0E-FDA86B619A3B}" srcOrd="1" destOrd="0" presId="urn:microsoft.com/office/officeart/2009/3/layout/IncreasingArrowsProcess"/>
    <dgm:cxn modelId="{2D1697C2-CA44-44E4-94E5-3F7E0A08376E}" type="presParOf" srcId="{557B03DC-EAB6-4BD5-B565-D47B64CCB8ED}" destId="{4C136285-AB70-45BF-870C-993029391A82}" srcOrd="2" destOrd="0" presId="urn:microsoft.com/office/officeart/2009/3/layout/IncreasingArrowsProcess"/>
    <dgm:cxn modelId="{DB87D5EE-6A8C-4AE0-A86C-88D3A45990CD}" type="presParOf" srcId="{557B03DC-EAB6-4BD5-B565-D47B64CCB8ED}" destId="{4E2E0CBE-5CC5-4F01-A19F-33129D688FF3}" srcOrd="3" destOrd="0" presId="urn:microsoft.com/office/officeart/2009/3/layout/IncreasingArrowsProcess"/>
    <dgm:cxn modelId="{DCC2816C-C29F-4DFE-8E63-E9D2B3D33D4E}" type="presParOf" srcId="{557B03DC-EAB6-4BD5-B565-D47B64CCB8ED}" destId="{20E84AA7-4BDB-425A-A581-D444035BC2C2}" srcOrd="4" destOrd="0" presId="urn:microsoft.com/office/officeart/2009/3/layout/IncreasingArrowsProcess"/>
    <dgm:cxn modelId="{31179202-972C-4629-99F6-48B1DFE59F20}" type="presParOf" srcId="{557B03DC-EAB6-4BD5-B565-D47B64CCB8ED}" destId="{13795772-BE63-4577-B942-EDF7B98BA1B4}" srcOrd="5" destOrd="0" presId="urn:microsoft.com/office/officeart/2009/3/layout/IncreasingArrowsProces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6330BD-716D-4163-8C38-E862185CC80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790A0-0FD9-406F-AD1A-6B7C6F0F6739}">
      <dgm:prSet phldrT="[Текст]" custT="1"/>
      <dgm:spPr/>
      <dgm:t>
        <a:bodyPr/>
        <a:lstStyle/>
        <a:p>
          <a:pPr algn="ctr"/>
          <a:r>
            <a:rPr lang="ru-RU" sz="2800" b="1" i="1" u="sng" dirty="0" err="1" smtClean="0">
              <a:solidFill>
                <a:srgbClr val="FF0000"/>
              </a:solidFill>
            </a:rPr>
            <a:t>Оцінка</a:t>
          </a:r>
          <a:r>
            <a:rPr lang="ru-RU" sz="2800" b="1" i="1" u="sng" dirty="0" smtClean="0">
              <a:solidFill>
                <a:srgbClr val="FF0000"/>
              </a:solidFill>
            </a:rPr>
            <a:t> </a:t>
          </a:r>
          <a:r>
            <a:rPr lang="ru-RU" sz="2800" b="1" i="1" u="sng" dirty="0" err="1" smtClean="0">
              <a:solidFill>
                <a:srgbClr val="FF0000"/>
              </a:solidFill>
            </a:rPr>
            <a:t>фінансового</a:t>
          </a:r>
          <a:r>
            <a:rPr lang="ru-RU" sz="2800" b="1" i="1" u="sng" dirty="0" smtClean="0">
              <a:solidFill>
                <a:srgbClr val="FF0000"/>
              </a:solidFill>
            </a:rPr>
            <a:t> стану </a:t>
          </a:r>
          <a:r>
            <a:rPr lang="ru-RU" sz="2800" b="1" i="1" u="sng" dirty="0" err="1" smtClean="0">
              <a:solidFill>
                <a:srgbClr val="FF0000"/>
              </a:solidFill>
            </a:rPr>
            <a:t>позичальника</a:t>
          </a:r>
          <a:r>
            <a:rPr lang="ru-RU" sz="2800" b="1" i="1" u="sng" dirty="0" smtClean="0">
              <a:solidFill>
                <a:srgbClr val="FF0000"/>
              </a:solidFill>
            </a:rPr>
            <a:t> </a:t>
          </a:r>
          <a:r>
            <a:rPr lang="ru-RU" sz="2800" b="1" i="1" u="sng" dirty="0" err="1" smtClean="0">
              <a:solidFill>
                <a:srgbClr val="FF0000"/>
              </a:solidFill>
            </a:rPr>
            <a:t>виконується</a:t>
          </a:r>
          <a:r>
            <a:rPr lang="ru-RU" sz="2800" b="1" i="1" u="sng" dirty="0" smtClean="0">
              <a:solidFill>
                <a:srgbClr val="FF0000"/>
              </a:solidFill>
            </a:rPr>
            <a:t> </a:t>
          </a:r>
          <a:r>
            <a:rPr lang="ru-RU" sz="2800" b="1" i="1" u="sng" dirty="0" err="1" smtClean="0">
              <a:solidFill>
                <a:srgbClr val="FF0000"/>
              </a:solidFill>
            </a:rPr>
            <a:t>двома</a:t>
          </a:r>
          <a:r>
            <a:rPr lang="ru-RU" sz="2800" b="1" i="1" u="sng" dirty="0" smtClean="0">
              <a:solidFill>
                <a:srgbClr val="FF0000"/>
              </a:solidFill>
            </a:rPr>
            <a:t> </a:t>
          </a:r>
          <a:r>
            <a:rPr lang="ru-RU" sz="2800" b="1" i="1" u="sng" dirty="0" err="1" smtClean="0">
              <a:solidFill>
                <a:srgbClr val="FF0000"/>
              </a:solidFill>
            </a:rPr>
            <a:t>етапами</a:t>
          </a:r>
          <a:r>
            <a:rPr lang="ru-RU" sz="2800" b="1" u="sng" dirty="0" smtClean="0">
              <a:solidFill>
                <a:srgbClr val="FF0000"/>
              </a:solidFill>
            </a:rPr>
            <a:t>:</a:t>
          </a:r>
          <a:endParaRPr lang="ru-RU" sz="2800" u="sng" dirty="0">
            <a:solidFill>
              <a:srgbClr val="FF0000"/>
            </a:solidFill>
          </a:endParaRPr>
        </a:p>
      </dgm:t>
    </dgm:pt>
    <dgm:pt modelId="{4056C9BC-00DC-49CA-8B10-F189D50BC71E}" type="parTrans" cxnId="{5B76F4E8-4B7F-4E3E-9218-64CB2DF2B137}">
      <dgm:prSet/>
      <dgm:spPr/>
      <dgm:t>
        <a:bodyPr/>
        <a:lstStyle/>
        <a:p>
          <a:endParaRPr lang="ru-RU"/>
        </a:p>
      </dgm:t>
    </dgm:pt>
    <dgm:pt modelId="{2DE18CCD-0647-4926-960D-0C252479BDE5}" type="sibTrans" cxnId="{5B76F4E8-4B7F-4E3E-9218-64CB2DF2B137}">
      <dgm:prSet/>
      <dgm:spPr/>
      <dgm:t>
        <a:bodyPr/>
        <a:lstStyle/>
        <a:p>
          <a:endParaRPr lang="ru-RU"/>
        </a:p>
      </dgm:t>
    </dgm:pt>
    <dgm:pt modelId="{0CBC169C-30CC-4CD5-B0B5-3EB3AC88E35C}">
      <dgm:prSet phldrT="[Текст]"/>
      <dgm:spPr/>
      <dgm:t>
        <a:bodyPr/>
        <a:lstStyle/>
        <a:p>
          <a:pPr algn="ctr"/>
          <a:r>
            <a:rPr lang="ru-RU" i="1" dirty="0" smtClean="0">
              <a:solidFill>
                <a:srgbClr val="FF0000"/>
              </a:solidFill>
            </a:rPr>
            <a:t>1-й </a:t>
          </a:r>
          <a:r>
            <a:rPr lang="ru-RU" i="1" dirty="0" err="1" smtClean="0">
              <a:solidFill>
                <a:srgbClr val="FF0000"/>
              </a:solidFill>
            </a:rPr>
            <a:t>етап</a:t>
          </a:r>
          <a:r>
            <a:rPr lang="ru-RU" i="1" dirty="0" smtClean="0">
              <a:solidFill>
                <a:srgbClr val="FF0000"/>
              </a:solidFill>
            </a:rPr>
            <a:t> </a:t>
          </a:r>
          <a:r>
            <a:rPr lang="ru-RU" i="1" dirty="0" smtClean="0"/>
            <a:t>- </a:t>
          </a:r>
          <a:r>
            <a:rPr lang="ru-RU" i="1" dirty="0" err="1" smtClean="0"/>
            <a:t>визначення</a:t>
          </a:r>
          <a:r>
            <a:rPr lang="ru-RU" i="1" dirty="0" smtClean="0"/>
            <a:t> </a:t>
          </a:r>
          <a:r>
            <a:rPr lang="ru-RU" i="1" dirty="0" err="1" smtClean="0"/>
            <a:t>значень</a:t>
          </a:r>
          <a:r>
            <a:rPr lang="ru-RU" i="1" dirty="0" smtClean="0"/>
            <a:t> </a:t>
          </a:r>
          <a:r>
            <a:rPr lang="ru-RU" i="1" dirty="0" err="1" smtClean="0"/>
            <a:t>показників</a:t>
          </a:r>
          <a:r>
            <a:rPr lang="ru-RU" i="1" dirty="0" smtClean="0"/>
            <a:t>, які </a:t>
          </a:r>
          <a:r>
            <a:rPr lang="ru-RU" i="1" dirty="0" err="1" smtClean="0"/>
            <a:t>характеризують</a:t>
          </a:r>
          <a:r>
            <a:rPr lang="ru-RU" i="1" dirty="0" smtClean="0"/>
            <a:t> </a:t>
          </a:r>
          <a:r>
            <a:rPr lang="ru-RU" i="1" dirty="0" err="1" smtClean="0"/>
            <a:t>фінансовий</a:t>
          </a:r>
          <a:r>
            <a:rPr lang="ru-RU" i="1" dirty="0" smtClean="0"/>
            <a:t> стан </a:t>
          </a:r>
          <a:r>
            <a:rPr lang="ru-RU" i="1" dirty="0" err="1" smtClean="0"/>
            <a:t>позичальника</a:t>
          </a:r>
          <a:r>
            <a:rPr lang="ru-RU" i="1" dirty="0" smtClean="0"/>
            <a:t> з </a:t>
          </a:r>
          <a:r>
            <a:rPr lang="ru-RU" i="1" dirty="0" err="1" smtClean="0"/>
            <a:t>віднесенням</a:t>
          </a:r>
          <a:r>
            <a:rPr lang="ru-RU" i="1" dirty="0" smtClean="0"/>
            <a:t> їх до </a:t>
          </a:r>
          <a:r>
            <a:rPr lang="ru-RU" i="1" dirty="0" err="1" smtClean="0"/>
            <a:t>відповідних</a:t>
          </a:r>
          <a:r>
            <a:rPr lang="ru-RU" i="1" dirty="0" smtClean="0"/>
            <a:t> </a:t>
          </a:r>
          <a:r>
            <a:rPr lang="ru-RU" i="1" dirty="0" err="1" smtClean="0"/>
            <a:t>аналітичних</a:t>
          </a:r>
          <a:r>
            <a:rPr lang="ru-RU" i="1" dirty="0" smtClean="0"/>
            <a:t> груп; </a:t>
          </a:r>
          <a:endParaRPr lang="ru-RU" i="1" dirty="0"/>
        </a:p>
      </dgm:t>
    </dgm:pt>
    <dgm:pt modelId="{89125BCF-18EE-4CEB-B3C1-FF814281EC5E}" type="parTrans" cxnId="{F5C114C5-EBA3-46A1-AB5C-2732DC208F44}">
      <dgm:prSet/>
      <dgm:spPr/>
      <dgm:t>
        <a:bodyPr/>
        <a:lstStyle/>
        <a:p>
          <a:endParaRPr lang="ru-RU"/>
        </a:p>
      </dgm:t>
    </dgm:pt>
    <dgm:pt modelId="{31CC1340-049D-4643-96A5-FD7096990872}" type="sibTrans" cxnId="{F5C114C5-EBA3-46A1-AB5C-2732DC208F44}">
      <dgm:prSet/>
      <dgm:spPr/>
      <dgm:t>
        <a:bodyPr/>
        <a:lstStyle/>
        <a:p>
          <a:endParaRPr lang="ru-RU"/>
        </a:p>
      </dgm:t>
    </dgm:pt>
    <dgm:pt modelId="{149D1504-D5CC-4036-9A81-E8F05D3EFB5E}">
      <dgm:prSet phldrT="[Текст]"/>
      <dgm:spPr/>
      <dgm:t>
        <a:bodyPr/>
        <a:lstStyle/>
        <a:p>
          <a:pPr algn="ctr"/>
          <a:r>
            <a:rPr lang="ru-RU" i="1" dirty="0" smtClean="0">
              <a:solidFill>
                <a:srgbClr val="FF0000"/>
              </a:solidFill>
            </a:rPr>
            <a:t>2-й </a:t>
          </a:r>
          <a:r>
            <a:rPr lang="ru-RU" i="1" dirty="0" err="1" smtClean="0">
              <a:solidFill>
                <a:srgbClr val="FF0000"/>
              </a:solidFill>
            </a:rPr>
            <a:t>етап</a:t>
          </a:r>
          <a:r>
            <a:rPr lang="ru-RU" i="1" dirty="0" smtClean="0">
              <a:solidFill>
                <a:srgbClr val="FF0000"/>
              </a:solidFill>
            </a:rPr>
            <a:t> </a:t>
          </a:r>
          <a:r>
            <a:rPr lang="ru-RU" i="1" dirty="0" smtClean="0"/>
            <a:t>- </a:t>
          </a:r>
          <a:r>
            <a:rPr lang="ru-RU" i="1" dirty="0" err="1" smtClean="0"/>
            <a:t>аналіз</a:t>
          </a:r>
          <a:r>
            <a:rPr lang="ru-RU" i="1" dirty="0" smtClean="0"/>
            <a:t> </a:t>
          </a:r>
          <a:r>
            <a:rPr lang="ru-RU" i="1" dirty="0" err="1" smtClean="0"/>
            <a:t>фінансового</a:t>
          </a:r>
          <a:r>
            <a:rPr lang="ru-RU" i="1" dirty="0" smtClean="0"/>
            <a:t> стану </a:t>
          </a:r>
          <a:r>
            <a:rPr lang="ru-RU" i="1" dirty="0" err="1" smtClean="0"/>
            <a:t>позичальника</a:t>
          </a:r>
          <a:r>
            <a:rPr lang="ru-RU" i="1" dirty="0" smtClean="0"/>
            <a:t> і </a:t>
          </a:r>
          <a:r>
            <a:rPr lang="ru-RU" i="1" dirty="0" err="1" smtClean="0"/>
            <a:t>віднесення</a:t>
          </a:r>
          <a:r>
            <a:rPr lang="ru-RU" i="1" dirty="0" smtClean="0"/>
            <a:t> </a:t>
          </a:r>
          <a:r>
            <a:rPr lang="ru-RU" i="1" dirty="0" err="1" smtClean="0"/>
            <a:t>позичальника</a:t>
          </a:r>
          <a:r>
            <a:rPr lang="ru-RU" i="1" dirty="0" smtClean="0"/>
            <a:t> до </a:t>
          </a:r>
          <a:r>
            <a:rPr lang="ru-RU" i="1" dirty="0" err="1" smtClean="0"/>
            <a:t>відповідного</a:t>
          </a:r>
          <a:r>
            <a:rPr lang="ru-RU" i="1" dirty="0" smtClean="0"/>
            <a:t> </a:t>
          </a:r>
          <a:r>
            <a:rPr lang="ru-RU" i="1" dirty="0" err="1" smtClean="0"/>
            <a:t>класу</a:t>
          </a:r>
          <a:r>
            <a:rPr lang="ru-RU" i="1" dirty="0" smtClean="0"/>
            <a:t> </a:t>
          </a:r>
          <a:r>
            <a:rPr lang="ru-RU" i="1" dirty="0" err="1" smtClean="0"/>
            <a:t>надійності</a:t>
          </a:r>
          <a:r>
            <a:rPr lang="ru-RU" i="1" dirty="0" smtClean="0"/>
            <a:t>.</a:t>
          </a:r>
          <a:endParaRPr lang="ru-RU" i="1" dirty="0"/>
        </a:p>
      </dgm:t>
    </dgm:pt>
    <dgm:pt modelId="{BC0E4068-4F38-4794-9C69-6D2D7B724C52}" type="parTrans" cxnId="{94844E72-4EA1-4DCF-AA5C-25C625AE6D1B}">
      <dgm:prSet/>
      <dgm:spPr/>
      <dgm:t>
        <a:bodyPr/>
        <a:lstStyle/>
        <a:p>
          <a:endParaRPr lang="ru-RU"/>
        </a:p>
      </dgm:t>
    </dgm:pt>
    <dgm:pt modelId="{D08BD2A5-9218-4BC0-AEB6-C3630C0E929E}" type="sibTrans" cxnId="{94844E72-4EA1-4DCF-AA5C-25C625AE6D1B}">
      <dgm:prSet/>
      <dgm:spPr/>
      <dgm:t>
        <a:bodyPr/>
        <a:lstStyle/>
        <a:p>
          <a:endParaRPr lang="ru-RU"/>
        </a:p>
      </dgm:t>
    </dgm:pt>
    <dgm:pt modelId="{14AC76CB-803F-49B0-8679-C854678B8319}" type="pres">
      <dgm:prSet presAssocID="{E36330BD-716D-4163-8C38-E862185CC8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30A2928-6104-4E26-A979-4305CDAF9527}" type="pres">
      <dgm:prSet presAssocID="{E36330BD-716D-4163-8C38-E862185CC801}" presName="Name1" presStyleCnt="0"/>
      <dgm:spPr/>
    </dgm:pt>
    <dgm:pt modelId="{388DD0A2-365B-4860-AB92-CD74EBA9972D}" type="pres">
      <dgm:prSet presAssocID="{E36330BD-716D-4163-8C38-E862185CC801}" presName="cycle" presStyleCnt="0"/>
      <dgm:spPr/>
    </dgm:pt>
    <dgm:pt modelId="{F7CACA81-DF2B-438C-A313-E0801149CE98}" type="pres">
      <dgm:prSet presAssocID="{E36330BD-716D-4163-8C38-E862185CC801}" presName="srcNode" presStyleLbl="node1" presStyleIdx="0" presStyleCnt="3"/>
      <dgm:spPr/>
    </dgm:pt>
    <dgm:pt modelId="{8A47FB45-030D-41C8-B6ED-687E8FE90216}" type="pres">
      <dgm:prSet presAssocID="{E36330BD-716D-4163-8C38-E862185CC801}" presName="conn" presStyleLbl="parChTrans1D2" presStyleIdx="0" presStyleCnt="1"/>
      <dgm:spPr/>
      <dgm:t>
        <a:bodyPr/>
        <a:lstStyle/>
        <a:p>
          <a:endParaRPr lang="ru-RU"/>
        </a:p>
      </dgm:t>
    </dgm:pt>
    <dgm:pt modelId="{1883805F-4979-4877-A890-0A3EF4F6EB5A}" type="pres">
      <dgm:prSet presAssocID="{E36330BD-716D-4163-8C38-E862185CC801}" presName="extraNode" presStyleLbl="node1" presStyleIdx="0" presStyleCnt="3"/>
      <dgm:spPr/>
    </dgm:pt>
    <dgm:pt modelId="{FCEF5162-35B6-48CB-85EF-B02793DE0D78}" type="pres">
      <dgm:prSet presAssocID="{E36330BD-716D-4163-8C38-E862185CC801}" presName="dstNode" presStyleLbl="node1" presStyleIdx="0" presStyleCnt="3"/>
      <dgm:spPr/>
    </dgm:pt>
    <dgm:pt modelId="{4CAD9DF8-7203-45A2-B30D-B835E53A1BDA}" type="pres">
      <dgm:prSet presAssocID="{5CF790A0-0FD9-406F-AD1A-6B7C6F0F6739}" presName="text_1" presStyleLbl="node1" presStyleIdx="0" presStyleCnt="3" custScaleY="126738" custLinFactNeighborX="-3122" custLinFactNeighborY="-8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C0335-11FC-4CA4-9953-B41169CAFB8D}" type="pres">
      <dgm:prSet presAssocID="{5CF790A0-0FD9-406F-AD1A-6B7C6F0F6739}" presName="accent_1" presStyleCnt="0"/>
      <dgm:spPr/>
    </dgm:pt>
    <dgm:pt modelId="{F4AC43DC-999E-4F63-A512-74B8BE38EC71}" type="pres">
      <dgm:prSet presAssocID="{5CF790A0-0FD9-406F-AD1A-6B7C6F0F6739}" presName="accentRepeatNode" presStyleLbl="solidFgAcc1" presStyleIdx="0" presStyleCnt="3" custLinFactNeighborX="2345" custLinFactNeighborY="4831"/>
      <dgm:spPr/>
    </dgm:pt>
    <dgm:pt modelId="{F7017C7C-8327-4CC2-ADD3-B0FA87EA6C25}" type="pres">
      <dgm:prSet presAssocID="{0CBC169C-30CC-4CD5-B0B5-3EB3AC88E35C}" presName="text_2" presStyleLbl="node1" presStyleIdx="1" presStyleCnt="3" custLinFactNeighborX="5128" custLinFactNeighborY="24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FCDA-16E4-46F2-9914-D5DEF46B43F2}" type="pres">
      <dgm:prSet presAssocID="{0CBC169C-30CC-4CD5-B0B5-3EB3AC88E35C}" presName="accent_2" presStyleCnt="0"/>
      <dgm:spPr/>
    </dgm:pt>
    <dgm:pt modelId="{99C7E409-306E-431A-A679-333CA28E92C0}" type="pres">
      <dgm:prSet presAssocID="{0CBC169C-30CC-4CD5-B0B5-3EB3AC88E35C}" presName="accentRepeatNode" presStyleLbl="solidFgAcc1" presStyleIdx="1" presStyleCnt="3" custLinFactNeighborX="1355" custLinFactNeighborY="-1685"/>
      <dgm:spPr/>
    </dgm:pt>
    <dgm:pt modelId="{64BD60C4-9FB5-4686-B6E3-B7F5F2C60841}" type="pres">
      <dgm:prSet presAssocID="{149D1504-D5CC-4036-9A81-E8F05D3EFB5E}" presName="text_3" presStyleLbl="node1" presStyleIdx="2" presStyleCnt="3" custLinFactNeighborX="602" custLinFactNeighborY="20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1189E-C669-4F2C-BFCE-7FACA6D4EB62}" type="pres">
      <dgm:prSet presAssocID="{149D1504-D5CC-4036-9A81-E8F05D3EFB5E}" presName="accent_3" presStyleCnt="0"/>
      <dgm:spPr/>
    </dgm:pt>
    <dgm:pt modelId="{427FF82E-9012-424A-BB7C-78F4F3A04A91}" type="pres">
      <dgm:prSet presAssocID="{149D1504-D5CC-4036-9A81-E8F05D3EFB5E}" presName="accentRepeatNode" presStyleLbl="solidFgAcc1" presStyleIdx="2" presStyleCnt="3"/>
      <dgm:spPr/>
    </dgm:pt>
  </dgm:ptLst>
  <dgm:cxnLst>
    <dgm:cxn modelId="{97FB4BE1-28AE-45D9-8E94-2BB65DE89B1D}" type="presOf" srcId="{E36330BD-716D-4163-8C38-E862185CC801}" destId="{14AC76CB-803F-49B0-8679-C854678B8319}" srcOrd="0" destOrd="0" presId="urn:microsoft.com/office/officeart/2008/layout/VerticalCurvedList"/>
    <dgm:cxn modelId="{E757CF87-D9AF-4070-88A0-BDAAE0B0662D}" type="presOf" srcId="{2DE18CCD-0647-4926-960D-0C252479BDE5}" destId="{8A47FB45-030D-41C8-B6ED-687E8FE90216}" srcOrd="0" destOrd="0" presId="urn:microsoft.com/office/officeart/2008/layout/VerticalCurvedList"/>
    <dgm:cxn modelId="{F5C114C5-EBA3-46A1-AB5C-2732DC208F44}" srcId="{E36330BD-716D-4163-8C38-E862185CC801}" destId="{0CBC169C-30CC-4CD5-B0B5-3EB3AC88E35C}" srcOrd="1" destOrd="0" parTransId="{89125BCF-18EE-4CEB-B3C1-FF814281EC5E}" sibTransId="{31CC1340-049D-4643-96A5-FD7096990872}"/>
    <dgm:cxn modelId="{9FAD2280-CD6C-4ED8-BC1D-07A77EEF9D3F}" type="presOf" srcId="{5CF790A0-0FD9-406F-AD1A-6B7C6F0F6739}" destId="{4CAD9DF8-7203-45A2-B30D-B835E53A1BDA}" srcOrd="0" destOrd="0" presId="urn:microsoft.com/office/officeart/2008/layout/VerticalCurvedList"/>
    <dgm:cxn modelId="{7383C0A3-5DFF-4D4C-9D6E-9CFBFFDC38CD}" type="presOf" srcId="{149D1504-D5CC-4036-9A81-E8F05D3EFB5E}" destId="{64BD60C4-9FB5-4686-B6E3-B7F5F2C60841}" srcOrd="0" destOrd="0" presId="urn:microsoft.com/office/officeart/2008/layout/VerticalCurvedList"/>
    <dgm:cxn modelId="{94844E72-4EA1-4DCF-AA5C-25C625AE6D1B}" srcId="{E36330BD-716D-4163-8C38-E862185CC801}" destId="{149D1504-D5CC-4036-9A81-E8F05D3EFB5E}" srcOrd="2" destOrd="0" parTransId="{BC0E4068-4F38-4794-9C69-6D2D7B724C52}" sibTransId="{D08BD2A5-9218-4BC0-AEB6-C3630C0E929E}"/>
    <dgm:cxn modelId="{2CD21B1D-9E72-4675-BAF1-E891E5FE7110}" type="presOf" srcId="{0CBC169C-30CC-4CD5-B0B5-3EB3AC88E35C}" destId="{F7017C7C-8327-4CC2-ADD3-B0FA87EA6C25}" srcOrd="0" destOrd="0" presId="urn:microsoft.com/office/officeart/2008/layout/VerticalCurvedList"/>
    <dgm:cxn modelId="{5B76F4E8-4B7F-4E3E-9218-64CB2DF2B137}" srcId="{E36330BD-716D-4163-8C38-E862185CC801}" destId="{5CF790A0-0FD9-406F-AD1A-6B7C6F0F6739}" srcOrd="0" destOrd="0" parTransId="{4056C9BC-00DC-49CA-8B10-F189D50BC71E}" sibTransId="{2DE18CCD-0647-4926-960D-0C252479BDE5}"/>
    <dgm:cxn modelId="{1B9CE4D8-840A-4A60-8DBC-B94DBC9C8DBA}" type="presParOf" srcId="{14AC76CB-803F-49B0-8679-C854678B8319}" destId="{F30A2928-6104-4E26-A979-4305CDAF9527}" srcOrd="0" destOrd="0" presId="urn:microsoft.com/office/officeart/2008/layout/VerticalCurvedList"/>
    <dgm:cxn modelId="{CDDA45E4-3693-44FC-A6F9-9D7E46B5184B}" type="presParOf" srcId="{F30A2928-6104-4E26-A979-4305CDAF9527}" destId="{388DD0A2-365B-4860-AB92-CD74EBA9972D}" srcOrd="0" destOrd="0" presId="urn:microsoft.com/office/officeart/2008/layout/VerticalCurvedList"/>
    <dgm:cxn modelId="{0A5BC859-8C55-45F8-B400-E964823546DE}" type="presParOf" srcId="{388DD0A2-365B-4860-AB92-CD74EBA9972D}" destId="{F7CACA81-DF2B-438C-A313-E0801149CE98}" srcOrd="0" destOrd="0" presId="urn:microsoft.com/office/officeart/2008/layout/VerticalCurvedList"/>
    <dgm:cxn modelId="{9238B7FF-AF0D-4260-B1DF-0BF5262E83A5}" type="presParOf" srcId="{388DD0A2-365B-4860-AB92-CD74EBA9972D}" destId="{8A47FB45-030D-41C8-B6ED-687E8FE90216}" srcOrd="1" destOrd="0" presId="urn:microsoft.com/office/officeart/2008/layout/VerticalCurvedList"/>
    <dgm:cxn modelId="{F319FA43-BB5E-4C04-9E61-3CAF61278560}" type="presParOf" srcId="{388DD0A2-365B-4860-AB92-CD74EBA9972D}" destId="{1883805F-4979-4877-A890-0A3EF4F6EB5A}" srcOrd="2" destOrd="0" presId="urn:microsoft.com/office/officeart/2008/layout/VerticalCurvedList"/>
    <dgm:cxn modelId="{B3EA617B-9969-4403-95B4-42579C827EE4}" type="presParOf" srcId="{388DD0A2-365B-4860-AB92-CD74EBA9972D}" destId="{FCEF5162-35B6-48CB-85EF-B02793DE0D78}" srcOrd="3" destOrd="0" presId="urn:microsoft.com/office/officeart/2008/layout/VerticalCurvedList"/>
    <dgm:cxn modelId="{7C8FA9D7-15CC-46B2-8F5B-0F142F34B9BC}" type="presParOf" srcId="{F30A2928-6104-4E26-A979-4305CDAF9527}" destId="{4CAD9DF8-7203-45A2-B30D-B835E53A1BDA}" srcOrd="1" destOrd="0" presId="urn:microsoft.com/office/officeart/2008/layout/VerticalCurvedList"/>
    <dgm:cxn modelId="{BB088A6A-D0D0-4350-9EF0-E72859DB7980}" type="presParOf" srcId="{F30A2928-6104-4E26-A979-4305CDAF9527}" destId="{48FC0335-11FC-4CA4-9953-B41169CAFB8D}" srcOrd="2" destOrd="0" presId="urn:microsoft.com/office/officeart/2008/layout/VerticalCurvedList"/>
    <dgm:cxn modelId="{2A20BBAD-F5C8-4977-A19D-F4E6274E2BBC}" type="presParOf" srcId="{48FC0335-11FC-4CA4-9953-B41169CAFB8D}" destId="{F4AC43DC-999E-4F63-A512-74B8BE38EC71}" srcOrd="0" destOrd="0" presId="urn:microsoft.com/office/officeart/2008/layout/VerticalCurvedList"/>
    <dgm:cxn modelId="{04F9516D-2A56-45AC-9489-07275D7C3574}" type="presParOf" srcId="{F30A2928-6104-4E26-A979-4305CDAF9527}" destId="{F7017C7C-8327-4CC2-ADD3-B0FA87EA6C25}" srcOrd="3" destOrd="0" presId="urn:microsoft.com/office/officeart/2008/layout/VerticalCurvedList"/>
    <dgm:cxn modelId="{8BC18941-4F04-44B8-97D1-AA6E8926CC9A}" type="presParOf" srcId="{F30A2928-6104-4E26-A979-4305CDAF9527}" destId="{87A5FCDA-16E4-46F2-9914-D5DEF46B43F2}" srcOrd="4" destOrd="0" presId="urn:microsoft.com/office/officeart/2008/layout/VerticalCurvedList"/>
    <dgm:cxn modelId="{C1929FF5-87E9-4C2B-A54F-E18B0F1457C2}" type="presParOf" srcId="{87A5FCDA-16E4-46F2-9914-D5DEF46B43F2}" destId="{99C7E409-306E-431A-A679-333CA28E92C0}" srcOrd="0" destOrd="0" presId="urn:microsoft.com/office/officeart/2008/layout/VerticalCurvedList"/>
    <dgm:cxn modelId="{776E4BE0-4055-45DA-B875-E4B5C72E3781}" type="presParOf" srcId="{F30A2928-6104-4E26-A979-4305CDAF9527}" destId="{64BD60C4-9FB5-4686-B6E3-B7F5F2C60841}" srcOrd="5" destOrd="0" presId="urn:microsoft.com/office/officeart/2008/layout/VerticalCurvedList"/>
    <dgm:cxn modelId="{D44FA7CB-D4AC-4221-8E9F-55AC8E9F0A37}" type="presParOf" srcId="{F30A2928-6104-4E26-A979-4305CDAF9527}" destId="{96E1189E-C669-4F2C-BFCE-7FACA6D4EB62}" srcOrd="6" destOrd="0" presId="urn:microsoft.com/office/officeart/2008/layout/VerticalCurvedList"/>
    <dgm:cxn modelId="{6D8EC645-9D68-4BFE-B489-930BFC857F0E}" type="presParOf" srcId="{96E1189E-C669-4F2C-BFCE-7FACA6D4EB62}" destId="{427FF82E-9012-424A-BB7C-78F4F3A04A91}" srcOrd="0" destOrd="0" presId="urn:microsoft.com/office/officeart/2008/layout/VerticalCurvedLis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62F2BA-325A-450B-BCB0-69F70E0B5C4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17936D-0F96-45EB-86F3-D60145F4FB7C}">
      <dgm:prSet phldrT="[Текст]"/>
      <dgm:spPr/>
      <dgm:t>
        <a:bodyPr/>
        <a:lstStyle/>
        <a:p>
          <a:r>
            <a:rPr lang="ru-RU" b="1" i="1" dirty="0" smtClean="0"/>
            <a:t>На </a:t>
          </a:r>
          <a:r>
            <a:rPr lang="ru-RU" b="1" i="1" dirty="0" err="1" smtClean="0"/>
            <a:t>першому</a:t>
          </a:r>
          <a:r>
            <a:rPr lang="ru-RU" b="1" i="1" dirty="0" smtClean="0"/>
            <a:t> </a:t>
          </a:r>
          <a:r>
            <a:rPr lang="ru-RU" b="1" i="1" dirty="0" err="1" smtClean="0"/>
            <a:t>етапі</a:t>
          </a:r>
          <a:r>
            <a:rPr lang="ru-RU" b="1" i="1" dirty="0" smtClean="0"/>
            <a:t> </a:t>
          </a:r>
          <a:r>
            <a:rPr lang="ru-RU" b="1" i="1" dirty="0" err="1" smtClean="0"/>
            <a:t>показники</a:t>
          </a:r>
          <a:r>
            <a:rPr lang="ru-RU" b="1" i="1" dirty="0" smtClean="0"/>
            <a:t>, які </a:t>
          </a:r>
          <a:r>
            <a:rPr lang="ru-RU" b="1" i="1" dirty="0" err="1" smtClean="0"/>
            <a:t>характеризують</a:t>
          </a:r>
          <a:r>
            <a:rPr lang="ru-RU" b="1" i="1" dirty="0" smtClean="0"/>
            <a:t> </a:t>
          </a:r>
          <a:r>
            <a:rPr lang="ru-RU" b="1" i="1" dirty="0" err="1" smtClean="0"/>
            <a:t>фінансовий</a:t>
          </a:r>
          <a:r>
            <a:rPr lang="ru-RU" b="1" i="1" dirty="0" smtClean="0"/>
            <a:t> стан </a:t>
          </a:r>
          <a:r>
            <a:rPr lang="ru-RU" b="1" i="1" dirty="0" err="1" smtClean="0"/>
            <a:t>позичальника</a:t>
          </a:r>
          <a:r>
            <a:rPr lang="ru-RU" b="1" i="1" dirty="0" smtClean="0"/>
            <a:t>, </a:t>
          </a:r>
          <a:r>
            <a:rPr lang="ru-RU" b="1" i="1" dirty="0" err="1" smtClean="0"/>
            <a:t>розподіляються</a:t>
          </a:r>
          <a:r>
            <a:rPr lang="ru-RU" b="1" i="1" dirty="0" smtClean="0"/>
            <a:t> на </a:t>
          </a:r>
          <a:r>
            <a:rPr lang="ru-RU" b="1" i="1" dirty="0" err="1" smtClean="0"/>
            <a:t>такі</a:t>
          </a:r>
          <a:r>
            <a:rPr lang="ru-RU" b="1" i="1" dirty="0" smtClean="0"/>
            <a:t> </a:t>
          </a:r>
          <a:r>
            <a:rPr lang="ru-RU" b="1" i="1" dirty="0" err="1" smtClean="0"/>
            <a:t>аналітичні</a:t>
          </a:r>
          <a:r>
            <a:rPr lang="ru-RU" b="1" i="1" dirty="0" smtClean="0"/>
            <a:t> </a:t>
          </a:r>
          <a:r>
            <a:rPr lang="ru-RU" b="1" i="1" dirty="0" err="1" smtClean="0"/>
            <a:t>групи</a:t>
          </a:r>
          <a:endParaRPr lang="ru-RU" i="1" dirty="0"/>
        </a:p>
      </dgm:t>
    </dgm:pt>
    <dgm:pt modelId="{818A54B6-4554-4FE7-9C7F-704368D9F3CC}" type="parTrans" cxnId="{9A84AA63-7B4E-4020-BD5C-387A5938FB68}">
      <dgm:prSet/>
      <dgm:spPr/>
      <dgm:t>
        <a:bodyPr/>
        <a:lstStyle/>
        <a:p>
          <a:endParaRPr lang="ru-RU"/>
        </a:p>
      </dgm:t>
    </dgm:pt>
    <dgm:pt modelId="{88CE6BA4-AA71-4EB6-97BE-845D37CCCA35}" type="sibTrans" cxnId="{9A84AA63-7B4E-4020-BD5C-387A5938FB68}">
      <dgm:prSet/>
      <dgm:spPr/>
      <dgm:t>
        <a:bodyPr/>
        <a:lstStyle/>
        <a:p>
          <a:endParaRPr lang="ru-RU"/>
        </a:p>
      </dgm:t>
    </dgm:pt>
    <dgm:pt modelId="{4390B387-0AB0-4893-9807-FA3C79373EF5}">
      <dgm:prSet phldrT="[Текст]" custT="1"/>
      <dgm:spPr/>
      <dgm:t>
        <a:bodyPr/>
        <a:lstStyle/>
        <a:p>
          <a:pPr algn="l"/>
          <a:r>
            <a:rPr lang="ru-RU" sz="1800" i="1" dirty="0" smtClean="0"/>
            <a:t>- </a:t>
          </a:r>
          <a:r>
            <a:rPr lang="ru-RU" sz="1800" i="1" dirty="0" err="1" smtClean="0"/>
            <a:t>Показники</a:t>
          </a:r>
          <a:r>
            <a:rPr lang="ru-RU" sz="1800" i="1" dirty="0" smtClean="0"/>
            <a:t> </a:t>
          </a:r>
          <a:r>
            <a:rPr lang="ru-RU" sz="1800" i="1" dirty="0" err="1" smtClean="0"/>
            <a:t>платоспроможності</a:t>
          </a:r>
          <a:r>
            <a:rPr lang="ru-RU" sz="1800" i="1" dirty="0" smtClean="0"/>
            <a:t> </a:t>
          </a:r>
          <a:r>
            <a:rPr lang="ru-RU" sz="1800" i="1" dirty="0" err="1" smtClean="0"/>
            <a:t>позичальника</a:t>
          </a:r>
          <a:r>
            <a:rPr lang="ru-RU" sz="1800" i="1" dirty="0" smtClean="0"/>
            <a:t>; </a:t>
          </a:r>
          <a:r>
            <a:rPr lang="uk-UA" sz="1800" i="1" dirty="0" smtClean="0"/>
            <a:t>Оцінні показники діяльності позичальника, які характеризують його платоспроможність та фінансову стійкість, розраховуються на підставі бухгалтерського балансу та фінансового звіту.</a:t>
          </a:r>
          <a:endParaRPr lang="ru-RU" sz="1800" i="1" dirty="0"/>
        </a:p>
      </dgm:t>
    </dgm:pt>
    <dgm:pt modelId="{1C78E239-8499-4BDD-AC06-7BC030F53AAE}" type="parTrans" cxnId="{5324F4E5-8426-4C76-AE11-75C948A2D7E7}">
      <dgm:prSet/>
      <dgm:spPr/>
      <dgm:t>
        <a:bodyPr/>
        <a:lstStyle/>
        <a:p>
          <a:endParaRPr lang="ru-RU"/>
        </a:p>
      </dgm:t>
    </dgm:pt>
    <dgm:pt modelId="{A8BDBCA2-1F8D-4010-B1B1-D2010495625E}" type="sibTrans" cxnId="{5324F4E5-8426-4C76-AE11-75C948A2D7E7}">
      <dgm:prSet/>
      <dgm:spPr/>
      <dgm:t>
        <a:bodyPr/>
        <a:lstStyle/>
        <a:p>
          <a:endParaRPr lang="ru-RU"/>
        </a:p>
      </dgm:t>
    </dgm:pt>
    <dgm:pt modelId="{635C921E-4B3A-4833-B47C-400634F7BD13}">
      <dgm:prSet phldrT="[Текст]" custT="1"/>
      <dgm:spPr/>
      <dgm:t>
        <a:bodyPr/>
        <a:lstStyle/>
        <a:p>
          <a:r>
            <a:rPr lang="ru-RU" sz="1800" dirty="0" smtClean="0">
              <a:effectLst/>
            </a:rPr>
            <a:t>- </a:t>
          </a:r>
          <a:r>
            <a:rPr lang="ru-RU" sz="1800" dirty="0" err="1" smtClean="0">
              <a:effectLst/>
            </a:rPr>
            <a:t>П</a:t>
          </a:r>
          <a:r>
            <a:rPr lang="ru-RU" sz="1800" i="1" dirty="0" err="1" smtClean="0">
              <a:effectLst/>
            </a:rPr>
            <a:t>оказники</a:t>
          </a:r>
          <a:r>
            <a:rPr lang="ru-RU" sz="1800" i="1" dirty="0" smtClean="0">
              <a:effectLst/>
            </a:rPr>
            <a:t> </a:t>
          </a:r>
          <a:r>
            <a:rPr lang="ru-RU" sz="1800" i="1" dirty="0" err="1" smtClean="0">
              <a:effectLst/>
            </a:rPr>
            <a:t>фінансової</a:t>
          </a:r>
          <a:r>
            <a:rPr lang="ru-RU" sz="1800" i="1" dirty="0" smtClean="0">
              <a:effectLst/>
            </a:rPr>
            <a:t> </a:t>
          </a:r>
          <a:r>
            <a:rPr lang="ru-RU" sz="1800" i="1" dirty="0" err="1" smtClean="0">
              <a:effectLst/>
            </a:rPr>
            <a:t>стійкості</a:t>
          </a:r>
          <a:r>
            <a:rPr lang="ru-RU" sz="1800" i="1" dirty="0" smtClean="0">
              <a:effectLst/>
            </a:rPr>
            <a:t> </a:t>
          </a:r>
          <a:r>
            <a:rPr lang="ru-RU" sz="1800" i="1" dirty="0" err="1" smtClean="0">
              <a:effectLst/>
            </a:rPr>
            <a:t>позичальника</a:t>
          </a:r>
          <a:r>
            <a:rPr lang="ru-RU" sz="1800" i="1" dirty="0" smtClean="0">
              <a:effectLst/>
            </a:rPr>
            <a:t>;</a:t>
          </a:r>
          <a:endParaRPr lang="ru-RU" sz="1800" i="1" dirty="0">
            <a:effectLst/>
          </a:endParaRPr>
        </a:p>
      </dgm:t>
    </dgm:pt>
    <dgm:pt modelId="{D0B7EA54-512A-453C-BE80-69D44A83D855}" type="parTrans" cxnId="{0C2A0432-B17A-47C0-9EC6-9EF735C3922C}">
      <dgm:prSet/>
      <dgm:spPr/>
      <dgm:t>
        <a:bodyPr/>
        <a:lstStyle/>
        <a:p>
          <a:endParaRPr lang="ru-RU"/>
        </a:p>
      </dgm:t>
    </dgm:pt>
    <dgm:pt modelId="{08026C1D-C76D-44D9-9059-9CC3D4C41C73}" type="sibTrans" cxnId="{0C2A0432-B17A-47C0-9EC6-9EF735C3922C}">
      <dgm:prSet/>
      <dgm:spPr/>
      <dgm:t>
        <a:bodyPr/>
        <a:lstStyle/>
        <a:p>
          <a:endParaRPr lang="ru-RU"/>
        </a:p>
      </dgm:t>
    </dgm:pt>
    <dgm:pt modelId="{EA25D246-34B5-45EA-8BCA-5015B793167F}">
      <dgm:prSet phldrT="[Текст]" custT="1"/>
      <dgm:spPr/>
      <dgm:t>
        <a:bodyPr/>
        <a:lstStyle/>
        <a:p>
          <a:pPr algn="l"/>
          <a:r>
            <a:rPr lang="uk-UA" sz="2000" dirty="0" smtClean="0"/>
            <a:t>-  П</a:t>
          </a:r>
          <a:r>
            <a:rPr lang="uk-UA" sz="1800" i="1" dirty="0" smtClean="0"/>
            <a:t>оказники "солідності" позичальника.</a:t>
          </a:r>
          <a:r>
            <a:rPr lang="ru-RU" sz="1800" i="1" dirty="0" smtClean="0"/>
            <a:t>О</a:t>
          </a:r>
          <a:r>
            <a:rPr lang="uk-UA" sz="1800" i="1" dirty="0" smtClean="0"/>
            <a:t>ц</a:t>
          </a:r>
          <a:r>
            <a:rPr lang="ru-RU" sz="1800" i="1" dirty="0" err="1" smtClean="0"/>
            <a:t>ін</a:t>
          </a:r>
          <a:r>
            <a:rPr lang="uk-UA" sz="1800" i="1" dirty="0" smtClean="0"/>
            <a:t>н</a:t>
          </a:r>
          <a:r>
            <a:rPr lang="ru-RU" sz="1800" i="1" dirty="0" smtClean="0"/>
            <a:t>і </a:t>
          </a:r>
          <a:r>
            <a:rPr lang="ru-RU" sz="1800" i="1" dirty="0" err="1" smtClean="0"/>
            <a:t>показники</a:t>
          </a:r>
          <a:r>
            <a:rPr lang="ru-RU" sz="1800" i="1" dirty="0" smtClean="0"/>
            <a:t>, які характеризую</a:t>
          </a:r>
          <a:r>
            <a:rPr lang="uk-UA" sz="1800" i="1" dirty="0" err="1" smtClean="0"/>
            <a:t>ть</a:t>
          </a:r>
          <a:r>
            <a:rPr lang="ru-RU" sz="1800" i="1" dirty="0" smtClean="0"/>
            <a:t> "</a:t>
          </a:r>
          <a:r>
            <a:rPr lang="ru-RU" sz="1800" i="1" dirty="0" err="1" smtClean="0"/>
            <a:t>солідність</a:t>
          </a:r>
          <a:r>
            <a:rPr lang="ru-RU" sz="1800" i="1" dirty="0" smtClean="0"/>
            <a:t>" </a:t>
          </a:r>
          <a:r>
            <a:rPr lang="ru-RU" sz="1800" i="1" dirty="0" err="1" smtClean="0"/>
            <a:t>позичальника</a:t>
          </a:r>
          <a:r>
            <a:rPr lang="ru-RU" sz="1800" i="1" dirty="0" smtClean="0"/>
            <a:t>, </a:t>
          </a:r>
          <a:r>
            <a:rPr lang="ru-RU" sz="1800" i="1" dirty="0" err="1" smtClean="0"/>
            <a:t>визначаються</a:t>
          </a:r>
          <a:r>
            <a:rPr lang="ru-RU" sz="1800" i="1" dirty="0" smtClean="0"/>
            <a:t> на </a:t>
          </a:r>
          <a:r>
            <a:rPr lang="ru-RU" sz="1800" i="1" dirty="0" err="1" smtClean="0"/>
            <a:t>основі</a:t>
          </a:r>
          <a:r>
            <a:rPr lang="ru-RU" sz="1800" i="1" dirty="0" smtClean="0"/>
            <a:t> </a:t>
          </a:r>
          <a:r>
            <a:rPr lang="ru-RU" sz="1800" i="1" dirty="0" err="1" smtClean="0"/>
            <a:t>інформації</a:t>
          </a:r>
          <a:r>
            <a:rPr lang="ru-RU" sz="1800" i="1" dirty="0" smtClean="0"/>
            <a:t> пакета </a:t>
          </a:r>
          <a:r>
            <a:rPr lang="ru-RU" sz="1800" i="1" dirty="0" err="1" smtClean="0"/>
            <a:t>документів</a:t>
          </a:r>
          <a:r>
            <a:rPr lang="ru-RU" sz="1800" i="1" dirty="0" smtClean="0"/>
            <a:t>, </a:t>
          </a:r>
          <a:r>
            <a:rPr lang="ru-RU" sz="1800" i="1" dirty="0" err="1" smtClean="0"/>
            <a:t>наданого</a:t>
          </a:r>
          <a:r>
            <a:rPr lang="ru-RU" sz="1800" i="1" dirty="0" smtClean="0"/>
            <a:t> </a:t>
          </a:r>
          <a:r>
            <a:rPr lang="ru-RU" sz="1800" i="1" dirty="0" err="1" smtClean="0"/>
            <a:t>позичальником</a:t>
          </a:r>
          <a:r>
            <a:rPr lang="ru-RU" sz="1800" i="1" dirty="0" smtClean="0"/>
            <a:t>.</a:t>
          </a:r>
          <a:endParaRPr lang="ru-RU" sz="1800" i="1" dirty="0"/>
        </a:p>
      </dgm:t>
    </dgm:pt>
    <dgm:pt modelId="{481EFC14-EA5C-4AEF-A161-1E6BBE52A30B}" type="parTrans" cxnId="{33DBAFB0-7725-4C2D-9581-768793E70124}">
      <dgm:prSet/>
      <dgm:spPr/>
      <dgm:t>
        <a:bodyPr/>
        <a:lstStyle/>
        <a:p>
          <a:endParaRPr lang="ru-RU"/>
        </a:p>
      </dgm:t>
    </dgm:pt>
    <dgm:pt modelId="{75F15660-98B5-4CCF-AB2E-BBF320F8A699}" type="sibTrans" cxnId="{33DBAFB0-7725-4C2D-9581-768793E70124}">
      <dgm:prSet/>
      <dgm:spPr/>
      <dgm:t>
        <a:bodyPr/>
        <a:lstStyle/>
        <a:p>
          <a:endParaRPr lang="ru-RU"/>
        </a:p>
      </dgm:t>
    </dgm:pt>
    <dgm:pt modelId="{EF90748B-A64B-428B-9917-151C261C2740}" type="pres">
      <dgm:prSet presAssocID="{4262F2BA-325A-450B-BCB0-69F70E0B5C4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922AF0-004F-4809-BED2-9BBCBB23D393}" type="pres">
      <dgm:prSet presAssocID="{A517936D-0F96-45EB-86F3-D60145F4FB7C}" presName="roof" presStyleLbl="dkBgShp" presStyleIdx="0" presStyleCnt="2"/>
      <dgm:spPr/>
      <dgm:t>
        <a:bodyPr/>
        <a:lstStyle/>
        <a:p>
          <a:endParaRPr lang="ru-RU"/>
        </a:p>
      </dgm:t>
    </dgm:pt>
    <dgm:pt modelId="{1E8658F4-4377-4500-AF0B-23EA35D01D23}" type="pres">
      <dgm:prSet presAssocID="{A517936D-0F96-45EB-86F3-D60145F4FB7C}" presName="pillars" presStyleCnt="0"/>
      <dgm:spPr/>
    </dgm:pt>
    <dgm:pt modelId="{2698F700-CF6A-4784-9FE1-F083C1D6AB0D}" type="pres">
      <dgm:prSet presAssocID="{A517936D-0F96-45EB-86F3-D60145F4FB7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1AA86-5D7A-43DC-B1C7-9F8EE0F464FE}" type="pres">
      <dgm:prSet presAssocID="{635C921E-4B3A-4833-B47C-400634F7BD13}" presName="pillarX" presStyleLbl="node1" presStyleIdx="1" presStyleCnt="3" custScaleX="100098" custScaleY="10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75401-2A68-482E-AAB3-8B28BB57FEC0}" type="pres">
      <dgm:prSet presAssocID="{EA25D246-34B5-45EA-8BCA-5015B793167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101C5-3A56-4B56-B8C5-4B43346725E1}" type="pres">
      <dgm:prSet presAssocID="{A517936D-0F96-45EB-86F3-D60145F4FB7C}" presName="base" presStyleLbl="dkBgShp" presStyleIdx="1" presStyleCnt="2"/>
      <dgm:spPr/>
    </dgm:pt>
  </dgm:ptLst>
  <dgm:cxnLst>
    <dgm:cxn modelId="{6B7E6024-2D03-4CFC-AD68-BDB20C9EDDDC}" type="presOf" srcId="{EA25D246-34B5-45EA-8BCA-5015B793167F}" destId="{D4575401-2A68-482E-AAB3-8B28BB57FEC0}" srcOrd="0" destOrd="0" presId="urn:microsoft.com/office/officeart/2005/8/layout/hList3"/>
    <dgm:cxn modelId="{33DBAFB0-7725-4C2D-9581-768793E70124}" srcId="{A517936D-0F96-45EB-86F3-D60145F4FB7C}" destId="{EA25D246-34B5-45EA-8BCA-5015B793167F}" srcOrd="2" destOrd="0" parTransId="{481EFC14-EA5C-4AEF-A161-1E6BBE52A30B}" sibTransId="{75F15660-98B5-4CCF-AB2E-BBF320F8A699}"/>
    <dgm:cxn modelId="{AAFC3A4D-6B02-4CDD-99B9-AD3150DFE2DF}" type="presOf" srcId="{4390B387-0AB0-4893-9807-FA3C79373EF5}" destId="{2698F700-CF6A-4784-9FE1-F083C1D6AB0D}" srcOrd="0" destOrd="0" presId="urn:microsoft.com/office/officeart/2005/8/layout/hList3"/>
    <dgm:cxn modelId="{0C2A0432-B17A-47C0-9EC6-9EF735C3922C}" srcId="{A517936D-0F96-45EB-86F3-D60145F4FB7C}" destId="{635C921E-4B3A-4833-B47C-400634F7BD13}" srcOrd="1" destOrd="0" parTransId="{D0B7EA54-512A-453C-BE80-69D44A83D855}" sibTransId="{08026C1D-C76D-44D9-9059-9CC3D4C41C73}"/>
    <dgm:cxn modelId="{5324F4E5-8426-4C76-AE11-75C948A2D7E7}" srcId="{A517936D-0F96-45EB-86F3-D60145F4FB7C}" destId="{4390B387-0AB0-4893-9807-FA3C79373EF5}" srcOrd="0" destOrd="0" parTransId="{1C78E239-8499-4BDD-AC06-7BC030F53AAE}" sibTransId="{A8BDBCA2-1F8D-4010-B1B1-D2010495625E}"/>
    <dgm:cxn modelId="{F2A08FCE-B0D8-4E3B-8CFE-A93FFA62D42C}" type="presOf" srcId="{A517936D-0F96-45EB-86F3-D60145F4FB7C}" destId="{35922AF0-004F-4809-BED2-9BBCBB23D393}" srcOrd="0" destOrd="0" presId="urn:microsoft.com/office/officeart/2005/8/layout/hList3"/>
    <dgm:cxn modelId="{DCF11D7D-4069-4247-8458-110C38429CBD}" type="presOf" srcId="{4262F2BA-325A-450B-BCB0-69F70E0B5C4D}" destId="{EF90748B-A64B-428B-9917-151C261C2740}" srcOrd="0" destOrd="0" presId="urn:microsoft.com/office/officeart/2005/8/layout/hList3"/>
    <dgm:cxn modelId="{08DEB62B-0860-4B14-85ED-16D0BD2E6DCE}" type="presOf" srcId="{635C921E-4B3A-4833-B47C-400634F7BD13}" destId="{1CF1AA86-5D7A-43DC-B1C7-9F8EE0F464FE}" srcOrd="0" destOrd="0" presId="urn:microsoft.com/office/officeart/2005/8/layout/hList3"/>
    <dgm:cxn modelId="{9A84AA63-7B4E-4020-BD5C-387A5938FB68}" srcId="{4262F2BA-325A-450B-BCB0-69F70E0B5C4D}" destId="{A517936D-0F96-45EB-86F3-D60145F4FB7C}" srcOrd="0" destOrd="0" parTransId="{818A54B6-4554-4FE7-9C7F-704368D9F3CC}" sibTransId="{88CE6BA4-AA71-4EB6-97BE-845D37CCCA35}"/>
    <dgm:cxn modelId="{24E56C9A-4066-4AA0-AE13-4858970F5D9E}" type="presParOf" srcId="{EF90748B-A64B-428B-9917-151C261C2740}" destId="{35922AF0-004F-4809-BED2-9BBCBB23D393}" srcOrd="0" destOrd="0" presId="urn:microsoft.com/office/officeart/2005/8/layout/hList3"/>
    <dgm:cxn modelId="{B9FDBB9D-76E2-4D72-A689-40EEEE8C1930}" type="presParOf" srcId="{EF90748B-A64B-428B-9917-151C261C2740}" destId="{1E8658F4-4377-4500-AF0B-23EA35D01D23}" srcOrd="1" destOrd="0" presId="urn:microsoft.com/office/officeart/2005/8/layout/hList3"/>
    <dgm:cxn modelId="{1397D75C-20E2-47D5-8B68-5F6D7C67ECE3}" type="presParOf" srcId="{1E8658F4-4377-4500-AF0B-23EA35D01D23}" destId="{2698F700-CF6A-4784-9FE1-F083C1D6AB0D}" srcOrd="0" destOrd="0" presId="urn:microsoft.com/office/officeart/2005/8/layout/hList3"/>
    <dgm:cxn modelId="{0B7CFB8D-CCD6-44BA-8E51-26A3891ED5DD}" type="presParOf" srcId="{1E8658F4-4377-4500-AF0B-23EA35D01D23}" destId="{1CF1AA86-5D7A-43DC-B1C7-9F8EE0F464FE}" srcOrd="1" destOrd="0" presId="urn:microsoft.com/office/officeart/2005/8/layout/hList3"/>
    <dgm:cxn modelId="{9DEBD88B-6B31-435E-B904-662503A88A79}" type="presParOf" srcId="{1E8658F4-4377-4500-AF0B-23EA35D01D23}" destId="{D4575401-2A68-482E-AAB3-8B28BB57FEC0}" srcOrd="2" destOrd="0" presId="urn:microsoft.com/office/officeart/2005/8/layout/hList3"/>
    <dgm:cxn modelId="{30D9D4AF-785E-496F-9596-28FDB0128940}" type="presParOf" srcId="{EF90748B-A64B-428B-9917-151C261C2740}" destId="{C63101C5-3A56-4B56-B8C5-4B43346725E1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AA7F63-C4B4-4A07-8C39-236038C34FF0}">
      <dsp:nvSpPr>
        <dsp:cNvPr id="0" name=""/>
        <dsp:cNvSpPr/>
      </dsp:nvSpPr>
      <dsp:spPr>
        <a:xfrm>
          <a:off x="0" y="0"/>
          <a:ext cx="6912768" cy="1394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FF0000"/>
              </a:solidFill>
            </a:rPr>
            <a:t>К</a:t>
          </a:r>
          <a:r>
            <a:rPr lang="ru-RU" sz="1800" b="1" i="1" kern="1200" dirty="0" err="1" smtClean="0">
              <a:solidFill>
                <a:srgbClr val="FF0000"/>
              </a:solidFill>
            </a:rPr>
            <a:t>редитн</a:t>
          </a:r>
          <a:r>
            <a:rPr lang="uk-UA" sz="1800" b="1" i="1" kern="1200" dirty="0" smtClean="0">
              <a:solidFill>
                <a:srgbClr val="FF0000"/>
              </a:solidFill>
            </a:rPr>
            <a:t>і</a:t>
          </a:r>
          <a:r>
            <a:rPr lang="ru-RU" sz="1800" b="1" i="1" kern="1200" dirty="0" smtClean="0">
              <a:solidFill>
                <a:srgbClr val="FF0000"/>
              </a:solidFill>
            </a:rPr>
            <a:t> </a:t>
          </a:r>
          <a:r>
            <a:rPr lang="ru-RU" sz="1800" b="1" i="1" kern="1200" dirty="0" err="1" smtClean="0">
              <a:solidFill>
                <a:srgbClr val="FF0000"/>
              </a:solidFill>
            </a:rPr>
            <a:t>правовідносинами</a:t>
          </a:r>
          <a:r>
            <a:rPr lang="ru-RU" sz="1800" b="1" i="1" kern="1200" dirty="0" smtClean="0">
              <a:solidFill>
                <a:srgbClr val="FF0000"/>
              </a:solidFill>
            </a:rPr>
            <a:t> </a:t>
          </a:r>
          <a:r>
            <a:rPr lang="uk-UA" sz="1800" i="1" kern="1200" dirty="0" smtClean="0"/>
            <a:t>– це відносини, </a:t>
          </a:r>
          <a:r>
            <a:rPr lang="ru-RU" sz="1800" i="1" kern="1200" dirty="0" smtClean="0"/>
            <a:t>що виникають з</a:t>
          </a:r>
          <a:br>
            <a:rPr lang="ru-RU" sz="1800" i="1" kern="1200" dirty="0" smtClean="0"/>
          </a:br>
          <a:r>
            <a:rPr lang="ru-RU" sz="1800" i="1" kern="1200" dirty="0" smtClean="0"/>
            <a:t>приводу </a:t>
          </a:r>
          <a:r>
            <a:rPr lang="ru-RU" sz="1800" i="1" kern="1200" dirty="0" err="1" smtClean="0"/>
            <a:t>надання</a:t>
          </a:r>
          <a:r>
            <a:rPr lang="ru-RU" sz="1800" i="1" kern="1200" dirty="0" smtClean="0"/>
            <a:t> (</a:t>
          </a:r>
          <a:r>
            <a:rPr lang="ru-RU" sz="1800" i="1" kern="1200" dirty="0" err="1" smtClean="0"/>
            <a:t>передачі</a:t>
          </a:r>
          <a:r>
            <a:rPr lang="ru-RU" sz="1800" i="1" kern="1200" dirty="0" smtClean="0"/>
            <a:t>, </a:t>
          </a:r>
          <a:r>
            <a:rPr lang="ru-RU" sz="1800" i="1" kern="1200" dirty="0" err="1" smtClean="0"/>
            <a:t>використання</a:t>
          </a:r>
          <a:r>
            <a:rPr lang="ru-RU" sz="1800" i="1" kern="1200" dirty="0" smtClean="0"/>
            <a:t>) </a:t>
          </a:r>
          <a:r>
            <a:rPr lang="ru-RU" sz="1800" i="1" kern="1200" dirty="0" err="1" smtClean="0"/>
            <a:t>грошових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коштів</a:t>
          </a:r>
          <a:r>
            <a:rPr lang="ru-RU" sz="1800" i="1" kern="1200" dirty="0" smtClean="0"/>
            <a:t> на </a:t>
          </a:r>
          <a:r>
            <a:rPr lang="ru-RU" sz="1800" i="1" kern="1200" dirty="0" err="1" smtClean="0"/>
            <a:t>умовах</a:t>
          </a:r>
          <a:r>
            <a:rPr lang="ru-RU" sz="1800" i="1" kern="1200" dirty="0" smtClean="0"/>
            <a:t/>
          </a:r>
          <a:br>
            <a:rPr lang="ru-RU" sz="1800" i="1" kern="1200" dirty="0" smtClean="0"/>
          </a:br>
          <a:r>
            <a:rPr lang="ru-RU" sz="1800" i="1" kern="1200" dirty="0" err="1" smtClean="0"/>
            <a:t>повернення</a:t>
          </a:r>
          <a:r>
            <a:rPr lang="ru-RU" sz="1800" i="1" kern="1200" dirty="0" smtClean="0"/>
            <a:t>. </a:t>
          </a:r>
          <a:endParaRPr lang="ru-RU" sz="1800" i="1" kern="1200" dirty="0"/>
        </a:p>
      </dsp:txBody>
      <dsp:txXfrm>
        <a:off x="0" y="0"/>
        <a:ext cx="5372315" cy="1394074"/>
      </dsp:txXfrm>
    </dsp:sp>
    <dsp:sp modelId="{E63A3074-2B29-46CD-B05A-CD80FE2A84BF}">
      <dsp:nvSpPr>
        <dsp:cNvPr id="0" name=""/>
        <dsp:cNvSpPr/>
      </dsp:nvSpPr>
      <dsp:spPr>
        <a:xfrm>
          <a:off x="504079" y="1584182"/>
          <a:ext cx="6912768" cy="1394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rgbClr val="FF0000"/>
              </a:solidFill>
            </a:rPr>
            <a:t>Предметом кредиту </a:t>
          </a:r>
          <a:r>
            <a:rPr lang="ru-RU" sz="1800" i="1" kern="1200" dirty="0" smtClean="0"/>
            <a:t>можуть бути й </a:t>
          </a:r>
          <a:r>
            <a:rPr lang="ru-RU" sz="1800" i="1" kern="1200" dirty="0" err="1" smtClean="0"/>
            <a:t>інші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речі</a:t>
          </a:r>
          <a:r>
            <a:rPr lang="ru-RU" sz="1800" i="1" kern="1200" dirty="0" smtClean="0"/>
            <a:t>, які </a:t>
          </a:r>
          <a:r>
            <a:rPr lang="ru-RU" sz="1800" i="1" kern="1200" dirty="0" err="1" smtClean="0"/>
            <a:t>визначаються</a:t>
          </a:r>
          <a:r>
            <a:rPr lang="ru-RU" sz="1800" i="1" kern="1200" dirty="0" smtClean="0"/>
            <a:t/>
          </a:r>
          <a:br>
            <a:rPr lang="ru-RU" sz="1800" i="1" kern="1200" dirty="0" smtClean="0"/>
          </a:br>
          <a:r>
            <a:rPr lang="ru-RU" sz="1800" i="1" kern="1200" dirty="0" err="1" smtClean="0"/>
            <a:t>родовими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ознаками</a:t>
          </a:r>
          <a:r>
            <a:rPr lang="ru-RU" sz="1800" i="1" kern="1200" dirty="0" smtClean="0"/>
            <a:t>, </a:t>
          </a:r>
          <a:r>
            <a:rPr lang="ru-RU" sz="1800" i="1" kern="1200" dirty="0" err="1" smtClean="0"/>
            <a:t>однак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такі</a:t>
          </a:r>
          <a:r>
            <a:rPr lang="ru-RU" sz="1800" i="1" kern="1200" dirty="0" smtClean="0"/>
            <a:t> договори </a:t>
          </a:r>
          <a:r>
            <a:rPr lang="ru-RU" sz="1800" i="1" kern="1200" dirty="0" err="1" smtClean="0"/>
            <a:t>менш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поширені</a:t>
          </a:r>
          <a:r>
            <a:rPr lang="ru-RU" sz="1800" i="1" kern="1200" dirty="0" smtClean="0"/>
            <a:t> в </a:t>
          </a:r>
          <a:r>
            <a:rPr lang="ru-RU" sz="1800" i="1" kern="1200" dirty="0" err="1" smtClean="0"/>
            <a:t>практиці</a:t>
          </a:r>
          <a:r>
            <a:rPr lang="ru-RU" sz="1800" i="1" kern="1200" dirty="0" smtClean="0"/>
            <a:t>, </a:t>
          </a:r>
          <a:r>
            <a:rPr lang="ru-RU" sz="1800" i="1" kern="1200" dirty="0" err="1" smtClean="0"/>
            <a:t>аніж</a:t>
          </a:r>
          <a:r>
            <a:rPr lang="ru-RU" sz="1800" i="1" kern="1200" dirty="0" smtClean="0"/>
            <a:t/>
          </a:r>
          <a:br>
            <a:rPr lang="ru-RU" sz="1800" i="1" kern="1200" dirty="0" smtClean="0"/>
          </a:br>
          <a:r>
            <a:rPr lang="ru-RU" sz="1800" i="1" kern="1200" dirty="0" smtClean="0"/>
            <a:t>договори з </a:t>
          </a:r>
          <a:r>
            <a:rPr lang="ru-RU" sz="1800" i="1" kern="1200" dirty="0" err="1" smtClean="0"/>
            <a:t>надання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грошових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коштів</a:t>
          </a:r>
          <a:r>
            <a:rPr lang="ru-RU" sz="1800" i="1" kern="1200" dirty="0" smtClean="0"/>
            <a:t>. </a:t>
          </a:r>
          <a:endParaRPr lang="ru-RU" sz="1800" i="1" kern="1200" dirty="0"/>
        </a:p>
      </dsp:txBody>
      <dsp:txXfrm>
        <a:off x="504079" y="1584182"/>
        <a:ext cx="5427675" cy="1394074"/>
      </dsp:txXfrm>
    </dsp:sp>
    <dsp:sp modelId="{8EA893E8-62E6-4681-91EE-7509D9A04547}">
      <dsp:nvSpPr>
        <dsp:cNvPr id="0" name=""/>
        <dsp:cNvSpPr/>
      </dsp:nvSpPr>
      <dsp:spPr>
        <a:xfrm>
          <a:off x="864130" y="3096339"/>
          <a:ext cx="7344885" cy="1538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>
              <a:solidFill>
                <a:srgbClr val="FF0000"/>
              </a:solidFill>
            </a:rPr>
            <a:t>Кредитні правовідносини у широкому розумінні      </a:t>
          </a:r>
          <a:r>
            <a:rPr lang="uk-UA" sz="1600" i="1" kern="1200" dirty="0" smtClean="0"/>
            <a:t>виникають і на підставі надання однією стороною іншій за договором авансу, попередньої оплати, відстрочення та розстрочення</a:t>
          </a:r>
          <a:br>
            <a:rPr lang="uk-UA" sz="1600" i="1" kern="1200" dirty="0" smtClean="0"/>
          </a:br>
          <a:r>
            <a:rPr lang="uk-UA" sz="1600" i="1" kern="1200" dirty="0" smtClean="0"/>
            <a:t>оплати товарів, робіт або послуг, тобто — комерційний кредит.</a:t>
          </a:r>
          <a:br>
            <a:rPr lang="uk-UA" sz="1600" i="1" kern="1200" dirty="0" smtClean="0"/>
          </a:br>
          <a:endParaRPr lang="ru-RU" sz="1600" i="1" kern="1200" dirty="0"/>
        </a:p>
      </dsp:txBody>
      <dsp:txXfrm>
        <a:off x="864130" y="3096339"/>
        <a:ext cx="5776140" cy="1538096"/>
      </dsp:txXfrm>
    </dsp:sp>
    <dsp:sp modelId="{C13AAAF5-EC8A-4ABF-A957-C9B94F6332C2}">
      <dsp:nvSpPr>
        <dsp:cNvPr id="0" name=""/>
        <dsp:cNvSpPr/>
      </dsp:nvSpPr>
      <dsp:spPr>
        <a:xfrm>
          <a:off x="1728191" y="4824537"/>
          <a:ext cx="6912768" cy="1394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rgbClr val="FF0000"/>
              </a:solidFill>
            </a:rPr>
            <a:t>У </a:t>
          </a:r>
          <a:r>
            <a:rPr lang="ru-RU" sz="1800" i="1" kern="1200" dirty="0" err="1" smtClean="0">
              <a:solidFill>
                <a:srgbClr val="FF0000"/>
              </a:solidFill>
            </a:rPr>
            <a:t>вузькому</a:t>
          </a:r>
          <a:r>
            <a:rPr lang="ru-RU" sz="1800" i="1" kern="1200" dirty="0" smtClean="0">
              <a:solidFill>
                <a:srgbClr val="FF0000"/>
              </a:solidFill>
            </a:rPr>
            <a:t> </a:t>
          </a:r>
          <a:r>
            <a:rPr lang="ru-RU" sz="1800" i="1" kern="1200" dirty="0" err="1" smtClean="0">
              <a:solidFill>
                <a:srgbClr val="FF0000"/>
              </a:solidFill>
            </a:rPr>
            <a:t>розумінні</a:t>
          </a:r>
          <a:r>
            <a:rPr lang="ru-RU" sz="1800" i="1" kern="1200" dirty="0" smtClean="0">
              <a:solidFill>
                <a:srgbClr val="FF0000"/>
              </a:solidFill>
            </a:rPr>
            <a:t> </a:t>
          </a:r>
          <a:r>
            <a:rPr lang="ru-RU" sz="1800" i="1" kern="1200" dirty="0" err="1" smtClean="0">
              <a:solidFill>
                <a:srgbClr val="FF0000"/>
              </a:solidFill>
            </a:rPr>
            <a:t>кредитні</a:t>
          </a:r>
          <a:r>
            <a:rPr lang="ru-RU" sz="1800" i="1" kern="1200" dirty="0" smtClean="0">
              <a:solidFill>
                <a:srgbClr val="FF0000"/>
              </a:solidFill>
            </a:rPr>
            <a:t> </a:t>
          </a:r>
          <a:r>
            <a:rPr lang="ru-RU" sz="1800" i="1" kern="1200" dirty="0" err="1" smtClean="0">
              <a:solidFill>
                <a:srgbClr val="FF0000"/>
              </a:solidFill>
            </a:rPr>
            <a:t>правовідносини</a:t>
          </a:r>
          <a:r>
            <a:rPr lang="ru-RU" sz="1800" i="1" kern="1200" dirty="0" smtClean="0">
              <a:solidFill>
                <a:srgbClr val="FF0000"/>
              </a:solidFill>
            </a:rPr>
            <a:t> </a:t>
          </a:r>
          <a:r>
            <a:rPr lang="ru-RU" sz="1800" i="1" kern="1200" dirty="0" smtClean="0"/>
            <a:t>— це </a:t>
          </a:r>
          <a:r>
            <a:rPr lang="ru-RU" sz="1800" i="1" kern="1200" dirty="0" err="1" smtClean="0"/>
            <a:t>правовідносини</a:t>
          </a:r>
          <a:r>
            <a:rPr lang="ru-RU" sz="1800" i="1" kern="1200" dirty="0" smtClean="0"/>
            <a:t>, що</a:t>
          </a:r>
          <a:br>
            <a:rPr lang="ru-RU" sz="1800" i="1" kern="1200" dirty="0" smtClean="0"/>
          </a:br>
          <a:r>
            <a:rPr lang="ru-RU" sz="1800" i="1" kern="1200" dirty="0" err="1" smtClean="0"/>
            <a:t>охоплюються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поняттям</a:t>
          </a:r>
          <a:r>
            <a:rPr lang="ru-RU" sz="1800" i="1" kern="1200" dirty="0" smtClean="0"/>
            <a:t> кредитного договору (</a:t>
          </a:r>
          <a:r>
            <a:rPr lang="ru-RU" sz="1800" i="1" kern="1200" dirty="0" err="1" smtClean="0"/>
            <a:t>банківської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позички</a:t>
          </a:r>
          <a:r>
            <a:rPr lang="ru-RU" sz="1800" i="1" kern="1200" dirty="0" smtClean="0"/>
            <a:t>).</a:t>
          </a:r>
          <a:endParaRPr lang="ru-RU" sz="1800" i="1" kern="1200" dirty="0"/>
        </a:p>
      </dsp:txBody>
      <dsp:txXfrm>
        <a:off x="1728191" y="4824537"/>
        <a:ext cx="5427675" cy="1394074"/>
      </dsp:txXfrm>
    </dsp:sp>
    <dsp:sp modelId="{92D10A30-98D0-4643-850A-DA3E86222977}">
      <dsp:nvSpPr>
        <dsp:cNvPr id="0" name=""/>
        <dsp:cNvSpPr/>
      </dsp:nvSpPr>
      <dsp:spPr>
        <a:xfrm>
          <a:off x="6006619" y="1067734"/>
          <a:ext cx="906148" cy="9061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06619" y="1067734"/>
        <a:ext cx="906148" cy="906148"/>
      </dsp:txXfrm>
    </dsp:sp>
    <dsp:sp modelId="{CA63CCF6-7535-4E2C-A853-5F22359AC624}">
      <dsp:nvSpPr>
        <dsp:cNvPr id="0" name=""/>
        <dsp:cNvSpPr/>
      </dsp:nvSpPr>
      <dsp:spPr>
        <a:xfrm>
          <a:off x="6585563" y="2715277"/>
          <a:ext cx="906148" cy="9061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85563" y="2715277"/>
        <a:ext cx="906148" cy="906148"/>
      </dsp:txXfrm>
    </dsp:sp>
    <dsp:sp modelId="{D7E47523-21EA-4213-8F7A-0BC2FAED8D86}">
      <dsp:nvSpPr>
        <dsp:cNvPr id="0" name=""/>
        <dsp:cNvSpPr/>
      </dsp:nvSpPr>
      <dsp:spPr>
        <a:xfrm>
          <a:off x="7155867" y="4362820"/>
          <a:ext cx="906148" cy="9061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155867" y="4362820"/>
        <a:ext cx="906148" cy="9061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8ED732-2799-4E31-A877-D9AABF095542}">
      <dsp:nvSpPr>
        <dsp:cNvPr id="0" name=""/>
        <dsp:cNvSpPr/>
      </dsp:nvSpPr>
      <dsp:spPr>
        <a:xfrm>
          <a:off x="4384981" y="2880321"/>
          <a:ext cx="2941862" cy="354313"/>
        </a:xfrm>
        <a:custGeom>
          <a:avLst/>
          <a:gdLst/>
          <a:ahLst/>
          <a:cxnLst/>
          <a:rect l="0" t="0" r="0" b="0"/>
          <a:pathLst>
            <a:path>
              <a:moveTo>
                <a:pt x="2941862" y="354313"/>
              </a:moveTo>
              <a:lnTo>
                <a:pt x="0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5CA52-9443-47D2-9EC4-22F53C1CAEE4}">
      <dsp:nvSpPr>
        <dsp:cNvPr id="0" name=""/>
        <dsp:cNvSpPr/>
      </dsp:nvSpPr>
      <dsp:spPr>
        <a:xfrm>
          <a:off x="4522653" y="976307"/>
          <a:ext cx="2804190" cy="175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0"/>
              </a:lnTo>
              <a:lnTo>
                <a:pt x="2804190" y="4990"/>
              </a:lnTo>
              <a:lnTo>
                <a:pt x="2804190" y="1758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FAC74-3B5F-4996-8A87-4D00030AD9EA}">
      <dsp:nvSpPr>
        <dsp:cNvPr id="0" name=""/>
        <dsp:cNvSpPr/>
      </dsp:nvSpPr>
      <dsp:spPr>
        <a:xfrm>
          <a:off x="2053125" y="2329966"/>
          <a:ext cx="5512570" cy="2350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728"/>
              </a:lnTo>
              <a:lnTo>
                <a:pt x="5512570" y="2179728"/>
              </a:lnTo>
              <a:lnTo>
                <a:pt x="5512570" y="235055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28F5C-A1BD-46E2-ABEB-A193771BEE36}">
      <dsp:nvSpPr>
        <dsp:cNvPr id="0" name=""/>
        <dsp:cNvSpPr/>
      </dsp:nvSpPr>
      <dsp:spPr>
        <a:xfrm>
          <a:off x="1378856" y="2329966"/>
          <a:ext cx="674269" cy="2537155"/>
        </a:xfrm>
        <a:custGeom>
          <a:avLst/>
          <a:gdLst/>
          <a:ahLst/>
          <a:cxnLst/>
          <a:rect l="0" t="0" r="0" b="0"/>
          <a:pathLst>
            <a:path>
              <a:moveTo>
                <a:pt x="674269" y="0"/>
              </a:moveTo>
              <a:lnTo>
                <a:pt x="674269" y="2366327"/>
              </a:lnTo>
              <a:lnTo>
                <a:pt x="0" y="2366327"/>
              </a:lnTo>
              <a:lnTo>
                <a:pt x="0" y="25371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6D4DE-6CE3-42FC-B09D-69967BDBF535}">
      <dsp:nvSpPr>
        <dsp:cNvPr id="0" name=""/>
        <dsp:cNvSpPr/>
      </dsp:nvSpPr>
      <dsp:spPr>
        <a:xfrm>
          <a:off x="2053125" y="976307"/>
          <a:ext cx="2469528" cy="463850"/>
        </a:xfrm>
        <a:custGeom>
          <a:avLst/>
          <a:gdLst/>
          <a:ahLst/>
          <a:cxnLst/>
          <a:rect l="0" t="0" r="0" b="0"/>
          <a:pathLst>
            <a:path>
              <a:moveTo>
                <a:pt x="2469528" y="0"/>
              </a:moveTo>
              <a:lnTo>
                <a:pt x="2469528" y="293022"/>
              </a:lnTo>
              <a:lnTo>
                <a:pt x="0" y="293022"/>
              </a:lnTo>
              <a:lnTo>
                <a:pt x="0" y="4638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13618-37A6-4B6E-8373-9CF6F9EDE86A}">
      <dsp:nvSpPr>
        <dsp:cNvPr id="0" name=""/>
        <dsp:cNvSpPr/>
      </dsp:nvSpPr>
      <dsp:spPr>
        <a:xfrm>
          <a:off x="1059559" y="-194646"/>
          <a:ext cx="6926187" cy="1170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42F77-48F2-421C-BAEB-A38873AAA48D}">
      <dsp:nvSpPr>
        <dsp:cNvPr id="0" name=""/>
        <dsp:cNvSpPr/>
      </dsp:nvSpPr>
      <dsp:spPr>
        <a:xfrm>
          <a:off x="1264451" y="0"/>
          <a:ext cx="6926187" cy="117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solidFill>
                <a:schemeClr val="bg2">
                  <a:lumMod val="50000"/>
                </a:schemeClr>
              </a:solidFill>
            </a:rPr>
            <a:t>Принципи</a:t>
          </a:r>
          <a:r>
            <a:rPr lang="ru-RU" sz="2000" b="1" i="1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2000" b="1" i="1" kern="1200" dirty="0" err="1" smtClean="0">
              <a:solidFill>
                <a:schemeClr val="bg2">
                  <a:lumMod val="50000"/>
                </a:schemeClr>
              </a:solidFill>
            </a:rPr>
            <a:t>кредитування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— це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головні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правила, яких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необхідно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дотримуватись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при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наданні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кредиту.</a:t>
          </a:r>
          <a:endParaRPr lang="ru-RU" sz="2000" i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264451" y="0"/>
        <a:ext cx="6926187" cy="1170954"/>
      </dsp:txXfrm>
    </dsp:sp>
    <dsp:sp modelId="{2F82E3B7-C349-40E7-AAE7-477C0071AAE4}">
      <dsp:nvSpPr>
        <dsp:cNvPr id="0" name=""/>
        <dsp:cNvSpPr/>
      </dsp:nvSpPr>
      <dsp:spPr>
        <a:xfrm>
          <a:off x="0" y="1440158"/>
          <a:ext cx="4106252" cy="889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57F68-E66D-4DE1-A240-2F3C46A633A5}">
      <dsp:nvSpPr>
        <dsp:cNvPr id="0" name=""/>
        <dsp:cNvSpPr/>
      </dsp:nvSpPr>
      <dsp:spPr>
        <a:xfrm>
          <a:off x="204890" y="1634805"/>
          <a:ext cx="4106252" cy="889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bg2">
                  <a:lumMod val="50000"/>
                </a:schemeClr>
              </a:solidFill>
            </a:rPr>
            <a:t>1) </a:t>
          </a:r>
          <a:r>
            <a:rPr lang="ru-RU" sz="2000" b="1" i="1" kern="1200" dirty="0" err="1" smtClean="0">
              <a:solidFill>
                <a:schemeClr val="bg2">
                  <a:lumMod val="50000"/>
                </a:schemeClr>
              </a:solidFill>
            </a:rPr>
            <a:t>Терміновість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- кредит повинен бути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повернений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у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термін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, що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визначений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кредитною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угодою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;</a:t>
          </a:r>
          <a:endParaRPr lang="ru-RU" sz="2000" i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04890" y="1634805"/>
        <a:ext cx="4106252" cy="889808"/>
      </dsp:txXfrm>
    </dsp:sp>
    <dsp:sp modelId="{BC969785-083B-4945-8646-6E73C4AF58F7}">
      <dsp:nvSpPr>
        <dsp:cNvPr id="0" name=""/>
        <dsp:cNvSpPr/>
      </dsp:nvSpPr>
      <dsp:spPr>
        <a:xfrm>
          <a:off x="-22739" y="4867122"/>
          <a:ext cx="2803191" cy="2039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DAB64-A226-46FA-B67C-23F6F95184DF}">
      <dsp:nvSpPr>
        <dsp:cNvPr id="0" name=""/>
        <dsp:cNvSpPr/>
      </dsp:nvSpPr>
      <dsp:spPr>
        <a:xfrm>
          <a:off x="182152" y="5061768"/>
          <a:ext cx="2803191" cy="2039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bg2">
                  <a:lumMod val="50000"/>
                </a:schemeClr>
              </a:solidFill>
            </a:rPr>
            <a:t>3) </a:t>
          </a:r>
          <a:r>
            <a:rPr lang="ru-RU" sz="2000" b="1" i="1" kern="1200" dirty="0" err="1" smtClean="0">
              <a:solidFill>
                <a:schemeClr val="bg2">
                  <a:lumMod val="50000"/>
                </a:schemeClr>
              </a:solidFill>
            </a:rPr>
            <a:t>Платність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—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сплата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процентів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,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об'єктивний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супутник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кредиту, тому що кредит -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комерційна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операція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;</a:t>
          </a:r>
          <a:endParaRPr lang="ru-RU" sz="2000" i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82152" y="5061768"/>
        <a:ext cx="2803191" cy="2039639"/>
      </dsp:txXfrm>
    </dsp:sp>
    <dsp:sp modelId="{0A88DE3D-7A9F-4DCA-B1AD-EF3C6024EFA3}">
      <dsp:nvSpPr>
        <dsp:cNvPr id="0" name=""/>
        <dsp:cNvSpPr/>
      </dsp:nvSpPr>
      <dsp:spPr>
        <a:xfrm>
          <a:off x="6372207" y="4680523"/>
          <a:ext cx="2386977" cy="2215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61FEA-213D-473F-B6DD-828501A722DC}">
      <dsp:nvSpPr>
        <dsp:cNvPr id="0" name=""/>
        <dsp:cNvSpPr/>
      </dsp:nvSpPr>
      <dsp:spPr>
        <a:xfrm>
          <a:off x="6577099" y="4875170"/>
          <a:ext cx="2386977" cy="2215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bg2">
                  <a:lumMod val="50000"/>
                </a:schemeClr>
              </a:solidFill>
            </a:rPr>
            <a:t>4)Забезпеченість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- мета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цього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принципу: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захистити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інтереси банку,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зменшити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ризик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операції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;</a:t>
          </a:r>
          <a:endParaRPr lang="ru-RU" sz="2000" i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6577099" y="4875170"/>
        <a:ext cx="2386977" cy="2215984"/>
      </dsp:txXfrm>
    </dsp:sp>
    <dsp:sp modelId="{AED02F8F-0D12-456C-B25F-B1A35FF4C364}">
      <dsp:nvSpPr>
        <dsp:cNvPr id="0" name=""/>
        <dsp:cNvSpPr/>
      </dsp:nvSpPr>
      <dsp:spPr>
        <a:xfrm>
          <a:off x="5995957" y="1152126"/>
          <a:ext cx="2661773" cy="2082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82ABA-01E2-4F16-B7DA-99A0DB74F3FE}">
      <dsp:nvSpPr>
        <dsp:cNvPr id="0" name=""/>
        <dsp:cNvSpPr/>
      </dsp:nvSpPr>
      <dsp:spPr>
        <a:xfrm>
          <a:off x="6200848" y="1346773"/>
          <a:ext cx="2661773" cy="2082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bg2">
                  <a:lumMod val="50000"/>
                </a:schemeClr>
              </a:solidFill>
            </a:rPr>
            <a:t>2) </a:t>
          </a:r>
          <a:r>
            <a:rPr lang="ru-RU" sz="2000" b="1" i="1" kern="1200" dirty="0" err="1" smtClean="0">
              <a:solidFill>
                <a:schemeClr val="bg2">
                  <a:lumMod val="50000"/>
                </a:schemeClr>
              </a:solidFill>
            </a:rPr>
            <a:t>Поверненність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-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виникає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із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суті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кредиту,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цим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кредит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якраз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і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відрізняється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від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фінансових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відносин;</a:t>
          </a:r>
          <a:endParaRPr lang="ru-RU" sz="2000" i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6200848" y="1346773"/>
        <a:ext cx="2661773" cy="2082507"/>
      </dsp:txXfrm>
    </dsp:sp>
    <dsp:sp modelId="{BA2B4A06-CCCA-4DF4-A301-D053947EC865}">
      <dsp:nvSpPr>
        <dsp:cNvPr id="0" name=""/>
        <dsp:cNvSpPr/>
      </dsp:nvSpPr>
      <dsp:spPr>
        <a:xfrm>
          <a:off x="3045833" y="2880321"/>
          <a:ext cx="2678296" cy="2573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2D05C-3D27-4238-AE3D-7363B75B4EC9}">
      <dsp:nvSpPr>
        <dsp:cNvPr id="0" name=""/>
        <dsp:cNvSpPr/>
      </dsp:nvSpPr>
      <dsp:spPr>
        <a:xfrm>
          <a:off x="3250725" y="3074968"/>
          <a:ext cx="2678296" cy="2573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bg2">
                  <a:lumMod val="50000"/>
                </a:schemeClr>
              </a:solidFill>
            </a:rPr>
            <a:t>5) </a:t>
          </a:r>
          <a:r>
            <a:rPr lang="ru-RU" sz="2000" b="1" i="1" kern="1200" dirty="0" err="1" smtClean="0">
              <a:solidFill>
                <a:schemeClr val="bg2">
                  <a:lumMod val="50000"/>
                </a:schemeClr>
              </a:solidFill>
            </a:rPr>
            <a:t>Цільове</a:t>
          </a:r>
          <a:r>
            <a:rPr lang="ru-RU" sz="2000" b="1" i="1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2000" b="1" i="1" kern="1200" dirty="0" err="1" smtClean="0">
              <a:solidFill>
                <a:schemeClr val="bg2">
                  <a:lumMod val="50000"/>
                </a:schemeClr>
              </a:solidFill>
            </a:rPr>
            <a:t>використання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-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вкладення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коштів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у сферу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обігу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,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виробництво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, тобто на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конкретні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заходи, а не за </a:t>
          </a:r>
          <a:r>
            <a:rPr lang="ru-RU" sz="2000" i="1" kern="1200" dirty="0" err="1" smtClean="0">
              <a:solidFill>
                <a:schemeClr val="bg2">
                  <a:lumMod val="50000"/>
                </a:schemeClr>
              </a:solidFill>
            </a:rPr>
            <a:t>нагальною</a:t>
          </a:r>
          <a:r>
            <a:rPr lang="ru-RU" sz="2000" i="1" kern="1200" dirty="0" smtClean="0">
              <a:solidFill>
                <a:schemeClr val="bg2">
                  <a:lumMod val="50000"/>
                </a:schemeClr>
              </a:solidFill>
            </a:rPr>
            <a:t> потребою у коштах</a:t>
          </a:r>
          <a:endParaRPr lang="ru-RU" sz="2000" i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250725" y="3074968"/>
        <a:ext cx="2678296" cy="25734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C7C303-E115-48B1-8BA7-4AB77B53C336}">
      <dsp:nvSpPr>
        <dsp:cNvPr id="0" name=""/>
        <dsp:cNvSpPr/>
      </dsp:nvSpPr>
      <dsp:spPr>
        <a:xfrm rot="10800000">
          <a:off x="1152106" y="0"/>
          <a:ext cx="5458926" cy="15012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99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err="1" smtClean="0">
              <a:solidFill>
                <a:srgbClr val="FF0000"/>
              </a:solidFill>
            </a:rPr>
            <a:t>Перерозподільну</a:t>
          </a:r>
          <a:r>
            <a:rPr lang="ru-RU" sz="1900" b="1" i="1" kern="1200" dirty="0" smtClean="0">
              <a:solidFill>
                <a:srgbClr val="FF0000"/>
              </a:solidFill>
            </a:rPr>
            <a:t> </a:t>
          </a:r>
          <a:r>
            <a:rPr lang="ru-RU" sz="1900" b="1" i="1" kern="1200" dirty="0" err="1" smtClean="0">
              <a:solidFill>
                <a:srgbClr val="FF0000"/>
              </a:solidFill>
            </a:rPr>
            <a:t>функцію</a:t>
          </a:r>
          <a:r>
            <a:rPr lang="ru-RU" sz="1900" b="1" i="1" kern="1200" dirty="0" smtClean="0">
              <a:solidFill>
                <a:srgbClr val="FF0000"/>
              </a:solidFill>
            </a:rPr>
            <a:t> </a:t>
          </a:r>
          <a:r>
            <a:rPr lang="ru-RU" sz="1900" b="1" i="1" kern="1200" dirty="0" smtClean="0"/>
            <a:t>-  </a:t>
          </a:r>
          <a:r>
            <a:rPr lang="ru-RU" sz="1900" i="1" kern="1200" dirty="0" smtClean="0"/>
            <a:t>за </a:t>
          </a:r>
          <a:r>
            <a:rPr lang="ru-RU" sz="1900" i="1" kern="1200" dirty="0" err="1" smtClean="0"/>
            <a:t>допомогою</a:t>
          </a:r>
          <a:r>
            <a:rPr lang="ru-RU" sz="1900" i="1" kern="1200" dirty="0" smtClean="0"/>
            <a:t> </a:t>
          </a:r>
          <a:r>
            <a:rPr lang="ru-RU" sz="1900" i="1" kern="1200" dirty="0" err="1" smtClean="0"/>
            <a:t>неї</a:t>
          </a:r>
          <a:r>
            <a:rPr lang="ru-RU" sz="1900" i="1" kern="1200" dirty="0" smtClean="0"/>
            <a:t> </a:t>
          </a:r>
          <a:r>
            <a:rPr lang="ru-RU" sz="1900" i="1" kern="1200" dirty="0" err="1" smtClean="0"/>
            <a:t>відбувається</a:t>
          </a:r>
          <a:r>
            <a:rPr lang="ru-RU" sz="1900" i="1" kern="1200" dirty="0" smtClean="0"/>
            <a:t> </a:t>
          </a:r>
          <a:r>
            <a:rPr lang="ru-RU" sz="1900" i="1" kern="1200" dirty="0" err="1" smtClean="0"/>
            <a:t>перерозподіл</a:t>
          </a:r>
          <a:r>
            <a:rPr lang="ru-RU" sz="1900" i="1" kern="1200" dirty="0" smtClean="0"/>
            <a:t> </a:t>
          </a:r>
          <a:r>
            <a:rPr lang="ru-RU" sz="1900" i="1" kern="1200" dirty="0" err="1" smtClean="0"/>
            <a:t>вартості</a:t>
          </a:r>
          <a:r>
            <a:rPr lang="ru-RU" sz="1900" i="1" kern="1200" dirty="0" smtClean="0"/>
            <a:t> кредиту на засадах </a:t>
          </a:r>
          <a:r>
            <a:rPr lang="ru-RU" sz="1900" i="1" kern="1200" dirty="0" err="1" smtClean="0"/>
            <a:t>повернення</a:t>
          </a:r>
          <a:r>
            <a:rPr lang="ru-RU" sz="1900" i="1" kern="1200" dirty="0" smtClean="0"/>
            <a:t>.</a:t>
          </a:r>
          <a:endParaRPr lang="ru-RU" sz="1900" kern="1200" dirty="0"/>
        </a:p>
      </dsp:txBody>
      <dsp:txXfrm rot="10800000">
        <a:off x="1152106" y="0"/>
        <a:ext cx="5458926" cy="1501212"/>
      </dsp:txXfrm>
    </dsp:sp>
    <dsp:sp modelId="{6F4EF133-82CD-4B2A-AB08-8AEAA8CFD7A8}">
      <dsp:nvSpPr>
        <dsp:cNvPr id="0" name=""/>
        <dsp:cNvSpPr/>
      </dsp:nvSpPr>
      <dsp:spPr>
        <a:xfrm>
          <a:off x="0" y="0"/>
          <a:ext cx="1501212" cy="15012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48756-ACF5-4278-BB3A-D846E5C7A036}">
      <dsp:nvSpPr>
        <dsp:cNvPr id="0" name=""/>
        <dsp:cNvSpPr/>
      </dsp:nvSpPr>
      <dsp:spPr>
        <a:xfrm rot="10800000">
          <a:off x="1800190" y="1944214"/>
          <a:ext cx="5458926" cy="15012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99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err="1" smtClean="0">
              <a:solidFill>
                <a:srgbClr val="FF0000"/>
              </a:solidFill>
            </a:rPr>
            <a:t>Емісійна</a:t>
          </a:r>
          <a:r>
            <a:rPr lang="ru-RU" sz="1900" b="1" i="1" kern="1200" dirty="0" smtClean="0">
              <a:solidFill>
                <a:srgbClr val="FF0000"/>
              </a:solidFill>
            </a:rPr>
            <a:t> </a:t>
          </a:r>
          <a:r>
            <a:rPr lang="ru-RU" sz="1900" b="1" i="1" kern="1200" dirty="0" err="1" smtClean="0">
              <a:solidFill>
                <a:srgbClr val="FF0000"/>
              </a:solidFill>
            </a:rPr>
            <a:t>функція</a:t>
          </a:r>
          <a:r>
            <a:rPr lang="ru-RU" sz="1900" b="1" i="1" kern="1200" dirty="0" smtClean="0">
              <a:solidFill>
                <a:srgbClr val="FF0000"/>
              </a:solidFill>
            </a:rPr>
            <a:t> </a:t>
          </a:r>
          <a:r>
            <a:rPr lang="ru-RU" sz="1900" b="1" i="1" kern="1200" dirty="0" smtClean="0"/>
            <a:t>- </a:t>
          </a:r>
          <a:r>
            <a:rPr lang="ru-RU" sz="1900" i="1" kern="1200" dirty="0" smtClean="0"/>
            <a:t>це </a:t>
          </a:r>
          <a:r>
            <a:rPr lang="ru-RU" sz="1900" i="1" kern="1200" dirty="0" err="1" smtClean="0"/>
            <a:t>створення</a:t>
          </a:r>
          <a:r>
            <a:rPr lang="ru-RU" sz="1900" i="1" kern="1200" dirty="0" smtClean="0"/>
            <a:t> грошей для грошового </a:t>
          </a:r>
          <a:r>
            <a:rPr lang="ru-RU" sz="1900" i="1" kern="1200" dirty="0" err="1" smtClean="0"/>
            <a:t>обігу</a:t>
          </a:r>
          <a:r>
            <a:rPr lang="ru-RU" sz="1900" i="1" kern="1200" dirty="0" smtClean="0"/>
            <a:t>.</a:t>
          </a:r>
          <a:endParaRPr lang="ru-RU" sz="1900" kern="1200" dirty="0"/>
        </a:p>
      </dsp:txBody>
      <dsp:txXfrm rot="10800000">
        <a:off x="1800190" y="1944214"/>
        <a:ext cx="5458926" cy="1501212"/>
      </dsp:txXfrm>
    </dsp:sp>
    <dsp:sp modelId="{96D6A56A-5B39-4246-A331-664263924D9C}">
      <dsp:nvSpPr>
        <dsp:cNvPr id="0" name=""/>
        <dsp:cNvSpPr/>
      </dsp:nvSpPr>
      <dsp:spPr>
        <a:xfrm>
          <a:off x="720073" y="1872216"/>
          <a:ext cx="1501212" cy="15012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2FA13-71A7-4711-A390-71A9A87283BA}">
      <dsp:nvSpPr>
        <dsp:cNvPr id="0" name=""/>
        <dsp:cNvSpPr/>
      </dsp:nvSpPr>
      <dsp:spPr>
        <a:xfrm rot="10800000">
          <a:off x="2736287" y="3888431"/>
          <a:ext cx="5458926" cy="15012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99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err="1" smtClean="0">
              <a:solidFill>
                <a:srgbClr val="FF0000"/>
              </a:solidFill>
            </a:rPr>
            <a:t>Контрольна</a:t>
          </a:r>
          <a:r>
            <a:rPr lang="ru-RU" sz="1900" b="1" i="1" kern="1200" dirty="0" smtClean="0">
              <a:solidFill>
                <a:srgbClr val="FF0000"/>
              </a:solidFill>
            </a:rPr>
            <a:t> </a:t>
          </a:r>
          <a:r>
            <a:rPr lang="ru-RU" sz="1900" b="1" i="1" kern="1200" dirty="0" err="1" smtClean="0">
              <a:solidFill>
                <a:srgbClr val="FF0000"/>
              </a:solidFill>
            </a:rPr>
            <a:t>функція</a:t>
          </a:r>
          <a:r>
            <a:rPr lang="ru-RU" sz="1900" i="1" kern="1200" dirty="0" smtClean="0"/>
            <a:t> – </a:t>
          </a:r>
          <a:r>
            <a:rPr lang="ru-RU" sz="1900" i="1" kern="1200" dirty="0" err="1" smtClean="0"/>
            <a:t>полягає</a:t>
          </a:r>
          <a:r>
            <a:rPr lang="ru-RU" sz="1900" i="1" kern="1200" dirty="0" smtClean="0"/>
            <a:t> в тому, що вступивши в </a:t>
          </a:r>
          <a:r>
            <a:rPr lang="ru-RU" sz="1900" i="1" kern="1200" dirty="0" err="1" smtClean="0"/>
            <a:t>кредитні</a:t>
          </a:r>
          <a:r>
            <a:rPr lang="ru-RU" sz="1900" i="1" kern="1200" dirty="0" smtClean="0"/>
            <a:t> відносини, </a:t>
          </a:r>
          <a:r>
            <a:rPr lang="ru-RU" sz="1900" i="1" kern="1200" dirty="0" err="1" smtClean="0"/>
            <a:t>позичальник</a:t>
          </a:r>
          <a:r>
            <a:rPr lang="ru-RU" sz="1900" i="1" kern="1200" dirty="0" smtClean="0"/>
            <a:t> і кредитор повинні </a:t>
          </a:r>
          <a:r>
            <a:rPr lang="ru-RU" sz="1900" i="1" kern="1200" dirty="0" err="1" smtClean="0"/>
            <a:t>здійснювати</a:t>
          </a:r>
          <a:r>
            <a:rPr lang="ru-RU" sz="1900" i="1" kern="1200" dirty="0" smtClean="0"/>
            <a:t> контроль за </a:t>
          </a:r>
          <a:r>
            <a:rPr lang="ru-RU" sz="1900" i="1" kern="1200" dirty="0" err="1" smtClean="0"/>
            <a:t>своєю</a:t>
          </a:r>
          <a:r>
            <a:rPr lang="ru-RU" sz="1900" i="1" kern="1200" dirty="0" smtClean="0"/>
            <a:t> </a:t>
          </a:r>
          <a:r>
            <a:rPr lang="ru-RU" sz="1900" i="1" kern="1200" dirty="0" err="1" smtClean="0"/>
            <a:t>діяльністю</a:t>
          </a:r>
          <a:endParaRPr lang="ru-RU" sz="1900" kern="1200" dirty="0"/>
        </a:p>
      </dsp:txBody>
      <dsp:txXfrm rot="10800000">
        <a:off x="2736287" y="3888431"/>
        <a:ext cx="5458926" cy="1501212"/>
      </dsp:txXfrm>
    </dsp:sp>
    <dsp:sp modelId="{28534305-81DA-45E3-AB7D-B39904693FD4}">
      <dsp:nvSpPr>
        <dsp:cNvPr id="0" name=""/>
        <dsp:cNvSpPr/>
      </dsp:nvSpPr>
      <dsp:spPr>
        <a:xfrm>
          <a:off x="1656184" y="3816417"/>
          <a:ext cx="1501212" cy="15012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143D-2B9B-4291-97C3-FD719D2BB9C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7F83-4B4A-4687-B304-94A0A97CD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143D-2B9B-4291-97C3-FD719D2BB9C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7F83-4B4A-4687-B304-94A0A97CD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143D-2B9B-4291-97C3-FD719D2BB9C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7F83-4B4A-4687-B304-94A0A97CDBE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143D-2B9B-4291-97C3-FD719D2BB9C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7F83-4B4A-4687-B304-94A0A97CDB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143D-2B9B-4291-97C3-FD719D2BB9C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7F83-4B4A-4687-B304-94A0A97CD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143D-2B9B-4291-97C3-FD719D2BB9C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7F83-4B4A-4687-B304-94A0A97CDB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143D-2B9B-4291-97C3-FD719D2BB9C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7F83-4B4A-4687-B304-94A0A97CD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143D-2B9B-4291-97C3-FD719D2BB9C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7F83-4B4A-4687-B304-94A0A97CD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143D-2B9B-4291-97C3-FD719D2BB9C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7F83-4B4A-4687-B304-94A0A97CD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143D-2B9B-4291-97C3-FD719D2BB9C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7F83-4B4A-4687-B304-94A0A97CDB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143D-2B9B-4291-97C3-FD719D2BB9C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7F83-4B4A-4687-B304-94A0A97CDB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BF143D-2B9B-4291-97C3-FD719D2BB9C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B87F83-4B4A-4687-B304-94A0A97CDB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br>
              <a:rPr lang="uk-UA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Поняття кредиту та кредитних правовідносин.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Класифікація кредитів, принципи та функції кредитування.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Порядок кредитування.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Правова природа кредитного договору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Стадії кредитного процесу.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Поняття та характеристика кредитного портфелю.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Структура кредитного договору.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Оцінка фінансового стану кредитором позичальника</a:t>
            </a:r>
          </a:p>
          <a:p>
            <a:pPr marL="514350" lvl="0" indent="-514350">
              <a:buFont typeface="+mj-lt"/>
              <a:buAutoNum type="arabicPeriod"/>
            </a:pP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5191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Мои документы\Мои рисунки\image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8640"/>
            <a:ext cx="6084168" cy="6525344"/>
          </a:xfrm>
          <a:prstGeom prst="rect">
            <a:avLst/>
          </a:prstGeom>
          <a:noFill/>
        </p:spPr>
      </p:pic>
      <p:pic>
        <p:nvPicPr>
          <p:cNvPr id="4101" name="Picture 5" descr="C:\Documents and Settings\Администратор\Мои документы\Мои рисунки\kad-kr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42928"/>
            <a:ext cx="3203848" cy="3115072"/>
          </a:xfrm>
          <a:prstGeom prst="rect">
            <a:avLst/>
          </a:prstGeom>
          <a:noFill/>
        </p:spPr>
      </p:pic>
      <p:pic>
        <p:nvPicPr>
          <p:cNvPr id="4102" name="Picture 6" descr="C:\Documents and Settings\Администратор\Мои документы\Мои рисунки\Monetyi_i_rubli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2" y="226459"/>
            <a:ext cx="3059832" cy="338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9730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16416" cy="6063952"/>
          </a:xfrm>
        </p:spPr>
      </p:pic>
    </p:spTree>
    <p:extLst>
      <p:ext uri="{BB962C8B-B14F-4D97-AF65-F5344CB8AC3E}">
        <p14:creationId xmlns="" xmlns:p14="http://schemas.microsoft.com/office/powerpoint/2010/main" val="2327706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Мои рисунки\image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832648" cy="6408712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Мои документы\Мои рисунки\1305055343_011000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0648"/>
            <a:ext cx="2808312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3996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Администратор\Мои документы\Мои рисунки\image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26469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891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5871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Мои документы\Мои рисунки\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4464496"/>
          </a:xfrm>
          <a:prstGeom prst="rect">
            <a:avLst/>
          </a:prstGeom>
          <a:noFill/>
        </p:spPr>
      </p:pic>
      <p:pic>
        <p:nvPicPr>
          <p:cNvPr id="5" name="Picture 3" descr="C:\Documents and Settings\Администратор\Мои документы\Мои рисунки\Monetyi_i_rub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8568952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5792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36912"/>
            <a:ext cx="8640960" cy="388843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i="1" dirty="0" smtClean="0"/>
              <a:t> </a:t>
            </a:r>
            <a:r>
              <a:rPr lang="ru-RU" sz="2200" b="1" i="1" dirty="0" err="1" smtClean="0"/>
              <a:t>Товарний</a:t>
            </a:r>
            <a:r>
              <a:rPr lang="ru-RU" sz="2200" b="1" i="1" dirty="0"/>
              <a:t> </a:t>
            </a:r>
            <a:r>
              <a:rPr lang="ru-RU" sz="2200" b="1" i="1" dirty="0" smtClean="0"/>
              <a:t>- </a:t>
            </a:r>
            <a:r>
              <a:rPr lang="ru-RU" sz="2200" i="1" dirty="0" smtClean="0"/>
              <a:t> </a:t>
            </a:r>
            <a:r>
              <a:rPr lang="ru-RU" sz="2200" i="1" dirty="0"/>
              <a:t>що </a:t>
            </a:r>
            <a:r>
              <a:rPr lang="ru-RU" sz="2200" i="1" dirty="0" err="1"/>
              <a:t>виникає</a:t>
            </a:r>
            <a:r>
              <a:rPr lang="ru-RU" sz="2200" i="1" dirty="0"/>
              <a:t> між </a:t>
            </a:r>
            <a:r>
              <a:rPr lang="ru-RU" sz="2200" i="1" dirty="0" err="1"/>
              <a:t>продавцями</a:t>
            </a:r>
            <a:r>
              <a:rPr lang="ru-RU" sz="2200" i="1" dirty="0"/>
              <a:t> і </a:t>
            </a:r>
            <a:r>
              <a:rPr lang="ru-RU" sz="2200" i="1" dirty="0" err="1"/>
              <a:t>покупцями</a:t>
            </a:r>
            <a:r>
              <a:rPr lang="ru-RU" sz="2200" i="1" dirty="0"/>
              <a:t>, коли </a:t>
            </a:r>
            <a:r>
              <a:rPr lang="ru-RU" sz="2200" i="1" dirty="0" err="1"/>
              <a:t>покупці</a:t>
            </a:r>
            <a:r>
              <a:rPr lang="ru-RU" sz="2200" i="1" dirty="0"/>
              <a:t> </a:t>
            </a:r>
            <a:r>
              <a:rPr lang="ru-RU" sz="2200" i="1" dirty="0" err="1"/>
              <a:t>одержують</a:t>
            </a:r>
            <a:r>
              <a:rPr lang="ru-RU" sz="2200" i="1" dirty="0"/>
              <a:t> </a:t>
            </a:r>
            <a:r>
              <a:rPr lang="ru-RU" sz="2200" i="1" dirty="0" err="1"/>
              <a:t>товари</a:t>
            </a:r>
            <a:r>
              <a:rPr lang="ru-RU" sz="2200" i="1" dirty="0"/>
              <a:t> чи </a:t>
            </a:r>
            <a:r>
              <a:rPr lang="ru-RU" sz="2200" i="1" dirty="0" err="1"/>
              <a:t>послуги</a:t>
            </a:r>
            <a:r>
              <a:rPr lang="ru-RU" sz="2200" i="1" dirty="0"/>
              <a:t> з </a:t>
            </a:r>
            <a:r>
              <a:rPr lang="ru-RU" sz="2200" i="1" dirty="0" err="1"/>
              <a:t>відтермінуванням</a:t>
            </a:r>
            <a:r>
              <a:rPr lang="ru-RU" sz="2200" i="1" dirty="0"/>
              <a:t> платежу;</a:t>
            </a:r>
          </a:p>
          <a:p>
            <a:r>
              <a:rPr lang="ru-RU" sz="2200" i="1" dirty="0" smtClean="0"/>
              <a:t> </a:t>
            </a:r>
            <a:r>
              <a:rPr lang="ru-RU" sz="2200" b="1" i="1" dirty="0" err="1" smtClean="0"/>
              <a:t>Грошовий</a:t>
            </a:r>
            <a:r>
              <a:rPr lang="ru-RU" sz="2200" i="1" dirty="0"/>
              <a:t> </a:t>
            </a:r>
            <a:r>
              <a:rPr lang="ru-RU" sz="2200" i="1" dirty="0" smtClean="0"/>
              <a:t>-  </a:t>
            </a:r>
            <a:r>
              <a:rPr lang="ru-RU" sz="2200" i="1" dirty="0"/>
              <a:t>що </a:t>
            </a:r>
            <a:r>
              <a:rPr lang="ru-RU" sz="2200" i="1" dirty="0" err="1"/>
              <a:t>найбільш</a:t>
            </a:r>
            <a:r>
              <a:rPr lang="ru-RU" sz="2200" i="1" dirty="0"/>
              <a:t> </a:t>
            </a:r>
            <a:r>
              <a:rPr lang="ru-RU" sz="2200" i="1" dirty="0" err="1"/>
              <a:t>характерний</a:t>
            </a:r>
            <a:r>
              <a:rPr lang="ru-RU" sz="2200" i="1" dirty="0"/>
              <a:t> у </a:t>
            </a:r>
            <a:r>
              <a:rPr lang="ru-RU" sz="2200" i="1" dirty="0" err="1"/>
              <a:t>банківській</a:t>
            </a:r>
            <a:r>
              <a:rPr lang="ru-RU" sz="2200" i="1" dirty="0"/>
              <a:t> </a:t>
            </a:r>
            <a:r>
              <a:rPr lang="ru-RU" sz="2200" i="1" dirty="0" err="1"/>
              <a:t>практиці</a:t>
            </a:r>
            <a:r>
              <a:rPr lang="ru-RU" sz="2200" i="1" dirty="0"/>
              <a:t>;</a:t>
            </a:r>
          </a:p>
          <a:p>
            <a:r>
              <a:rPr lang="ru-RU" sz="2200" i="1" dirty="0" smtClean="0"/>
              <a:t> </a:t>
            </a:r>
            <a:r>
              <a:rPr lang="ru-RU" sz="2200" b="1" i="1" dirty="0" err="1"/>
              <a:t>З</a:t>
            </a:r>
            <a:r>
              <a:rPr lang="ru-RU" sz="2200" b="1" i="1" dirty="0" err="1" smtClean="0"/>
              <a:t>обов'язання</a:t>
            </a:r>
            <a:r>
              <a:rPr lang="ru-RU" sz="2200" b="1" i="1" dirty="0" smtClean="0"/>
              <a:t> </a:t>
            </a:r>
            <a:r>
              <a:rPr lang="ru-RU" sz="2200" b="1" i="1" dirty="0"/>
              <a:t>банку </a:t>
            </a:r>
            <a:r>
              <a:rPr lang="ru-RU" sz="2200" b="1" i="1" dirty="0" err="1"/>
              <a:t>гарантувати</a:t>
            </a:r>
            <a:r>
              <a:rPr lang="ru-RU" sz="2200" b="1" i="1" dirty="0"/>
              <a:t> </a:t>
            </a:r>
            <a:r>
              <a:rPr lang="ru-RU" sz="2200" b="1" i="1" dirty="0" err="1"/>
              <a:t>платіж</a:t>
            </a:r>
            <a:r>
              <a:rPr lang="ru-RU" sz="2200" b="1" i="1" dirty="0"/>
              <a:t> </a:t>
            </a:r>
            <a:r>
              <a:rPr lang="ru-RU" sz="2200" b="1" i="1" dirty="0" err="1"/>
              <a:t>клієнтові</a:t>
            </a:r>
            <a:r>
              <a:rPr lang="ru-RU" sz="2200" i="1" dirty="0"/>
              <a:t> </a:t>
            </a:r>
            <a:r>
              <a:rPr lang="ru-RU" sz="2200" i="1" dirty="0" smtClean="0"/>
              <a:t> - </a:t>
            </a:r>
            <a:r>
              <a:rPr lang="ru-RU" sz="2200" i="1" dirty="0" err="1" smtClean="0"/>
              <a:t>виникає</a:t>
            </a:r>
            <a:r>
              <a:rPr lang="ru-RU" sz="2200" i="1" dirty="0" smtClean="0"/>
              <a:t> у </a:t>
            </a:r>
            <a:r>
              <a:rPr lang="ru-RU" sz="2200" i="1" dirty="0" err="1"/>
              <a:t>випадку</a:t>
            </a:r>
            <a:r>
              <a:rPr lang="ru-RU" sz="2200" i="1" dirty="0"/>
              <a:t>, коли той не </a:t>
            </a:r>
            <a:r>
              <a:rPr lang="ru-RU" sz="2200" i="1" dirty="0" err="1"/>
              <a:t>зможе</a:t>
            </a:r>
            <a:r>
              <a:rPr lang="ru-RU" sz="2200" i="1" dirty="0"/>
              <a:t> </a:t>
            </a:r>
            <a:r>
              <a:rPr lang="ru-RU" sz="2200" i="1" dirty="0" err="1" smtClean="0"/>
              <a:t>оплатити</a:t>
            </a:r>
            <a:endParaRPr lang="ru-RU" sz="2200" i="1" dirty="0" smtClean="0"/>
          </a:p>
          <a:p>
            <a:r>
              <a:rPr lang="ru-RU" sz="2200" i="1" dirty="0" smtClean="0"/>
              <a:t> </a:t>
            </a:r>
            <a:r>
              <a:rPr lang="ru-RU" sz="2200" i="1" dirty="0" err="1"/>
              <a:t>свої</a:t>
            </a:r>
            <a:r>
              <a:rPr lang="ru-RU" sz="2200" i="1" dirty="0"/>
              <a:t> </a:t>
            </a:r>
            <a:r>
              <a:rPr lang="ru-RU" sz="2200" i="1" dirty="0" err="1"/>
              <a:t>рахунки</a:t>
            </a:r>
            <a:r>
              <a:rPr lang="ru-RU" sz="2200" i="1" dirty="0"/>
              <a:t>.</a:t>
            </a:r>
          </a:p>
          <a:p>
            <a:endParaRPr lang="ru-RU" sz="22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400800" cy="901824"/>
          </a:xfrm>
        </p:spPr>
        <p:txBody>
          <a:bodyPr>
            <a:noAutofit/>
          </a:bodyPr>
          <a:lstStyle/>
          <a:p>
            <a:r>
              <a:rPr lang="ru-RU" sz="3200" b="1" i="1" dirty="0" err="1"/>
              <a:t>Розрізняють</a:t>
            </a:r>
            <a:r>
              <a:rPr lang="ru-RU" sz="3200" b="1" i="1" dirty="0"/>
              <a:t> три </a:t>
            </a:r>
            <a:r>
              <a:rPr lang="ru-RU" sz="3200" b="1" i="1" dirty="0" err="1"/>
              <a:t>основні</a:t>
            </a:r>
            <a:r>
              <a:rPr lang="ru-RU" sz="3200" b="1" i="1" dirty="0"/>
              <a:t> </a:t>
            </a:r>
            <a:r>
              <a:rPr lang="ru-RU" sz="3200" b="1" i="1" dirty="0" err="1"/>
              <a:t>форми</a:t>
            </a:r>
            <a:r>
              <a:rPr lang="ru-RU" sz="3200" b="1" i="1" dirty="0"/>
              <a:t> кредиту</a:t>
            </a:r>
          </a:p>
        </p:txBody>
      </p:sp>
      <p:pic>
        <p:nvPicPr>
          <p:cNvPr id="2050" name="Picture 2" descr="C:\Users\Главный\Desktop\imagesCAE0J2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384376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784624345"/>
              </p:ext>
            </p:extLst>
          </p:nvPr>
        </p:nvGraphicFramePr>
        <p:xfrm>
          <a:off x="107504" y="1322630"/>
          <a:ext cx="8856984" cy="621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08917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uk-UA" sz="4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Порядок </a:t>
            </a:r>
            <a:r>
              <a:rPr lang="uk-UA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кредитування.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8877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79487"/>
            <a:ext cx="194421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7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16" y="404664"/>
            <a:ext cx="597825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9" y="260648"/>
            <a:ext cx="23241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7" y="3501008"/>
            <a:ext cx="230505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21480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uk-UA" sz="4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Структура </a:t>
            </a:r>
            <a:r>
              <a:rPr lang="uk-UA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кредитного договору.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790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Поняття </a:t>
            </a:r>
            <a:r>
              <a:rPr lang="uk-UA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кредиту та кредитних правовідносин.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979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          </a:t>
            </a:r>
            <a:r>
              <a:rPr lang="ru-RU" sz="3600" b="1" dirty="0" smtClean="0"/>
              <a:t>Структура кредитного договору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697144" cy="5328592"/>
          </a:xfrm>
        </p:spPr>
        <p:txBody>
          <a:bodyPr>
            <a:no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структурою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кредитний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включати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преамбулу, в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зазначаються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організаційно-правова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форма;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предмет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суму договору; (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уточнюється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мета кредиту,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сума, строк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позики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величина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річних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указується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номер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дата договору);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кредиту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вказується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конкретно: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застави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поруки (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гарантія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папери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зазначається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кредит,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наданий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банком,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забезпечується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належним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позичальникові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майном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коштами);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порядок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погашення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позики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розкривається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конкретний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видачі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погашення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позики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зазначенням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терміну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зобов'язання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банку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позичальника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(банк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зобов'язується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відкрити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позичальникові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вказується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номер)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позичковий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видачі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кредиту;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позичальник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зобов'язується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кредит на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зазначені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договорі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одержаного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кредиту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сплату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нарахованих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поточного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рахунка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встановлені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строки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строкових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зобов'язань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права банку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позичальника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(банк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право 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недотримання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позичальником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умов договору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розірвати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достроково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стягнути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кредит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сплатою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штрафу —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вказується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штрафу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відсотках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позички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позичальник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достроково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розірвати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повернувши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одержаний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кредит,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відсотки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попередньо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повідомивши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банк);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санкції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невиконання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умов договору;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порядок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спірних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(вони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вирішуються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чинним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арбітражному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порядку);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особливі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порядок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договорі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оформляються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додатковою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угодою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строк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договору (строк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кредитного договору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встановлюється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кредиту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погашення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позики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за нею);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юридичні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адреси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реквізити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підписи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341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>
            <a:normAutofit fontScale="62500" lnSpcReduction="20000"/>
          </a:bodyPr>
          <a:lstStyle/>
          <a:p>
            <a:r>
              <a:rPr lang="ru-RU" sz="3400" i="1" dirty="0"/>
              <a:t>Структура кредитного договору законом не </a:t>
            </a:r>
            <a:r>
              <a:rPr lang="ru-RU" sz="3400" i="1" dirty="0" err="1"/>
              <a:t>регламен¬тируется</a:t>
            </a:r>
            <a:r>
              <a:rPr lang="ru-RU" sz="3400" i="1" dirty="0"/>
              <a:t>, і на </a:t>
            </a:r>
            <a:r>
              <a:rPr lang="ru-RU" sz="3400" i="1" dirty="0" err="1"/>
              <a:t>практиці</a:t>
            </a:r>
            <a:r>
              <a:rPr lang="ru-RU" sz="3400" i="1" dirty="0"/>
              <a:t> </a:t>
            </a:r>
            <a:r>
              <a:rPr lang="ru-RU" sz="3400" i="1" dirty="0" err="1"/>
              <a:t>він</a:t>
            </a:r>
            <a:r>
              <a:rPr lang="ru-RU" sz="3400" i="1" dirty="0"/>
              <a:t> </a:t>
            </a:r>
            <a:r>
              <a:rPr lang="ru-RU" sz="3400" i="1" dirty="0" err="1"/>
              <a:t>має</a:t>
            </a:r>
            <a:r>
              <a:rPr lang="ru-RU" sz="3400" i="1" dirty="0"/>
              <a:t> </a:t>
            </a:r>
            <a:r>
              <a:rPr lang="ru-RU" sz="3400" i="1" dirty="0" err="1"/>
              <a:t>наступні</a:t>
            </a:r>
            <a:r>
              <a:rPr lang="ru-RU" sz="3400" i="1" dirty="0"/>
              <a:t> </a:t>
            </a:r>
            <a:r>
              <a:rPr lang="ru-RU" sz="3400" i="1" dirty="0" err="1"/>
              <a:t>розділи</a:t>
            </a:r>
            <a:r>
              <a:rPr lang="ru-RU" sz="3400" i="1" dirty="0"/>
              <a:t>: </a:t>
            </a:r>
          </a:p>
          <a:p>
            <a:r>
              <a:rPr lang="ru-RU" dirty="0"/>
              <a:t> </a:t>
            </a:r>
          </a:p>
          <a:p>
            <a:endParaRPr lang="ru-RU" sz="2600" b="1" dirty="0" smtClean="0"/>
          </a:p>
          <a:p>
            <a:r>
              <a:rPr lang="ru-RU" sz="2600" b="1" dirty="0" smtClean="0"/>
              <a:t> </a:t>
            </a:r>
            <a:r>
              <a:rPr lang="ru-RU" sz="2600" b="1" dirty="0"/>
              <a:t>1. </a:t>
            </a:r>
            <a:r>
              <a:rPr lang="ru-RU" sz="2600" b="1" dirty="0" err="1"/>
              <a:t>ввідна</a:t>
            </a:r>
            <a:r>
              <a:rPr lang="ru-RU" sz="2600" b="1" dirty="0"/>
              <a:t> частина;</a:t>
            </a:r>
          </a:p>
          <a:p>
            <a:r>
              <a:rPr lang="ru-RU" sz="2600" b="1" dirty="0"/>
              <a:t> </a:t>
            </a:r>
          </a:p>
          <a:p>
            <a:r>
              <a:rPr lang="ru-RU" sz="2600" b="1" dirty="0"/>
              <a:t> 2. </a:t>
            </a:r>
            <a:r>
              <a:rPr lang="ru-RU" sz="2600" b="1" dirty="0" err="1"/>
              <a:t>загальні</a:t>
            </a:r>
            <a:r>
              <a:rPr lang="ru-RU" sz="2600" b="1" dirty="0"/>
              <a:t> </a:t>
            </a:r>
            <a:r>
              <a:rPr lang="ru-RU" sz="2600" b="1" dirty="0" err="1"/>
              <a:t>положення</a:t>
            </a:r>
            <a:r>
              <a:rPr lang="ru-RU" sz="2600" b="1" dirty="0"/>
              <a:t>;</a:t>
            </a:r>
          </a:p>
          <a:p>
            <a:r>
              <a:rPr lang="ru-RU" sz="2600" b="1" dirty="0"/>
              <a:t> </a:t>
            </a:r>
          </a:p>
          <a:p>
            <a:r>
              <a:rPr lang="ru-RU" sz="2600" b="1" dirty="0"/>
              <a:t> 3. предмет договору;</a:t>
            </a:r>
          </a:p>
          <a:p>
            <a:r>
              <a:rPr lang="ru-RU" sz="2600" b="1" dirty="0"/>
              <a:t> </a:t>
            </a:r>
          </a:p>
          <a:p>
            <a:r>
              <a:rPr lang="ru-RU" sz="2600" b="1" dirty="0"/>
              <a:t> 4. умови </a:t>
            </a:r>
            <a:r>
              <a:rPr lang="ru-RU" sz="2600" b="1" dirty="0" err="1"/>
              <a:t>надання</a:t>
            </a:r>
            <a:r>
              <a:rPr lang="ru-RU" sz="2600" b="1" dirty="0"/>
              <a:t> кредиту;</a:t>
            </a:r>
          </a:p>
          <a:p>
            <a:r>
              <a:rPr lang="ru-RU" sz="2600" b="1" dirty="0"/>
              <a:t> </a:t>
            </a:r>
          </a:p>
          <a:p>
            <a:r>
              <a:rPr lang="ru-RU" sz="2600" b="1" dirty="0"/>
              <a:t> 5. умови і порядок </a:t>
            </a:r>
            <a:r>
              <a:rPr lang="ru-RU" sz="2600" b="1" dirty="0" err="1"/>
              <a:t>розрахунків</a:t>
            </a:r>
            <a:r>
              <a:rPr lang="ru-RU" sz="2600" b="1" dirty="0"/>
              <a:t>;</a:t>
            </a:r>
          </a:p>
          <a:p>
            <a:r>
              <a:rPr lang="ru-RU" sz="2600" b="1" dirty="0"/>
              <a:t> </a:t>
            </a:r>
          </a:p>
          <a:p>
            <a:r>
              <a:rPr lang="ru-RU" sz="2600" b="1" dirty="0"/>
              <a:t> 6. </a:t>
            </a:r>
            <a:r>
              <a:rPr lang="ru-RU" sz="2600" b="1" dirty="0" err="1"/>
              <a:t>має</a:t>
            </a:r>
            <a:r>
              <a:rPr lang="ru-RU" sz="2600" b="1" dirty="0"/>
              <a:t> </a:t>
            </a:r>
            <a:r>
              <a:rPr lang="ru-RU" sz="2600" b="1" dirty="0" err="1"/>
              <a:t>рацію</a:t>
            </a:r>
            <a:r>
              <a:rPr lang="ru-RU" sz="2600" b="1" dirty="0"/>
              <a:t> і </a:t>
            </a:r>
            <a:r>
              <a:rPr lang="ru-RU" sz="2600" b="1" dirty="0" err="1"/>
              <a:t>обов'язки</a:t>
            </a:r>
            <a:r>
              <a:rPr lang="ru-RU" sz="2600" b="1" dirty="0"/>
              <a:t> </a:t>
            </a:r>
            <a:r>
              <a:rPr lang="ru-RU" sz="2600" b="1" dirty="0" err="1"/>
              <a:t>сторін</a:t>
            </a:r>
            <a:r>
              <a:rPr lang="ru-RU" sz="2600" b="1" dirty="0"/>
              <a:t>;</a:t>
            </a:r>
          </a:p>
          <a:p>
            <a:r>
              <a:rPr lang="ru-RU" sz="2600" b="1" dirty="0"/>
              <a:t> </a:t>
            </a:r>
          </a:p>
          <a:p>
            <a:r>
              <a:rPr lang="ru-RU" sz="2600" b="1" dirty="0"/>
              <a:t> 7. </a:t>
            </a:r>
            <a:r>
              <a:rPr lang="ru-RU" sz="2600" b="1" dirty="0" err="1"/>
              <a:t>інші</a:t>
            </a:r>
            <a:r>
              <a:rPr lang="ru-RU" sz="2600" b="1" dirty="0"/>
              <a:t> умови;</a:t>
            </a:r>
          </a:p>
          <a:p>
            <a:r>
              <a:rPr lang="ru-RU" sz="2600" b="1" dirty="0"/>
              <a:t> </a:t>
            </a:r>
          </a:p>
          <a:p>
            <a:r>
              <a:rPr lang="ru-RU" sz="2600" b="1" dirty="0"/>
              <a:t> 8. </a:t>
            </a:r>
            <a:r>
              <a:rPr lang="ru-RU" sz="2600" b="1" dirty="0" err="1"/>
              <a:t>юридичні</a:t>
            </a:r>
            <a:r>
              <a:rPr lang="ru-RU" sz="2600" b="1" dirty="0"/>
              <a:t> </a:t>
            </a:r>
            <a:r>
              <a:rPr lang="ru-RU" sz="2600" b="1" dirty="0" err="1"/>
              <a:t>адреси</a:t>
            </a:r>
            <a:endParaRPr lang="ru-RU" sz="2600" b="1" dirty="0"/>
          </a:p>
          <a:p>
            <a:r>
              <a:rPr lang="ru-RU" sz="2600" b="1" dirty="0"/>
              <a:t> </a:t>
            </a:r>
          </a:p>
          <a:p>
            <a:r>
              <a:rPr lang="ru-RU" sz="2600" b="1" dirty="0"/>
              <a:t> 9. </a:t>
            </a:r>
            <a:r>
              <a:rPr lang="ru-RU" sz="2600" b="1" dirty="0" err="1"/>
              <a:t>реквізити</a:t>
            </a:r>
            <a:r>
              <a:rPr lang="ru-RU" sz="2600" b="1" dirty="0"/>
              <a:t> і </a:t>
            </a:r>
            <a:r>
              <a:rPr lang="ru-RU" sz="2600" b="1" dirty="0" err="1"/>
              <a:t>підписи</a:t>
            </a:r>
            <a:r>
              <a:rPr lang="ru-RU" sz="2600" b="1" dirty="0"/>
              <a:t> </a:t>
            </a:r>
            <a:r>
              <a:rPr lang="ru-RU" sz="2600" b="1" dirty="0" err="1"/>
              <a:t>сторін</a:t>
            </a:r>
            <a:r>
              <a:rPr lang="ru-RU" sz="2600" b="1" dirty="0"/>
              <a:t>. </a:t>
            </a:r>
          </a:p>
          <a:p>
            <a:endParaRPr lang="ru-RU" dirty="0"/>
          </a:p>
        </p:txBody>
      </p:sp>
      <p:pic>
        <p:nvPicPr>
          <p:cNvPr id="5122" name="Picture 2" descr="http://t1.gstatic.com/images?q=tbn:ANd9GcSKaMRy5LPcgag3_2KfAshWEKEiao97RjByZCh4HucIgenQZE2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168352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249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uk-UA" sz="4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Правова </a:t>
            </a:r>
            <a:r>
              <a:rPr lang="uk-UA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природа кредитного договору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5271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err="1" smtClean="0">
                <a:solidFill>
                  <a:srgbClr val="FF0000"/>
                </a:solidFill>
              </a:rPr>
              <a:t>Правова</a:t>
            </a:r>
            <a:r>
              <a:rPr lang="ru-RU" sz="3200" b="1" i="1" dirty="0" smtClean="0">
                <a:solidFill>
                  <a:srgbClr val="FF0000"/>
                </a:solidFill>
              </a:rPr>
              <a:t> природа кредитного договору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 err="1" smtClean="0"/>
              <a:t>Комерційні</a:t>
            </a:r>
            <a:r>
              <a:rPr lang="ru-RU" sz="1500" dirty="0" smtClean="0"/>
              <a:t> банки </a:t>
            </a:r>
            <a:r>
              <a:rPr lang="ru-RU" sz="1500" dirty="0" err="1" smtClean="0"/>
              <a:t>здійснюють</a:t>
            </a:r>
            <a:r>
              <a:rPr lang="ru-RU" sz="1500" dirty="0" smtClean="0"/>
              <a:t> </a:t>
            </a:r>
            <a:r>
              <a:rPr lang="ru-RU" sz="1500" dirty="0" err="1" smtClean="0"/>
              <a:t>кредитування</a:t>
            </a:r>
            <a:r>
              <a:rPr lang="ru-RU" sz="1500" dirty="0" smtClean="0"/>
              <a:t> підприємств та організацій на </a:t>
            </a:r>
            <a:r>
              <a:rPr lang="ru-RU" sz="1500" dirty="0" err="1" smtClean="0"/>
              <a:t>договірних</a:t>
            </a:r>
            <a:r>
              <a:rPr lang="ru-RU" sz="1500" dirty="0" smtClean="0"/>
              <a:t> </a:t>
            </a:r>
            <a:r>
              <a:rPr lang="ru-RU" sz="1500" dirty="0" err="1" smtClean="0"/>
              <a:t>умовах</a:t>
            </a:r>
            <a:r>
              <a:rPr lang="ru-RU" sz="1500" dirty="0" smtClean="0"/>
              <a:t>. </a:t>
            </a:r>
            <a:r>
              <a:rPr lang="ru-RU" sz="1500" dirty="0" err="1" smtClean="0"/>
              <a:t>Надання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банківського</a:t>
            </a:r>
            <a:r>
              <a:rPr lang="ru-RU" sz="1500" dirty="0" smtClean="0"/>
              <a:t> кредиту </a:t>
            </a:r>
            <a:r>
              <a:rPr lang="ru-RU" sz="1500" dirty="0" err="1" smtClean="0"/>
              <a:t>оформляється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укладенням</a:t>
            </a:r>
            <a:r>
              <a:rPr lang="ru-RU" sz="1500" dirty="0" smtClean="0"/>
              <a:t> кредитного договору, </a:t>
            </a:r>
            <a:r>
              <a:rPr lang="ru-RU" sz="1500" dirty="0" err="1" smtClean="0"/>
              <a:t>згідно</a:t>
            </a:r>
            <a:r>
              <a:rPr lang="ru-RU" sz="1500" dirty="0" smtClean="0"/>
              <a:t> з яким одна сторона — банк — </a:t>
            </a:r>
            <a:r>
              <a:rPr lang="ru-RU" sz="1500" dirty="0" err="1" smtClean="0"/>
              <a:t>зобов'язується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передати</a:t>
            </a:r>
            <a:r>
              <a:rPr lang="ru-RU" sz="1500" dirty="0" smtClean="0"/>
              <a:t> </a:t>
            </a:r>
            <a:r>
              <a:rPr lang="ru-RU" sz="1500" dirty="0" err="1" smtClean="0"/>
              <a:t>другій</a:t>
            </a:r>
            <a:r>
              <a:rPr lang="ru-RU" sz="1500" dirty="0" smtClean="0"/>
              <a:t> </a:t>
            </a:r>
            <a:r>
              <a:rPr lang="ru-RU" sz="1500" dirty="0" err="1" smtClean="0"/>
              <a:t>стороні</a:t>
            </a:r>
            <a:r>
              <a:rPr lang="ru-RU" sz="1500" dirty="0" smtClean="0"/>
              <a:t> {</a:t>
            </a:r>
            <a:r>
              <a:rPr lang="ru-RU" sz="1500" dirty="0" err="1" smtClean="0"/>
              <a:t>позичальникові</a:t>
            </a:r>
            <a:r>
              <a:rPr lang="ru-RU" sz="1500" dirty="0" smtClean="0"/>
              <a:t>) на підставі кредитного плану і на </a:t>
            </a:r>
            <a:r>
              <a:rPr lang="ru-RU" sz="1500" dirty="0" err="1" smtClean="0"/>
              <a:t>певний</a:t>
            </a:r>
            <a:r>
              <a:rPr lang="ru-RU" sz="1500" dirty="0" smtClean="0"/>
              <a:t> строк суму грошей, а </a:t>
            </a:r>
            <a:r>
              <a:rPr lang="ru-RU" sz="1500" dirty="0" err="1" smtClean="0"/>
              <a:t>позичальник</a:t>
            </a:r>
            <a:r>
              <a:rPr lang="ru-RU" sz="1500" dirty="0" smtClean="0"/>
              <a:t> </a:t>
            </a:r>
            <a:r>
              <a:rPr lang="ru-RU" sz="1500" dirty="0" err="1" smtClean="0"/>
              <a:t>зобов'язується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надавати</a:t>
            </a:r>
            <a:r>
              <a:rPr lang="ru-RU" sz="1500" dirty="0" smtClean="0"/>
              <a:t> </a:t>
            </a:r>
            <a:r>
              <a:rPr lang="ru-RU" sz="1500" dirty="0" err="1" smtClean="0"/>
              <a:t>банкові</a:t>
            </a:r>
            <a:r>
              <a:rPr lang="ru-RU" sz="1500" dirty="0" smtClean="0"/>
              <a:t> </a:t>
            </a:r>
            <a:r>
              <a:rPr lang="ru-RU" sz="1500" dirty="0" err="1" smtClean="0"/>
              <a:t>необхідне</a:t>
            </a:r>
            <a:r>
              <a:rPr lang="ru-RU" sz="1500" dirty="0" smtClean="0"/>
              <a:t> </a:t>
            </a:r>
            <a:r>
              <a:rPr lang="ru-RU" sz="1500" dirty="0" err="1" smtClean="0"/>
              <a:t>забезпечення</a:t>
            </a:r>
            <a:r>
              <a:rPr lang="ru-RU" sz="1500" dirty="0" smtClean="0"/>
              <a:t> кредиту, </a:t>
            </a:r>
            <a:r>
              <a:rPr lang="ru-RU" sz="1500" dirty="0" err="1" smtClean="0"/>
              <a:t>використовувати</a:t>
            </a:r>
            <a:r>
              <a:rPr lang="ru-RU" sz="1500" dirty="0" smtClean="0"/>
              <a:t> його на </a:t>
            </a:r>
            <a:r>
              <a:rPr lang="ru-RU" sz="1500" dirty="0" err="1" smtClean="0"/>
              <a:t>обумовлені</a:t>
            </a:r>
            <a:r>
              <a:rPr lang="ru-RU" sz="1500" dirty="0" smtClean="0"/>
              <a:t> </a:t>
            </a:r>
            <a:r>
              <a:rPr lang="ru-RU" sz="1500" dirty="0" err="1" smtClean="0"/>
              <a:t>цілі</a:t>
            </a:r>
            <a:r>
              <a:rPr lang="ru-RU" sz="1500" dirty="0" smtClean="0"/>
              <a:t> і </a:t>
            </a:r>
            <a:r>
              <a:rPr lang="ru-RU" sz="1500" dirty="0" err="1" smtClean="0"/>
              <a:t>повернути</a:t>
            </a:r>
            <a:r>
              <a:rPr lang="ru-RU" sz="1500" dirty="0" smtClean="0"/>
              <a:t> у </a:t>
            </a:r>
            <a:r>
              <a:rPr lang="ru-RU" sz="1500" dirty="0" err="1" smtClean="0"/>
              <a:t>встановлений</a:t>
            </a:r>
            <a:r>
              <a:rPr lang="ru-RU" sz="1500" dirty="0" smtClean="0"/>
              <a:t> строк та </a:t>
            </a:r>
            <a:r>
              <a:rPr lang="ru-RU" sz="1500" dirty="0" err="1" smtClean="0"/>
              <a:t>сплатити</a:t>
            </a:r>
            <a:r>
              <a:rPr lang="ru-RU" sz="1500" dirty="0" smtClean="0"/>
              <a:t> відповідні </a:t>
            </a:r>
            <a:r>
              <a:rPr lang="ru-RU" sz="1500" dirty="0" err="1" smtClean="0"/>
              <a:t>відсотки</a:t>
            </a:r>
            <a:r>
              <a:rPr lang="ru-RU" sz="1500" dirty="0" smtClean="0"/>
              <a:t>.</a:t>
            </a:r>
          </a:p>
          <a:p>
            <a:endParaRPr lang="ru-RU" sz="1500" dirty="0" smtClean="0"/>
          </a:p>
          <a:p>
            <a:r>
              <a:rPr lang="ru-RU" sz="1500" dirty="0" err="1" smtClean="0"/>
              <a:t>Кредитний</a:t>
            </a:r>
            <a:r>
              <a:rPr lang="ru-RU" sz="1500" dirty="0" smtClean="0"/>
              <a:t> </a:t>
            </a:r>
            <a:r>
              <a:rPr lang="ru-RU" sz="1500" dirty="0" err="1" smtClean="0"/>
              <a:t>договір</a:t>
            </a:r>
            <a:r>
              <a:rPr lang="ru-RU" sz="1500" dirty="0" smtClean="0"/>
              <a:t> є договором </a:t>
            </a:r>
            <a:r>
              <a:rPr lang="ru-RU" sz="1500" dirty="0" err="1" smtClean="0"/>
              <a:t>господарським</a:t>
            </a:r>
            <a:r>
              <a:rPr lang="ru-RU" sz="1500" dirty="0" smtClean="0"/>
              <a:t>, </a:t>
            </a:r>
            <a:r>
              <a:rPr lang="ru-RU" sz="1500" dirty="0" err="1" smtClean="0"/>
              <a:t>плановим</a:t>
            </a:r>
            <a:r>
              <a:rPr lang="ru-RU" sz="1500" dirty="0" smtClean="0"/>
              <a:t>, </a:t>
            </a:r>
            <a:r>
              <a:rPr lang="ru-RU" sz="1500" dirty="0" err="1" smtClean="0"/>
              <a:t>консенсуальним</a:t>
            </a:r>
            <a:r>
              <a:rPr lang="ru-RU" sz="1500" dirty="0" smtClean="0"/>
              <a:t>, </a:t>
            </a:r>
            <a:r>
              <a:rPr lang="ru-RU" sz="1500" dirty="0" err="1" smtClean="0"/>
              <a:t>платним</a:t>
            </a:r>
            <a:r>
              <a:rPr lang="ru-RU" sz="1500" dirty="0" smtClean="0"/>
              <a:t>. </a:t>
            </a:r>
            <a:r>
              <a:rPr lang="ru-RU" sz="1500" dirty="0" err="1" smtClean="0"/>
              <a:t>Слід</a:t>
            </a:r>
            <a:r>
              <a:rPr lang="ru-RU" sz="1500" dirty="0" smtClean="0"/>
              <a:t> </a:t>
            </a:r>
            <a:r>
              <a:rPr lang="ru-RU" sz="1500" dirty="0" err="1" smtClean="0"/>
              <a:t>відрізняти</a:t>
            </a:r>
            <a:r>
              <a:rPr lang="ru-RU" sz="1500" dirty="0" smtClean="0"/>
              <a:t> </a:t>
            </a:r>
            <a:r>
              <a:rPr lang="ru-RU" sz="1500" dirty="0" err="1" smtClean="0"/>
              <a:t>кредитний</a:t>
            </a:r>
            <a:r>
              <a:rPr lang="ru-RU" sz="1500" dirty="0" smtClean="0"/>
              <a:t> </a:t>
            </a:r>
            <a:r>
              <a:rPr lang="ru-RU" sz="1500" dirty="0" err="1" smtClean="0"/>
              <a:t>договір</a:t>
            </a:r>
            <a:r>
              <a:rPr lang="ru-RU" sz="1500" dirty="0" smtClean="0"/>
              <a:t> від договору </a:t>
            </a:r>
            <a:r>
              <a:rPr lang="ru-RU" sz="1500" dirty="0" err="1" smtClean="0"/>
              <a:t>позики</a:t>
            </a:r>
            <a:r>
              <a:rPr lang="ru-RU" sz="1500" dirty="0" smtClean="0"/>
              <a:t> за такими </a:t>
            </a:r>
            <a:r>
              <a:rPr lang="ru-RU" sz="1500" b="1" dirty="0" err="1" smtClean="0"/>
              <a:t>ознаками</a:t>
            </a:r>
            <a:r>
              <a:rPr lang="ru-RU" sz="1500" b="1" dirty="0" smtClean="0"/>
              <a:t>:</a:t>
            </a:r>
          </a:p>
          <a:p>
            <a:endParaRPr lang="ru-RU" sz="1500" dirty="0" smtClean="0"/>
          </a:p>
          <a:p>
            <a:r>
              <a:rPr lang="ru-RU" sz="1500" dirty="0" smtClean="0"/>
              <a:t>1)  </a:t>
            </a:r>
            <a:r>
              <a:rPr lang="ru-RU" sz="1500" dirty="0" err="1" smtClean="0"/>
              <a:t>він</a:t>
            </a:r>
            <a:r>
              <a:rPr lang="ru-RU" sz="1500" dirty="0" smtClean="0"/>
              <a:t> </a:t>
            </a:r>
            <a:r>
              <a:rPr lang="ru-RU" sz="1500" dirty="0" err="1" smtClean="0"/>
              <a:t>завжди</a:t>
            </a:r>
            <a:r>
              <a:rPr lang="ru-RU" sz="1500" dirty="0" smtClean="0"/>
              <a:t> є </a:t>
            </a:r>
            <a:r>
              <a:rPr lang="ru-RU" sz="1500" dirty="0" err="1" smtClean="0"/>
              <a:t>плановим</a:t>
            </a:r>
            <a:r>
              <a:rPr lang="ru-RU" sz="1500" dirty="0" smtClean="0"/>
              <a:t>, кредит </a:t>
            </a:r>
            <a:r>
              <a:rPr lang="ru-RU" sz="1500" dirty="0" err="1" smtClean="0"/>
              <a:t>надається</a:t>
            </a:r>
            <a:r>
              <a:rPr lang="ru-RU" sz="1500" dirty="0" smtClean="0"/>
              <a:t> на</a:t>
            </a:r>
          </a:p>
          <a:p>
            <a:r>
              <a:rPr lang="ru-RU" sz="1500" dirty="0" smtClean="0"/>
              <a:t> підставі </a:t>
            </a:r>
            <a:r>
              <a:rPr lang="ru-RU" sz="1500" dirty="0" err="1" smtClean="0"/>
              <a:t>кредитних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планів</a:t>
            </a:r>
            <a:r>
              <a:rPr lang="ru-RU" sz="1500" dirty="0" smtClean="0"/>
              <a:t>;</a:t>
            </a:r>
          </a:p>
          <a:p>
            <a:endParaRPr lang="ru-RU" sz="1500" dirty="0" smtClean="0"/>
          </a:p>
          <a:p>
            <a:r>
              <a:rPr lang="ru-RU" sz="1500" dirty="0" smtClean="0"/>
              <a:t>2)  </a:t>
            </a:r>
            <a:r>
              <a:rPr lang="ru-RU" sz="1500" dirty="0" err="1" smtClean="0"/>
              <a:t>кредити</a:t>
            </a:r>
            <a:r>
              <a:rPr lang="ru-RU" sz="1500" dirty="0" smtClean="0"/>
              <a:t> повинні </a:t>
            </a:r>
            <a:r>
              <a:rPr lang="ru-RU" sz="1500" dirty="0" err="1" smtClean="0"/>
              <a:t>використовуватися</a:t>
            </a:r>
            <a:r>
              <a:rPr lang="ru-RU" sz="1500" dirty="0" smtClean="0"/>
              <a:t> за </a:t>
            </a:r>
          </a:p>
          <a:p>
            <a:r>
              <a:rPr lang="ru-RU" sz="1500" dirty="0" smtClean="0"/>
              <a:t>цільовим призначенням;</a:t>
            </a:r>
          </a:p>
          <a:p>
            <a:endParaRPr lang="ru-RU" sz="1500" dirty="0" smtClean="0"/>
          </a:p>
          <a:p>
            <a:r>
              <a:rPr lang="ru-RU" sz="1500" dirty="0" smtClean="0"/>
              <a:t>3)  </a:t>
            </a:r>
            <a:r>
              <a:rPr lang="ru-RU" sz="1500" dirty="0" err="1" smtClean="0"/>
              <a:t>однією</a:t>
            </a:r>
            <a:r>
              <a:rPr lang="ru-RU" sz="1500" dirty="0" smtClean="0"/>
              <a:t> </a:t>
            </a:r>
            <a:r>
              <a:rPr lang="ru-RU" sz="1500" dirty="0" err="1" smtClean="0"/>
              <a:t>зі</a:t>
            </a:r>
            <a:r>
              <a:rPr lang="ru-RU" sz="1500" dirty="0" smtClean="0"/>
              <a:t> </a:t>
            </a:r>
            <a:r>
              <a:rPr lang="ru-RU" sz="1500" dirty="0" err="1" smtClean="0"/>
              <a:t>сторін</a:t>
            </a:r>
            <a:r>
              <a:rPr lang="ru-RU" sz="1500" dirty="0" smtClean="0"/>
              <a:t> у </a:t>
            </a:r>
            <a:r>
              <a:rPr lang="ru-RU" sz="1500" dirty="0" err="1" smtClean="0"/>
              <a:t>цьому</a:t>
            </a:r>
            <a:r>
              <a:rPr lang="ru-RU" sz="1500" dirty="0" smtClean="0"/>
              <a:t> </a:t>
            </a:r>
            <a:r>
              <a:rPr lang="ru-RU" sz="1500" dirty="0" err="1" smtClean="0"/>
              <a:t>договорі</a:t>
            </a:r>
            <a:r>
              <a:rPr lang="ru-RU" sz="1500" dirty="0" smtClean="0"/>
              <a:t> </a:t>
            </a:r>
            <a:r>
              <a:rPr lang="ru-RU" sz="1500" dirty="0" err="1" smtClean="0"/>
              <a:t>завжди</a:t>
            </a:r>
            <a:r>
              <a:rPr lang="ru-RU" sz="1500" dirty="0" smtClean="0"/>
              <a:t> </a:t>
            </a:r>
            <a:r>
              <a:rPr lang="ru-RU" sz="1500" dirty="0" err="1" smtClean="0"/>
              <a:t>виступає</a:t>
            </a:r>
            <a:endParaRPr lang="ru-RU" sz="1500" dirty="0" smtClean="0"/>
          </a:p>
          <a:p>
            <a:r>
              <a:rPr lang="ru-RU" sz="1500" dirty="0" smtClean="0"/>
              <a:t> </a:t>
            </a:r>
            <a:r>
              <a:rPr lang="ru-RU" sz="1500" dirty="0" err="1" smtClean="0"/>
              <a:t>установа</a:t>
            </a:r>
            <a:r>
              <a:rPr lang="ru-RU" sz="1500" dirty="0" smtClean="0"/>
              <a:t> банку;</a:t>
            </a:r>
          </a:p>
          <a:p>
            <a:endParaRPr lang="ru-RU" sz="1500" dirty="0" smtClean="0"/>
          </a:p>
          <a:p>
            <a:r>
              <a:rPr lang="ru-RU" sz="1500" dirty="0" smtClean="0"/>
              <a:t>4)  </a:t>
            </a:r>
            <a:r>
              <a:rPr lang="ru-RU" sz="1500" dirty="0" err="1" smtClean="0"/>
              <a:t>об'єктом</a:t>
            </a:r>
            <a:r>
              <a:rPr lang="ru-RU" sz="1500" dirty="0" smtClean="0"/>
              <a:t> договору є </a:t>
            </a:r>
            <a:r>
              <a:rPr lang="ru-RU" sz="1500" dirty="0" err="1" smtClean="0"/>
              <a:t>гроші</a:t>
            </a:r>
            <a:r>
              <a:rPr lang="ru-RU" sz="1500" dirty="0" smtClean="0"/>
              <a:t>, а кредит </a:t>
            </a:r>
            <a:r>
              <a:rPr lang="ru-RU" sz="1500" dirty="0" err="1" smtClean="0"/>
              <a:t>надається</a:t>
            </a:r>
            <a:endParaRPr lang="ru-RU" sz="1500" dirty="0" smtClean="0"/>
          </a:p>
          <a:p>
            <a:r>
              <a:rPr lang="ru-RU" sz="1500" dirty="0" smtClean="0"/>
              <a:t> банками </a:t>
            </a:r>
            <a:r>
              <a:rPr lang="ru-RU" sz="1500" dirty="0" err="1" smtClean="0"/>
              <a:t>завжди</a:t>
            </a:r>
            <a:r>
              <a:rPr lang="ru-RU" sz="1500" dirty="0" smtClean="0"/>
              <a:t> за плату.</a:t>
            </a:r>
            <a:endParaRPr lang="ru-RU" sz="15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3456384" cy="303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4809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Кредитні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договори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укладаються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письмовій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складанням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одного документа,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підписаного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кредитором і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позичальником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обміном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листами,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телеграмами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телефонограмами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підписаними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стороною, яка їх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надсилає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того, форма кредитного договору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визначена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додатку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зазначеного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5987008" cy="5157192"/>
          </a:xfrm>
        </p:spPr>
        <p:txBody>
          <a:bodyPr>
            <a:normAutofit fontScale="85000" lnSpcReduction="10000"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Кредитний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юридичним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документом,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взаємні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зобов'язання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комерційним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банком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клієнтом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останнім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кредиту. До умов кредитного договору належать: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кредитування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кредиту;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погашення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відсоткові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ставки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кредитом та порядок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банківського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зобов'язань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договором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клієнтом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кредитування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строк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клієнту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умов договору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Конкретний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зазначеного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договору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згодою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Documents and Settings\Администратор\Мои документы\Мои рисунки\uzdm-motor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132856"/>
            <a:ext cx="280831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0470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4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К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редитн</a:t>
            </a:r>
            <a:r>
              <a:rPr lang="uk-UA" sz="4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33773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66360"/>
          </a:xfrm>
        </p:spPr>
        <p:txBody>
          <a:bodyPr/>
          <a:lstStyle/>
          <a:p>
            <a:r>
              <a:rPr lang="uk-UA" b="1" dirty="0" smtClean="0"/>
              <a:t>К</a:t>
            </a:r>
            <a:r>
              <a:rPr lang="ru-RU" b="1" dirty="0" err="1" smtClean="0"/>
              <a:t>редитн</a:t>
            </a:r>
            <a:r>
              <a:rPr lang="uk-UA" b="1" dirty="0" err="1" smtClean="0"/>
              <a:t>ий</a:t>
            </a:r>
            <a:r>
              <a:rPr lang="ru-RU" b="1" dirty="0" smtClean="0"/>
              <a:t> </a:t>
            </a:r>
            <a:r>
              <a:rPr lang="ru-RU" b="1" dirty="0" err="1" smtClean="0"/>
              <a:t>процес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748464" cy="39604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розгляд</a:t>
            </a:r>
            <a:r>
              <a:rPr lang="ru-RU" dirty="0" smtClean="0"/>
              <a:t> такого </a:t>
            </a:r>
            <a:r>
              <a:rPr lang="ru-RU" dirty="0" err="1" smtClean="0"/>
              <a:t>цілісного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, як "</a:t>
            </a:r>
            <a:r>
              <a:rPr lang="ru-RU" dirty="0" err="1" smtClean="0"/>
              <a:t>кредитний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", </a:t>
            </a:r>
            <a:r>
              <a:rPr lang="ru-RU" dirty="0" err="1" smtClean="0"/>
              <a:t>дозволяє</a:t>
            </a:r>
            <a:r>
              <a:rPr lang="ru-RU" dirty="0" smtClean="0"/>
              <a:t> комплексно </a:t>
            </a:r>
            <a:r>
              <a:rPr lang="ru-RU" dirty="0" err="1" smtClean="0"/>
              <a:t>проаналізувати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складові</a:t>
            </a:r>
            <a:r>
              <a:rPr lang="ru-RU" dirty="0" smtClean="0"/>
              <a:t> та </a:t>
            </a:r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механізму</a:t>
            </a:r>
            <a:r>
              <a:rPr lang="ru-RU" dirty="0" smtClean="0"/>
              <a:t> </a:t>
            </a:r>
            <a:r>
              <a:rPr lang="ru-RU" dirty="0" err="1" smtClean="0"/>
              <a:t>банківського</a:t>
            </a:r>
            <a:r>
              <a:rPr lang="ru-RU" dirty="0" smtClean="0"/>
              <a:t> </a:t>
            </a:r>
            <a:r>
              <a:rPr lang="ru-RU" dirty="0" err="1" smtClean="0"/>
              <a:t>кредитування</a:t>
            </a:r>
            <a:r>
              <a:rPr lang="ru-RU" dirty="0" smtClean="0"/>
              <a:t>. 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err="1" smtClean="0"/>
              <a:t>Кредитний</a:t>
            </a:r>
            <a:r>
              <a:rPr lang="ru-RU" b="1" dirty="0" smtClean="0"/>
              <a:t> </a:t>
            </a:r>
            <a:r>
              <a:rPr lang="ru-RU" b="1" dirty="0" err="1" smtClean="0"/>
              <a:t>процес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банківського</a:t>
            </a:r>
            <a:r>
              <a:rPr lang="ru-RU" dirty="0" smtClean="0"/>
              <a:t> кредиту як </a:t>
            </a:r>
            <a:r>
              <a:rPr lang="ru-RU" dirty="0" err="1" smtClean="0"/>
              <a:t>послідовний</a:t>
            </a:r>
            <a:r>
              <a:rPr lang="ru-RU" dirty="0" smtClean="0"/>
              <a:t> </a:t>
            </a:r>
            <a:r>
              <a:rPr lang="ru-RU" dirty="0" err="1" smtClean="0"/>
              <a:t>перебіг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організаційних</a:t>
            </a:r>
            <a:r>
              <a:rPr lang="ru-RU" dirty="0" smtClean="0"/>
              <a:t> </a:t>
            </a:r>
            <a:r>
              <a:rPr lang="ru-RU" dirty="0" err="1" smtClean="0"/>
              <a:t>стадій</a:t>
            </a:r>
            <a:r>
              <a:rPr lang="ru-RU" dirty="0" smtClean="0"/>
              <a:t> (</a:t>
            </a:r>
            <a:r>
              <a:rPr lang="ru-RU" dirty="0" err="1" smtClean="0"/>
              <a:t>етапів</a:t>
            </a:r>
            <a:r>
              <a:rPr lang="ru-RU" dirty="0" smtClean="0"/>
              <a:t>). У </a:t>
            </a:r>
            <a:r>
              <a:rPr lang="ru-RU" dirty="0" err="1" smtClean="0"/>
              <a:t>ході</a:t>
            </a:r>
            <a:r>
              <a:rPr lang="ru-RU" dirty="0" smtClean="0"/>
              <a:t> кредитного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послідовна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стадій</a:t>
            </a:r>
            <a:r>
              <a:rPr lang="ru-RU" dirty="0" smtClean="0"/>
              <a:t> </a:t>
            </a:r>
            <a:r>
              <a:rPr lang="ru-RU" dirty="0" err="1" smtClean="0"/>
              <a:t>механізму</a:t>
            </a:r>
            <a:r>
              <a:rPr lang="ru-RU" dirty="0" smtClean="0"/>
              <a:t> </a:t>
            </a:r>
            <a:r>
              <a:rPr lang="ru-RU" dirty="0" err="1" smtClean="0"/>
              <a:t>банківського</a:t>
            </a:r>
            <a:r>
              <a:rPr lang="ru-RU" dirty="0" smtClean="0"/>
              <a:t> кредиту.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Комерційні</a:t>
            </a:r>
            <a:r>
              <a:rPr lang="ru-RU" dirty="0" smtClean="0"/>
              <a:t> банки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 smtClean="0"/>
              <a:t>кредити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суб'єктам</a:t>
            </a:r>
            <a:r>
              <a:rPr lang="ru-RU" dirty="0" smtClean="0"/>
              <a:t> </a:t>
            </a:r>
            <a:r>
              <a:rPr lang="ru-RU" dirty="0" err="1" smtClean="0"/>
              <a:t>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галузевої</a:t>
            </a:r>
            <a:r>
              <a:rPr lang="ru-RU" dirty="0" smtClean="0"/>
              <a:t> </a:t>
            </a:r>
            <a:r>
              <a:rPr lang="ru-RU" dirty="0" err="1" smtClean="0"/>
              <a:t>приналежності</a:t>
            </a:r>
            <a:r>
              <a:rPr lang="ru-RU" dirty="0" smtClean="0"/>
              <a:t>, статусу, форм </a:t>
            </a:r>
            <a:r>
              <a:rPr lang="ru-RU" dirty="0" err="1" smtClean="0"/>
              <a:t>власності</a:t>
            </a:r>
            <a:r>
              <a:rPr lang="ru-RU" dirty="0" smtClean="0"/>
              <a:t> за </a:t>
            </a:r>
            <a:r>
              <a:rPr lang="ru-RU" dirty="0" err="1" smtClean="0"/>
              <a:t>наявності</a:t>
            </a:r>
            <a:r>
              <a:rPr lang="ru-RU" dirty="0" smtClean="0"/>
              <a:t> у них </a:t>
            </a:r>
            <a:r>
              <a:rPr lang="ru-RU" dirty="0" err="1" smtClean="0"/>
              <a:t>реальних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та </a:t>
            </a:r>
            <a:r>
              <a:rPr lang="ru-RU" dirty="0" err="1" smtClean="0"/>
              <a:t>правових</a:t>
            </a:r>
            <a:r>
              <a:rPr lang="ru-RU" dirty="0" smtClean="0"/>
              <a:t> форм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своєчасного</a:t>
            </a:r>
            <a:r>
              <a:rPr lang="ru-RU" dirty="0" smtClean="0"/>
              <a:t> </a:t>
            </a:r>
            <a:r>
              <a:rPr lang="ru-RU" dirty="0" err="1" smtClean="0"/>
              <a:t>повернення</a:t>
            </a:r>
            <a:r>
              <a:rPr lang="ru-RU" dirty="0" smtClean="0"/>
              <a:t> кредиту та </a:t>
            </a:r>
            <a:r>
              <a:rPr lang="ru-RU" dirty="0" err="1" smtClean="0"/>
              <a:t>сплати</a:t>
            </a:r>
            <a:r>
              <a:rPr lang="ru-RU" dirty="0" smtClean="0"/>
              <a:t> </a:t>
            </a:r>
            <a:r>
              <a:rPr lang="ru-RU" dirty="0" err="1" smtClean="0"/>
              <a:t>відсотків</a:t>
            </a:r>
            <a:r>
              <a:rPr lang="ru-RU" dirty="0" smtClean="0"/>
              <a:t> за </a:t>
            </a:r>
            <a:r>
              <a:rPr lang="ru-RU" dirty="0" err="1" smtClean="0"/>
              <a:t>користування</a:t>
            </a:r>
            <a:r>
              <a:rPr lang="ru-RU" dirty="0" smtClean="0"/>
              <a:t> кредитом.</a:t>
            </a:r>
          </a:p>
          <a:p>
            <a:endParaRPr lang="ru-RU" dirty="0"/>
          </a:p>
        </p:txBody>
      </p:sp>
      <p:pic>
        <p:nvPicPr>
          <p:cNvPr id="13314" name="Picture 2" descr="C:\Documents and Settings\Администратор\Мои документы\Мои рисунки\kr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2500"/>
            <a:ext cx="8136904" cy="1762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8291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5749248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uk-UA" sz="1800" b="1" dirty="0" smtClean="0">
                <a:solidFill>
                  <a:schemeClr val="tx1"/>
                </a:solidFill>
              </a:rPr>
              <a:t/>
            </a:r>
            <a:br>
              <a:rPr lang="uk-UA" sz="1800" b="1" dirty="0" smtClean="0">
                <a:solidFill>
                  <a:schemeClr val="tx1"/>
                </a:solidFill>
              </a:rPr>
            </a:br>
            <a:r>
              <a:rPr lang="uk-UA" sz="1800" b="1" dirty="0" smtClean="0">
                <a:solidFill>
                  <a:schemeClr val="tx1"/>
                </a:solidFill>
              </a:rPr>
              <a:t/>
            </a:r>
            <a:br>
              <a:rPr lang="uk-UA" sz="1800" b="1" dirty="0" smtClean="0">
                <a:solidFill>
                  <a:schemeClr val="tx1"/>
                </a:solidFill>
              </a:rPr>
            </a:br>
            <a:r>
              <a:rPr lang="uk-UA" sz="1800" b="1" dirty="0">
                <a:solidFill>
                  <a:schemeClr val="tx1"/>
                </a:solidFill>
              </a:rPr>
              <a:t/>
            </a:r>
            <a:br>
              <a:rPr lang="uk-UA" sz="1800" b="1" dirty="0">
                <a:solidFill>
                  <a:schemeClr val="tx1"/>
                </a:solidFill>
              </a:rPr>
            </a:br>
            <a:r>
              <a:rPr lang="uk-UA" sz="1800" b="1" dirty="0" smtClean="0">
                <a:solidFill>
                  <a:schemeClr val="tx1"/>
                </a:solidFill>
              </a:rPr>
              <a:t/>
            </a:r>
            <a:br>
              <a:rPr lang="uk-UA" sz="1800" b="1" dirty="0" smtClean="0">
                <a:solidFill>
                  <a:schemeClr val="tx1"/>
                </a:solidFill>
              </a:rPr>
            </a:br>
            <a:r>
              <a:rPr lang="uk-UA" sz="1800" b="1" dirty="0">
                <a:solidFill>
                  <a:schemeClr val="tx1"/>
                </a:solidFill>
              </a:rPr>
              <a:t/>
            </a:r>
            <a:br>
              <a:rPr lang="uk-UA" sz="1800" b="1" dirty="0">
                <a:solidFill>
                  <a:schemeClr val="tx1"/>
                </a:solidFill>
              </a:rPr>
            </a:br>
            <a:r>
              <a:rPr lang="uk-UA" sz="1800" b="1" dirty="0">
                <a:solidFill>
                  <a:schemeClr val="tx1"/>
                </a:solidFill>
              </a:rPr>
              <a:t/>
            </a:r>
            <a:br>
              <a:rPr lang="uk-UA" sz="1800" b="1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1) </a:t>
            </a:r>
            <a:r>
              <a:rPr lang="ru-RU" sz="1800" dirty="0" err="1" smtClean="0">
                <a:solidFill>
                  <a:schemeClr val="tx1"/>
                </a:solidFill>
              </a:rPr>
              <a:t>розгляд</a:t>
            </a:r>
            <a:r>
              <a:rPr lang="ru-RU" sz="1800" dirty="0" smtClean="0">
                <a:solidFill>
                  <a:schemeClr val="tx1"/>
                </a:solidFill>
              </a:rPr>
              <a:t> заявки </a:t>
            </a:r>
            <a:r>
              <a:rPr lang="ru-RU" sz="1800" dirty="0" err="1" smtClean="0">
                <a:solidFill>
                  <a:schemeClr val="tx1"/>
                </a:solidFill>
              </a:rPr>
              <a:t>позичальника</a:t>
            </a:r>
            <a:r>
              <a:rPr lang="ru-RU" sz="1800" dirty="0" smtClean="0">
                <a:solidFill>
                  <a:schemeClr val="tx1"/>
                </a:solidFill>
              </a:rPr>
              <a:t> на </a:t>
            </a:r>
            <a:r>
              <a:rPr lang="ru-RU" sz="1800" dirty="0" err="1" smtClean="0">
                <a:solidFill>
                  <a:schemeClr val="tx1"/>
                </a:solidFill>
              </a:rPr>
              <a:t>отримання</a:t>
            </a:r>
            <a:r>
              <a:rPr lang="ru-RU" sz="1800" dirty="0" smtClean="0">
                <a:solidFill>
                  <a:schemeClr val="tx1"/>
                </a:solidFill>
              </a:rPr>
              <a:t> кредиту;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2) </a:t>
            </a:r>
            <a:r>
              <a:rPr lang="ru-RU" sz="1800" dirty="0" err="1" smtClean="0">
                <a:solidFill>
                  <a:schemeClr val="tx1"/>
                </a:solidFill>
              </a:rPr>
              <a:t>аналіз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фінансового</a:t>
            </a:r>
            <a:r>
              <a:rPr lang="ru-RU" sz="1800" dirty="0" smtClean="0">
                <a:solidFill>
                  <a:schemeClr val="tx1"/>
                </a:solidFill>
              </a:rPr>
              <a:t> стану (</a:t>
            </a:r>
            <a:r>
              <a:rPr lang="ru-RU" sz="1800" dirty="0" err="1" smtClean="0">
                <a:solidFill>
                  <a:schemeClr val="tx1"/>
                </a:solidFill>
              </a:rPr>
              <a:t>кредитоспроможності</a:t>
            </a:r>
            <a:r>
              <a:rPr lang="ru-RU" sz="1800" dirty="0" smtClean="0">
                <a:solidFill>
                  <a:schemeClr val="tx1"/>
                </a:solidFill>
              </a:rPr>
              <a:t>) </a:t>
            </a:r>
            <a:r>
              <a:rPr lang="ru-RU" sz="1800" dirty="0" err="1" smtClean="0">
                <a:solidFill>
                  <a:schemeClr val="tx1"/>
                </a:solidFill>
              </a:rPr>
              <a:t>клієнта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3) </a:t>
            </a:r>
            <a:r>
              <a:rPr lang="ru-RU" sz="1800" dirty="0" err="1" smtClean="0">
                <a:solidFill>
                  <a:schemeClr val="tx1"/>
                </a:solidFill>
              </a:rPr>
              <a:t>розробка</a:t>
            </a:r>
            <a:r>
              <a:rPr lang="ru-RU" sz="1800" dirty="0" smtClean="0">
                <a:solidFill>
                  <a:schemeClr val="tx1"/>
                </a:solidFill>
              </a:rPr>
              <a:t> умов </a:t>
            </a:r>
            <a:r>
              <a:rPr lang="ru-RU" sz="1800" dirty="0" err="1" smtClean="0">
                <a:solidFill>
                  <a:schemeClr val="tx1"/>
                </a:solidFill>
              </a:rPr>
              <a:t>позики</a:t>
            </a:r>
            <a:r>
              <a:rPr lang="ru-RU" sz="1800" dirty="0" smtClean="0">
                <a:solidFill>
                  <a:schemeClr val="tx1"/>
                </a:solidFill>
              </a:rPr>
              <a:t>; </a:t>
            </a:r>
            <a:r>
              <a:rPr lang="ru-RU" sz="1800" dirty="0" err="1" smtClean="0">
                <a:solidFill>
                  <a:schemeClr val="tx1"/>
                </a:solidFill>
              </a:rPr>
              <a:t>підготовка</a:t>
            </a:r>
            <a:r>
              <a:rPr lang="ru-RU" sz="1800" dirty="0" smtClean="0">
                <a:solidFill>
                  <a:schemeClr val="tx1"/>
                </a:solidFill>
              </a:rPr>
              <a:t> та </a:t>
            </a:r>
            <a:r>
              <a:rPr lang="ru-RU" sz="1800" dirty="0" err="1" smtClean="0">
                <a:solidFill>
                  <a:schemeClr val="tx1"/>
                </a:solidFill>
              </a:rPr>
              <a:t>укладання</a:t>
            </a:r>
            <a:r>
              <a:rPr lang="ru-RU" sz="1800" dirty="0" smtClean="0">
                <a:solidFill>
                  <a:schemeClr val="tx1"/>
                </a:solidFill>
              </a:rPr>
              <a:t> кредитного договору;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4) </a:t>
            </a:r>
            <a:r>
              <a:rPr lang="ru-RU" sz="1800" dirty="0" err="1" smtClean="0">
                <a:solidFill>
                  <a:schemeClr val="tx1"/>
                </a:solidFill>
              </a:rPr>
              <a:t>визначення</a:t>
            </a:r>
            <a:r>
              <a:rPr lang="ru-RU" sz="1800" dirty="0" smtClean="0">
                <a:solidFill>
                  <a:schemeClr val="tx1"/>
                </a:solidFill>
              </a:rPr>
              <a:t> порядку </a:t>
            </a:r>
            <a:r>
              <a:rPr lang="ru-RU" sz="1800" dirty="0" err="1" smtClean="0">
                <a:solidFill>
                  <a:schemeClr val="tx1"/>
                </a:solidFill>
              </a:rPr>
              <a:t>забезпечення</a:t>
            </a:r>
            <a:r>
              <a:rPr lang="ru-RU" sz="1800" dirty="0" smtClean="0">
                <a:solidFill>
                  <a:schemeClr val="tx1"/>
                </a:solidFill>
              </a:rPr>
              <a:t> кредиту, </a:t>
            </a:r>
            <a:r>
              <a:rPr lang="ru-RU" sz="1800" dirty="0" err="1" smtClean="0">
                <a:solidFill>
                  <a:schemeClr val="tx1"/>
                </a:solidFill>
              </a:rPr>
              <a:t>гарантій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повернення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позики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5) процедура </a:t>
            </a:r>
            <a:r>
              <a:rPr lang="ru-RU" sz="1800" dirty="0" err="1" smtClean="0">
                <a:solidFill>
                  <a:schemeClr val="tx1"/>
                </a:solidFill>
              </a:rPr>
              <a:t>надання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позики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6) процедура </a:t>
            </a:r>
            <a:r>
              <a:rPr lang="ru-RU" sz="1800" dirty="0" err="1" smtClean="0">
                <a:solidFill>
                  <a:schemeClr val="tx1"/>
                </a:solidFill>
              </a:rPr>
              <a:t>погашення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позики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7) контроль </a:t>
            </a:r>
            <a:r>
              <a:rPr lang="ru-RU" sz="2000" dirty="0" smtClean="0"/>
              <a:t>за кредитною </a:t>
            </a:r>
            <a:r>
              <a:rPr lang="ru-RU" sz="2000" dirty="0" err="1" smtClean="0"/>
              <a:t>операцією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2290" name="Picture 2" descr="C:\Documents and Settings\Администратор\Мои документы\Мои рисунки\yak-otrimati-kredit-dlya-malogo-biznes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77072"/>
            <a:ext cx="4109442" cy="2253183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75556" y="332656"/>
            <a:ext cx="7992888" cy="1136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У </a:t>
            </a:r>
            <a:r>
              <a:rPr lang="ru-RU" b="1" i="1" dirty="0" err="1">
                <a:solidFill>
                  <a:schemeClr val="tx1"/>
                </a:solidFill>
              </a:rPr>
              <a:t>теорії</a:t>
            </a:r>
            <a:r>
              <a:rPr lang="ru-RU" b="1" i="1" dirty="0">
                <a:solidFill>
                  <a:schemeClr val="tx1"/>
                </a:solidFill>
              </a:rPr>
              <a:t> та </a:t>
            </a:r>
            <a:r>
              <a:rPr lang="ru-RU" b="1" i="1" dirty="0" err="1">
                <a:solidFill>
                  <a:schemeClr val="tx1"/>
                </a:solidFill>
              </a:rPr>
              <a:t>практиці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кредитування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виокремлюють</a:t>
            </a:r>
            <a:r>
              <a:rPr lang="ru-RU" b="1" i="1" dirty="0">
                <a:solidFill>
                  <a:schemeClr val="tx1"/>
                </a:solidFill>
              </a:rPr>
              <a:t>, як правило, </a:t>
            </a:r>
            <a:r>
              <a:rPr lang="ru-RU" b="1" i="1" dirty="0" err="1">
                <a:solidFill>
                  <a:schemeClr val="tx1"/>
                </a:solidFill>
              </a:rPr>
              <a:t>сім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основних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стадій</a:t>
            </a:r>
            <a:r>
              <a:rPr lang="ru-RU" b="1" i="1" dirty="0">
                <a:solidFill>
                  <a:schemeClr val="tx1"/>
                </a:solidFill>
              </a:rPr>
              <a:t> кредитного </a:t>
            </a:r>
            <a:r>
              <a:rPr lang="ru-RU" b="1" i="1" dirty="0" err="1">
                <a:solidFill>
                  <a:schemeClr val="tx1"/>
                </a:solidFill>
              </a:rPr>
              <a:t>процесу</a:t>
            </a:r>
            <a:r>
              <a:rPr lang="ru-RU" b="1" i="1" dirty="0">
                <a:solidFill>
                  <a:schemeClr val="tx1"/>
                </a:solidFill>
              </a:rPr>
              <a:t>, управління </a:t>
            </a:r>
            <a:r>
              <a:rPr lang="ru-RU" b="1" i="1" dirty="0" err="1">
                <a:solidFill>
                  <a:schemeClr val="tx1"/>
                </a:solidFill>
              </a:rPr>
              <a:t>якими</a:t>
            </a:r>
            <a:r>
              <a:rPr lang="ru-RU" b="1" i="1" dirty="0">
                <a:solidFill>
                  <a:schemeClr val="tx1"/>
                </a:solidFill>
              </a:rPr>
              <a:t> банк повинен </a:t>
            </a:r>
            <a:r>
              <a:rPr lang="ru-RU" b="1" i="1" dirty="0" err="1">
                <a:solidFill>
                  <a:schemeClr val="tx1"/>
                </a:solidFill>
              </a:rPr>
              <a:t>ретельно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організовувати</a:t>
            </a:r>
            <a:r>
              <a:rPr lang="ru-RU" b="1" i="1" dirty="0">
                <a:solidFill>
                  <a:schemeClr val="tx1"/>
                </a:solidFill>
              </a:rPr>
              <a:t>:</a:t>
            </a:r>
            <a:r>
              <a:rPr lang="en-US" b="1" i="1" dirty="0">
                <a:solidFill>
                  <a:schemeClr val="tx1"/>
                </a:solidFill>
              </a:rPr>
              <a:t/>
            </a:r>
            <a:br>
              <a:rPr lang="en-US" b="1" i="1" dirty="0">
                <a:solidFill>
                  <a:schemeClr val="tx1"/>
                </a:solidFill>
              </a:rPr>
            </a:br>
            <a:endParaRPr lang="ru-RU" i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575556" y="2704418"/>
            <a:ext cx="362320" cy="24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75556" y="3280725"/>
            <a:ext cx="362320" cy="24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75556" y="3862873"/>
            <a:ext cx="362320" cy="24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75556" y="5517232"/>
            <a:ext cx="362320" cy="24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75556" y="4343389"/>
            <a:ext cx="362320" cy="24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75556" y="4969746"/>
            <a:ext cx="362320" cy="24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276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5949280"/>
          </a:xfrm>
        </p:spPr>
        <p:txBody>
          <a:bodyPr>
            <a:noAutofit/>
          </a:bodyPr>
          <a:lstStyle/>
          <a:p>
            <a:pPr algn="just"/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Перша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кредитного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попередній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відбір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заявок 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кредиту. Для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проводиться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науково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обґрунтована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експертиза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доцільності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позики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Головне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кредитних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комерційного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банку 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зібрати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найповнішу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потенціального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позичальника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кредитного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банк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кредитоспроможність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фінансове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становище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Кредитні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потенційний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позичальник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здатний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в строк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розрахуватися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борговими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зобов'язаннями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Чим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точніше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банк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зуміє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кредитоспроможність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ширше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банку для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кредитного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кредитного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банк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кінцеве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позики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майбутньої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кредитної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техніко-економічного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обґрунтування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позики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Завершується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оформленням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укладанням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кредитного договору,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для банку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подальшими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стадіями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кредитного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Четверта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кредитного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визначенням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кредиту. У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розв'язання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обґрунтований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(предмета)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застави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забезпечене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заставних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юридичних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чітке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зобов'язань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банку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позичальника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нормами чинного заставного права.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банківської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позики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гарантія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п'ятій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кредитного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банк 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кредитного договору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процедуру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позики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Конкретний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кредиту, 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позичкового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особливостями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кредитної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Процедура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позики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зручною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оперативною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взаємовигідною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для банку та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позичальника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Шоста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кредитного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позики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відсотками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кредитної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Конкретний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погашення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позики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обумовлюється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тексті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кредитного договору. В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взаємної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дебіторсько-кредиторської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господарських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суб'єктів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банк повинен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приділяти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постійну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повному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своєчасному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виконанню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кредитних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погашення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наданих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позик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Сьома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специфічною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в тому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плані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банківський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контроль та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кредитним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процесом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Систематичний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стану кредитного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поєднується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постійним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аналізом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кредитного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портфеля банку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посідає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центральних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банківського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менеджменту. Головне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вирішується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заключній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—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нагальних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практичних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пропозицій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рекомендацій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кредитної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комерційного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банку.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935084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uk-UA" sz="4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Поняття </a:t>
            </a:r>
            <a:r>
              <a:rPr lang="uk-UA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характеристика кредитного портфелю.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9819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96944" cy="69769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just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1295400"/>
            <a:ext cx="288033" cy="1173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19329" y="90413"/>
            <a:ext cx="8868934" cy="6893977"/>
            <a:chOff x="95554" y="0"/>
            <a:chExt cx="8868934" cy="689397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7504" y="0"/>
              <a:ext cx="8856984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7" name="Овал 6"/>
            <p:cNvSpPr/>
            <p:nvPr/>
          </p:nvSpPr>
          <p:spPr>
            <a:xfrm>
              <a:off x="3334858" y="2690515"/>
              <a:ext cx="211537" cy="21153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7"/>
            <p:cNvSpPr/>
            <p:nvPr/>
          </p:nvSpPr>
          <p:spPr>
            <a:xfrm>
              <a:off x="2272231" y="4300035"/>
              <a:ext cx="211537" cy="21153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8"/>
            <p:cNvSpPr/>
            <p:nvPr/>
          </p:nvSpPr>
          <p:spPr>
            <a:xfrm>
              <a:off x="1937971" y="4690185"/>
              <a:ext cx="211537" cy="21153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9"/>
            <p:cNvSpPr/>
            <p:nvPr/>
          </p:nvSpPr>
          <p:spPr>
            <a:xfrm>
              <a:off x="2697213" y="1657280"/>
              <a:ext cx="211537" cy="21153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10"/>
            <p:cNvSpPr/>
            <p:nvPr/>
          </p:nvSpPr>
          <p:spPr>
            <a:xfrm>
              <a:off x="3347864" y="1490784"/>
              <a:ext cx="211537" cy="21153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11"/>
            <p:cNvSpPr/>
            <p:nvPr/>
          </p:nvSpPr>
          <p:spPr>
            <a:xfrm>
              <a:off x="4095327" y="1264826"/>
              <a:ext cx="211537" cy="21153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12"/>
            <p:cNvSpPr/>
            <p:nvPr/>
          </p:nvSpPr>
          <p:spPr>
            <a:xfrm>
              <a:off x="4308023" y="1868817"/>
              <a:ext cx="211537" cy="21153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13"/>
            <p:cNvSpPr/>
            <p:nvPr/>
          </p:nvSpPr>
          <p:spPr>
            <a:xfrm>
              <a:off x="4506445" y="2337624"/>
              <a:ext cx="211537" cy="21153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3775651" y="1828647"/>
              <a:ext cx="211537" cy="21153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3546395" y="2308455"/>
              <a:ext cx="211537" cy="21153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2123722" y="5085181"/>
              <a:ext cx="4967712" cy="1664879"/>
            </a:xfrm>
            <a:custGeom>
              <a:avLst/>
              <a:gdLst>
                <a:gd name="connsiteX0" fmla="*/ 0 w 4967712"/>
                <a:gd name="connsiteY0" fmla="*/ 277485 h 1664879"/>
                <a:gd name="connsiteX1" fmla="*/ 277485 w 4967712"/>
                <a:gd name="connsiteY1" fmla="*/ 0 h 1664879"/>
                <a:gd name="connsiteX2" fmla="*/ 4690227 w 4967712"/>
                <a:gd name="connsiteY2" fmla="*/ 0 h 1664879"/>
                <a:gd name="connsiteX3" fmla="*/ 4967712 w 4967712"/>
                <a:gd name="connsiteY3" fmla="*/ 277485 h 1664879"/>
                <a:gd name="connsiteX4" fmla="*/ 4967712 w 4967712"/>
                <a:gd name="connsiteY4" fmla="*/ 1387394 h 1664879"/>
                <a:gd name="connsiteX5" fmla="*/ 4690227 w 4967712"/>
                <a:gd name="connsiteY5" fmla="*/ 1664879 h 1664879"/>
                <a:gd name="connsiteX6" fmla="*/ 277485 w 4967712"/>
                <a:gd name="connsiteY6" fmla="*/ 1664879 h 1664879"/>
                <a:gd name="connsiteX7" fmla="*/ 0 w 4967712"/>
                <a:gd name="connsiteY7" fmla="*/ 1387394 h 1664879"/>
                <a:gd name="connsiteX8" fmla="*/ 0 w 4967712"/>
                <a:gd name="connsiteY8" fmla="*/ 277485 h 166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7712" h="1664879">
                  <a:moveTo>
                    <a:pt x="0" y="277485"/>
                  </a:moveTo>
                  <a:cubicBezTo>
                    <a:pt x="0" y="124234"/>
                    <a:pt x="124234" y="0"/>
                    <a:pt x="277485" y="0"/>
                  </a:cubicBezTo>
                  <a:lnTo>
                    <a:pt x="4690227" y="0"/>
                  </a:lnTo>
                  <a:cubicBezTo>
                    <a:pt x="4843478" y="0"/>
                    <a:pt x="4967712" y="124234"/>
                    <a:pt x="4967712" y="277485"/>
                  </a:cubicBezTo>
                  <a:lnTo>
                    <a:pt x="4967712" y="1387394"/>
                  </a:lnTo>
                  <a:cubicBezTo>
                    <a:pt x="4967712" y="1540645"/>
                    <a:pt x="4843478" y="1664879"/>
                    <a:pt x="4690227" y="1664879"/>
                  </a:cubicBezTo>
                  <a:lnTo>
                    <a:pt x="277485" y="1664879"/>
                  </a:lnTo>
                  <a:cubicBezTo>
                    <a:pt x="124234" y="1664879"/>
                    <a:pt x="0" y="1540645"/>
                    <a:pt x="0" y="1387394"/>
                  </a:cubicBezTo>
                  <a:lnTo>
                    <a:pt x="0" y="277485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6988" tIns="157473" rIns="157473" bIns="15747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i="1" kern="1200" smtClean="0">
                  <a:ln w="18415" cmpd="sng"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Грошові чи матеріальні   цінності, витрати чи проекти, стосовно яких укладається кредитна угода, є об'єктами кредиту</a:t>
              </a:r>
              <a:r>
                <a:rPr lang="ru-RU" sz="2000" i="1" kern="1200" smtClean="0">
                  <a:ln w="10160">
                    <a:prstDash val="solid"/>
                  </a:ln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95554" y="4778747"/>
              <a:ext cx="2115370" cy="2115230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2512341" y="2921061"/>
              <a:ext cx="5884259" cy="1641492"/>
            </a:xfrm>
            <a:custGeom>
              <a:avLst/>
              <a:gdLst>
                <a:gd name="connsiteX0" fmla="*/ 0 w 5884259"/>
                <a:gd name="connsiteY0" fmla="*/ 273587 h 1641492"/>
                <a:gd name="connsiteX1" fmla="*/ 273587 w 5884259"/>
                <a:gd name="connsiteY1" fmla="*/ 0 h 1641492"/>
                <a:gd name="connsiteX2" fmla="*/ 5610672 w 5884259"/>
                <a:gd name="connsiteY2" fmla="*/ 0 h 1641492"/>
                <a:gd name="connsiteX3" fmla="*/ 5884259 w 5884259"/>
                <a:gd name="connsiteY3" fmla="*/ 273587 h 1641492"/>
                <a:gd name="connsiteX4" fmla="*/ 5884259 w 5884259"/>
                <a:gd name="connsiteY4" fmla="*/ 1367905 h 1641492"/>
                <a:gd name="connsiteX5" fmla="*/ 5610672 w 5884259"/>
                <a:gd name="connsiteY5" fmla="*/ 1641492 h 1641492"/>
                <a:gd name="connsiteX6" fmla="*/ 273587 w 5884259"/>
                <a:gd name="connsiteY6" fmla="*/ 1641492 h 1641492"/>
                <a:gd name="connsiteX7" fmla="*/ 0 w 5884259"/>
                <a:gd name="connsiteY7" fmla="*/ 1367905 h 1641492"/>
                <a:gd name="connsiteX8" fmla="*/ 0 w 5884259"/>
                <a:gd name="connsiteY8" fmla="*/ 273587 h 164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84259" h="1641492">
                  <a:moveTo>
                    <a:pt x="0" y="273587"/>
                  </a:moveTo>
                  <a:cubicBezTo>
                    <a:pt x="0" y="122489"/>
                    <a:pt x="122489" y="0"/>
                    <a:pt x="273587" y="0"/>
                  </a:cubicBezTo>
                  <a:lnTo>
                    <a:pt x="5610672" y="0"/>
                  </a:lnTo>
                  <a:cubicBezTo>
                    <a:pt x="5761770" y="0"/>
                    <a:pt x="5884259" y="122489"/>
                    <a:pt x="5884259" y="273587"/>
                  </a:cubicBezTo>
                  <a:lnTo>
                    <a:pt x="5884259" y="1367905"/>
                  </a:lnTo>
                  <a:cubicBezTo>
                    <a:pt x="5884259" y="1519003"/>
                    <a:pt x="5761770" y="1641492"/>
                    <a:pt x="5610672" y="1641492"/>
                  </a:cubicBezTo>
                  <a:lnTo>
                    <a:pt x="273587" y="1641492"/>
                  </a:lnTo>
                  <a:cubicBezTo>
                    <a:pt x="122489" y="1641492"/>
                    <a:pt x="0" y="1519003"/>
                    <a:pt x="0" y="1367905"/>
                  </a:cubicBezTo>
                  <a:lnTo>
                    <a:pt x="0" y="27358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5846" tIns="156331" rIns="156331" bIns="15633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i="1" kern="1200" smtClean="0">
                  <a:ln w="18415" cmpd="sng"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 кредитних відносинах беруть участь дві сторони:  позичальник і кредитор - ці сторони називаються суб'єктами кредитної угоди</a:t>
              </a:r>
              <a:endParaRPr lang="ru-RU" sz="2000" i="1" kern="1200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986054" y="2707768"/>
              <a:ext cx="2115370" cy="2115230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t="-3000" b="-3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Скругленный прямоугольник 20"/>
          <p:cNvSpPr/>
          <p:nvPr/>
        </p:nvSpPr>
        <p:spPr>
          <a:xfrm>
            <a:off x="3980990" y="292336"/>
            <a:ext cx="5071139" cy="1274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Кредит — це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відносини між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юридичними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фізичними особами з приводу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перерозподілу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засадах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і, як правило, з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виплатою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процента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45997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Поняття та характеристика кредитного портфелю.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5842992" cy="4968552"/>
          </a:xfrm>
        </p:spPr>
        <p:txBody>
          <a:bodyPr>
            <a:normAutofit fontScale="85000" lnSpcReduction="10000"/>
          </a:bodyPr>
          <a:lstStyle/>
          <a:p>
            <a:pPr algn="just"/>
            <a:endParaRPr lang="ru-RU" sz="2700" dirty="0" smtClean="0"/>
          </a:p>
          <a:p>
            <a:pPr algn="just"/>
            <a:endParaRPr lang="ru-RU" sz="2700" dirty="0"/>
          </a:p>
          <a:p>
            <a:pPr algn="just"/>
            <a:r>
              <a:rPr lang="ru-RU" sz="2700" dirty="0" err="1" smtClean="0"/>
              <a:t>Кредитний</a:t>
            </a:r>
            <a:r>
              <a:rPr lang="ru-RU" sz="2700" dirty="0" smtClean="0"/>
              <a:t> портфель — це </a:t>
            </a:r>
            <a:r>
              <a:rPr lang="ru-RU" sz="2700" dirty="0" err="1" smtClean="0"/>
              <a:t>сукупність</a:t>
            </a:r>
            <a:r>
              <a:rPr lang="ru-RU" sz="2700" dirty="0" smtClean="0"/>
              <a:t> </a:t>
            </a:r>
            <a:r>
              <a:rPr lang="ru-RU" sz="2700" dirty="0" err="1" smtClean="0"/>
              <a:t>усіх</a:t>
            </a:r>
            <a:r>
              <a:rPr lang="ru-RU" sz="2700" dirty="0" smtClean="0"/>
              <a:t> </a:t>
            </a:r>
            <a:r>
              <a:rPr lang="ru-RU" sz="2700" dirty="0" err="1" smtClean="0"/>
              <a:t>позик</a:t>
            </a:r>
            <a:r>
              <a:rPr lang="ru-RU" sz="2700" dirty="0" smtClean="0"/>
              <a:t>, </a:t>
            </a:r>
            <a:r>
              <a:rPr lang="ru-RU" sz="2700" dirty="0" err="1" smtClean="0"/>
              <a:t>наданих</a:t>
            </a:r>
            <a:r>
              <a:rPr lang="ru-RU" sz="2700" dirty="0" smtClean="0"/>
              <a:t> банком з метою </a:t>
            </a:r>
            <a:r>
              <a:rPr lang="ru-RU" sz="2700" dirty="0" err="1" smtClean="0"/>
              <a:t>одержання</a:t>
            </a:r>
            <a:r>
              <a:rPr lang="ru-RU" sz="2700" dirty="0" smtClean="0"/>
              <a:t> </a:t>
            </a:r>
            <a:r>
              <a:rPr lang="ru-RU" sz="2700" dirty="0" err="1" smtClean="0"/>
              <a:t>прибутку</a:t>
            </a:r>
            <a:r>
              <a:rPr lang="ru-RU" sz="2700" dirty="0" smtClean="0"/>
              <a:t>. </a:t>
            </a:r>
            <a:r>
              <a:rPr lang="ru-RU" sz="2700" dirty="0" err="1" smtClean="0"/>
              <a:t>Розмір</a:t>
            </a:r>
            <a:r>
              <a:rPr lang="ru-RU" sz="2700" dirty="0" smtClean="0"/>
              <a:t> кредитного портфеля </a:t>
            </a:r>
            <a:r>
              <a:rPr lang="ru-RU" sz="2700" dirty="0" err="1" smtClean="0"/>
              <a:t>оцінюється</a:t>
            </a:r>
            <a:r>
              <a:rPr lang="ru-RU" sz="2700" dirty="0" smtClean="0"/>
              <a:t> за балансовою </a:t>
            </a:r>
            <a:r>
              <a:rPr lang="ru-RU" sz="2700" dirty="0" err="1" smtClean="0"/>
              <a:t>вартістю</a:t>
            </a:r>
            <a:r>
              <a:rPr lang="ru-RU" sz="2700" dirty="0" smtClean="0"/>
              <a:t> </a:t>
            </a:r>
            <a:r>
              <a:rPr lang="ru-RU" sz="2700" dirty="0" err="1" smtClean="0"/>
              <a:t>всіх</a:t>
            </a:r>
            <a:r>
              <a:rPr lang="ru-RU" sz="2700" dirty="0" smtClean="0"/>
              <a:t> </a:t>
            </a:r>
            <a:r>
              <a:rPr lang="ru-RU" sz="2700" dirty="0" err="1" smtClean="0"/>
              <a:t>кредитів</a:t>
            </a:r>
            <a:r>
              <a:rPr lang="ru-RU" sz="2700" dirty="0" smtClean="0"/>
              <a:t> банку, у тому </a:t>
            </a:r>
            <a:r>
              <a:rPr lang="ru-RU" sz="2700" dirty="0" err="1" smtClean="0"/>
              <a:t>числі</a:t>
            </a:r>
            <a:r>
              <a:rPr lang="ru-RU" sz="2700" dirty="0" smtClean="0"/>
              <a:t> </a:t>
            </a:r>
            <a:r>
              <a:rPr lang="ru-RU" sz="2700" dirty="0" err="1" smtClean="0"/>
              <a:t>прострочених</a:t>
            </a:r>
            <a:r>
              <a:rPr lang="ru-RU" sz="2700" dirty="0" smtClean="0"/>
              <a:t>, </a:t>
            </a:r>
            <a:r>
              <a:rPr lang="ru-RU" sz="2700" dirty="0" err="1" smtClean="0"/>
              <a:t>пролонгованих</a:t>
            </a:r>
            <a:r>
              <a:rPr lang="ru-RU" sz="2700" dirty="0" smtClean="0"/>
              <a:t>, </a:t>
            </a:r>
            <a:r>
              <a:rPr lang="ru-RU" sz="2700" dirty="0" err="1" smtClean="0"/>
              <a:t>сумнівних</a:t>
            </a:r>
            <a:r>
              <a:rPr lang="ru-RU" sz="2700" dirty="0" smtClean="0"/>
              <a:t>. У </a:t>
            </a:r>
            <a:r>
              <a:rPr lang="ru-RU" sz="2700" dirty="0" err="1" smtClean="0"/>
              <a:t>структурі</a:t>
            </a:r>
            <a:r>
              <a:rPr lang="ru-RU" sz="2700" dirty="0" smtClean="0"/>
              <a:t> балансу банку </a:t>
            </a:r>
            <a:r>
              <a:rPr lang="ru-RU" sz="2700" dirty="0" err="1" smtClean="0"/>
              <a:t>кредитний</a:t>
            </a:r>
            <a:r>
              <a:rPr lang="ru-RU" sz="2700" dirty="0" smtClean="0"/>
              <a:t> портфель </a:t>
            </a:r>
            <a:r>
              <a:rPr lang="ru-RU" sz="2700" dirty="0" err="1" smtClean="0"/>
              <a:t>розглядається</a:t>
            </a:r>
            <a:r>
              <a:rPr lang="ru-RU" sz="2700" dirty="0" smtClean="0"/>
              <a:t> як </a:t>
            </a:r>
            <a:r>
              <a:rPr lang="ru-RU" sz="2700" dirty="0" err="1" smtClean="0"/>
              <a:t>єдине</a:t>
            </a:r>
            <a:r>
              <a:rPr lang="ru-RU" sz="2700" dirty="0" smtClean="0"/>
              <a:t> </a:t>
            </a:r>
            <a:r>
              <a:rPr lang="ru-RU" sz="2700" dirty="0" err="1" smtClean="0"/>
              <a:t>ціле</a:t>
            </a:r>
            <a:r>
              <a:rPr lang="ru-RU" sz="2700" dirty="0" smtClean="0"/>
              <a:t> та </a:t>
            </a:r>
            <a:r>
              <a:rPr lang="ru-RU" sz="2700" dirty="0" err="1" smtClean="0"/>
              <a:t>складова</a:t>
            </a:r>
            <a:r>
              <a:rPr lang="ru-RU" sz="2700" dirty="0" smtClean="0"/>
              <a:t> </a:t>
            </a:r>
            <a:r>
              <a:rPr lang="ru-RU" sz="2700" dirty="0" err="1" smtClean="0"/>
              <a:t>частина</a:t>
            </a:r>
            <a:r>
              <a:rPr lang="ru-RU" sz="2700" dirty="0" smtClean="0"/>
              <a:t> </a:t>
            </a:r>
            <a:r>
              <a:rPr lang="ru-RU" sz="2700" dirty="0" err="1" smtClean="0"/>
              <a:t>активів</a:t>
            </a:r>
            <a:r>
              <a:rPr lang="ru-RU" sz="2700" dirty="0" smtClean="0"/>
              <a:t> банку, </a:t>
            </a:r>
            <a:r>
              <a:rPr lang="ru-RU" sz="2700" dirty="0" err="1" smtClean="0"/>
              <a:t>котра</a:t>
            </a:r>
            <a:r>
              <a:rPr lang="ru-RU" sz="2700" dirty="0" smtClean="0"/>
              <a:t> </a:t>
            </a:r>
            <a:r>
              <a:rPr lang="ru-RU" sz="2700" dirty="0" err="1" smtClean="0"/>
              <a:t>має</a:t>
            </a:r>
            <a:r>
              <a:rPr lang="ru-RU" sz="2700" dirty="0" smtClean="0"/>
              <a:t> </a:t>
            </a:r>
            <a:r>
              <a:rPr lang="ru-RU" sz="2700" dirty="0" err="1" smtClean="0"/>
              <a:t>свій</a:t>
            </a:r>
            <a:r>
              <a:rPr lang="ru-RU" sz="2700" dirty="0" smtClean="0"/>
              <a:t> </a:t>
            </a:r>
            <a:r>
              <a:rPr lang="ru-RU" sz="2700" dirty="0" err="1" smtClean="0"/>
              <a:t>рівень</a:t>
            </a:r>
            <a:r>
              <a:rPr lang="ru-RU" sz="2700" dirty="0" smtClean="0"/>
              <a:t> </a:t>
            </a:r>
            <a:r>
              <a:rPr lang="ru-RU" sz="2700" dirty="0" err="1" smtClean="0"/>
              <a:t>дохідності</a:t>
            </a:r>
            <a:r>
              <a:rPr lang="ru-RU" sz="2700" dirty="0" smtClean="0"/>
              <a:t> </a:t>
            </a:r>
            <a:r>
              <a:rPr lang="ru-RU" sz="2700" dirty="0" err="1" smtClean="0"/>
              <a:t>і</a:t>
            </a:r>
            <a:r>
              <a:rPr lang="ru-RU" sz="2700" dirty="0" smtClean="0"/>
              <a:t> </a:t>
            </a:r>
            <a:r>
              <a:rPr lang="ru-RU" sz="2700" dirty="0" err="1" smtClean="0"/>
              <a:t>відповідний</a:t>
            </a:r>
            <a:r>
              <a:rPr lang="ru-RU" sz="2700" dirty="0" smtClean="0"/>
              <a:t> </a:t>
            </a:r>
            <a:r>
              <a:rPr lang="ru-RU" sz="2700" dirty="0" err="1" smtClean="0"/>
              <a:t>рівень</a:t>
            </a:r>
            <a:r>
              <a:rPr lang="ru-RU" sz="2700" dirty="0" smtClean="0"/>
              <a:t> </a:t>
            </a:r>
            <a:r>
              <a:rPr lang="ru-RU" sz="2700" dirty="0" err="1" smtClean="0"/>
              <a:t>ризику</a:t>
            </a:r>
            <a:r>
              <a:rPr lang="ru-RU" sz="2700" dirty="0" smtClean="0"/>
              <a:t>. </a:t>
            </a:r>
            <a:r>
              <a:rPr lang="ru-RU" sz="2700" dirty="0" err="1" smtClean="0"/>
              <a:t>Дохідність</a:t>
            </a:r>
            <a:r>
              <a:rPr lang="ru-RU" sz="2700" dirty="0" smtClean="0"/>
              <a:t> </a:t>
            </a:r>
            <a:r>
              <a:rPr lang="ru-RU" sz="2700" dirty="0" err="1" smtClean="0"/>
              <a:t>і</a:t>
            </a:r>
            <a:r>
              <a:rPr lang="ru-RU" sz="2700" dirty="0" smtClean="0"/>
              <a:t> </a:t>
            </a:r>
            <a:r>
              <a:rPr lang="ru-RU" sz="2700" dirty="0" err="1" smtClean="0"/>
              <a:t>ризик</a:t>
            </a:r>
            <a:r>
              <a:rPr lang="ru-RU" sz="2700" dirty="0" smtClean="0"/>
              <a:t> — </a:t>
            </a:r>
            <a:r>
              <a:rPr lang="ru-RU" sz="2700" dirty="0" err="1" smtClean="0"/>
              <a:t>основні</a:t>
            </a:r>
            <a:r>
              <a:rPr lang="ru-RU" sz="2700" dirty="0" smtClean="0"/>
              <a:t> </a:t>
            </a:r>
            <a:r>
              <a:rPr lang="ru-RU" sz="2700" dirty="0" err="1" smtClean="0"/>
              <a:t>параметри</a:t>
            </a:r>
            <a:r>
              <a:rPr lang="ru-RU" sz="2700" dirty="0" smtClean="0"/>
              <a:t> </a:t>
            </a:r>
            <a:r>
              <a:rPr lang="ru-RU" sz="2700" dirty="0" err="1" smtClean="0"/>
              <a:t>управління</a:t>
            </a:r>
            <a:r>
              <a:rPr lang="ru-RU" sz="2700" dirty="0" smtClean="0"/>
              <a:t> </a:t>
            </a:r>
            <a:r>
              <a:rPr lang="ru-RU" sz="2700" dirty="0" err="1" smtClean="0"/>
              <a:t>кредитним</a:t>
            </a:r>
            <a:r>
              <a:rPr lang="ru-RU" sz="2700" dirty="0" smtClean="0"/>
              <a:t> портфелем банку.</a:t>
            </a:r>
          </a:p>
          <a:p>
            <a:endParaRPr lang="ru-RU" dirty="0"/>
          </a:p>
        </p:txBody>
      </p:sp>
      <p:pic>
        <p:nvPicPr>
          <p:cNvPr id="15362" name="Picture 2" descr="C:\Documents and Settings\Администратор\Мои документы\Мои рисунки\kredкккк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12776"/>
            <a:ext cx="2627784" cy="5146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95082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51520" y="188640"/>
            <a:ext cx="8640960" cy="370636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/>
              <a:t>Якість</a:t>
            </a:r>
            <a:r>
              <a:rPr lang="ru-RU" dirty="0"/>
              <a:t> та склад кредитного портфеля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від організації </a:t>
            </a:r>
            <a:r>
              <a:rPr lang="ru-RU" dirty="0" err="1"/>
              <a:t>кредитної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 банку. Організаційна структура </a:t>
            </a:r>
            <a:r>
              <a:rPr lang="ru-RU" dirty="0" err="1"/>
              <a:t>кредитної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в кожному конкретному банку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, що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розмірами</a:t>
            </a:r>
            <a:r>
              <a:rPr lang="ru-RU" dirty="0"/>
              <a:t>, </a:t>
            </a:r>
            <a:r>
              <a:rPr lang="ru-RU" dirty="0" err="1"/>
              <a:t>можливостями</a:t>
            </a:r>
            <a:r>
              <a:rPr lang="ru-RU" dirty="0"/>
              <a:t> банку, а також потребами </a:t>
            </a:r>
            <a:r>
              <a:rPr lang="ru-RU" dirty="0" err="1"/>
              <a:t>клієнтури</a:t>
            </a:r>
            <a:r>
              <a:rPr lang="ru-RU" dirty="0"/>
              <a:t>. У великих банках організаційна структура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складатися</a:t>
            </a:r>
            <a:r>
              <a:rPr lang="ru-RU" dirty="0"/>
              <a:t> з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департаментів</a:t>
            </a:r>
            <a:r>
              <a:rPr lang="ru-RU" dirty="0"/>
              <a:t>, які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розгалужену</a:t>
            </a:r>
            <a:r>
              <a:rPr lang="ru-RU" dirty="0"/>
              <a:t> мережу </a:t>
            </a:r>
            <a:r>
              <a:rPr lang="ru-RU" dirty="0" err="1"/>
              <a:t>відділів</a:t>
            </a:r>
            <a:r>
              <a:rPr lang="ru-RU" dirty="0"/>
              <a:t>, </a:t>
            </a:r>
            <a:r>
              <a:rPr lang="ru-RU" dirty="0" err="1"/>
              <a:t>секторів</a:t>
            </a:r>
            <a:r>
              <a:rPr lang="ru-RU" dirty="0"/>
              <a:t>, </a:t>
            </a:r>
            <a:r>
              <a:rPr lang="ru-RU" dirty="0" err="1"/>
              <a:t>комітетів</a:t>
            </a:r>
            <a:r>
              <a:rPr lang="ru-RU" dirty="0"/>
              <a:t>, груп, </a:t>
            </a:r>
            <a:r>
              <a:rPr lang="ru-RU" dirty="0" err="1"/>
              <a:t>економічних</a:t>
            </a:r>
            <a:r>
              <a:rPr lang="ru-RU" dirty="0"/>
              <a:t> рад тощо.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7564" y="4077072"/>
            <a:ext cx="78488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</a:t>
            </a:r>
            <a:r>
              <a:rPr lang="ru-RU" dirty="0" err="1"/>
              <a:t>спеціалізуються</a:t>
            </a:r>
            <a:r>
              <a:rPr lang="ru-RU" dirty="0"/>
              <a:t> на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функцій </a:t>
            </a:r>
            <a:r>
              <a:rPr lang="ru-RU" dirty="0" err="1"/>
              <a:t>кредитної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, наприклад, </a:t>
            </a:r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галузевого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, </a:t>
            </a:r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кредитної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кредитних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кредитної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, </a:t>
            </a:r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прогнозів</a:t>
            </a:r>
            <a:r>
              <a:rPr lang="ru-RU" dirty="0"/>
              <a:t>, </a:t>
            </a:r>
            <a:r>
              <a:rPr lang="ru-RU" dirty="0" err="1"/>
              <a:t>відділення</a:t>
            </a:r>
            <a:r>
              <a:rPr lang="ru-RU" dirty="0"/>
              <a:t> з </a:t>
            </a:r>
            <a:r>
              <a:rPr lang="ru-RU" dirty="0" err="1"/>
              <a:t>розгляду</a:t>
            </a:r>
            <a:r>
              <a:rPr lang="ru-RU" dirty="0"/>
              <a:t> кредитного </a:t>
            </a:r>
            <a:r>
              <a:rPr lang="ru-RU" dirty="0" err="1"/>
              <a:t>процесу</a:t>
            </a:r>
            <a:r>
              <a:rPr lang="ru-RU" dirty="0"/>
              <a:t> тощо. У невеликих банках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функцій </a:t>
            </a:r>
            <a:r>
              <a:rPr lang="ru-RU" dirty="0" err="1"/>
              <a:t>сконцентровано</a:t>
            </a:r>
            <a:r>
              <a:rPr lang="ru-RU" dirty="0"/>
              <a:t> в </a:t>
            </a:r>
            <a:r>
              <a:rPr lang="ru-RU" dirty="0" err="1"/>
              <a:t>кількох</a:t>
            </a:r>
            <a:r>
              <a:rPr lang="ru-RU" dirty="0"/>
              <a:t> структурних </a:t>
            </a:r>
            <a:r>
              <a:rPr lang="ru-RU" dirty="0" err="1"/>
              <a:t>підрозділах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01416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301608" cy="2880320"/>
          </a:xfrm>
        </p:spPr>
        <p:txBody>
          <a:bodyPr>
            <a:noAutofit/>
          </a:bodyPr>
          <a:lstStyle/>
          <a:p>
            <a:pPr algn="just"/>
            <a:r>
              <a:rPr lang="uk-UA" sz="2300" dirty="0" smtClean="0">
                <a:solidFill>
                  <a:srgbClr val="FF0000"/>
                </a:solidFill>
              </a:rPr>
              <a:t/>
            </a:r>
            <a:br>
              <a:rPr lang="uk-UA" sz="2300" dirty="0" smtClean="0">
                <a:solidFill>
                  <a:srgbClr val="FF0000"/>
                </a:solidFill>
              </a:rPr>
            </a:br>
            <a:r>
              <a:rPr lang="uk-UA" sz="2300" b="1" dirty="0" smtClean="0">
                <a:solidFill>
                  <a:schemeClr val="tx1"/>
                </a:solidFill>
              </a:rPr>
              <a:t>Кредитний портфель включає </a:t>
            </a:r>
            <a:r>
              <a:rPr lang="uk-UA" sz="2300" dirty="0" smtClean="0">
                <a:solidFill>
                  <a:schemeClr val="tx1"/>
                </a:solidFill>
              </a:rPr>
              <a:t>агреговану балансову вартість усіх кредитів, у тому числі і прострочених, пролонгованих та сумнівних до повернення. Банк може надавати кредити безпосередньо, укладати угоду з позичальником або купувати позику чи частину позики, наданої іншим кредитором через укладання угоди з постачальником. Надання кредиту може відбуватися у формі позик, простих векселів, </a:t>
            </a:r>
            <a:r>
              <a:rPr lang="uk-UA" sz="2300" dirty="0" err="1" smtClean="0">
                <a:solidFill>
                  <a:schemeClr val="tx1"/>
                </a:solidFill>
              </a:rPr>
              <a:t>векселів</a:t>
            </a:r>
            <a:r>
              <a:rPr lang="uk-UA" sz="2300" dirty="0" smtClean="0">
                <a:solidFill>
                  <a:schemeClr val="tx1"/>
                </a:solidFill>
              </a:rPr>
              <a:t>, строк сплати яких вже настав, рахунків факторингу, короткострокових комерційних векселів, банківських овердрафтів, акцептів та інших подібних зобов’язань</a:t>
            </a:r>
            <a:r>
              <a:rPr lang="uk-UA" sz="2300" dirty="0" smtClean="0">
                <a:solidFill>
                  <a:srgbClr val="FF0000"/>
                </a:solidFill>
              </a:rPr>
              <a:t>.</a:t>
            </a:r>
            <a:r>
              <a:rPr lang="ru-RU" sz="2300" dirty="0" smtClean="0">
                <a:solidFill>
                  <a:srgbClr val="FF0000"/>
                </a:solidFill>
              </a:rPr>
              <a:t/>
            </a:r>
            <a:br>
              <a:rPr lang="ru-RU" sz="2300" dirty="0" smtClean="0">
                <a:solidFill>
                  <a:srgbClr val="FF0000"/>
                </a:solidFill>
              </a:rPr>
            </a:br>
            <a:r>
              <a:rPr lang="uk-UA" sz="2300" dirty="0" smtClean="0">
                <a:solidFill>
                  <a:srgbClr val="FF0000"/>
                </a:solidFill>
              </a:rPr>
              <a:t> 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638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1520" y="3760476"/>
            <a:ext cx="54726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Система показників менеджменту кредитного портфеля включає такі блоки: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загальний стан кредитного портфеля;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характеристика кредитного портфеля з погляду кредитного ризику;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характеристика кредитного портфеля з погляду дохідності.</a:t>
            </a:r>
            <a:endParaRPr kumimoji="0" lang="uk-UA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386" name="Picture 2" descr="C:\Documents and Settings\Администратор\Мои документы\Мои рисунки\0008020882O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5064"/>
            <a:ext cx="3254003" cy="2456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0992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uk-UA" sz="4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Оцінка </a:t>
            </a:r>
            <a:r>
              <a:rPr lang="uk-UA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фінансового стану кредитором позичальника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6011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94598770"/>
              </p:ext>
            </p:extLst>
          </p:nvPr>
        </p:nvGraphicFramePr>
        <p:xfrm>
          <a:off x="251520" y="260648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0188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99140889"/>
              </p:ext>
            </p:extLst>
          </p:nvPr>
        </p:nvGraphicFramePr>
        <p:xfrm>
          <a:off x="251520" y="260648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 </a:t>
            </a:r>
            <a:endParaRPr lang="ru-RU" sz="2400" i="1" dirty="0"/>
          </a:p>
        </p:txBody>
      </p:sp>
      <p:pic>
        <p:nvPicPr>
          <p:cNvPr id="4098" name="Picture 2" descr="C:\Users\Главный\Desktop\imagesCA0VLNS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8568952" cy="2006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0026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-121096"/>
            <a:ext cx="8496943" cy="58655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-1908719" y="1700808"/>
            <a:ext cx="792087" cy="1005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60648"/>
            <a:ext cx="8640960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 </a:t>
            </a:r>
            <a:r>
              <a:rPr lang="ru-RU" b="1" i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вимогу</a:t>
            </a:r>
            <a:r>
              <a:rPr lang="ru-RU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банку </a:t>
            </a:r>
            <a:r>
              <a:rPr lang="ru-RU" b="1" i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позичальник</a:t>
            </a:r>
            <a:r>
              <a:rPr lang="ru-RU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i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надає</a:t>
            </a:r>
            <a:r>
              <a:rPr lang="ru-RU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i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крім</a:t>
            </a:r>
            <a:r>
              <a:rPr lang="ru-RU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заявки, </a:t>
            </a:r>
            <a:r>
              <a:rPr lang="uk-UA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наступні</a:t>
            </a:r>
            <a:r>
              <a:rPr lang="ru-RU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i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матеріали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412776"/>
            <a:ext cx="8640960" cy="81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 smtClean="0"/>
              <a:t>1</a:t>
            </a:r>
            <a:r>
              <a:rPr lang="uk-UA" i="1" dirty="0" smtClean="0"/>
              <a:t>)</a:t>
            </a:r>
            <a:r>
              <a:rPr lang="ru-RU" i="1" dirty="0"/>
              <a:t> </a:t>
            </a:r>
            <a:r>
              <a:rPr lang="ru-RU" i="1" dirty="0" err="1" smtClean="0"/>
              <a:t>Копії</a:t>
            </a:r>
            <a:r>
              <a:rPr lang="ru-RU" i="1" dirty="0" smtClean="0"/>
              <a:t> </a:t>
            </a:r>
            <a:r>
              <a:rPr lang="ru-RU" i="1" dirty="0" err="1"/>
              <a:t>установчого</a:t>
            </a:r>
            <a:r>
              <a:rPr lang="ru-RU" i="1" dirty="0"/>
              <a:t> договору, статуту або інших </a:t>
            </a:r>
            <a:r>
              <a:rPr lang="ru-RU" i="1" dirty="0" err="1"/>
              <a:t>документів</a:t>
            </a:r>
            <a:r>
              <a:rPr lang="ru-RU" i="1" dirty="0"/>
              <a:t>, що </a:t>
            </a:r>
            <a:r>
              <a:rPr lang="ru-RU" i="1" dirty="0" err="1"/>
              <a:t>підтверджують</a:t>
            </a:r>
            <a:r>
              <a:rPr lang="ru-RU" i="1" dirty="0"/>
              <a:t> його </a:t>
            </a:r>
            <a:r>
              <a:rPr lang="ru-RU" i="1" dirty="0" err="1"/>
              <a:t>правоздатність</a:t>
            </a:r>
            <a:r>
              <a:rPr lang="ru-RU" i="1" dirty="0"/>
              <a:t> в </a:t>
            </a:r>
            <a:r>
              <a:rPr lang="ru-RU" i="1" dirty="0" err="1"/>
              <a:t>отриманні</a:t>
            </a:r>
            <a:r>
              <a:rPr lang="ru-RU" i="1" dirty="0"/>
              <a:t> кредиту;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9970" y="2450828"/>
            <a:ext cx="8640960" cy="827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 smtClean="0"/>
              <a:t>2</a:t>
            </a:r>
            <a:r>
              <a:rPr lang="uk-UA" i="1" dirty="0" smtClean="0"/>
              <a:t>)</a:t>
            </a:r>
            <a:r>
              <a:rPr lang="uk-UA" i="1" dirty="0"/>
              <a:t> </a:t>
            </a:r>
            <a:r>
              <a:rPr lang="uk-UA" i="1" dirty="0" smtClean="0"/>
              <a:t>Техніко-економічне </a:t>
            </a:r>
            <a:r>
              <a:rPr lang="uk-UA" i="1" dirty="0"/>
              <a:t>обґрунтування (бізнес-план) заходу, що кредитується, з розрахунками надходжень, які очікуються від його реалізації;</a:t>
            </a:r>
            <a:endParaRPr lang="ru-RU" i="1" dirty="0"/>
          </a:p>
          <a:p>
            <a:pPr algn="ctr"/>
            <a:endParaRPr lang="ru-RU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9970" y="4608048"/>
            <a:ext cx="8540746" cy="747000"/>
          </a:xfrm>
          <a:prstGeom prst="roundRect">
            <a:avLst>
              <a:gd name="adj" fmla="val 9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4) </a:t>
            </a:r>
            <a:r>
              <a:rPr lang="ru-RU" i="1" dirty="0" err="1"/>
              <a:t>З</a:t>
            </a:r>
            <a:r>
              <a:rPr lang="ru-RU" i="1" dirty="0" err="1" smtClean="0"/>
              <a:t>обов'язання</a:t>
            </a:r>
            <a:r>
              <a:rPr lang="ru-RU" i="1" dirty="0" smtClean="0"/>
              <a:t> </a:t>
            </a:r>
            <a:r>
              <a:rPr lang="ru-RU" i="1" dirty="0"/>
              <a:t>із </a:t>
            </a:r>
            <a:r>
              <a:rPr lang="ru-RU" i="1" dirty="0" err="1"/>
              <a:t>забезпечення</a:t>
            </a:r>
            <a:r>
              <a:rPr lang="ru-RU" i="1" dirty="0"/>
              <a:t> </a:t>
            </a:r>
            <a:r>
              <a:rPr lang="ru-RU" i="1" dirty="0" err="1"/>
              <a:t>своєчасного</a:t>
            </a:r>
            <a:r>
              <a:rPr lang="ru-RU" i="1" dirty="0"/>
              <a:t> </a:t>
            </a:r>
            <a:r>
              <a:rPr lang="ru-RU" i="1" dirty="0" err="1"/>
              <a:t>повернення</a:t>
            </a:r>
            <a:r>
              <a:rPr lang="ru-RU" i="1" dirty="0"/>
              <a:t> кредиту (угода </a:t>
            </a:r>
            <a:r>
              <a:rPr lang="ru-RU" i="1" dirty="0" err="1"/>
              <a:t>застави</a:t>
            </a:r>
            <a:r>
              <a:rPr lang="ru-RU" i="1" dirty="0"/>
              <a:t>, </a:t>
            </a:r>
            <a:r>
              <a:rPr lang="ru-RU" i="1" dirty="0" err="1"/>
              <a:t>гарантійний</a:t>
            </a:r>
            <a:r>
              <a:rPr lang="ru-RU" i="1" dirty="0"/>
              <a:t> лист, </a:t>
            </a:r>
            <a:r>
              <a:rPr lang="ru-RU" i="1" dirty="0" err="1"/>
              <a:t>страхове</a:t>
            </a:r>
            <a:r>
              <a:rPr lang="ru-RU" i="1" dirty="0"/>
              <a:t> </a:t>
            </a:r>
            <a:r>
              <a:rPr lang="ru-RU" i="1" dirty="0" err="1"/>
              <a:t>свідоцтво</a:t>
            </a:r>
            <a:r>
              <a:rPr lang="ru-RU" i="1" dirty="0"/>
              <a:t> тощо);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3369" y="5661248"/>
            <a:ext cx="8640960" cy="823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 smtClean="0"/>
              <a:t>5</a:t>
            </a:r>
            <a:r>
              <a:rPr lang="uk-UA" i="1" dirty="0" smtClean="0"/>
              <a:t>)</a:t>
            </a:r>
            <a:r>
              <a:rPr lang="ru-RU" i="1" dirty="0"/>
              <a:t> </a:t>
            </a:r>
            <a:r>
              <a:rPr lang="ru-RU" i="1" dirty="0" err="1" smtClean="0"/>
              <a:t>Бухгалтерську</a:t>
            </a:r>
            <a:r>
              <a:rPr lang="ru-RU" i="1" dirty="0" smtClean="0"/>
              <a:t> </a:t>
            </a:r>
            <a:r>
              <a:rPr lang="ru-RU" i="1" dirty="0" err="1"/>
              <a:t>звітність</a:t>
            </a:r>
            <a:r>
              <a:rPr lang="ru-RU" i="1" dirty="0"/>
              <a:t>, </a:t>
            </a:r>
            <a:r>
              <a:rPr lang="ru-RU" i="1" dirty="0" err="1"/>
              <a:t>звіт</a:t>
            </a:r>
            <a:r>
              <a:rPr lang="ru-RU" i="1" dirty="0"/>
              <a:t> про </a:t>
            </a:r>
            <a:r>
              <a:rPr lang="ru-RU" i="1" dirty="0" err="1"/>
              <a:t>прибутки</a:t>
            </a:r>
            <a:r>
              <a:rPr lang="ru-RU" i="1" dirty="0"/>
              <a:t> та </a:t>
            </a:r>
            <a:r>
              <a:rPr lang="ru-RU" i="1" dirty="0" err="1"/>
              <a:t>збитки</a:t>
            </a:r>
            <a:r>
              <a:rPr lang="ru-RU" i="1" dirty="0"/>
              <a:t>, </a:t>
            </a:r>
            <a:r>
              <a:rPr lang="ru-RU" i="1" dirty="0" err="1"/>
              <a:t>декларацію</a:t>
            </a:r>
            <a:r>
              <a:rPr lang="ru-RU" i="1" dirty="0"/>
              <a:t> про доходи, </a:t>
            </a:r>
            <a:r>
              <a:rPr lang="ru-RU" i="1" dirty="0" err="1"/>
              <a:t>виписки</a:t>
            </a:r>
            <a:r>
              <a:rPr lang="ru-RU" i="1" dirty="0"/>
              <a:t> з </a:t>
            </a:r>
            <a:r>
              <a:rPr lang="ru-RU" i="1" dirty="0" err="1"/>
              <a:t>рахунків</a:t>
            </a:r>
            <a:r>
              <a:rPr lang="ru-RU" i="1" dirty="0"/>
              <a:t>, що </a:t>
            </a:r>
            <a:r>
              <a:rPr lang="ru-RU" i="1" dirty="0" err="1"/>
              <a:t>відкриті</a:t>
            </a:r>
            <a:r>
              <a:rPr lang="ru-RU" i="1" dirty="0"/>
              <a:t> в інших банках.</a:t>
            </a:r>
          </a:p>
          <a:p>
            <a:pPr algn="ctr"/>
            <a:endParaRPr lang="ru-RU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970" y="3549296"/>
            <a:ext cx="8540745" cy="671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 smtClean="0"/>
              <a:t>3</a:t>
            </a:r>
            <a:r>
              <a:rPr lang="uk-UA" i="1" dirty="0" smtClean="0"/>
              <a:t>)</a:t>
            </a:r>
            <a:r>
              <a:rPr lang="ru-RU" i="1" dirty="0"/>
              <a:t> </a:t>
            </a:r>
            <a:r>
              <a:rPr lang="ru-RU" i="1" dirty="0" err="1" smtClean="0"/>
              <a:t>Копії</a:t>
            </a:r>
            <a:r>
              <a:rPr lang="ru-RU" i="1" dirty="0" smtClean="0"/>
              <a:t> </a:t>
            </a:r>
            <a:r>
              <a:rPr lang="ru-RU" i="1" dirty="0" err="1"/>
              <a:t>контрактів</a:t>
            </a:r>
            <a:r>
              <a:rPr lang="ru-RU" i="1" dirty="0"/>
              <a:t>, </a:t>
            </a:r>
            <a:r>
              <a:rPr lang="ru-RU" i="1" dirty="0" err="1"/>
              <a:t>угод</a:t>
            </a:r>
            <a:r>
              <a:rPr lang="ru-RU" i="1" dirty="0"/>
              <a:t>, інших </a:t>
            </a:r>
            <a:r>
              <a:rPr lang="ru-RU" i="1" dirty="0" err="1"/>
              <a:t>документів</a:t>
            </a:r>
            <a:r>
              <a:rPr lang="ru-RU" i="1" dirty="0"/>
              <a:t>, що </a:t>
            </a:r>
            <a:r>
              <a:rPr lang="ru-RU" i="1" dirty="0" err="1"/>
              <a:t>стосуються</a:t>
            </a:r>
            <a:r>
              <a:rPr lang="ru-RU" i="1" dirty="0"/>
              <a:t> </a:t>
            </a:r>
            <a:r>
              <a:rPr lang="ru-RU" i="1" dirty="0" err="1"/>
              <a:t>даного</a:t>
            </a:r>
            <a:r>
              <a:rPr lang="ru-RU" i="1" dirty="0"/>
              <a:t> заходу;</a:t>
            </a:r>
          </a:p>
          <a:p>
            <a:pPr algn="ctr"/>
            <a:endParaRPr lang="ru-RU" i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329684" y="2132855"/>
            <a:ext cx="484632" cy="382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38134" y="3190798"/>
            <a:ext cx="484632" cy="4764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29684" y="1232756"/>
            <a:ext cx="484632" cy="180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29684" y="4221088"/>
            <a:ext cx="484632" cy="386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38134" y="5387198"/>
            <a:ext cx="484632" cy="274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020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47764" y="326084"/>
            <a:ext cx="4248472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наданої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 :</a:t>
            </a: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9532" y="2739015"/>
            <a:ext cx="41764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/>
              <a:t> </a:t>
            </a:r>
            <a:r>
              <a:rPr lang="ru-RU" i="1" dirty="0" smtClean="0"/>
              <a:t>2)</a:t>
            </a:r>
            <a:r>
              <a:rPr lang="ru-RU" i="1" dirty="0"/>
              <a:t> </a:t>
            </a:r>
            <a:r>
              <a:rPr lang="ru-RU" i="1" dirty="0" err="1" smtClean="0"/>
              <a:t>Оцінює</a:t>
            </a:r>
            <a:r>
              <a:rPr lang="ru-RU" i="1" dirty="0" smtClean="0"/>
              <a:t> </a:t>
            </a:r>
            <a:r>
              <a:rPr lang="ru-RU" i="1" dirty="0" err="1"/>
              <a:t>ділову</a:t>
            </a:r>
            <a:r>
              <a:rPr lang="ru-RU" i="1" dirty="0"/>
              <a:t> </a:t>
            </a:r>
            <a:r>
              <a:rPr lang="ru-RU" i="1" dirty="0" err="1"/>
              <a:t>репутацію</a:t>
            </a:r>
            <a:r>
              <a:rPr lang="ru-RU" i="1" dirty="0"/>
              <a:t> та </a:t>
            </a:r>
            <a:r>
              <a:rPr lang="ru-RU" i="1" dirty="0" err="1"/>
              <a:t>імідж</a:t>
            </a:r>
            <a:r>
              <a:rPr lang="ru-RU" i="1" dirty="0"/>
              <a:t> підприємства;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2739015"/>
            <a:ext cx="38164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i="1" dirty="0" smtClean="0"/>
              <a:t>5) </a:t>
            </a:r>
            <a:r>
              <a:rPr lang="ru-RU" i="1" dirty="0" err="1"/>
              <a:t>П</a:t>
            </a:r>
            <a:r>
              <a:rPr lang="ru-RU" i="1" dirty="0" err="1" smtClean="0"/>
              <a:t>еревіряє</a:t>
            </a:r>
            <a:r>
              <a:rPr lang="ru-RU" i="1" dirty="0" smtClean="0"/>
              <a:t> </a:t>
            </a:r>
            <a:r>
              <a:rPr lang="ru-RU" i="1" dirty="0"/>
              <a:t>наявність </a:t>
            </a:r>
            <a:r>
              <a:rPr lang="ru-RU" i="1" dirty="0" err="1"/>
              <a:t>джерел</a:t>
            </a:r>
            <a:r>
              <a:rPr lang="ru-RU" i="1" dirty="0"/>
              <a:t> і </a:t>
            </a:r>
            <a:r>
              <a:rPr lang="ru-RU" i="1" dirty="0" err="1"/>
              <a:t>гарантій</a:t>
            </a:r>
            <a:r>
              <a:rPr lang="ru-RU" i="1" dirty="0"/>
              <a:t> </a:t>
            </a:r>
            <a:r>
              <a:rPr lang="ru-RU" i="1" dirty="0" err="1"/>
              <a:t>погашення</a:t>
            </a:r>
            <a:r>
              <a:rPr lang="ru-RU" i="1" dirty="0"/>
              <a:t> кредиту;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1506488"/>
            <a:ext cx="38164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4</a:t>
            </a:r>
            <a:r>
              <a:rPr lang="ru-RU" i="1" dirty="0" smtClean="0"/>
              <a:t>) </a:t>
            </a:r>
            <a:r>
              <a:rPr lang="ru-RU" i="1" dirty="0" err="1"/>
              <a:t>В</a:t>
            </a:r>
            <a:r>
              <a:rPr lang="ru-RU" i="1" dirty="0" err="1" smtClean="0"/>
              <a:t>изначає</a:t>
            </a:r>
            <a:r>
              <a:rPr lang="ru-RU" i="1" dirty="0" smtClean="0"/>
              <a:t> </a:t>
            </a:r>
            <a:r>
              <a:rPr lang="ru-RU" i="1" dirty="0" err="1"/>
              <a:t>перспективи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 підприємства</a:t>
            </a:r>
            <a:r>
              <a:rPr lang="ru-RU" dirty="0"/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506488"/>
            <a:ext cx="42484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/>
              <a:t> </a:t>
            </a:r>
            <a:r>
              <a:rPr lang="ru-RU" dirty="0" smtClean="0"/>
              <a:t>1) </a:t>
            </a:r>
            <a:r>
              <a:rPr lang="ru-RU" i="1" dirty="0" err="1"/>
              <a:t>В</a:t>
            </a:r>
            <a:r>
              <a:rPr lang="ru-RU" i="1" dirty="0" err="1" smtClean="0"/>
              <a:t>ивчає</a:t>
            </a:r>
            <a:r>
              <a:rPr lang="ru-RU" i="1" dirty="0" smtClean="0"/>
              <a:t> </a:t>
            </a:r>
            <a:r>
              <a:rPr lang="ru-RU" i="1" dirty="0" err="1"/>
              <a:t>формальну</a:t>
            </a:r>
            <a:r>
              <a:rPr lang="ru-RU" i="1" dirty="0"/>
              <a:t> і </a:t>
            </a:r>
            <a:r>
              <a:rPr lang="ru-RU" i="1" dirty="0" err="1"/>
              <a:t>неформальну</a:t>
            </a:r>
            <a:r>
              <a:rPr lang="ru-RU" i="1" dirty="0"/>
              <a:t> </a:t>
            </a:r>
            <a:r>
              <a:rPr lang="ru-RU" i="1" dirty="0" err="1"/>
              <a:t>інформацію</a:t>
            </a:r>
            <a:r>
              <a:rPr lang="ru-RU" i="1" dirty="0"/>
              <a:t> про </a:t>
            </a:r>
            <a:r>
              <a:rPr lang="ru-RU" i="1" dirty="0" err="1"/>
              <a:t>підприємство</a:t>
            </a:r>
            <a:r>
              <a:rPr lang="ru-RU" i="1" dirty="0"/>
              <a:t>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7735" y="4043953"/>
            <a:ext cx="4248472" cy="1007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i="1" dirty="0" smtClean="0"/>
              <a:t>3) </a:t>
            </a:r>
            <a:r>
              <a:rPr lang="ru-RU" i="1" dirty="0" err="1"/>
              <a:t>А</a:t>
            </a:r>
            <a:r>
              <a:rPr lang="ru-RU" i="1" dirty="0" err="1" smtClean="0"/>
              <a:t>налізує</a:t>
            </a:r>
            <a:r>
              <a:rPr lang="ru-RU" i="1" dirty="0" smtClean="0"/>
              <a:t> </a:t>
            </a:r>
            <a:r>
              <a:rPr lang="ru-RU" i="1" dirty="0" err="1"/>
              <a:t>кредитоспроможність</a:t>
            </a:r>
            <a:r>
              <a:rPr lang="ru-RU" i="1" dirty="0"/>
              <a:t> підприємства, </a:t>
            </a:r>
            <a:r>
              <a:rPr lang="ru-RU" i="1" dirty="0" err="1"/>
              <a:t>поглиблено</a:t>
            </a:r>
            <a:r>
              <a:rPr lang="ru-RU" i="1" dirty="0"/>
              <a:t> </a:t>
            </a:r>
            <a:r>
              <a:rPr lang="ru-RU" i="1" dirty="0" err="1"/>
              <a:t>досліджує</a:t>
            </a:r>
            <a:r>
              <a:rPr lang="ru-RU" i="1" dirty="0"/>
              <a:t> його </a:t>
            </a:r>
            <a:r>
              <a:rPr lang="ru-RU" i="1" dirty="0" err="1"/>
              <a:t>фінансовий</a:t>
            </a:r>
            <a:r>
              <a:rPr lang="ru-RU" i="1" dirty="0"/>
              <a:t> стан і </a:t>
            </a:r>
            <a:r>
              <a:rPr lang="ru-RU" i="1" dirty="0" err="1"/>
              <a:t>ступінь</a:t>
            </a:r>
            <a:r>
              <a:rPr lang="ru-RU" i="1" dirty="0"/>
              <a:t> </a:t>
            </a:r>
            <a:r>
              <a:rPr lang="ru-RU" i="1" dirty="0" err="1"/>
              <a:t>ризику</a:t>
            </a:r>
            <a:r>
              <a:rPr lang="ru-RU" i="1" dirty="0"/>
              <a:t> </a:t>
            </a:r>
            <a:r>
              <a:rPr lang="ru-RU" i="1" dirty="0" err="1"/>
              <a:t>неповернення</a:t>
            </a:r>
            <a:r>
              <a:rPr lang="ru-RU" i="1" dirty="0"/>
              <a:t> </a:t>
            </a:r>
            <a:r>
              <a:rPr lang="ru-RU" i="1" dirty="0" err="1"/>
              <a:t>позики</a:t>
            </a:r>
            <a:r>
              <a:rPr lang="ru-RU" i="1" dirty="0"/>
              <a:t>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880" y="4017468"/>
            <a:ext cx="38164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i="1" dirty="0" smtClean="0"/>
              <a:t>6) </a:t>
            </a:r>
            <a:r>
              <a:rPr lang="ru-RU" i="1" dirty="0" err="1"/>
              <a:t>В</a:t>
            </a:r>
            <a:r>
              <a:rPr lang="ru-RU" i="1" dirty="0" err="1" smtClean="0"/>
              <a:t>ідвідує</a:t>
            </a:r>
            <a:r>
              <a:rPr lang="ru-RU" i="1" dirty="0" smtClean="0"/>
              <a:t> </a:t>
            </a:r>
            <a:r>
              <a:rPr lang="ru-RU" i="1" dirty="0" err="1"/>
              <a:t>підприємство</a:t>
            </a:r>
            <a:r>
              <a:rPr lang="ru-RU" i="1" dirty="0"/>
              <a:t> (при </a:t>
            </a:r>
            <a:r>
              <a:rPr lang="ru-RU" i="1" dirty="0" err="1"/>
              <a:t>необхідності</a:t>
            </a:r>
            <a:r>
              <a:rPr lang="ru-RU" i="1" dirty="0"/>
              <a:t>).</a:t>
            </a:r>
          </a:p>
        </p:txBody>
      </p:sp>
      <p:sp>
        <p:nvSpPr>
          <p:cNvPr id="11" name="Арка 10"/>
          <p:cNvSpPr/>
          <p:nvPr/>
        </p:nvSpPr>
        <p:spPr>
          <a:xfrm>
            <a:off x="4211960" y="1235322"/>
            <a:ext cx="914400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169444" y="2420887"/>
            <a:ext cx="484632" cy="445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157142" y="3596873"/>
            <a:ext cx="484632" cy="511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084380" y="2420887"/>
            <a:ext cx="484632" cy="404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109524" y="3653415"/>
            <a:ext cx="484632" cy="390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Главный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57192"/>
            <a:ext cx="5346984" cy="1700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5918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кредитором позичальника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564904"/>
            <a:ext cx="9505055" cy="39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586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48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5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 ! </a:t>
            </a:r>
            <a:r>
              <a:rPr lang="uk-UA" sz="5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</a:t>
            </a:r>
            <a:endParaRPr lang="ru-RU" sz="5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6345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Администратор\Мои документы\Мои рисунки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Мои документы\Мои рисунки\1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88643"/>
            <a:ext cx="8892480" cy="3669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8610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05449601"/>
              </p:ext>
            </p:extLst>
          </p:nvPr>
        </p:nvGraphicFramePr>
        <p:xfrm>
          <a:off x="251520" y="260648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7272808" cy="1944216"/>
          </a:xfrm>
        </p:spPr>
        <p:txBody>
          <a:bodyPr>
            <a:norm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021150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Мои документы\Мои рисунки\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20472" cy="4032448"/>
          </a:xfrm>
          <a:prstGeom prst="rect">
            <a:avLst/>
          </a:prstGeom>
          <a:noFill/>
        </p:spPr>
      </p:pic>
      <p:pic>
        <p:nvPicPr>
          <p:cNvPr id="10242" name="Picture 2" descr="C:\Documents and Settings\Администратор\Мои документы\Мои рисунки\111 credi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93096"/>
            <a:ext cx="8208912" cy="2063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7220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uk-UA" sz="4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Класифікація </a:t>
            </a:r>
            <a:r>
              <a:rPr lang="uk-UA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кредитів, принципи та функції кредитування.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1994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315416"/>
            <a:ext cx="9144000" cy="717341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sz="1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-756592" y="692696"/>
            <a:ext cx="360040" cy="72008"/>
          </a:xfrm>
        </p:spPr>
        <p:txBody>
          <a:bodyPr>
            <a:noAutofit/>
          </a:bodyPr>
          <a:lstStyle/>
          <a:p>
            <a:endParaRPr lang="ru-RU" sz="2800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246401798"/>
              </p:ext>
            </p:extLst>
          </p:nvPr>
        </p:nvGraphicFramePr>
        <p:xfrm>
          <a:off x="0" y="-243408"/>
          <a:ext cx="9132050" cy="710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61001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/>
              <a:t> </a:t>
            </a:r>
            <a:r>
              <a:rPr lang="ru-RU" sz="3200" b="1" i="1" dirty="0" err="1" smtClean="0"/>
              <a:t>Функції</a:t>
            </a:r>
            <a:r>
              <a:rPr lang="ru-RU" sz="3200" b="1" i="1" dirty="0" smtClean="0"/>
              <a:t> кредиту</a:t>
            </a:r>
          </a:p>
          <a:p>
            <a:pPr marL="0" indent="0">
              <a:buNone/>
            </a:pPr>
            <a:r>
              <a:rPr lang="ru-RU" sz="2000" b="1" i="1" dirty="0" smtClean="0"/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2800" i="1" dirty="0" smtClean="0"/>
              <a:t>Функції кредиту</a:t>
            </a:r>
            <a:endParaRPr lang="ru-RU" sz="2800" i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138906490"/>
              </p:ext>
            </p:extLst>
          </p:nvPr>
        </p:nvGraphicFramePr>
        <p:xfrm>
          <a:off x="395536" y="1052736"/>
          <a:ext cx="82089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87608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444</TotalTime>
  <Words>1725</Words>
  <Application>Microsoft Office PowerPoint</Application>
  <PresentationFormat>Экран (4:3)</PresentationFormat>
  <Paragraphs>177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Волна</vt:lpstr>
      <vt:lpstr>   ПЛАН                                                                План </vt:lpstr>
      <vt:lpstr>          1. Поняття кредиту та кредитних правовідносин. </vt:lpstr>
      <vt:lpstr>Слайд 3</vt:lpstr>
      <vt:lpstr>Слайд 4</vt:lpstr>
      <vt:lpstr>  </vt:lpstr>
      <vt:lpstr>Слайд 6</vt:lpstr>
      <vt:lpstr>Слайд 7</vt:lpstr>
      <vt:lpstr>Слайд 8</vt:lpstr>
      <vt:lpstr>Функції кредиту</vt:lpstr>
      <vt:lpstr>Слайд 10</vt:lpstr>
      <vt:lpstr>Слайд 11</vt:lpstr>
      <vt:lpstr>Слайд 12</vt:lpstr>
      <vt:lpstr>Слайд 13</vt:lpstr>
      <vt:lpstr>Слайд 14</vt:lpstr>
      <vt:lpstr>Розрізняють три основні форми кредиту</vt:lpstr>
      <vt:lpstr>Слайд 16</vt:lpstr>
      <vt:lpstr>Слайд 17</vt:lpstr>
      <vt:lpstr>Слайд 18</vt:lpstr>
      <vt:lpstr>Слайд 19</vt:lpstr>
      <vt:lpstr>          Структура кредитного договору  </vt:lpstr>
      <vt:lpstr>Слайд 21</vt:lpstr>
      <vt:lpstr>Слайд 22</vt:lpstr>
      <vt:lpstr> Правова природа кредитного договору</vt:lpstr>
      <vt:lpstr> Кредитні договори укладаються в письмовій формі як складанням одного документа, підписаного кредитором і позичальником, так і обміном листами, телеграмами, телефонограмами, підписаними стороною, яка їх надсилає. Крім того, форма кредитного договору визначена в додатку до зазначеного вище положення. </vt:lpstr>
      <vt:lpstr>Слайд 25</vt:lpstr>
      <vt:lpstr>Кредитний процес</vt:lpstr>
      <vt:lpstr>        1) розгляд заявки позичальника на отримання кредиту;    2) аналіз фінансового стану (кредитоспроможності) клієнта;    3) розробка умов позики; підготовка та укладання кредитного договору;    4) визначення порядку забезпечення кредиту, гарантій повернення позики;    5) процедура надання позики;    6) процедура погашення позики;    7) контроль за кредитною операцією.  </vt:lpstr>
      <vt:lpstr>Слайд 28</vt:lpstr>
      <vt:lpstr>Слайд 29</vt:lpstr>
      <vt:lpstr>Поняття та характеристика кредитного портфелю. </vt:lpstr>
      <vt:lpstr>м</vt:lpstr>
      <vt:lpstr> Кредитний портфель включає агреговану балансову вартість усіх кредитів, у тому числі і прострочених, пролонгованих та сумнівних до повернення. Банк може надавати кредити безпосередньо, укладати угоду з позичальником або купувати позику чи частину позики, наданої іншим кредитором через укладання угоди з постачальником. Надання кредиту може відбуватися у формі позик, простих векселів, векселів, строк сплати яких вже настав, рахунків факторингу, короткострокових комерційних векселів, банківських овердрафтів, акцептів та інших подібних зобов’язань.   </vt:lpstr>
      <vt:lpstr>Слайд 33</vt:lpstr>
      <vt:lpstr>Слайд 34</vt:lpstr>
      <vt:lpstr> </vt:lpstr>
      <vt:lpstr>Слайд 36</vt:lpstr>
      <vt:lpstr>Слайд 37</vt:lpstr>
      <vt:lpstr>Класифікація кредитором позичальника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з курсу: «банківське право» на тему: «кредитні операції В УКРАЇНІ»</dc:title>
  <dc:creator>Главный</dc:creator>
  <cp:lastModifiedBy>2</cp:lastModifiedBy>
  <cp:revision>38</cp:revision>
  <dcterms:created xsi:type="dcterms:W3CDTF">2012-03-25T12:26:24Z</dcterms:created>
  <dcterms:modified xsi:type="dcterms:W3CDTF">2015-03-12T18:34:39Z</dcterms:modified>
</cp:coreProperties>
</file>