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2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C0386-7EF3-47B2-BCE1-9F7ACE50BA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6EB69-0887-47A8-9C40-E7B778E34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на тему: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КРЕДИТУВАННЯ В УКРАЇНІ</a:t>
            </a:r>
            <a:endParaRPr lang="ru-RU" dirty="0"/>
          </a:p>
        </p:txBody>
      </p:sp>
    </p:spTree>
  </p:cSld>
  <p:clrMapOvr>
    <a:masterClrMapping/>
  </p:clrMapOvr>
  <p:transition spd="med" advTm="3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91264" cy="6330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145632"/>
              </a:tblGrid>
              <a:tr h="1011400">
                <a:tc>
                  <a:txBody>
                    <a:bodyPr/>
                    <a:lstStyle/>
                    <a:p>
                      <a:r>
                        <a:rPr lang="uk-UA" sz="3600" dirty="0" smtClean="0">
                          <a:solidFill>
                            <a:srgbClr val="FF0000"/>
                          </a:solidFill>
                        </a:rPr>
                        <a:t>Активні</a:t>
                      </a:r>
                      <a:r>
                        <a:rPr lang="uk-UA" sz="3600" baseline="0" dirty="0" smtClean="0">
                          <a:solidFill>
                            <a:srgbClr val="FF0000"/>
                          </a:solidFill>
                        </a:rPr>
                        <a:t> операції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uk-UA" sz="3600" dirty="0" smtClean="0">
                          <a:solidFill>
                            <a:srgbClr val="FF0000"/>
                          </a:solidFill>
                        </a:rPr>
                        <a:t>Пасивні операції 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11400">
                <a:tc>
                  <a:txBody>
                    <a:bodyPr/>
                    <a:lstStyle/>
                    <a:p>
                      <a:pPr lvl="0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</a:p>
                    <a:p>
                      <a:pPr lvl="0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Кредитування клієнтів.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Депозити клієнтів.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011400">
                <a:tc>
                  <a:txBody>
                    <a:bodyPr/>
                    <a:lstStyle/>
                    <a:p>
                      <a:pPr lvl="0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</a:p>
                    <a:p>
                      <a:pPr lvl="0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Кредитування інших банків.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Депозити банків.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11400">
                <a:tc>
                  <a:txBody>
                    <a:bodyPr/>
                    <a:lstStyle/>
                    <a:p>
                      <a:pPr lvl="0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  <a:p>
                      <a:pPr lvl="0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Депозити в інших банках.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Кредити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банків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у тому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числі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центрального.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142386">
                <a:tc>
                  <a:txBody>
                    <a:bodyPr/>
                    <a:lstStyle/>
                    <a:p>
                      <a:pPr lvl="0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Кошти на резервному </a:t>
                      </a:r>
                      <a:r>
                        <a:rPr kumimoji="0" lang="uk-U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корсчете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центральному банку.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423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Кошти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коррахунках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інших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банках.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Кредитні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у </a:t>
            </a:r>
            <a:r>
              <a:rPr lang="ru-RU" dirty="0" err="1" smtClean="0"/>
              <a:t>собі</a:t>
            </a:r>
            <a:r>
              <a:rPr lang="ru-RU" dirty="0" smtClean="0"/>
              <a:t>: </a:t>
            </a:r>
            <a:r>
              <a:rPr lang="ru-RU" dirty="0" err="1" smtClean="0"/>
              <a:t>позичкові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депозитні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Позичкові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 банку (</a:t>
            </a:r>
            <a:r>
              <a:rPr lang="ru-RU" dirty="0" err="1" smtClean="0"/>
              <a:t>кредитних</a:t>
            </a:r>
            <a:r>
              <a:rPr lang="ru-RU" dirty="0" smtClean="0"/>
              <a:t> </a:t>
            </a:r>
            <a:r>
              <a:rPr lang="ru-RU" dirty="0" err="1" smtClean="0"/>
              <a:t>заснувань</a:t>
            </a:r>
            <a:r>
              <a:rPr lang="ru-RU" dirty="0" smtClean="0"/>
              <a:t>) по </a:t>
            </a:r>
            <a:r>
              <a:rPr lang="ru-RU" dirty="0" err="1" smtClean="0"/>
              <a:t>наданню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) </a:t>
            </a:r>
            <a:r>
              <a:rPr lang="ru-RU" dirty="0" err="1" smtClean="0"/>
              <a:t>одержанню</a:t>
            </a:r>
            <a:r>
              <a:rPr lang="ru-RU" dirty="0" smtClean="0"/>
              <a:t> </a:t>
            </a:r>
            <a:r>
              <a:rPr lang="ru-RU" dirty="0" err="1" smtClean="0"/>
              <a:t>кредитів</a:t>
            </a:r>
            <a:r>
              <a:rPr lang="ru-RU" dirty="0" smtClean="0"/>
              <a:t>,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поверненню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оплаті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відсотків</a:t>
            </a:r>
            <a:r>
              <a:rPr lang="ru-RU" dirty="0" smtClean="0"/>
              <a:t>, а </a:t>
            </a:r>
            <a:r>
              <a:rPr lang="ru-RU" dirty="0" err="1" smtClean="0"/>
              <a:t>депозитні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- </a:t>
            </a:r>
            <a:r>
              <a:rPr lang="ru-RU" dirty="0" err="1" smtClean="0"/>
              <a:t>дії</a:t>
            </a:r>
            <a:r>
              <a:rPr lang="ru-RU" dirty="0" smtClean="0"/>
              <a:t> тих же </a:t>
            </a:r>
            <a:r>
              <a:rPr lang="ru-RU" dirty="0" err="1" smtClean="0"/>
              <a:t>робітників</a:t>
            </a:r>
            <a:r>
              <a:rPr lang="ru-RU" dirty="0" smtClean="0"/>
              <a:t> по </a:t>
            </a:r>
            <a:r>
              <a:rPr lang="ru-RU" dirty="0" err="1" smtClean="0"/>
              <a:t>розміщенню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) </a:t>
            </a:r>
            <a:r>
              <a:rPr lang="ru-RU" dirty="0" err="1" smtClean="0"/>
              <a:t>притягненню</a:t>
            </a:r>
            <a:r>
              <a:rPr lang="ru-RU" dirty="0" smtClean="0"/>
              <a:t> до себе </a:t>
            </a:r>
            <a:r>
              <a:rPr lang="ru-RU" dirty="0" err="1" smtClean="0"/>
              <a:t>внесків</a:t>
            </a:r>
            <a:r>
              <a:rPr lang="ru-RU" dirty="0" smtClean="0"/>
              <a:t>,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поверненню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оплаті</a:t>
            </a:r>
            <a:r>
              <a:rPr lang="ru-RU" dirty="0" smtClean="0"/>
              <a:t> </a:t>
            </a:r>
            <a:r>
              <a:rPr lang="ru-RU" dirty="0" err="1" smtClean="0"/>
              <a:t>відсотків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заподіються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Основний</a:t>
            </a:r>
            <a:r>
              <a:rPr lang="ru-RU" dirty="0" smtClean="0"/>
              <a:t> предмет </a:t>
            </a:r>
            <a:r>
              <a:rPr lang="ru-RU" dirty="0" err="1" smtClean="0"/>
              <a:t>позичкових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- кредит (</a:t>
            </a:r>
            <a:r>
              <a:rPr lang="ru-RU" dirty="0" err="1" smtClean="0"/>
              <a:t>позичка</a:t>
            </a:r>
            <a:r>
              <a:rPr lang="ru-RU" dirty="0" smtClean="0"/>
              <a:t>) як </a:t>
            </a:r>
            <a:r>
              <a:rPr lang="ru-RU" dirty="0" err="1" smtClean="0"/>
              <a:t>визначена</a:t>
            </a:r>
            <a:r>
              <a:rPr lang="ru-RU" dirty="0" smtClean="0"/>
              <a:t> сума грошей,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видається</a:t>
            </a:r>
            <a:r>
              <a:rPr lang="ru-RU" dirty="0" smtClean="0"/>
              <a:t> (</a:t>
            </a:r>
            <a:r>
              <a:rPr lang="ru-RU" dirty="0" err="1" smtClean="0"/>
              <a:t>утворюється</a:t>
            </a:r>
            <a:r>
              <a:rPr lang="ru-RU" dirty="0" smtClean="0"/>
              <a:t>), </a:t>
            </a:r>
            <a:r>
              <a:rPr lang="ru-RU" dirty="0" err="1" smtClean="0"/>
              <a:t>повертається</a:t>
            </a:r>
            <a:r>
              <a:rPr lang="ru-RU" dirty="0" smtClean="0"/>
              <a:t>, </a:t>
            </a:r>
            <a:r>
              <a:rPr lang="ru-RU" dirty="0" err="1" smtClean="0"/>
              <a:t>оплачується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депозитних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- </a:t>
            </a:r>
            <a:r>
              <a:rPr lang="ru-RU" dirty="0" err="1" smtClean="0"/>
              <a:t>внесок</a:t>
            </a:r>
            <a:r>
              <a:rPr lang="ru-RU" dirty="0" smtClean="0"/>
              <a:t> (депозит) як сума грошей </a:t>
            </a:r>
            <a:r>
              <a:rPr lang="ru-RU" dirty="0" err="1" smtClean="0"/>
              <a:t>і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)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(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паперів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поміщається</a:t>
            </a:r>
            <a:r>
              <a:rPr lang="ru-RU" dirty="0" smtClean="0"/>
              <a:t> (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), </a:t>
            </a:r>
            <a:r>
              <a:rPr lang="ru-RU" dirty="0" err="1" smtClean="0"/>
              <a:t>повертається</a:t>
            </a:r>
            <a:r>
              <a:rPr lang="ru-RU" dirty="0" smtClean="0"/>
              <a:t>, у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оплачується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544616"/>
          </a:xfrm>
        </p:spPr>
        <p:txBody>
          <a:bodyPr>
            <a:normAutofit/>
          </a:bodyPr>
          <a:lstStyle/>
          <a:p>
            <a:pPr lvl="0"/>
            <a:r>
              <a:rPr lang="uk-UA" dirty="0" smtClean="0">
                <a:solidFill>
                  <a:srgbClr val="00B0F0"/>
                </a:solidFill>
              </a:rPr>
              <a:t>(за строками користування):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uk-UA" dirty="0" smtClean="0"/>
              <a:t>а) короткострокові - до 1 року,</a:t>
            </a:r>
            <a:endParaRPr lang="ru-RU" dirty="0" smtClean="0"/>
          </a:p>
          <a:p>
            <a:r>
              <a:rPr lang="uk-UA" dirty="0" smtClean="0"/>
              <a:t>б) середньострокові - до 3 років,</a:t>
            </a:r>
            <a:endParaRPr lang="ru-RU" dirty="0" smtClean="0"/>
          </a:p>
          <a:p>
            <a:r>
              <a:rPr lang="uk-UA" dirty="0" smtClean="0"/>
              <a:t>в) довгострокові - понад 3 роки</a:t>
            </a:r>
            <a:endParaRPr lang="ru-RU" dirty="0" smtClean="0"/>
          </a:p>
          <a:p>
            <a:r>
              <a:rPr lang="uk-UA" dirty="0" smtClean="0"/>
              <a:t>Строк кредиту, а також відсотки за його користування (якщо інше не передбачено умовами кредитного договору) розраховуються з моменту отримання (зарахування на рахунок позичальника або сплати платіжних документів з позичкового рахунку позичальника) до повного погашення кредиту та відсотків за його користування.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</a:t>
            </a:r>
            <a:r>
              <a:rPr lang="uk-UA" dirty="0" smtClean="0">
                <a:solidFill>
                  <a:srgbClr val="FFFF00"/>
                </a:solidFill>
              </a:rPr>
              <a:t>Кредити, які надаються банками  поділяються на: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/>
          </a:bodyPr>
          <a:lstStyle/>
          <a:p>
            <a:r>
              <a:rPr lang="uk-UA" dirty="0" smtClean="0"/>
              <a:t>Короткострокові кредити можуть надаватись банками у разі тимчасових фінансових труднощів, що виникають у зв'язку із витратами виробництва та обігу, не забезпечених надходженнями коштів у відповідному періоді.</a:t>
            </a:r>
            <a:endParaRPr lang="ru-RU" dirty="0" smtClean="0"/>
          </a:p>
          <a:p>
            <a:r>
              <a:rPr lang="uk-UA" dirty="0" smtClean="0"/>
              <a:t>Середньострокові кредити можуть надаватись на оплату обладнання, поточні витрати, на фінансування капітальних вкладень.</a:t>
            </a:r>
            <a:endParaRPr lang="ru-RU" dirty="0" smtClean="0"/>
          </a:p>
          <a:p>
            <a:r>
              <a:rPr lang="uk-UA" dirty="0" smtClean="0"/>
              <a:t>Довгострокові кредити можуть надаватись для формування основних фондів. Об'єктами кредитування можуть бути капітальні витрати на реконструкцію, модернізацію та розширення вже діючих основних фондів, на нове будівництво, на приватизацію тощо.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33670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sz="3400" dirty="0" smtClean="0">
                <a:solidFill>
                  <a:schemeClr val="tx2">
                    <a:lumMod val="10000"/>
                  </a:schemeClr>
                </a:solidFill>
              </a:rPr>
              <a:t>За забезпеченням:</a:t>
            </a:r>
            <a:endParaRPr lang="ru-RU" sz="34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uk-UA" dirty="0" smtClean="0"/>
              <a:t>а) забезпечені заставою (майном, майновими правами, цінними паперами);</a:t>
            </a:r>
            <a:endParaRPr lang="ru-RU" dirty="0" smtClean="0"/>
          </a:p>
          <a:p>
            <a:r>
              <a:rPr lang="uk-UA" dirty="0" smtClean="0"/>
              <a:t>б) гарантовані (банками, фінансами чи майном третьої особи);</a:t>
            </a:r>
            <a:endParaRPr lang="ru-RU" dirty="0" smtClean="0"/>
          </a:p>
          <a:p>
            <a:r>
              <a:rPr lang="uk-UA" dirty="0" smtClean="0"/>
              <a:t>в) з іншим забезпеченням (поручительство, свідоцтво страхової організації);</a:t>
            </a:r>
            <a:endParaRPr lang="ru-RU" dirty="0" smtClean="0"/>
          </a:p>
          <a:p>
            <a:r>
              <a:rPr lang="uk-UA" dirty="0" smtClean="0"/>
              <a:t>г) незабезпечені (бланкові). </a:t>
            </a:r>
            <a:endParaRPr lang="ru-RU" dirty="0" smtClean="0"/>
          </a:p>
          <a:p>
            <a:pPr lvl="0"/>
            <a:r>
              <a:rPr lang="uk-UA" dirty="0" smtClean="0"/>
              <a:t>За ступенем ризику:</a:t>
            </a:r>
            <a:endParaRPr lang="ru-RU" dirty="0" smtClean="0"/>
          </a:p>
          <a:p>
            <a:r>
              <a:rPr lang="uk-UA" dirty="0" smtClean="0"/>
              <a:t>а) стандартні кредити;</a:t>
            </a:r>
            <a:endParaRPr lang="ru-RU" dirty="0" smtClean="0"/>
          </a:p>
          <a:p>
            <a:r>
              <a:rPr lang="uk-UA" dirty="0" smtClean="0"/>
              <a:t>б) кредити з підвищеним ризиком. </a:t>
            </a:r>
            <a:endParaRPr lang="ru-RU" dirty="0" smtClean="0"/>
          </a:p>
          <a:p>
            <a:r>
              <a:rPr lang="uk-UA" sz="3400" dirty="0" smtClean="0">
                <a:solidFill>
                  <a:srgbClr val="FFFF00"/>
                </a:solidFill>
              </a:rPr>
              <a:t>За методами надання:</a:t>
            </a:r>
            <a:endParaRPr lang="ru-RU" sz="3400" dirty="0" smtClean="0">
              <a:solidFill>
                <a:srgbClr val="FFFF00"/>
              </a:solidFill>
            </a:endParaRPr>
          </a:p>
          <a:p>
            <a:r>
              <a:rPr lang="uk-UA" dirty="0" smtClean="0"/>
              <a:t>а) у разовому порядку;</a:t>
            </a:r>
            <a:endParaRPr lang="ru-RU" dirty="0" smtClean="0"/>
          </a:p>
          <a:p>
            <a:r>
              <a:rPr lang="uk-UA" dirty="0" smtClean="0"/>
              <a:t>б) відповідно до відкритої кредитної лінії;</a:t>
            </a:r>
            <a:endParaRPr lang="ru-RU" dirty="0" smtClean="0"/>
          </a:p>
          <a:p>
            <a:r>
              <a:rPr lang="uk-UA" dirty="0" smtClean="0"/>
              <a:t>в) гарантійні (із заздалегідь обумовленою датою надання, за потребою, із стягненням комісії за зобов'язання).</a:t>
            </a:r>
            <a:endParaRPr lang="ru-RU" dirty="0" smtClean="0"/>
          </a:p>
          <a:p>
            <a:r>
              <a:rPr lang="uk-UA" sz="3400" dirty="0" smtClean="0">
                <a:solidFill>
                  <a:srgbClr val="FF0000"/>
                </a:solidFill>
              </a:rPr>
              <a:t>За строками погашення:</a:t>
            </a:r>
            <a:endParaRPr lang="ru-RU" sz="3400" dirty="0" smtClean="0">
              <a:solidFill>
                <a:srgbClr val="FF0000"/>
              </a:solidFill>
            </a:endParaRPr>
          </a:p>
          <a:p>
            <a:r>
              <a:rPr lang="uk-UA" dirty="0" smtClean="0"/>
              <a:t>а) водночас;</a:t>
            </a:r>
            <a:endParaRPr lang="ru-RU" dirty="0" smtClean="0"/>
          </a:p>
          <a:p>
            <a:r>
              <a:rPr lang="uk-UA" dirty="0" smtClean="0"/>
              <a:t>б) у розстрочку;</a:t>
            </a:r>
            <a:endParaRPr lang="ru-RU" dirty="0" smtClean="0"/>
          </a:p>
          <a:p>
            <a:r>
              <a:rPr lang="uk-UA" dirty="0" smtClean="0"/>
              <a:t>в) достроково (за вимогою кредитора або за заявою позичальника);</a:t>
            </a:r>
            <a:endParaRPr lang="ru-RU" dirty="0" smtClean="0"/>
          </a:p>
          <a:p>
            <a:r>
              <a:rPr lang="uk-UA" dirty="0" smtClean="0"/>
              <a:t>г) з регресією платежів;</a:t>
            </a:r>
            <a:endParaRPr lang="ru-RU" dirty="0" smtClean="0"/>
          </a:p>
          <a:p>
            <a:r>
              <a:rPr lang="uk-UA" dirty="0" smtClean="0"/>
              <a:t>д) після закінчення обумовленого періоду (місяця, кварталу).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371600"/>
          </a:xfrm>
        </p:spPr>
        <p:txBody>
          <a:bodyPr/>
          <a:lstStyle/>
          <a:p>
            <a:r>
              <a:rPr lang="uk-UA" dirty="0" smtClean="0"/>
              <a:t>                ВИДИ КРЕДИТІВ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827584" y="1052737"/>
          <a:ext cx="7776864" cy="55171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432"/>
                <a:gridCol w="3888432"/>
              </a:tblGrid>
              <a:tr h="716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</a:rPr>
                        <a:t>Критерій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</a:rPr>
                        <a:t>Вид 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</a:rPr>
                        <a:t>кредиту (позички)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98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1. Роль банку (кредитор або позичальник).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-Активний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-Пасивний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13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2. Термін.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-До</a:t>
                      </a: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запитання (огульний)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76225" algn="l"/>
                        </a:tabLs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uk-UA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Строковий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,короткостроковий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, середньостроковий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76225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Довгостроковий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26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3. Призначення.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 Позички торговим і промисловим операціям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 Позички під нерухомість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 Позички приватним особам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 Позички фінансовим підприємствам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 Позички фермерам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 Позички на придбання або збереження цінних паперів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 Інші позички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548680"/>
          <a:ext cx="8291264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145632"/>
              </a:tblGrid>
              <a:tr h="14761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4. Ціль.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-На збільшення капіталу (виробничих фондів)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-На тимчасове накопичення засобів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-На споживчі цілі населенню (споживчий)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761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5. Наявність і характер забезпечення.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-Бланковий (незабезпечений)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- Забезпечений заставою товарів або інших цінних паперів (ломбардний) гарантійним зобов'язанням або поручництвом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761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6. Засіб.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- Кредит грошима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- Кредит за допомогою акцептування векселя позичальника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761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7. Ступінь ризику.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 З найменшим ризиком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 З підвищеним ризиком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 З граничним ризиком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 Нестандартний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Найважливішим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кредитної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банку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використовуваний</a:t>
            </a:r>
            <a:r>
              <a:rPr lang="ru-RU" dirty="0" smtClean="0"/>
              <a:t> 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інструментарій</a:t>
            </a:r>
            <a:r>
              <a:rPr lang="ru-RU" dirty="0" smtClean="0"/>
              <a:t> для 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 </a:t>
            </a:r>
            <a:r>
              <a:rPr lang="ru-RU" dirty="0" err="1" smtClean="0"/>
              <a:t>клієнтів</a:t>
            </a:r>
            <a:r>
              <a:rPr lang="ru-RU" dirty="0" smtClean="0"/>
              <a:t> у </a:t>
            </a:r>
            <a:r>
              <a:rPr lang="ru-RU" dirty="0" err="1" smtClean="0"/>
              <a:t>позикових</a:t>
            </a:r>
            <a:r>
              <a:rPr lang="ru-RU" dirty="0" smtClean="0"/>
              <a:t> коштах, </a:t>
            </a:r>
            <a:r>
              <a:rPr lang="ru-RU" dirty="0" err="1" smtClean="0"/>
              <a:t>виражений</a:t>
            </a:r>
            <a:r>
              <a:rPr lang="ru-RU" dirty="0" smtClean="0"/>
              <a:t> у видах,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видаються</a:t>
            </a:r>
            <a:r>
              <a:rPr lang="ru-RU" dirty="0" smtClean="0"/>
              <a:t> банком </a:t>
            </a:r>
            <a:r>
              <a:rPr lang="ru-RU" dirty="0" err="1" smtClean="0"/>
              <a:t>позичок</a:t>
            </a:r>
            <a:r>
              <a:rPr lang="ru-RU" dirty="0" smtClean="0"/>
              <a:t> (</a:t>
            </a:r>
            <a:r>
              <a:rPr lang="ru-RU" dirty="0" err="1" smtClean="0"/>
              <a:t>кредитів</a:t>
            </a:r>
            <a:r>
              <a:rPr lang="ru-RU" dirty="0" smtClean="0"/>
              <a:t>): Чим </a:t>
            </a:r>
            <a:r>
              <a:rPr lang="ru-RU" dirty="0" err="1" smtClean="0"/>
              <a:t>різноманітніше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інструментарій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повніше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задоволені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потреби </a:t>
            </a:r>
            <a:r>
              <a:rPr lang="ru-RU" dirty="0" err="1" smtClean="0"/>
              <a:t>клієнтів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на </a:t>
            </a:r>
            <a:r>
              <a:rPr lang="ru-RU" dirty="0" err="1" smtClean="0"/>
              <a:t>вибір</a:t>
            </a:r>
            <a:r>
              <a:rPr lang="ru-RU" dirty="0" smtClean="0"/>
              <a:t> банком кредитного </a:t>
            </a:r>
            <a:r>
              <a:rPr lang="ru-RU" dirty="0" err="1" smtClean="0"/>
              <a:t>інструментарію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потреби </a:t>
            </a:r>
            <a:r>
              <a:rPr lang="ru-RU" dirty="0" err="1" smtClean="0"/>
              <a:t>клієнта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(</a:t>
            </a:r>
            <a:r>
              <a:rPr lang="ru-RU" dirty="0" err="1" smtClean="0"/>
              <a:t>фінансова</a:t>
            </a:r>
            <a:r>
              <a:rPr lang="ru-RU" dirty="0" smtClean="0"/>
              <a:t> </a:t>
            </a:r>
            <a:r>
              <a:rPr lang="ru-RU" dirty="0" err="1" smtClean="0"/>
              <a:t>надійність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самого банку. </a:t>
            </a:r>
            <a:r>
              <a:rPr lang="ru-RU" dirty="0" err="1" smtClean="0"/>
              <a:t>Позички</a:t>
            </a:r>
            <a:r>
              <a:rPr lang="ru-RU" dirty="0" smtClean="0"/>
              <a:t> </a:t>
            </a:r>
            <a:r>
              <a:rPr lang="ru-RU" dirty="0" err="1" smtClean="0"/>
              <a:t>класифікуються</a:t>
            </a:r>
            <a:r>
              <a:rPr lang="ru-RU" dirty="0" smtClean="0"/>
              <a:t> по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ознаках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7"/>
          <a:ext cx="8363272" cy="583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/>
                <a:gridCol w="4181636"/>
              </a:tblGrid>
              <a:tr h="432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</a:rPr>
                        <a:t>Критерії класифікації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</a:rPr>
                        <a:t>Види позичок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1. Джерела притягнення.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Внутрішні (у межах своєї країни)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Зовнішні (міжнародні)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2. Статус кредитора.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Офіційні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Неофіційні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Змішані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Міжнародних організацій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508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3. Форма надання.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Готівково-грошова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Рефінансування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Переоформлення: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-реструктуризація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-надання нового кредиту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089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4. Валюта притягнення.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У валюті країни кредитора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У валюті країни позичальника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У валюті третьої країни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У ЕКЮ і СДР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</a:rPr>
                        <a:t>Мультивалютні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5091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    </a:t>
            </a:r>
            <a:r>
              <a:rPr lang="uk-UA" sz="3200" dirty="0" smtClean="0">
                <a:solidFill>
                  <a:srgbClr val="00B0F0"/>
                </a:solidFill>
              </a:rPr>
              <a:t>РОЗГОРНУТА КЛАСИФІКАЦІЯ КРЕДИТІВ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5"/>
          <a:ext cx="8291264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145632"/>
              </a:tblGrid>
              <a:tr h="19973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 5. Форма притягнення (організація). 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Двосторонні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Багатосторонні: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-Сіндіцировані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-Консорціальні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-«дзеркальні»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973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 6. Ступінь заможності повернення.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Незабезпечені (міжбанківські)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Забезпечені: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-Матеріально забезпечені  (заставою), у тому числі ломбардні й іпотечні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-Бланкові (забезпечені банківськими векселями)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973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 7. Техніка надання (притягнення)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 Одною сумою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Відкрита кредитна лінія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Stand-</a:t>
                      </a:r>
                      <a:r>
                        <a:rPr lang="uk-UA" sz="1800" dirty="0" err="1">
                          <a:latin typeface="Times New Roman"/>
                          <a:ea typeface="Times New Roman"/>
                        </a:rPr>
                        <a:t>by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Контокорентні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</a:rPr>
                        <a:t>Овердрафтні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</a:p>
          <a:p>
            <a:r>
              <a:rPr lang="uk-UA" dirty="0" smtClean="0"/>
              <a:t>1.ФОРМИ КРЕДИТУ</a:t>
            </a:r>
          </a:p>
          <a:p>
            <a:r>
              <a:rPr lang="uk-UA" dirty="0" smtClean="0"/>
              <a:t>2.КРЕДИТНІ ОПЕРАЦІЇ</a:t>
            </a:r>
          </a:p>
          <a:p>
            <a:r>
              <a:rPr lang="uk-UA" dirty="0" smtClean="0"/>
              <a:t>3.КЛАСИФІКАЦІЯ КРЕДИТІВ</a:t>
            </a:r>
          </a:p>
          <a:p>
            <a:r>
              <a:rPr lang="uk-UA" dirty="0" smtClean="0"/>
              <a:t>4.ВИДИ КРЕДИТІВ</a:t>
            </a:r>
          </a:p>
          <a:p>
            <a:r>
              <a:rPr lang="uk-UA" dirty="0" smtClean="0"/>
              <a:t>5.РОЗГОРНУТА КЛАСИФІКАЦІЯ КРЕДИТІВ</a:t>
            </a:r>
          </a:p>
          <a:p>
            <a:r>
              <a:rPr lang="uk-UA" dirty="0" smtClean="0"/>
              <a:t>ВИСНОВКИ</a:t>
            </a:r>
          </a:p>
          <a:p>
            <a:r>
              <a:rPr lang="uk-UA" dirty="0" smtClean="0"/>
              <a:t>ВИКОРИСТАНІ ДЖЕРЕЛА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ЗМІСТ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91264" cy="6130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145632"/>
              </a:tblGrid>
              <a:tr h="6462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8. Терміни користування.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На поточні потреби (формування оборотних активів)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69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9. Спрямованість вкладення коштів.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Короткострокові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Середньострокові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Довгострокові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45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 10. Економічне призначення.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Пов'язані: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Платіжні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Під формування запасів товарно-матеріальних цінностей, включаючи сезонні.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Під фінансування виробничих витрат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Розрахункові(урахування векселів)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Під фінансування інвестиційних витрат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Споживчі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Проміжні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Незв'язані (без вказівки об'єкта кредитування в кредитній угоді)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4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 11.Ступінь концентрації об'єкта кредитування.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Під одиничну потребу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Під сукупну потребу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Під укрупнену потребу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60647"/>
          <a:ext cx="8363272" cy="6409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/>
                <a:gridCol w="4181636"/>
              </a:tblGrid>
              <a:tr h="16889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 12. Вид процентної ставки.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З фінансованою ставкою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З плаваючою ставкою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Із змішаною ставкою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518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 13. Форма погашення.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що погашаються одною сумою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що погашаються через рівні проміжки часу рівними частками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що погашаються нерівними частками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518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 14. Юридична підпорядкованість кредитних операцій.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Що підкоряються законодавству країни - кредитора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Що підкоряються законодавству країни – позичальника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Що підкоряються законодавству третьої країни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877272"/>
          </a:xfrm>
        </p:spPr>
        <p:txBody>
          <a:bodyPr>
            <a:normAutofit fontScale="55000" lnSpcReduction="20000"/>
          </a:bodyPr>
          <a:lstStyle/>
          <a:p>
            <a:r>
              <a:rPr lang="uk-UA" sz="3400" dirty="0" smtClean="0"/>
              <a:t>Аби поліпшити стан  кредитування необхідно, в першу чергу, банківським установам розробити свої стратегії виходу на ринок послуг для дрібних клієнтів, відповідно до цих стратегій внести зміни у менеджмент, операційну та технологічну діяльність, у сферу інформаційних технологій, враховуючи особливості функціонування і потреби клієнтів малого і середнього бізнесу. Також необхідно широко залучати до співпраці західних консультантів – практиків з банківського обслуговування дрібних підприємців.</a:t>
            </a:r>
            <a:endParaRPr lang="ru-RU" sz="3400" dirty="0" smtClean="0"/>
          </a:p>
          <a:p>
            <a:r>
              <a:rPr lang="uk-UA" sz="3400" dirty="0" smtClean="0"/>
              <a:t>	На державному рівні слід продовжувати роботу спрямовану на залучення в Україну коштів міжнародних фондів, кредитно-фінансових установ, а також забезпечення доступу до цих ресурсів якнайширшого кола банків, які відповідають критеріям прийнятності даних установ.</a:t>
            </a:r>
            <a:endParaRPr lang="ru-RU" sz="3400" dirty="0" smtClean="0"/>
          </a:p>
          <a:p>
            <a:r>
              <a:rPr lang="uk-UA" sz="3400" dirty="0" smtClean="0"/>
              <a:t>	 Необхідно стимулювати банки та небанківські фінансові установи (зокрема, кредитні спілки, товариства взаємного кредитування тощо) до розширення </a:t>
            </a:r>
            <a:r>
              <a:rPr lang="uk-UA" sz="3400" dirty="0" err="1" smtClean="0"/>
              <a:t>мікро-</a:t>
            </a:r>
            <a:r>
              <a:rPr lang="uk-UA" sz="3400" dirty="0" smtClean="0"/>
              <a:t> та інших видів кредитування і одночасно вдосконалювати законодавче забезпечення їх діяльності; створювати сприятливі умови для громадян і суб'єктів господарювання в отриманні кредитів, у тому числі за рахунок спрощення порядку їх надання, зменшення відсоткових ставок, збільшення строків користування; вдосконалювати механізм державної підтримки підприємств, зокрема суб'єктів малого та середнього бізнесу в отриманні кредитів та розробку національної програми мікрокредитування.</a:t>
            </a:r>
            <a:endParaRPr lang="ru-RU" sz="3400" dirty="0" smtClean="0"/>
          </a:p>
          <a:p>
            <a:r>
              <a:rPr lang="uk-UA" sz="3400" dirty="0" smtClean="0"/>
              <a:t>	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219200"/>
          </a:xfrm>
        </p:spPr>
        <p:txBody>
          <a:bodyPr/>
          <a:lstStyle/>
          <a:p>
            <a:r>
              <a:rPr lang="uk-UA" dirty="0" smtClean="0"/>
              <a:t>                     ВИСНОВКИ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5691336"/>
          </a:xfrm>
        </p:spPr>
        <p:txBody>
          <a:bodyPr>
            <a:normAutofit fontScale="77500" lnSpcReduction="20000"/>
          </a:bodyPr>
          <a:lstStyle/>
          <a:p>
            <a:r>
              <a:rPr lang="uk-UA" sz="3400" dirty="0" smtClean="0"/>
              <a:t>Для збільшення капіталізації банків як основи щодо розширення спектру їхніх активно-пасивних операцій, у тому числі в сфері обслуговування клієнтів малого і середнього бізнесу доцільно:</a:t>
            </a:r>
            <a:endParaRPr lang="ru-RU" sz="3400" dirty="0" smtClean="0"/>
          </a:p>
          <a:p>
            <a:pPr lvl="1"/>
            <a:r>
              <a:rPr lang="uk-UA" sz="3400" dirty="0" smtClean="0"/>
              <a:t>на державному рівні сприяти легалізації некримінальних капіталів;</a:t>
            </a:r>
            <a:endParaRPr lang="ru-RU" sz="3400" dirty="0" smtClean="0"/>
          </a:p>
          <a:p>
            <a:pPr lvl="1"/>
            <a:r>
              <a:rPr lang="uk-UA" sz="3400" dirty="0" smtClean="0"/>
              <a:t>законодавчо передбачити податкові пільги для банків, які здійснюють реінвестування прибутків у свій капітал;</a:t>
            </a:r>
            <a:endParaRPr lang="ru-RU" sz="3400" dirty="0" smtClean="0"/>
          </a:p>
          <a:p>
            <a:pPr lvl="1"/>
            <a:r>
              <a:rPr lang="uk-UA" sz="3400" dirty="0" smtClean="0"/>
              <a:t>на державному рівні сприяти обігу акцій банків на фондовому ринку;</a:t>
            </a:r>
            <a:endParaRPr lang="ru-RU" sz="3400" dirty="0" smtClean="0"/>
          </a:p>
          <a:p>
            <a:pPr lvl="1"/>
            <a:r>
              <a:rPr lang="uk-UA" sz="3400" dirty="0" smtClean="0"/>
              <a:t>сприяти залученню коштів населення у капітал банків через формування гібридних капітальних фондів та </a:t>
            </a:r>
            <a:r>
              <a:rPr lang="uk-UA" sz="3400" dirty="0" err="1" smtClean="0"/>
              <a:t>субординованого</a:t>
            </a:r>
            <a:r>
              <a:rPr lang="uk-UA" sz="3400" dirty="0" smtClean="0"/>
              <a:t> боргу;</a:t>
            </a:r>
            <a:endParaRPr lang="ru-RU" sz="3400" dirty="0" smtClean="0"/>
          </a:p>
          <a:p>
            <a:pPr lvl="1"/>
            <a:r>
              <a:rPr lang="uk-UA" sz="3400" dirty="0" smtClean="0"/>
              <a:t>спростити процедуру реєстрації статутного капіталу банків, залишивши функції державної реєстрації за НБУ.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 smtClean="0"/>
              <a:t>Кредитування. Правове регулювання банківської та інвестиційної діяльності в Україні. Український науково-дослідний центр економіки будівництва “ЕКОБУД”, Київ 2010 р.</a:t>
            </a:r>
            <a:endParaRPr lang="ru-RU" b="1" dirty="0" smtClean="0"/>
          </a:p>
          <a:p>
            <a:pPr lvl="0"/>
            <a:r>
              <a:rPr lang="uk-UA" b="1" dirty="0" smtClean="0"/>
              <a:t>Управ</a:t>
            </a:r>
            <a:r>
              <a:rPr lang="ru-RU" b="1" dirty="0" err="1" smtClean="0"/>
              <a:t>ление</a:t>
            </a:r>
            <a:r>
              <a:rPr lang="ru-RU" b="1" dirty="0" smtClean="0"/>
              <a:t> </a:t>
            </a:r>
            <a:r>
              <a:rPr lang="ru-RU" b="1" dirty="0" err="1" smtClean="0"/>
              <a:t>кредитыми</a:t>
            </a:r>
            <a:r>
              <a:rPr lang="ru-RU" b="1" dirty="0" smtClean="0"/>
              <a:t> рисками заемщика, кредитора, страховщика. Попович В.М., Степаненко А.И. </a:t>
            </a:r>
            <a:r>
              <a:rPr lang="uk-UA" b="1" dirty="0" smtClean="0"/>
              <a:t>Правові джерела, </a:t>
            </a:r>
            <a:r>
              <a:rPr lang="ru-RU" b="1" dirty="0" smtClean="0"/>
              <a:t>Киев, 2010 г.</a:t>
            </a:r>
          </a:p>
          <a:p>
            <a:pPr lvl="0"/>
            <a:r>
              <a:rPr lang="ru-RU" b="1" dirty="0" err="1" smtClean="0"/>
              <a:t>Пром</a:t>
            </a:r>
            <a:r>
              <a:rPr lang="uk-UA" b="1" dirty="0" err="1" smtClean="0"/>
              <a:t>інвестбанк</a:t>
            </a:r>
            <a:r>
              <a:rPr lang="uk-UA" b="1" dirty="0" smtClean="0"/>
              <a:t> в економічній системі України, П.В. Матвієнко, Наукова думка, Київ, 2011 р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ВИКОРИСТАНІ ДЖЕРЕЛА: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Головними ланками кредитної системи є банки та кредитні установи, що мають ліцензію Національного банку України, які одночасно виступають у ролі покупця і продавця існуючих у суспільстві тимчасово вільних коштів.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Банківська система шляхом надання кредитів організовує й обслуговує рух капіталу, забезпечує його залучення, акумуляцію та перерозподіл у ті сфери виробництва та обігу, де виникає дефіцит капіталу.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</a:t>
            </a:r>
            <a:r>
              <a:rPr lang="uk-UA" dirty="0" smtClean="0">
                <a:solidFill>
                  <a:srgbClr val="FF0000"/>
                </a:solidFill>
              </a:rPr>
              <a:t>ВСТУП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uk-UA" dirty="0" smtClean="0"/>
              <a:t>Суб'єкти господарської діяльності можуть використовувати такі форми кредиту: </a:t>
            </a:r>
            <a:r>
              <a:rPr lang="uk-UA" b="1" i="1" dirty="0" smtClean="0"/>
              <a:t>банківський, комерційний, лізинговий, іпотечний, бланковий, </a:t>
            </a:r>
            <a:r>
              <a:rPr lang="uk-UA" b="1" i="1" dirty="0" err="1" smtClean="0"/>
              <a:t>консорціумний</a:t>
            </a:r>
            <a:r>
              <a:rPr lang="uk-UA" b="1" i="1" dirty="0" smtClean="0"/>
              <a:t>.</a:t>
            </a:r>
            <a:endParaRPr lang="ru-RU" dirty="0" smtClean="0"/>
          </a:p>
          <a:p>
            <a:r>
              <a:rPr lang="uk-UA" dirty="0" smtClean="0"/>
              <a:t>Фізичні особи - </a:t>
            </a:r>
            <a:r>
              <a:rPr lang="uk-UA" b="1" i="1" dirty="0" smtClean="0"/>
              <a:t>споживчий кредит</a:t>
            </a:r>
            <a:r>
              <a:rPr lang="uk-UA" dirty="0" smtClean="0"/>
              <a:t> (лише в національній грошовій одиниці).</a:t>
            </a:r>
            <a:endParaRPr lang="ru-RU" dirty="0" smtClean="0"/>
          </a:p>
          <a:p>
            <a:r>
              <a:rPr lang="uk-UA" b="1" dirty="0" smtClean="0"/>
              <a:t>Комерційний кредит</a:t>
            </a:r>
            <a:r>
              <a:rPr lang="uk-UA" dirty="0" smtClean="0"/>
              <a:t> - це товарна форма кредиту, яка визначає відносини з питань перерозподілу матеріальних фондів і характеризує кредитну угоду між двома суб'єктами господарської діяльності. Учасники кредитних відносин при комерційному кредиті регулюють свої господарчі відносини і можуть створювати платіжні засоби у вигляді векселів - зобов'язань боржника сплатити кредитору зазначену суму у визначений термін.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</a:t>
            </a:r>
            <a:r>
              <a:rPr lang="uk-UA" dirty="0" smtClean="0">
                <a:solidFill>
                  <a:srgbClr val="00B050"/>
                </a:solidFill>
              </a:rPr>
              <a:t>ФОРМИ КРЕДИТУ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Об'єктом комерційного кредиту можуть бути реалізовані товари, виконані роботи, надані послуги, щодо яких продавцем надається відстрочка платежу.</a:t>
            </a:r>
            <a:endParaRPr lang="ru-RU" dirty="0" smtClean="0"/>
          </a:p>
          <a:p>
            <a:r>
              <a:rPr lang="uk-UA" dirty="0" smtClean="0"/>
              <a:t>У разі оформлення комерційного кредиту за допомогою векселя, інші угоди про надання кредиту не укладаються.</a:t>
            </a:r>
            <a:endParaRPr lang="ru-RU" dirty="0" smtClean="0"/>
          </a:p>
          <a:p>
            <a:r>
              <a:rPr lang="uk-UA" dirty="0" smtClean="0"/>
              <a:t>Погашення комерційного кредиту може здійснюватися шляхом:</a:t>
            </a:r>
            <a:endParaRPr lang="ru-RU" dirty="0" smtClean="0"/>
          </a:p>
          <a:p>
            <a:r>
              <a:rPr lang="uk-UA" dirty="0" smtClean="0"/>
              <a:t>- сплати боржником за векселем;</a:t>
            </a:r>
            <a:endParaRPr lang="ru-RU" dirty="0" smtClean="0"/>
          </a:p>
          <a:p>
            <a:r>
              <a:rPr lang="uk-UA" dirty="0" smtClean="0"/>
              <a:t>- передачі векселя відповідно до чинного законодавства іншій юридичній особі (крім банків та інших кредитних установ);</a:t>
            </a:r>
            <a:endParaRPr lang="ru-RU" dirty="0" smtClean="0"/>
          </a:p>
          <a:p>
            <a:r>
              <a:rPr lang="uk-UA" dirty="0" smtClean="0"/>
              <a:t>- переоформлення комерційного кредиту на банківський.</a:t>
            </a:r>
            <a:endParaRPr lang="ru-RU" dirty="0" smtClean="0"/>
          </a:p>
          <a:p>
            <a:r>
              <a:rPr lang="uk-UA" dirty="0" smtClean="0"/>
              <a:t>У разі оформлення комерційного кредиту не за допомогою векселя погашення такого кредиту здійснюється на умовах, передбачених договором сторін.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Лізинговий кредит</a:t>
            </a:r>
            <a:r>
              <a:rPr lang="uk-UA" dirty="0" smtClean="0"/>
              <a:t> - це відносини між юридичними особами, які виникають у разі оренди майна і супроводжуються укладанням лізингової угоди. Лізинг є формою майнового кредиту.</a:t>
            </a:r>
            <a:endParaRPr lang="ru-RU" dirty="0" smtClean="0"/>
          </a:p>
          <a:p>
            <a:r>
              <a:rPr lang="uk-UA" dirty="0" smtClean="0"/>
              <a:t>Об'єктом лізингу є різне рухоме (машини, обладнання, транспортні засоби, обчислювальна та інша техніка) та нерухоме (будинки, споруди, система </a:t>
            </a:r>
            <a:r>
              <a:rPr lang="uk-UA" dirty="0" err="1" smtClean="0"/>
              <a:t>телекомунікацій</a:t>
            </a:r>
            <a:r>
              <a:rPr lang="uk-UA" dirty="0" smtClean="0"/>
              <a:t> та ін.) майно.</a:t>
            </a:r>
            <a:endParaRPr lang="ru-RU" dirty="0" smtClean="0"/>
          </a:p>
          <a:p>
            <a:r>
              <a:rPr lang="uk-UA" dirty="0" smtClean="0"/>
              <a:t>Суб'єктами лізингу можуть бути </a:t>
            </a:r>
            <a:r>
              <a:rPr lang="uk-UA" dirty="0" err="1" smtClean="0"/>
              <a:t>лізингодавець</a:t>
            </a:r>
            <a:r>
              <a:rPr lang="uk-UA" dirty="0" smtClean="0"/>
              <a:t> (суб'єкт господарювання, що є власником об'єкта лізингу і здає його в оренду), користувач (суб'єкт, що домовляється з </a:t>
            </a:r>
            <a:r>
              <a:rPr lang="uk-UA" dirty="0" err="1" smtClean="0"/>
              <a:t>лізингодавачем</a:t>
            </a:r>
            <a:r>
              <a:rPr lang="uk-UA" dirty="0" smtClean="0"/>
              <a:t> на оренду про набуття права володіння та розпорядження об'єктом лізингу у встановлених лізинговою угодою межах), виробник (підприємство, організація та інші суб'єкти господарювання, які здійснюють виробництво або реалізацію товарно-матеріальних цінностей).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Іпотечний кредит</a:t>
            </a:r>
            <a:r>
              <a:rPr lang="uk-UA" dirty="0" smtClean="0"/>
              <a:t> - це особливий вид економічних відносин з приводу надання кредитів під заставу нерухомого майна.</a:t>
            </a:r>
            <a:endParaRPr lang="ru-RU" dirty="0" smtClean="0"/>
          </a:p>
          <a:p>
            <a:r>
              <a:rPr lang="uk-UA" dirty="0" smtClean="0"/>
              <a:t>Кредиторами з іпотеки можуть бути іпотечні банки або спеціальні іпотечні компанії, а також комерційні банки.</a:t>
            </a:r>
            <a:endParaRPr lang="ru-RU" dirty="0" smtClean="0"/>
          </a:p>
          <a:p>
            <a:r>
              <a:rPr lang="uk-UA" dirty="0" smtClean="0"/>
              <a:t>Позичальниками можуть бути юридичні та фізичні особи, які мають у власності об'єкти іпотеки або мають поручителів, які надають під заставу об'єкти іпотеки на користь позичальника.</a:t>
            </a:r>
            <a:endParaRPr lang="ru-RU" dirty="0" smtClean="0"/>
          </a:p>
          <a:p>
            <a:r>
              <a:rPr lang="uk-UA" dirty="0" smtClean="0"/>
              <a:t>Предметом іпотеки при наданні кредиту доцільно використовувати: жилі будинки, квартири, виробничі будинки, споруди, магазини, земельні ділянки, що є власністю позичальника і не є об'єктом застави за іншою угодою.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Споживчий кредит</a:t>
            </a:r>
            <a:r>
              <a:rPr lang="uk-UA" dirty="0" smtClean="0"/>
              <a:t> - </a:t>
            </a:r>
            <a:r>
              <a:rPr lang="uk-UA" dirty="0" err="1" smtClean="0"/>
              <a:t>кредит</a:t>
            </a:r>
            <a:r>
              <a:rPr lang="uk-UA" dirty="0" smtClean="0"/>
              <a:t>, який надається тільки в національній грошовій одиниці фізичним особам-резидентам України на придбання споживчих товарів тривалого користування та послуг і який повертається в розстрочку, якщо інше не передбачено умовами кредитного договору.</a:t>
            </a:r>
            <a:endParaRPr lang="ru-RU" dirty="0" smtClean="0"/>
          </a:p>
          <a:p>
            <a:r>
              <a:rPr lang="uk-UA" dirty="0" smtClean="0"/>
              <a:t>Банк надає кредити фізичним особам у розмірах, що визначаються виходячи з вартості товарів і послуг, які є об'єктом кредитування. Розмір кредиту на будівництво, купівлю і ремонт жилих будинків, садових будинків, дач та інших будівель визначається в межах вартості майна, майнових прав, які можуть бути передані банку в забезпечення фізичною особою та сумою її поточних доходів, за винятком обов'язкових платежів, протягом 10 років. Строк кредиту встановлюється залежно від цілей об'єкта кредитування, розміру позики, плато­спроможності позичальника, причому він не повинен перевищувати 10 років з дня його надання.</a:t>
            </a:r>
            <a:endParaRPr lang="ru-RU" dirty="0" smtClean="0"/>
          </a:p>
          <a:p>
            <a:r>
              <a:rPr lang="uk-UA" dirty="0" smtClean="0"/>
              <a:t>Фізичні особи погашають кредити шляхом перерахування коштів з особистого вкладу, депозитного рахунку, переказами через пошту або готівкою.</a:t>
            </a:r>
            <a:endParaRPr lang="ru-RU" dirty="0" smtClean="0"/>
          </a:p>
          <a:p>
            <a:r>
              <a:rPr lang="uk-UA" dirty="0" smtClean="0"/>
              <a:t>Комерційний банк може надавати </a:t>
            </a:r>
            <a:r>
              <a:rPr lang="uk-UA" b="1" dirty="0" smtClean="0"/>
              <a:t>бланковий кредит</a:t>
            </a:r>
            <a:r>
              <a:rPr lang="uk-UA" dirty="0" smtClean="0"/>
              <a:t> тільки в межах наявних власних коштів (без застави майна чи інших видів забезпечення - тільки під зобов'язання повернути кредит) із застосуванням підвищеної відсоткової ставки надійним позичальникам, які мають стабільні джерела погашення кредиту і перевірений авторитет у банківських колах.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Кредитні операції - це відношення між кредитором і дебітором (позичальником) із приводу наданих (одержання) у тимчасове користування коштів, їхнього повернення й оплати. При цьому мається на увазі саме утримання дій учасників відношення, насамперед банківських робітників.</a:t>
            </a:r>
            <a:endParaRPr lang="ru-RU" dirty="0" smtClean="0"/>
          </a:p>
          <a:p>
            <a:r>
              <a:rPr lang="ru-RU" dirty="0" err="1" smtClean="0"/>
              <a:t>Кредитні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банків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кредитних</a:t>
            </a:r>
            <a:r>
              <a:rPr lang="ru-RU" dirty="0" smtClean="0"/>
              <a:t> </a:t>
            </a:r>
            <a:r>
              <a:rPr lang="ru-RU" dirty="0" err="1" smtClean="0"/>
              <a:t>заснувань</a:t>
            </a:r>
            <a:r>
              <a:rPr lang="ru-RU" dirty="0" smtClean="0"/>
              <a:t>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наближенні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на: </a:t>
            </a:r>
            <a:r>
              <a:rPr lang="ru-RU" dirty="0" err="1" smtClean="0"/>
              <a:t>активні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пасивні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           </a:t>
            </a:r>
            <a:r>
              <a:rPr lang="uk-UA" b="1" dirty="0" smtClean="0">
                <a:solidFill>
                  <a:srgbClr val="FFFF00"/>
                </a:solidFill>
              </a:rPr>
              <a:t>КРЕДИТНІ ОПЕРАЦІЇ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1947</Words>
  <Application>Microsoft Office PowerPoint</Application>
  <PresentationFormat>Экран (4:3)</PresentationFormat>
  <Paragraphs>207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Презентація на тему:  КРЕДИТУВАННЯ В УКРАЇНІ</vt:lpstr>
      <vt:lpstr>                        ЗМІСТ</vt:lpstr>
      <vt:lpstr>                          ВСТУП</vt:lpstr>
      <vt:lpstr>               ФОРМИ КРЕДИТУ</vt:lpstr>
      <vt:lpstr>Слайд 5</vt:lpstr>
      <vt:lpstr>Слайд 6</vt:lpstr>
      <vt:lpstr>Слайд 7</vt:lpstr>
      <vt:lpstr>Слайд 8</vt:lpstr>
      <vt:lpstr>           КРЕДИТНІ ОПЕРАЦІЇ</vt:lpstr>
      <vt:lpstr>Слайд 10</vt:lpstr>
      <vt:lpstr>Слайд 11</vt:lpstr>
      <vt:lpstr>         Кредити, які надаються банками  поділяються на:</vt:lpstr>
      <vt:lpstr>Слайд 13</vt:lpstr>
      <vt:lpstr>Слайд 14</vt:lpstr>
      <vt:lpstr>                ВИДИ КРЕДИТІВ</vt:lpstr>
      <vt:lpstr>Слайд 16</vt:lpstr>
      <vt:lpstr>Слайд 17</vt:lpstr>
      <vt:lpstr>    РОЗГОРНУТА КЛАСИФІКАЦІЯ КРЕДИТІВ</vt:lpstr>
      <vt:lpstr>Слайд 19</vt:lpstr>
      <vt:lpstr>Слайд 20</vt:lpstr>
      <vt:lpstr>Слайд 21</vt:lpstr>
      <vt:lpstr>                     ВИСНОВКИ</vt:lpstr>
      <vt:lpstr>Слайд 23</vt:lpstr>
      <vt:lpstr>       ВИКОРИСТАНІ ДЖЕРЕЛА: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КРЕДИТУВАННЯ В УКРАЇНІ</dc:title>
  <dc:creator>Администратор</dc:creator>
  <cp:lastModifiedBy>2</cp:lastModifiedBy>
  <cp:revision>13</cp:revision>
  <dcterms:created xsi:type="dcterms:W3CDTF">2012-04-23T23:37:25Z</dcterms:created>
  <dcterms:modified xsi:type="dcterms:W3CDTF">2015-03-31T20:08:11Z</dcterms:modified>
</cp:coreProperties>
</file>