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smtClean="0"/>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00582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8624D31-43A5-475A-80CF-332C9F6DCF35}" type="datetimeFigureOut">
              <a:rPr lang="en-US" smtClean="0"/>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6444026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8624D31-43A5-475A-80CF-332C9F6DCF35}" type="datetimeFigureOut">
              <a:rPr lang="en-US" smtClean="0"/>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4235019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98624D31-43A5-475A-80CF-332C9F6DCF35}" type="datetimeFigureOut">
              <a:rPr lang="en-US" smtClean="0"/>
              <a:t>11/15/2021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85423138"/>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98624D31-43A5-475A-80CF-332C9F6DCF35}" type="datetimeFigureOut">
              <a:rPr lang="en-US" smtClean="0"/>
              <a:t>11/15/2021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5102635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98624D31-43A5-475A-80CF-332C9F6DCF35}" type="datetimeFigureOut">
              <a:rPr lang="en-US" smtClean="0"/>
              <a:t>11/15/2021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0127625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smtClean="0"/>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04447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smtClean="0"/>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9435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smtClean="0"/>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dirty="0"/>
          </a:p>
        </p:txBody>
      </p:sp>
    </p:spTree>
    <p:extLst>
      <p:ext uri="{BB962C8B-B14F-4D97-AF65-F5344CB8AC3E}">
        <p14:creationId xmlns:p14="http://schemas.microsoft.com/office/powerpoint/2010/main" val="1920485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0EBB0C4-6273-4C6E-B9BD-2EDC30F1CD52}" type="datetimeFigureOut">
              <a:rPr lang="en-US" smtClean="0"/>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29165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smtClean="0"/>
              <a:t>11/15/2021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48581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smtClean="0"/>
              <a:t>11/15/2021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55843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smtClean="0"/>
              <a:t>11/15/2021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67418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94136C-8742-45B2-AF27-D93DF72833A9}" type="datetimeFigureOut">
              <a:rPr lang="en-US" smtClean="0"/>
              <a:t>11/15/2021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24127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2ABBEA6-7C60-4B02-AE87-00D78D8422AF}" type="datetimeFigureOut">
              <a:rPr lang="en-US" smtClean="0"/>
              <a:t>11/15/2021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11774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9CAD897-D46E-4AD2-BD9B-49DD3E640873}" type="datetimeFigureOut">
              <a:rPr lang="en-US" smtClean="0"/>
              <a:t>11/15/2021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77029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8624D31-43A5-475A-80CF-332C9F6DCF35}" type="datetimeFigureOut">
              <a:rPr lang="en-US" smtClean="0"/>
              <a:t>11/15/2021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49732629"/>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uk.wikipedia.org/wiki/%D0%9F%D0%B0%D1%82%D0%BE%D0%BB%D0%BE%D0%B3%D1%96%D1%8F" TargetMode="External"/><Relationship Id="rId2" Type="http://schemas.openxmlformats.org/officeDocument/2006/relationships/hyperlink" Target="https://uk.wikipedia.org/wiki/%D0%93%D0%B5%D0%BD"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427848" y="2084291"/>
            <a:ext cx="8915399" cy="2262781"/>
          </a:xfrm>
        </p:spPr>
        <p:txBody>
          <a:bodyPr/>
          <a:lstStyle/>
          <a:p>
            <a:pPr algn="ctr"/>
            <a:r>
              <a:rPr lang="uk-UA" b="1" i="1" dirty="0" smtClean="0">
                <a:latin typeface="Arial Black" panose="020B0A04020102020204" pitchFamily="34" charset="0"/>
              </a:rPr>
              <a:t>Синдром  </a:t>
            </a:r>
            <a:br>
              <a:rPr lang="uk-UA" b="1" i="1" dirty="0" smtClean="0">
                <a:latin typeface="Arial Black" panose="020B0A04020102020204" pitchFamily="34" charset="0"/>
              </a:rPr>
            </a:br>
            <a:r>
              <a:rPr lang="uk-UA" b="1" i="1" dirty="0" err="1" smtClean="0">
                <a:latin typeface="Arial Black" panose="020B0A04020102020204" pitchFamily="34" charset="0"/>
              </a:rPr>
              <a:t>Ангельмана</a:t>
            </a:r>
            <a:endParaRPr lang="uk-UA" b="1" i="1" dirty="0">
              <a:latin typeface="Arial Black" panose="020B0A04020102020204" pitchFamily="34" charset="0"/>
            </a:endParaRPr>
          </a:p>
        </p:txBody>
      </p:sp>
    </p:spTree>
    <p:extLst>
      <p:ext uri="{BB962C8B-B14F-4D97-AF65-F5344CB8AC3E}">
        <p14:creationId xmlns:p14="http://schemas.microsoft.com/office/powerpoint/2010/main" val="100047055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sz="half" idx="1"/>
          </p:nvPr>
        </p:nvSpPr>
        <p:spPr>
          <a:xfrm>
            <a:off x="1043490" y="389966"/>
            <a:ext cx="4937760" cy="5513878"/>
          </a:xfrm>
        </p:spPr>
        <p:txBody>
          <a:bodyPr>
            <a:normAutofit fontScale="92500" lnSpcReduction="10000"/>
          </a:bodyPr>
          <a:lstStyle/>
          <a:p>
            <a:r>
              <a:rPr lang="uk-UA" sz="2800" b="1" u="sng" dirty="0">
                <a:solidFill>
                  <a:schemeClr val="tx2">
                    <a:lumMod val="60000"/>
                    <a:lumOff val="40000"/>
                  </a:schemeClr>
                </a:solidFill>
              </a:rPr>
              <a:t>Синдром </a:t>
            </a:r>
            <a:r>
              <a:rPr lang="uk-UA" sz="2800" b="1" u="sng" dirty="0" err="1">
                <a:solidFill>
                  <a:schemeClr val="tx2">
                    <a:lumMod val="60000"/>
                    <a:lumOff val="40000"/>
                  </a:schemeClr>
                </a:solidFill>
              </a:rPr>
              <a:t>Ангельмана</a:t>
            </a:r>
            <a:r>
              <a:rPr lang="uk-UA" sz="2800" u="sng" dirty="0">
                <a:solidFill>
                  <a:schemeClr val="tx2">
                    <a:lumMod val="60000"/>
                    <a:lumOff val="40000"/>
                  </a:schemeClr>
                </a:solidFill>
              </a:rPr>
              <a:t> </a:t>
            </a:r>
            <a:r>
              <a:rPr lang="uk-UA" sz="2800" dirty="0"/>
              <a:t>— обумовлена </a:t>
            </a:r>
            <a:r>
              <a:rPr lang="uk-UA" sz="2800" dirty="0">
                <a:hlinkClick r:id="rId2" tooltip="Ген"/>
              </a:rPr>
              <a:t>генетичною</a:t>
            </a:r>
            <a:r>
              <a:rPr lang="uk-UA" sz="2800" dirty="0"/>
              <a:t> аномалією </a:t>
            </a:r>
            <a:r>
              <a:rPr lang="uk-UA" sz="2800" u="sng" dirty="0">
                <a:hlinkClick r:id="rId3"/>
              </a:rPr>
              <a:t>патологія</a:t>
            </a:r>
            <a:r>
              <a:rPr lang="uk-UA" sz="2800" dirty="0"/>
              <a:t>, що характеризується такими ознаками як затримка психічного розвитку, порушення сну, напади, хаотичні рухи (особливо рук), частий сміх або посмішки. Також цю хворобу називають «</a:t>
            </a:r>
            <a:r>
              <a:rPr lang="uk-UA" sz="2800" b="1" dirty="0"/>
              <a:t>синдромом Петрушки</a:t>
            </a:r>
            <a:r>
              <a:rPr lang="uk-UA" sz="2800" dirty="0"/>
              <a:t>» або «</a:t>
            </a:r>
            <a:r>
              <a:rPr lang="uk-UA" sz="2800" b="1" dirty="0"/>
              <a:t>синдромом </a:t>
            </a:r>
            <a:r>
              <a:rPr lang="uk-UA" sz="2800" b="1" dirty="0" smtClean="0"/>
              <a:t>щасливої ляльки</a:t>
            </a:r>
            <a:r>
              <a:rPr lang="uk-UA" sz="2800" dirty="0"/>
              <a:t>»</a:t>
            </a:r>
            <a:r>
              <a:rPr lang="uk-UA" sz="2800" dirty="0" smtClean="0"/>
              <a:t>»</a:t>
            </a:r>
            <a:endParaRPr lang="uk-UA" sz="2800" dirty="0"/>
          </a:p>
        </p:txBody>
      </p:sp>
      <p:sp>
        <p:nvSpPr>
          <p:cNvPr id="11" name="Объект 10"/>
          <p:cNvSpPr>
            <a:spLocks noGrp="1"/>
          </p:cNvSpPr>
          <p:nvPr>
            <p:ph sz="half" idx="2"/>
          </p:nvPr>
        </p:nvSpPr>
        <p:spPr>
          <a:xfrm>
            <a:off x="6347012" y="389966"/>
            <a:ext cx="5157599" cy="5513878"/>
          </a:xfrm>
        </p:spPr>
        <p:txBody>
          <a:bodyPr>
            <a:noAutofit/>
          </a:bodyPr>
          <a:lstStyle/>
          <a:p>
            <a:r>
              <a:rPr lang="uk-UA" sz="2000" dirty="0"/>
              <a:t>Вперше про неї було згадано в 1965 році, коли педіатр </a:t>
            </a:r>
            <a:r>
              <a:rPr lang="uk-UA" sz="2000" dirty="0" err="1"/>
              <a:t>Ангельман</a:t>
            </a:r>
            <a:r>
              <a:rPr lang="uk-UA" sz="2000" dirty="0"/>
              <a:t> відмітив, що пацієнти з вищевказаними порушеннями виглядають як ляльки. Незважаючи на наявність подібних клінічних симптомів у них, все ж лікарю не вдалося довести, що це одна й та ж сама патологія, адже у той час генетичні аналізи були недоступні.</a:t>
            </a:r>
          </a:p>
          <a:p>
            <a:endParaRPr lang="uk-UA" sz="2000" dirty="0"/>
          </a:p>
          <a:p>
            <a:r>
              <a:rPr lang="uk-UA" sz="2000" dirty="0"/>
              <a:t>Візуально пацієнти нагадували йому образ “петрушки” – персонажу, який завжди сміється, після чого він написав статтю «Діти – маріонетки». Підтвердити генетичну мутацію вдалося лише в 1987 році.</a:t>
            </a:r>
          </a:p>
        </p:txBody>
      </p:sp>
    </p:spTree>
    <p:extLst>
      <p:ext uri="{BB962C8B-B14F-4D97-AF65-F5344CB8AC3E}">
        <p14:creationId xmlns:p14="http://schemas.microsoft.com/office/powerpoint/2010/main" val="126729197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бъект 5"/>
          <p:cNvSpPr>
            <a:spLocks noGrp="1"/>
          </p:cNvSpPr>
          <p:nvPr>
            <p:ph sz="half" idx="2"/>
          </p:nvPr>
        </p:nvSpPr>
        <p:spPr>
          <a:xfrm>
            <a:off x="7190747" y="416859"/>
            <a:ext cx="4313864" cy="5486985"/>
          </a:xfrm>
        </p:spPr>
        <p:txBody>
          <a:bodyPr>
            <a:normAutofit/>
          </a:bodyPr>
          <a:lstStyle/>
          <a:p>
            <a:pPr marL="0" indent="0" algn="ctr">
              <a:buNone/>
            </a:pPr>
            <a:endParaRPr lang="uk-UA" sz="2000" dirty="0" smtClean="0"/>
          </a:p>
          <a:p>
            <a:pPr marL="0" indent="0" algn="ctr">
              <a:buNone/>
            </a:pPr>
            <a:r>
              <a:rPr lang="uk-UA" sz="2400" b="1" i="1" spc="300" dirty="0" smtClean="0">
                <a:solidFill>
                  <a:schemeClr val="accent6">
                    <a:lumMod val="75000"/>
                  </a:schemeClr>
                </a:solidFill>
              </a:rPr>
              <a:t>Причини</a:t>
            </a:r>
            <a:r>
              <a:rPr lang="en-US" sz="2400" b="1" i="1" spc="300" dirty="0" smtClean="0">
                <a:solidFill>
                  <a:schemeClr val="accent6">
                    <a:lumMod val="75000"/>
                  </a:schemeClr>
                </a:solidFill>
              </a:rPr>
              <a:t> :</a:t>
            </a:r>
            <a:endParaRPr lang="uk-UA" sz="2400" b="1" i="1" spc="300" dirty="0" smtClean="0">
              <a:solidFill>
                <a:schemeClr val="accent6">
                  <a:lumMod val="75000"/>
                </a:schemeClr>
              </a:solidFill>
            </a:endParaRPr>
          </a:p>
          <a:p>
            <a:pPr marL="0" indent="0">
              <a:buNone/>
            </a:pPr>
            <a:endParaRPr lang="uk-UA" dirty="0"/>
          </a:p>
          <a:p>
            <a:pPr marL="0" indent="0">
              <a:buNone/>
            </a:pPr>
            <a:endParaRPr lang="uk-UA" dirty="0" smtClean="0"/>
          </a:p>
          <a:p>
            <a:r>
              <a:rPr lang="uk-UA" dirty="0" smtClean="0"/>
              <a:t>наявність </a:t>
            </a:r>
            <a:r>
              <a:rPr lang="uk-UA" dirty="0"/>
              <a:t>даної патології у одного з батьків;</a:t>
            </a:r>
          </a:p>
          <a:p>
            <a:r>
              <a:rPr lang="uk-UA" dirty="0"/>
              <a:t>інші генетичні хвороби у родичів;</a:t>
            </a:r>
          </a:p>
          <a:p>
            <a:r>
              <a:rPr lang="uk-UA" dirty="0" smtClean="0"/>
              <a:t>вплив радіації, наркотичних, антибактеріальних засобів, спиртних напоїв на ембріон у першому триместрі.</a:t>
            </a:r>
            <a:endParaRPr lang="uk-UA" dirty="0"/>
          </a:p>
        </p:txBody>
      </p:sp>
      <p:sp>
        <p:nvSpPr>
          <p:cNvPr id="8" name="Объект 5"/>
          <p:cNvSpPr>
            <a:spLocks noGrp="1"/>
          </p:cNvSpPr>
          <p:nvPr>
            <p:ph sz="half" idx="1"/>
          </p:nvPr>
        </p:nvSpPr>
        <p:spPr>
          <a:xfrm>
            <a:off x="1634650" y="409575"/>
            <a:ext cx="4314825" cy="5494338"/>
          </a:xfrm>
        </p:spPr>
        <p:txBody>
          <a:bodyPr>
            <a:normAutofit/>
          </a:bodyPr>
          <a:lstStyle/>
          <a:p>
            <a:r>
              <a:rPr lang="uk-UA" sz="1600" dirty="0"/>
              <a:t>При синдромі </a:t>
            </a:r>
            <a:r>
              <a:rPr lang="uk-UA" sz="1600" dirty="0" err="1"/>
              <a:t>Ангельмана</a:t>
            </a:r>
            <a:r>
              <a:rPr lang="uk-UA" sz="1600" dirty="0"/>
              <a:t> відсутні деякі гени довгого плеча </a:t>
            </a:r>
            <a:r>
              <a:rPr lang="uk-UA" sz="1600" dirty="0">
                <a:solidFill>
                  <a:schemeClr val="accent2">
                    <a:lumMod val="40000"/>
                    <a:lumOff val="60000"/>
                  </a:schemeClr>
                </a:solidFill>
              </a:rPr>
              <a:t>15-ї хромосоми </a:t>
            </a:r>
            <a:r>
              <a:rPr lang="uk-UA" sz="1600" dirty="0"/>
              <a:t>(в більшості випадків спостерігається </a:t>
            </a:r>
            <a:r>
              <a:rPr lang="uk-UA" sz="1600" dirty="0">
                <a:solidFill>
                  <a:schemeClr val="accent2">
                    <a:lumMod val="40000"/>
                    <a:lumOff val="60000"/>
                  </a:schemeClr>
                </a:solidFill>
              </a:rPr>
              <a:t>часткова </a:t>
            </a:r>
            <a:r>
              <a:rPr lang="uk-UA" sz="1600" dirty="0" err="1">
                <a:solidFill>
                  <a:schemeClr val="accent2">
                    <a:lumMod val="40000"/>
                    <a:lumOff val="60000"/>
                  </a:schemeClr>
                </a:solidFill>
              </a:rPr>
              <a:t>делеція</a:t>
            </a:r>
            <a:r>
              <a:rPr lang="uk-UA" sz="1600" dirty="0">
                <a:solidFill>
                  <a:schemeClr val="accent2">
                    <a:lumMod val="40000"/>
                    <a:lumOff val="60000"/>
                  </a:schemeClr>
                </a:solidFill>
              </a:rPr>
              <a:t> </a:t>
            </a:r>
            <a:r>
              <a:rPr lang="uk-UA" sz="1600" dirty="0"/>
              <a:t>або </a:t>
            </a:r>
            <a:r>
              <a:rPr lang="uk-UA" sz="1600" dirty="0">
                <a:solidFill>
                  <a:schemeClr val="tx1"/>
                </a:solidFill>
              </a:rPr>
              <a:t>інша</a:t>
            </a:r>
            <a:r>
              <a:rPr lang="uk-UA" sz="1600" dirty="0"/>
              <a:t> мутація 15-ї хромосоми), причому страждає материнська хромосома, тоді як у разі пошкодження батьківської </a:t>
            </a:r>
            <a:r>
              <a:rPr lang="uk-UA" sz="1600" dirty="0" smtClean="0"/>
              <a:t>хромосоми </a:t>
            </a:r>
            <a:r>
              <a:rPr lang="uk-UA" sz="1600" dirty="0"/>
              <a:t>виникає синдром </a:t>
            </a:r>
            <a:r>
              <a:rPr lang="uk-UA" sz="1600" dirty="0" err="1" smtClean="0"/>
              <a:t>Прадера</a:t>
            </a:r>
            <a:r>
              <a:rPr lang="uk-UA" sz="1600" dirty="0" smtClean="0"/>
              <a:t>-Віллі</a:t>
            </a:r>
            <a:r>
              <a:rPr lang="uk-UA" sz="1600" dirty="0"/>
              <a:t>.</a:t>
            </a:r>
          </a:p>
        </p:txBody>
      </p:sp>
      <p:pic>
        <p:nvPicPr>
          <p:cNvPr id="9" name="Рисунок 8"/>
          <p:cNvPicPr>
            <a:picLocks noChangeAspect="1"/>
          </p:cNvPicPr>
          <p:nvPr/>
        </p:nvPicPr>
        <p:blipFill>
          <a:blip r:embed="rId2"/>
          <a:stretch>
            <a:fillRect/>
          </a:stretch>
        </p:blipFill>
        <p:spPr>
          <a:xfrm>
            <a:off x="1634650" y="2998694"/>
            <a:ext cx="4868291" cy="3720370"/>
          </a:xfrm>
          <a:prstGeom prst="rect">
            <a:avLst/>
          </a:prstGeom>
        </p:spPr>
      </p:pic>
    </p:spTree>
    <p:extLst>
      <p:ext uri="{BB962C8B-B14F-4D97-AF65-F5344CB8AC3E}">
        <p14:creationId xmlns:p14="http://schemas.microsoft.com/office/powerpoint/2010/main" val="234503784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42047" y="140016"/>
            <a:ext cx="8911687" cy="1280890"/>
          </a:xfrm>
        </p:spPr>
        <p:txBody>
          <a:bodyPr>
            <a:normAutofit/>
          </a:bodyPr>
          <a:lstStyle/>
          <a:p>
            <a:pPr algn="ctr"/>
            <a:r>
              <a:rPr lang="uk-UA" sz="4000" b="1" i="1" spc="600" dirty="0" smtClean="0">
                <a:solidFill>
                  <a:schemeClr val="accent6">
                    <a:lumMod val="75000"/>
                  </a:schemeClr>
                </a:solidFill>
              </a:rPr>
              <a:t>СИМПТОМИ</a:t>
            </a:r>
            <a:r>
              <a:rPr lang="uk-UA" sz="4000" b="1" i="1" dirty="0" smtClean="0"/>
              <a:t> </a:t>
            </a:r>
            <a:endParaRPr lang="uk-UA" sz="4000" b="1" i="1" dirty="0"/>
          </a:p>
        </p:txBody>
      </p:sp>
      <p:sp>
        <p:nvSpPr>
          <p:cNvPr id="3" name="Объект 2"/>
          <p:cNvSpPr>
            <a:spLocks noGrp="1"/>
          </p:cNvSpPr>
          <p:nvPr>
            <p:ph idx="1"/>
          </p:nvPr>
        </p:nvSpPr>
        <p:spPr>
          <a:xfrm>
            <a:off x="1250577" y="1183341"/>
            <a:ext cx="7947212" cy="5059575"/>
          </a:xfrm>
        </p:spPr>
        <p:txBody>
          <a:bodyPr>
            <a:normAutofit fontScale="92500" lnSpcReduction="20000"/>
          </a:bodyPr>
          <a:lstStyle/>
          <a:p>
            <a:pPr marL="0" indent="0">
              <a:buNone/>
            </a:pPr>
            <a:r>
              <a:rPr lang="uk-UA" dirty="0"/>
              <a:t>Запідозрити синдром відразу після народження досить складно. Перші ознаки з'являються ближче до однорічного віку. До цього часу вже помітна затримка розумового, фізичного розвитку, можуть спостерігатися судоми, неспокійний сон, частий сміх, посмішка на обличчі малюка. Крім того, у дитини</a:t>
            </a:r>
            <a:r>
              <a:rPr lang="uk-UA" dirty="0" smtClean="0"/>
              <a:t>:</a:t>
            </a:r>
            <a:endParaRPr lang="uk-UA" dirty="0"/>
          </a:p>
          <a:p>
            <a:r>
              <a:rPr lang="uk-UA" dirty="0"/>
              <a:t>погана концентрація уваги;</a:t>
            </a:r>
          </a:p>
          <a:p>
            <a:r>
              <a:rPr lang="uk-UA" dirty="0"/>
              <a:t>є бажання до спілкування з людьми, тваринами (діти розуміють, що їм говорять, але </a:t>
            </a:r>
            <a:r>
              <a:rPr lang="uk-UA" dirty="0" err="1" smtClean="0"/>
              <a:t>рідко</a:t>
            </a:r>
            <a:r>
              <a:rPr lang="uk-UA" dirty="0" smtClean="0"/>
              <a:t> </a:t>
            </a:r>
            <a:r>
              <a:rPr lang="uk-UA" dirty="0"/>
              <a:t>відповідають на звертання);</a:t>
            </a:r>
          </a:p>
          <a:p>
            <a:r>
              <a:rPr lang="uk-UA" dirty="0"/>
              <a:t>тремор, «нечітка хода»;</a:t>
            </a:r>
          </a:p>
          <a:p>
            <a:r>
              <a:rPr lang="uk-UA" dirty="0"/>
              <a:t>маленький обсяг черепа;</a:t>
            </a:r>
          </a:p>
          <a:p>
            <a:r>
              <a:rPr lang="uk-UA" dirty="0"/>
              <a:t>рухові розлади;</a:t>
            </a:r>
          </a:p>
          <a:p>
            <a:r>
              <a:rPr lang="uk-UA" dirty="0"/>
              <a:t>труднощі в підтримці рівноваги</a:t>
            </a:r>
            <a:r>
              <a:rPr lang="uk-UA" dirty="0" smtClean="0"/>
              <a:t>.</a:t>
            </a:r>
          </a:p>
          <a:p>
            <a:pPr marL="0" indent="0">
              <a:buNone/>
            </a:pPr>
            <a:r>
              <a:rPr lang="uk-UA" dirty="0" smtClean="0"/>
              <a:t>У рідких випадках у дітей присутня косоокість, виражене слиновиділення, висунутий язик, проблеми з ковтанням, смоктанням. З віком вони зберігають молодий зовнішній вигляд, з боку виглядають щасливими людьми. У пацієнтів присутні проблеми з дрібною моторикою, через що вони не можуть зав'язати шнурки, застебнути ґудзик. У них підвищений ризик розвитку ожиріння, тому протягом життя треба дотримуватися дієтичного режиму.</a:t>
            </a:r>
            <a:endParaRPr lang="uk-UA" dirty="0"/>
          </a:p>
        </p:txBody>
      </p:sp>
      <p:pic>
        <p:nvPicPr>
          <p:cNvPr id="4" name="Рисунок 3"/>
          <p:cNvPicPr>
            <a:picLocks noChangeAspect="1"/>
          </p:cNvPicPr>
          <p:nvPr/>
        </p:nvPicPr>
        <p:blipFill>
          <a:blip r:embed="rId2"/>
          <a:stretch>
            <a:fillRect/>
          </a:stretch>
        </p:blipFill>
        <p:spPr>
          <a:xfrm>
            <a:off x="9197789" y="1762096"/>
            <a:ext cx="2669270" cy="2840012"/>
          </a:xfrm>
          <a:prstGeom prst="rect">
            <a:avLst/>
          </a:prstGeom>
        </p:spPr>
      </p:pic>
    </p:spTree>
    <p:extLst>
      <p:ext uri="{BB962C8B-B14F-4D97-AF65-F5344CB8AC3E}">
        <p14:creationId xmlns:p14="http://schemas.microsoft.com/office/powerpoint/2010/main" val="356884562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55042" y="524435"/>
            <a:ext cx="8911687" cy="1272988"/>
          </a:xfrm>
        </p:spPr>
        <p:txBody>
          <a:bodyPr/>
          <a:lstStyle/>
          <a:p>
            <a:pPr algn="ctr"/>
            <a:r>
              <a:rPr lang="uk-UA" b="1" spc="600" dirty="0" smtClean="0">
                <a:solidFill>
                  <a:schemeClr val="accent6">
                    <a:lumMod val="75000"/>
                  </a:schemeClr>
                </a:solidFill>
              </a:rPr>
              <a:t>Лікування</a:t>
            </a:r>
            <a:r>
              <a:rPr lang="uk-UA" b="1" spc="600" dirty="0" smtClean="0"/>
              <a:t> </a:t>
            </a:r>
            <a:endParaRPr lang="uk-UA" b="1" spc="600" dirty="0"/>
          </a:p>
        </p:txBody>
      </p:sp>
      <p:sp>
        <p:nvSpPr>
          <p:cNvPr id="3" name="Объект 2"/>
          <p:cNvSpPr>
            <a:spLocks noGrp="1"/>
          </p:cNvSpPr>
          <p:nvPr>
            <p:ph idx="1"/>
          </p:nvPr>
        </p:nvSpPr>
        <p:spPr>
          <a:xfrm>
            <a:off x="2051329" y="1958788"/>
            <a:ext cx="8915400" cy="4132729"/>
          </a:xfrm>
        </p:spPr>
        <p:txBody>
          <a:bodyPr>
            <a:normAutofit lnSpcReduction="10000"/>
          </a:bodyPr>
          <a:lstStyle/>
          <a:p>
            <a:r>
              <a:rPr lang="uk-UA" dirty="0"/>
              <a:t>Синдром </a:t>
            </a:r>
            <a:r>
              <a:rPr lang="uk-UA" dirty="0" err="1"/>
              <a:t>Ангельмана</a:t>
            </a:r>
            <a:r>
              <a:rPr lang="uk-UA" dirty="0"/>
              <a:t> обумовлений вродженою генетичною аномалією; в даний час специфічні способи його лікування не розроблені, проте деякі лікувальні заходи підвищують якість життя людей з синдромом. Немовлята з </a:t>
            </a:r>
            <a:r>
              <a:rPr lang="uk-UA" dirty="0" err="1"/>
              <a:t>гіпотонусом</a:t>
            </a:r>
            <a:r>
              <a:rPr lang="uk-UA" dirty="0"/>
              <a:t> повинні отримувати масаж і інші види спеціальної терапії (фізіотерапії).</a:t>
            </a:r>
          </a:p>
          <a:p>
            <a:endParaRPr lang="uk-UA" dirty="0"/>
          </a:p>
          <a:p>
            <a:r>
              <a:rPr lang="uk-UA" dirty="0"/>
              <a:t>Рекомендуються використання спеціальних </a:t>
            </a:r>
            <a:r>
              <a:rPr lang="uk-UA" dirty="0" err="1"/>
              <a:t>методик</a:t>
            </a:r>
            <a:r>
              <a:rPr lang="uk-UA" dirty="0"/>
              <a:t> розвитку дитини, заняття з логопедом і дефектологом. Порушення сну коригуються призначенням легких снодійних. Д-р </a:t>
            </a:r>
            <a:r>
              <a:rPr lang="uk-UA" dirty="0" err="1"/>
              <a:t>Вагстафф</a:t>
            </a:r>
            <a:r>
              <a:rPr lang="uk-UA" dirty="0"/>
              <a:t> (США) вважає, що призначення 0,3 мг </a:t>
            </a:r>
            <a:r>
              <a:rPr lang="uk-UA" dirty="0" err="1"/>
              <a:t>мелатоніну</a:t>
            </a:r>
            <a:r>
              <a:rPr lang="uk-UA" dirty="0"/>
              <a:t> за 0,5-1,0 год перед сном покращує сон пацієнтів з синдромом </a:t>
            </a:r>
            <a:r>
              <a:rPr lang="uk-UA" dirty="0" err="1"/>
              <a:t>Ангельмана</a:t>
            </a:r>
            <a:r>
              <a:rPr lang="uk-UA" dirty="0"/>
              <a:t>. </a:t>
            </a:r>
            <a:endParaRPr lang="uk-UA" dirty="0" smtClean="0"/>
          </a:p>
          <a:p>
            <a:r>
              <a:rPr lang="ru-RU" dirty="0"/>
              <a:t>При </a:t>
            </a:r>
            <a:r>
              <a:rPr lang="ru-RU" dirty="0" err="1"/>
              <a:t>судомних</a:t>
            </a:r>
            <a:r>
              <a:rPr lang="ru-RU" dirty="0"/>
              <a:t> </a:t>
            </a:r>
            <a:r>
              <a:rPr lang="ru-RU" dirty="0" err="1"/>
              <a:t>нападах</a:t>
            </a:r>
            <a:r>
              <a:rPr lang="ru-RU" dirty="0"/>
              <a:t> </a:t>
            </a:r>
            <a:r>
              <a:rPr lang="ru-RU" dirty="0" err="1"/>
              <a:t>підхід</a:t>
            </a:r>
            <a:r>
              <a:rPr lang="ru-RU" dirty="0"/>
              <a:t> до </a:t>
            </a:r>
            <a:r>
              <a:rPr lang="ru-RU" dirty="0" err="1"/>
              <a:t>лікування</a:t>
            </a:r>
            <a:r>
              <a:rPr lang="ru-RU" dirty="0"/>
              <a:t> </a:t>
            </a:r>
            <a:r>
              <a:rPr lang="ru-RU" dirty="0" err="1"/>
              <a:t>такий</a:t>
            </a:r>
            <a:r>
              <a:rPr lang="ru-RU" dirty="0"/>
              <a:t> </a:t>
            </a:r>
            <a:r>
              <a:rPr lang="ru-RU" dirty="0" err="1"/>
              <a:t>самий</a:t>
            </a:r>
            <a:r>
              <a:rPr lang="ru-RU" dirty="0"/>
              <a:t>, як при </a:t>
            </a:r>
            <a:r>
              <a:rPr lang="ru-RU" dirty="0" err="1"/>
              <a:t>епілепсії</a:t>
            </a:r>
            <a:r>
              <a:rPr lang="ru-RU" dirty="0"/>
              <a:t>. У </a:t>
            </a:r>
            <a:r>
              <a:rPr lang="ru-RU" dirty="0" err="1"/>
              <a:t>дітей</a:t>
            </a:r>
            <a:r>
              <a:rPr lang="ru-RU" dirty="0"/>
              <a:t> з синдромом </a:t>
            </a:r>
            <a:r>
              <a:rPr lang="ru-RU" dirty="0" err="1"/>
              <a:t>Ангельмана</a:t>
            </a:r>
            <a:r>
              <a:rPr lang="ru-RU" dirty="0"/>
              <a:t> часто </a:t>
            </a:r>
            <a:r>
              <a:rPr lang="ru-RU" dirty="0" err="1"/>
              <a:t>спостерігаються</a:t>
            </a:r>
            <a:r>
              <a:rPr lang="ru-RU" dirty="0"/>
              <a:t> напади </a:t>
            </a:r>
            <a:r>
              <a:rPr lang="ru-RU" dirty="0" err="1"/>
              <a:t>більше</a:t>
            </a:r>
            <a:r>
              <a:rPr lang="ru-RU" dirty="0"/>
              <a:t> </a:t>
            </a:r>
            <a:r>
              <a:rPr lang="ru-RU" dirty="0" err="1"/>
              <a:t>ніж</a:t>
            </a:r>
            <a:r>
              <a:rPr lang="ru-RU" dirty="0"/>
              <a:t> одного типу. Показана </a:t>
            </a:r>
            <a:r>
              <a:rPr lang="ru-RU" dirty="0" err="1"/>
              <a:t>електроенцефалографія</a:t>
            </a:r>
            <a:r>
              <a:rPr lang="ru-RU" dirty="0"/>
              <a:t>.</a:t>
            </a:r>
            <a:endParaRPr lang="uk-UA" dirty="0"/>
          </a:p>
        </p:txBody>
      </p:sp>
    </p:spTree>
    <p:extLst>
      <p:ext uri="{BB962C8B-B14F-4D97-AF65-F5344CB8AC3E}">
        <p14:creationId xmlns:p14="http://schemas.microsoft.com/office/powerpoint/2010/main" val="423481215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i="1" spc="600" dirty="0">
                <a:solidFill>
                  <a:schemeClr val="accent6">
                    <a:lumMod val="75000"/>
                  </a:schemeClr>
                </a:solidFill>
              </a:rPr>
              <a:t>Перспективи розвитку</a:t>
            </a:r>
          </a:p>
        </p:txBody>
      </p:sp>
      <p:sp>
        <p:nvSpPr>
          <p:cNvPr id="3" name="Объект 2"/>
          <p:cNvSpPr>
            <a:spLocks noGrp="1"/>
          </p:cNvSpPr>
          <p:nvPr>
            <p:ph idx="1"/>
          </p:nvPr>
        </p:nvSpPr>
        <p:spPr>
          <a:xfrm>
            <a:off x="1385047" y="1573305"/>
            <a:ext cx="10549871" cy="4854389"/>
          </a:xfrm>
        </p:spPr>
        <p:txBody>
          <a:bodyPr>
            <a:normAutofit fontScale="92500" lnSpcReduction="20000"/>
          </a:bodyPr>
          <a:lstStyle/>
          <a:p>
            <a:r>
              <a:rPr lang="uk-UA" dirty="0"/>
              <a:t>Діти з синдромом </a:t>
            </a:r>
            <a:r>
              <a:rPr lang="uk-UA" dirty="0" err="1"/>
              <a:t>Ангельмана</a:t>
            </a:r>
            <a:r>
              <a:rPr lang="uk-UA" dirty="0"/>
              <a:t> розуміють набагато більше, ніж можуть сказати. У деяких випадках у них взагалі немає мови; є описані випадки — діти зі словниковим запасом в 5-10 слів. При цьому діти з синдромом </a:t>
            </a:r>
            <a:r>
              <a:rPr lang="uk-UA" dirty="0" err="1"/>
              <a:t>Ангельмана</a:t>
            </a:r>
            <a:r>
              <a:rPr lang="uk-UA" dirty="0"/>
              <a:t> люблять спілкуватися з іншими людьми, грати, як правило, вони доброзичливі</a:t>
            </a:r>
            <a:r>
              <a:rPr lang="uk-UA" dirty="0" smtClean="0"/>
              <a:t>.</a:t>
            </a:r>
            <a:endParaRPr lang="uk-UA" dirty="0"/>
          </a:p>
          <a:p>
            <a:r>
              <a:rPr lang="uk-UA" dirty="0"/>
              <a:t>Рекомендується навчати таких дітей мови жестів. Заняття з раннього віку за спеціальними програмами, спрямовані на розвиток навичок дрібної і загальної моторики, в ряді випадків дають хороші результати</a:t>
            </a:r>
            <a:r>
              <a:rPr lang="uk-UA" dirty="0" smtClean="0"/>
              <a:t>.</a:t>
            </a:r>
            <a:endParaRPr lang="uk-UA" dirty="0"/>
          </a:p>
          <a:p>
            <a:r>
              <a:rPr lang="uk-UA" dirty="0"/>
              <a:t>Перспективи розвитку залежать від ступеня ураженості хромосоми. Деякі люди з синдромом </a:t>
            </a:r>
            <a:r>
              <a:rPr lang="uk-UA" dirty="0" err="1"/>
              <a:t>Ангельмана</a:t>
            </a:r>
            <a:r>
              <a:rPr lang="uk-UA" dirty="0"/>
              <a:t> здатні освоїти навички самообслуговування і мову на примітивному рівні (зазвичай причиною синдрому в цьому випадку стає мутація), деякі ніколи не зможуть ходити і говорити (таке зазвичай відбувається в разі </a:t>
            </a:r>
            <a:r>
              <a:rPr lang="uk-UA" dirty="0" err="1"/>
              <a:t>делеції</a:t>
            </a:r>
            <a:r>
              <a:rPr lang="uk-UA" dirty="0"/>
              <a:t> частини хромосоми</a:t>
            </a:r>
            <a:r>
              <a:rPr lang="uk-UA" dirty="0" smtClean="0"/>
              <a:t>).</a:t>
            </a:r>
            <a:endParaRPr lang="uk-UA" dirty="0"/>
          </a:p>
          <a:p>
            <a:r>
              <a:rPr lang="uk-UA" dirty="0"/>
              <a:t>З віком, як правило, симптоми гіперактивності та порушення сну пом'якшуються. У </a:t>
            </a:r>
            <a:r>
              <a:rPr lang="uk-UA" dirty="0" err="1"/>
              <a:t>дівчаток</a:t>
            </a:r>
            <a:r>
              <a:rPr lang="uk-UA" dirty="0"/>
              <a:t> з синдромом </a:t>
            </a:r>
            <a:r>
              <a:rPr lang="uk-UA" dirty="0" err="1"/>
              <a:t>Ангельмана</a:t>
            </a:r>
            <a:r>
              <a:rPr lang="uk-UA" dirty="0"/>
              <a:t> в період статевого дозрівання можуть почастішати напади</a:t>
            </a:r>
            <a:r>
              <a:rPr lang="uk-UA" dirty="0" smtClean="0"/>
              <a:t>.</a:t>
            </a:r>
            <a:endParaRPr lang="uk-UA" dirty="0"/>
          </a:p>
          <a:p>
            <a:r>
              <a:rPr lang="uk-UA" dirty="0"/>
              <a:t>Більшість людей з синдромом </a:t>
            </a:r>
            <a:r>
              <a:rPr lang="uk-UA" dirty="0" err="1"/>
              <a:t>Ангельмана</a:t>
            </a:r>
            <a:r>
              <a:rPr lang="uk-UA" dirty="0"/>
              <a:t> здатні контролювати екскреторні функції (сечовипускання і дефекацію) вдень, деякі і вночі. Частина людей з синдромом </a:t>
            </a:r>
            <a:r>
              <a:rPr lang="uk-UA" dirty="0" err="1"/>
              <a:t>Ангельмана</a:t>
            </a:r>
            <a:r>
              <a:rPr lang="uk-UA" dirty="0"/>
              <a:t> здатні їсти за допомогою ножа і виделки, одягатися самостійно (при відсутності на одязі ґудзиків, «блискавок» і т. ін.). У дорослому віці може з'явитися ожиріння і погіршитися ситуація зі сколіозом.</a:t>
            </a:r>
          </a:p>
        </p:txBody>
      </p:sp>
    </p:spTree>
    <p:extLst>
      <p:ext uri="{BB962C8B-B14F-4D97-AF65-F5344CB8AC3E}">
        <p14:creationId xmlns:p14="http://schemas.microsoft.com/office/powerpoint/2010/main" val="223767254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418112" y="2493252"/>
            <a:ext cx="8911687" cy="1280890"/>
          </a:xfrm>
        </p:spPr>
        <p:txBody>
          <a:bodyPr>
            <a:normAutofit/>
          </a:bodyPr>
          <a:lstStyle/>
          <a:p>
            <a:pPr algn="ctr"/>
            <a:r>
              <a:rPr lang="uk-UA" sz="6000" b="1" i="1" dirty="0" smtClean="0">
                <a:solidFill>
                  <a:schemeClr val="accent6">
                    <a:lumMod val="75000"/>
                  </a:schemeClr>
                </a:solidFill>
              </a:rPr>
              <a:t>Дякую всім за увагу </a:t>
            </a:r>
            <a:endParaRPr lang="uk-UA" sz="6000" b="1" i="1" dirty="0">
              <a:solidFill>
                <a:schemeClr val="accent6">
                  <a:lumMod val="75000"/>
                </a:schemeClr>
              </a:solidFill>
            </a:endParaRPr>
          </a:p>
        </p:txBody>
      </p:sp>
    </p:spTree>
    <p:extLst>
      <p:ext uri="{BB962C8B-B14F-4D97-AF65-F5344CB8AC3E}">
        <p14:creationId xmlns:p14="http://schemas.microsoft.com/office/powerpoint/2010/main" val="78397788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2C333A"/>
      </a:dk2>
      <a:lt2>
        <a:srgbClr val="D6ECED"/>
      </a:lt2>
      <a:accent1>
        <a:srgbClr val="DE32DE"/>
      </a:accent1>
      <a:accent2>
        <a:srgbClr val="F42B8A"/>
      </a:accent2>
      <a:accent3>
        <a:srgbClr val="349FE7"/>
      </a:accent3>
      <a:accent4>
        <a:srgbClr val="565FF8"/>
      </a:accent4>
      <a:accent5>
        <a:srgbClr val="876BE7"/>
      </a:accent5>
      <a:accent6>
        <a:srgbClr val="F268C2"/>
      </a:accent6>
      <a:hlink>
        <a:srgbClr val="F55CF9"/>
      </a:hlink>
      <a:folHlink>
        <a:srgbClr val="E8A0EE"/>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docProps/app.xml><?xml version="1.0" encoding="utf-8"?>
<Properties xmlns="http://schemas.openxmlformats.org/officeDocument/2006/extended-properties" xmlns:vt="http://schemas.openxmlformats.org/officeDocument/2006/docPropsVTypes">
  <Template>Wisp</Template>
  <TotalTime>234</TotalTime>
  <Words>669</Words>
  <Application>Microsoft Office PowerPoint</Application>
  <PresentationFormat>Широкоэкранный</PresentationFormat>
  <Paragraphs>34</Paragraphs>
  <Slides>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7</vt:i4>
      </vt:variant>
    </vt:vector>
  </HeadingPairs>
  <TitlesOfParts>
    <vt:vector size="12" baseType="lpstr">
      <vt:lpstr>Arial</vt:lpstr>
      <vt:lpstr>Arial Black</vt:lpstr>
      <vt:lpstr>Century Gothic</vt:lpstr>
      <vt:lpstr>Wingdings 3</vt:lpstr>
      <vt:lpstr>Легкий дым</vt:lpstr>
      <vt:lpstr>Синдром   Ангельмана</vt:lpstr>
      <vt:lpstr>Презентация PowerPoint</vt:lpstr>
      <vt:lpstr>Презентация PowerPoint</vt:lpstr>
      <vt:lpstr>СИМПТОМИ </vt:lpstr>
      <vt:lpstr>Лікування </vt:lpstr>
      <vt:lpstr>Перспективи розвитку</vt:lpstr>
      <vt:lpstr>Дякую всім за увагу </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Синдром  Ангельмана</dc:title>
  <dc:creator>Богдан</dc:creator>
  <cp:lastModifiedBy>Богдан</cp:lastModifiedBy>
  <cp:revision>13</cp:revision>
  <dcterms:created xsi:type="dcterms:W3CDTF">2021-11-12T18:56:08Z</dcterms:created>
  <dcterms:modified xsi:type="dcterms:W3CDTF">2021-11-15T09:45:42Z</dcterms:modified>
</cp:coreProperties>
</file>