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3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2.png" ContentType="image/png"/>
  <Override PartName="/ppt/media/image22.png" ContentType="image/png"/>
  <Override PartName="/ppt/media/image25.png" ContentType="image/png"/>
  <Override PartName="/ppt/media/image8.jpeg" ContentType="image/jpeg"/>
  <Override PartName="/ppt/media/image17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3.png" ContentType="image/png"/>
  <Override PartName="/ppt/media/image4.png" ContentType="image/png"/>
  <Override PartName="/ppt/media/image13.jpeg" ContentType="image/jpeg"/>
  <Override PartName="/ppt/media/image11.png" ContentType="image/png"/>
  <Override PartName="/ppt/media/image12.jpeg" ContentType="image/jpeg"/>
  <Override PartName="/ppt/media/image19.png" ContentType="image/png"/>
  <Override PartName="/ppt/media/image14.png" ContentType="image/png"/>
  <Override PartName="/ppt/media/image7.jpeg" ContentType="image/jpeg"/>
  <Override PartName="/ppt/media/image15.png" ContentType="image/png"/>
  <Override PartName="/ppt/media/image16.png" ContentType="image/png"/>
  <Override PartName="/ppt/media/image18.png" ContentType="image/png"/>
  <Override PartName="/ppt/media/image5.png" ContentType="image/png"/>
  <Override PartName="/ppt/media/image20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718675" cy="64801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63560" y="1697040"/>
            <a:ext cx="798300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63560" y="4170240"/>
            <a:ext cx="798300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63560" y="16970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854240" y="16970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854240" y="41702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763560" y="41702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63560" y="1697040"/>
            <a:ext cx="7983000" cy="47350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763560" y="1697040"/>
            <a:ext cx="7983000" cy="47350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86320" y="1696680"/>
            <a:ext cx="5937120" cy="47350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86320" y="1696680"/>
            <a:ext cx="5937120" cy="4735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763560" y="1697040"/>
            <a:ext cx="7983000" cy="4735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3560" y="1697040"/>
            <a:ext cx="7983000" cy="47350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763560" y="1697040"/>
            <a:ext cx="3895560" cy="47350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854240" y="1697040"/>
            <a:ext cx="3895560" cy="47350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85640" y="474840"/>
            <a:ext cx="8537040" cy="5004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63560" y="16970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763560" y="41702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854240" y="1697040"/>
            <a:ext cx="3895560" cy="47350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63560" y="1697040"/>
            <a:ext cx="7983000" cy="4735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63560" y="1697040"/>
            <a:ext cx="3895560" cy="47350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854240" y="16970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854240" y="41702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63560" y="16970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854240" y="16970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763560" y="4170240"/>
            <a:ext cx="798300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63560" y="1697040"/>
            <a:ext cx="798300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763560" y="4170240"/>
            <a:ext cx="798300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63560" y="16970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854240" y="16970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854240" y="41702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763560" y="41702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763560" y="1697040"/>
            <a:ext cx="7983000" cy="47350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763560" y="1697040"/>
            <a:ext cx="7983000" cy="47350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86320" y="1696680"/>
            <a:ext cx="5937120" cy="47350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86320" y="1696680"/>
            <a:ext cx="5937120" cy="4735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63560" y="1697040"/>
            <a:ext cx="7983000" cy="47350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63560" y="1697040"/>
            <a:ext cx="3895560" cy="47350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854240" y="1697040"/>
            <a:ext cx="3895560" cy="47350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85640" y="474840"/>
            <a:ext cx="8537040" cy="5004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63560" y="16970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763560" y="41702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854240" y="1697040"/>
            <a:ext cx="3895560" cy="47350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63560" y="1697040"/>
            <a:ext cx="3895560" cy="47350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854240" y="16970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854240" y="41702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63560" y="16970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854240" y="1697040"/>
            <a:ext cx="389556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63560" y="4170240"/>
            <a:ext cx="7983000" cy="2258280"/>
          </a:xfrm>
          <a:prstGeom prst="rect">
            <a:avLst/>
          </a:prstGeom>
        </p:spPr>
        <p:txBody>
          <a:bodyPr lIns="0" rIns="0" tIns="0" bIns="0"/>
          <a:p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93000"/>
              </a:lnSpc>
            </a:pPr>
            <a:r>
              <a:rPr b="1" lang="zh-CN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Click to edit Master title style</a:t>
            </a:r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763560" y="1697040"/>
            <a:ext cx="7983000" cy="4735080"/>
          </a:xfrm>
          <a:prstGeom prst="rect">
            <a:avLst/>
          </a:prstGeom>
        </p:spPr>
        <p:txBody>
          <a:bodyPr lIns="0" rIns="0" tIns="2376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7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Для редагування структури клацніть мишею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CN" sz="27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Другий рівень структури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7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Третій рівень структури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CN" sz="27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Четвертий рівень структури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7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П'ятий рівень структури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7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Шостий рівень структури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zh-CN" sz="27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Сьомий рівень структуриClick to edit Master text styles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zh-CN" sz="24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Second level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zh-CN" sz="21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Third level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zh-CN" sz="17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Fourth level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zh-CN" sz="17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Fifth level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20560" y="5502240"/>
            <a:ext cx="2261880" cy="444240"/>
          </a:xfrm>
          <a:prstGeom prst="rect">
            <a:avLst/>
          </a:prstGeom>
        </p:spPr>
        <p:txBody>
          <a:bodyPr lIns="0" rIns="0" tIns="0" bIns="0"/>
          <a:p>
            <a:endParaRPr b="0" lang="uk-UA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24240" y="5502240"/>
            <a:ext cx="3079440" cy="444240"/>
          </a:xfrm>
          <a:prstGeom prst="rect">
            <a:avLst/>
          </a:prstGeom>
        </p:spPr>
        <p:txBody>
          <a:bodyPr lIns="0" rIns="0" tIns="0" bIns="0"/>
          <a:p>
            <a:endParaRPr b="0" lang="uk-UA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831000" y="5502240"/>
            <a:ext cx="2261880" cy="44424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1B1D08A9-DE61-47CB-B6CB-5D5F25869FE9}" type="slidenum">
              <a:rPr b="1" i="1"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85640" y="474840"/>
            <a:ext cx="8537040" cy="107928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93000"/>
              </a:lnSpc>
            </a:pPr>
            <a:r>
              <a:rPr b="1" lang="zh-CN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Click to edit Master title style</a:t>
            </a:r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520560" y="5502240"/>
            <a:ext cx="2261880" cy="444240"/>
          </a:xfrm>
          <a:prstGeom prst="rect">
            <a:avLst/>
          </a:prstGeom>
        </p:spPr>
        <p:txBody>
          <a:bodyPr lIns="0" rIns="0" tIns="0" bIns="0"/>
          <a:p>
            <a:endParaRPr b="0" lang="uk-UA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324240" y="5502240"/>
            <a:ext cx="3079440" cy="444240"/>
          </a:xfrm>
          <a:prstGeom prst="rect">
            <a:avLst/>
          </a:prstGeom>
        </p:spPr>
        <p:txBody>
          <a:bodyPr lIns="0" rIns="0" tIns="0" bIns="0"/>
          <a:p>
            <a:endParaRPr b="0" lang="uk-UA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831000" y="5502240"/>
            <a:ext cx="2261880" cy="44424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3F9C0190-9B28-42E5-9101-88E581677399}" type="slidenum">
              <a:rPr b="1" i="1"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85640" y="1516320"/>
            <a:ext cx="8746200" cy="37576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7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редагування структури клацніть мишею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CN" sz="21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Другий рівень структури</a:t>
            </a:r>
            <a:endParaRPr b="0" lang="zh-CN" sz="21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17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Третій рівень структури</a:t>
            </a:r>
            <a:endParaRPr b="0" lang="zh-CN" sz="1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CN" sz="17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Четвертий рівень структури</a:t>
            </a:r>
            <a:endParaRPr b="0" lang="zh-CN" sz="1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П'ятий рівень структури</a:t>
            </a:r>
            <a:endParaRPr b="0" lang="zh-CN" sz="20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Шостий рівень структури</a:t>
            </a:r>
            <a:endParaRPr b="0" lang="zh-CN" sz="20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Сьомий рівень структури</a:t>
            </a:r>
            <a:endParaRPr b="0" lang="zh-CN" sz="20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6" descr=""/>
          <p:cNvPicPr/>
          <p:nvPr/>
        </p:nvPicPr>
        <p:blipFill>
          <a:blip r:embed="rId1"/>
          <a:stretch/>
        </p:blipFill>
        <p:spPr>
          <a:xfrm>
            <a:off x="1725480" y="2530080"/>
            <a:ext cx="4186080" cy="232740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6224760" y="2152800"/>
            <a:ext cx="2414160" cy="12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TextShape 2"/>
          <p:cNvSpPr txBox="1"/>
          <p:nvPr/>
        </p:nvSpPr>
        <p:spPr>
          <a:xfrm>
            <a:off x="921600" y="1377360"/>
            <a:ext cx="7875360" cy="1088640"/>
          </a:xfrm>
          <a:prstGeom prst="rect">
            <a:avLst/>
          </a:prstGeom>
          <a:noFill/>
          <a:ln>
            <a:noFill/>
          </a:ln>
        </p:spPr>
        <p:txBody>
          <a:bodyPr lIns="0" rIns="0" tIns="23760" bIns="0"/>
          <a:p>
            <a:pPr marL="343080" indent="-342720" algn="ctr">
              <a:lnSpc>
                <a:spcPct val="100000"/>
              </a:lnSpc>
            </a:pPr>
            <a:r>
              <a:rPr b="0" lang="zh-CN" sz="45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Серповидноклітинна анемія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split dir="out"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42880" y="620280"/>
            <a:ext cx="8495640" cy="2968560"/>
          </a:xfrm>
          <a:prstGeom prst="rect">
            <a:avLst/>
          </a:prstGeom>
          <a:noFill/>
          <a:ln>
            <a:noFill/>
          </a:ln>
        </p:spPr>
        <p:txBody>
          <a:bodyPr lIns="0" rIns="0" tIns="23760" bIns="0"/>
          <a:p>
            <a:pPr marL="343080" indent="-342720">
              <a:lnSpc>
                <a:spcPct val="93000"/>
              </a:lnSpc>
            </a:pPr>
            <a:r>
              <a:rPr b="0" lang="zh-CN" sz="22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        </a:t>
            </a:r>
            <a:r>
              <a:rPr b="0" lang="zh-CN" sz="22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У людини серпоподібноклітинна анемія успадковується як ознака з неповним домінуванням. Гомозиготні індивідууми помирають у пренатальному та ранньому віці,гетерозиготні – життєздатні та мають особливу форму гемоглобіну. Малярійний плазмодій не здатний живитися таким гемоглобіном, тому гетерозиготи не хворіють на малярію. За умови, якщо один із батьків – гетерозиготний, а другий- здоровий,то ймовірність народження дітей, стійких до малярії, буде становити 50%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5" name="Table 2"/>
          <p:cNvGraphicFramePr/>
          <p:nvPr/>
        </p:nvGraphicFramePr>
        <p:xfrm>
          <a:off x="1164600" y="3390840"/>
          <a:ext cx="7283160" cy="2468520"/>
        </p:xfrm>
        <a:graphic>
          <a:graphicData uri="http://schemas.openxmlformats.org/drawingml/2006/table">
            <a:tbl>
              <a:tblPr/>
              <a:tblGrid>
                <a:gridCol w="2427840"/>
                <a:gridCol w="2427840"/>
                <a:gridCol w="2427840"/>
              </a:tblGrid>
              <a:tr h="7135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аа- нежиттєздатні індивідууми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b="0" lang="uk-U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F: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1041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аа- життєздатні з особливою формою гемоглобіну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Р </a:t>
                      </a:r>
                      <a:r>
                        <a:rPr b="0" lang="uk-UA" sz="1800" spc="-1" strike="noStrike">
                          <a:solidFill>
                            <a:srgbClr val="2021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-apple-system"/>
                          <a:ea typeface="Arial Unicode MS"/>
                        </a:rPr>
                        <a:t>♀ Аа x ♂ aa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2021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-apple-system"/>
                          <a:ea typeface="Arial Unicode MS"/>
                        </a:rPr>
                        <a:t>Гамети: Аа  аа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7138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аа – здорові, нестійкі до малярі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      </a:t>
                      </a: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50% Аа : 50% аа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6" name="Table 3"/>
          <p:cNvGraphicFramePr/>
          <p:nvPr/>
        </p:nvGraphicFramePr>
        <p:xfrm>
          <a:off x="6061680" y="4076640"/>
          <a:ext cx="2386080" cy="768960"/>
        </p:xfrm>
        <a:graphic>
          <a:graphicData uri="http://schemas.openxmlformats.org/drawingml/2006/table">
            <a:tbl>
              <a:tblPr/>
              <a:tblGrid>
                <a:gridCol w="795240"/>
                <a:gridCol w="795240"/>
                <a:gridCol w="795600"/>
              </a:tblGrid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2021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-apple-system"/>
                          <a:ea typeface="Arial Unicode MS"/>
                        </a:rPr>
                        <a:t>♀♂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а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а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</a:tr>
              <a:tr h="347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А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Аа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Аа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347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а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аа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аа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792000" y="1211760"/>
            <a:ext cx="7710840" cy="2873520"/>
          </a:xfrm>
          <a:prstGeom prst="rect">
            <a:avLst/>
          </a:prstGeom>
          <a:noFill/>
          <a:ln>
            <a:noFill/>
          </a:ln>
        </p:spPr>
        <p:txBody>
          <a:bodyPr lIns="0" rIns="0" tIns="33480" bIns="0" anchor="ctr"/>
          <a:p>
            <a:pPr>
              <a:lnSpc>
                <a:spcPct val="100000"/>
              </a:lnSpc>
            </a:pPr>
            <a:r>
              <a:rPr b="1" i="1" lang="zh-CN" sz="2300" spc="-1" strike="noStrike">
                <a:solidFill>
                  <a:srgbClr val="191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Ознаки і симптоми</a:t>
            </a:r>
            <a:r>
              <a:rPr b="1" lang="zh-CN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
</a:t>
            </a:r>
            <a:r>
              <a:rPr b="1" lang="zh-CN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Серповидно-клітинне захворювання може призвести до виникнення різних гострих і хронічних ускладнень, деякі з них є потенційно смертельними.</a:t>
            </a:r>
            <a:r>
              <a:rPr b="1" lang="zh-CN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
</a:t>
            </a:r>
            <a:r>
              <a:rPr b="1" lang="zh-CN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Серповидно-клітинна хвороба призводить до анемії з ймовірними різнотипними </a:t>
            </a:r>
            <a:r>
              <a:rPr b="1" lang="zh-CN" sz="23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кризами</a:t>
            </a:r>
            <a:r>
              <a:rPr b="1" lang="zh-CN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, включаючи: судинно-оклюзійну, апластичну, секвестральну, гіпергемолітичну та інші кризи. Більшість епізодів серповидноклітинної кризи проявляються впродовж 5 - 7 днів.</a:t>
            </a:r>
            <a:r>
              <a:rPr b="1" lang="zh-CN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
</a:t>
            </a:r>
            <a:r>
              <a:rPr b="1" lang="zh-CN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
</a:t>
            </a:r>
            <a:r>
              <a:rPr b="1" lang="zh-CN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   </a:t>
            </a:r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Picture 56" descr=""/>
          <p:cNvPicPr/>
          <p:nvPr/>
        </p:nvPicPr>
        <p:blipFill>
          <a:blip r:embed="rId1"/>
          <a:stretch/>
        </p:blipFill>
        <p:spPr>
          <a:xfrm>
            <a:off x="792000" y="4032720"/>
            <a:ext cx="2396520" cy="1944000"/>
          </a:xfrm>
          <a:prstGeom prst="rect">
            <a:avLst/>
          </a:prstGeom>
          <a:ln>
            <a:noFill/>
          </a:ln>
        </p:spPr>
      </p:pic>
      <p:pic>
        <p:nvPicPr>
          <p:cNvPr id="109" name="Picture 58" descr=""/>
          <p:cNvPicPr/>
          <p:nvPr/>
        </p:nvPicPr>
        <p:blipFill>
          <a:blip r:embed="rId2"/>
          <a:stretch/>
        </p:blipFill>
        <p:spPr>
          <a:xfrm>
            <a:off x="3456000" y="4178880"/>
            <a:ext cx="2396520" cy="1797840"/>
          </a:xfrm>
          <a:prstGeom prst="rect">
            <a:avLst/>
          </a:prstGeom>
          <a:ln>
            <a:noFill/>
          </a:ln>
        </p:spPr>
      </p:pic>
      <p:pic>
        <p:nvPicPr>
          <p:cNvPr id="110" name="Picture 60" descr=""/>
          <p:cNvPicPr/>
          <p:nvPr/>
        </p:nvPicPr>
        <p:blipFill>
          <a:blip r:embed="rId3"/>
          <a:stretch/>
        </p:blipFill>
        <p:spPr>
          <a:xfrm>
            <a:off x="6048360" y="3873600"/>
            <a:ext cx="3024000" cy="2103120"/>
          </a:xfrm>
          <a:prstGeom prst="rect">
            <a:avLst/>
          </a:prstGeom>
          <a:ln>
            <a:noFill/>
          </a:ln>
        </p:spPr>
      </p:pic>
    </p:spTree>
  </p:cSld>
  <p:transition spd="med">
    <p:split dir="out" orient="vert"/>
  </p:transition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nodeType="clickEffect" fill="hold">
                      <p:stCondLst>
                        <p:cond delay="indefinite"/>
                      </p:stCondLst>
                      <p:childTnLst>
                        <p:par>
                          <p:cTn id="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85640" y="576360"/>
            <a:ext cx="8538840" cy="1855440"/>
          </a:xfrm>
          <a:prstGeom prst="rect">
            <a:avLst/>
          </a:prstGeom>
          <a:noFill/>
          <a:ln>
            <a:noFill/>
          </a:ln>
        </p:spPr>
        <p:txBody>
          <a:bodyPr lIns="0" rIns="0" tIns="33480" bIns="0" anchor="ctr"/>
          <a:p>
            <a:pPr>
              <a:lnSpc>
                <a:spcPct val="100000"/>
              </a:lnSpc>
            </a:pPr>
            <a:r>
              <a:rPr b="1" lang="zh-CN" sz="3800" spc="-1" strike="noStrike">
                <a:solidFill>
                  <a:srgbClr val="02a5e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</a:t>
            </a:r>
            <a:r>
              <a:rPr b="1" lang="zh-CN" sz="3800" spc="-1" strike="noStrike">
                <a:solidFill>
                  <a:srgbClr val="02a5e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	</a:t>
            </a:r>
            <a:r>
              <a:rPr b="1" lang="zh-CN" sz="3800" spc="-1" strike="noStrike">
                <a:solidFill>
                  <a:srgbClr val="02a5e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	</a:t>
            </a:r>
            <a:r>
              <a:rPr b="1" lang="zh-CN" sz="3800" spc="-1" strike="noStrike">
                <a:solidFill>
                  <a:srgbClr val="02a5e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	</a:t>
            </a:r>
            <a:r>
              <a:rPr b="1" lang="zh-CN" sz="3800" spc="-1" strike="noStrike">
                <a:solidFill>
                  <a:srgbClr val="02a5e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	</a:t>
            </a:r>
            <a:r>
              <a:rPr b="1" lang="zh-CN" sz="3800" spc="-1" strike="noStrike">
                <a:solidFill>
                  <a:srgbClr val="02a5e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	</a:t>
            </a:r>
            <a:r>
              <a:rPr b="1" lang="zh-CN" sz="3800" spc="-1" strike="noStrike">
                <a:solidFill>
                  <a:srgbClr val="02a5e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	</a:t>
            </a:r>
            <a:r>
              <a:rPr b="1" lang="zh-CN" sz="3800" spc="-1" strike="noStrike">
                <a:solidFill>
                  <a:srgbClr val="02a5e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	</a:t>
            </a:r>
            <a:r>
              <a:rPr b="1" lang="zh-CN" sz="3800" spc="-1" strike="noStrike">
                <a:solidFill>
                  <a:srgbClr val="02a5e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	</a:t>
            </a:r>
            <a:r>
              <a:rPr b="1" lang="zh-CN" sz="3800" spc="-1" strike="noStrike">
                <a:solidFill>
                  <a:srgbClr val="02a5e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	</a:t>
            </a:r>
            <a:r>
              <a:rPr b="1" lang="zh-CN" sz="3800" spc="-1" strike="noStrike">
                <a:solidFill>
                  <a:srgbClr val="02a5e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	</a:t>
            </a:r>
            <a:r>
              <a:rPr b="1" lang="zh-CN" sz="3800" spc="-1" strike="noStrike">
                <a:solidFill>
                  <a:srgbClr val="02a5e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	</a:t>
            </a:r>
            <a:r>
              <a:rPr b="1" lang="zh-CN" sz="3800" spc="-1" strike="noStrike">
                <a:solidFill>
                  <a:srgbClr val="02a5e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	</a:t>
            </a:r>
            <a:r>
              <a:rPr b="1" i="1" lang="zh-CN" sz="3800" spc="-1" strike="noStrike">
                <a:solidFill>
                  <a:srgbClr val="02a5e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Ускладнення</a:t>
            </a:r>
            <a:r>
              <a:rPr b="1" lang="zh-CN" sz="3800" spc="-1" strike="noStrike">
                <a:solidFill>
                  <a:srgbClr val="02a5e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
</a:t>
            </a:r>
            <a:r>
              <a:rPr b="1" lang="zh-CN" sz="3800" spc="-1" strike="noStrike">
                <a:solidFill>
                  <a:srgbClr val="02a5e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
</a:t>
            </a:r>
            <a:r>
              <a:rPr b="1" lang="zh-CN" sz="3800" spc="-1" strike="noStrike">
                <a:solidFill>
                  <a:srgbClr val="02a5e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    </a:t>
            </a:r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693720" y="1504080"/>
            <a:ext cx="8492760" cy="4520880"/>
          </a:xfrm>
          <a:prstGeom prst="rect">
            <a:avLst/>
          </a:prstGeom>
          <a:noFill/>
          <a:ln>
            <a:noFill/>
          </a:ln>
        </p:spPr>
        <p:txBody>
          <a:bodyPr lIns="0" rIns="0" tIns="21240" bIns="0"/>
          <a:p>
            <a:pPr marL="343080" indent="-342720">
              <a:lnSpc>
                <a:spcPct val="100000"/>
              </a:lnSpc>
            </a:pPr>
            <a:r>
              <a:rPr b="0" lang="zh-CN" sz="20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Серповидно-клітинна анемія може призвести до різних ускладнень, в тому числі: 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zh-CN" sz="20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- нездоланної пост-(авто) спленектомічної інфекції; 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zh-CN" sz="20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- в результаті прогресивного звуження кровоносних судин, що призводить до порушення процесу надходження кисню в мозок, може виникнути інсульт;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zh-CN" sz="20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-У дітей зустрічається інфаркт мозку (ішемічний інсульт), а у дорослих трапляються випадки крововиливу в мозок;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zh-CN" sz="20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- жовчнокам'яна хвороба ,асептичний некроз кістки,порушення роботи селезінки,остеомієліт (інфекційне захворювання кісткової тканини), хронічний біль та багато інших.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split dir="out" orient="vert"/>
  </p:transition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nodeType="clickEffect" fill="hold">
                      <p:stCondLst>
                        <p:cond delay="indefinite"/>
                      </p:stCondLst>
                      <p:childTnLst>
                        <p:par>
                          <p:cTn id="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12">
                                            <p:txEl>
                                              <p:p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12">
                                            <p:txEl>
                                              <p:p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nodeType="clickEffect" fill="hold">
                      <p:stCondLst>
                        <p:cond delay="indefinite"/>
                      </p:stCondLst>
                      <p:childTnLst>
                        <p:par>
                          <p:cTn id="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12">
                                            <p:txEl>
                                              <p:p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12">
                                            <p:txEl>
                                              <p:p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nodeType="clickEffect" fill="hold">
                      <p:stCondLst>
                        <p:cond delay="indefinite"/>
                      </p:stCondLst>
                      <p:childTnLst>
                        <p:par>
                          <p:cTn id="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112">
                                            <p:txEl>
                                              <p:p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112">
                                            <p:txEl>
                                              <p:p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nodeType="clickEffect" fill="hold">
                      <p:stCondLst>
                        <p:cond delay="indefinite"/>
                      </p:stCondLst>
                      <p:childTnLst>
                        <p:par>
                          <p:cTn id="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12">
                                            <p:txEl>
                                              <p:p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12">
                                            <p:txEl>
                                              <p:p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68360" y="503280"/>
            <a:ext cx="8712000" cy="5471640"/>
          </a:xfrm>
          <a:prstGeom prst="rect">
            <a:avLst/>
          </a:prstGeom>
          <a:noFill/>
          <a:ln>
            <a:noFill/>
          </a:ln>
        </p:spPr>
        <p:txBody>
          <a:bodyPr lIns="0" rIns="0" tIns="19440" bIns="0"/>
          <a:p>
            <a:pPr marL="343080" indent="-342720">
              <a:lnSpc>
                <a:spcPct val="100000"/>
              </a:lnSpc>
            </a:pPr>
            <a:r>
              <a:rPr b="0" lang="zh-CN" sz="20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</a:t>
            </a:r>
            <a:r>
              <a:rPr b="0" lang="zh-CN" sz="2000" spc="-1" strike="noStrike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У носіїв симптоми захворювання з’являються тільки тоді, коли рівень кисню в повітрі дуже знижений (наприклад, на великій висоті) або під час сильного зневоднення організму. Зазвичай, ці кризові ситуації виникають приблизно 0,8 разів на рік в одного пацієнта. Серповидно-клітинна анемія виникає коли сьома амінокислота (якщо рахувати метіонін) - </a:t>
            </a:r>
            <a:r>
              <a:rPr b="0" i="1" lang="zh-CN" sz="2000" spc="-1" strike="noStrike">
                <a:solidFill>
                  <a:srgbClr val="0047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глутамінова кислота </a:t>
            </a:r>
            <a:r>
              <a:rPr b="0" lang="zh-CN" sz="2000" spc="-1" strike="noStrike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замінюється</a:t>
            </a:r>
            <a:r>
              <a:rPr b="0" lang="zh-CN" sz="2000" spc="-1" strike="noStrike">
                <a:solidFill>
                  <a:srgbClr val="0047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валіном</a:t>
            </a:r>
            <a:r>
              <a:rPr b="0" lang="zh-CN" sz="2000" spc="-1" strike="noStrike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, що спричиняє зміну її структури і функцій.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zh-CN" sz="2000" spc="-1" strike="noStrike">
                <a:solidFill>
                  <a:srgbClr val="5e11a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Це порушення викликане мутацією одного нуклеотиду (відбувається заміна аденіну (А) на тимін (Т)) в гені β-глобіну. Це призводить до того, що у 6 позиції глутамат замінюється валіном.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Picture 62" descr=""/>
          <p:cNvPicPr/>
          <p:nvPr/>
        </p:nvPicPr>
        <p:blipFill>
          <a:blip r:embed="rId1"/>
          <a:stretch/>
        </p:blipFill>
        <p:spPr>
          <a:xfrm>
            <a:off x="763560" y="2689200"/>
            <a:ext cx="4350960" cy="1941120"/>
          </a:xfrm>
          <a:prstGeom prst="rect">
            <a:avLst/>
          </a:prstGeom>
          <a:ln>
            <a:noFill/>
          </a:ln>
        </p:spPr>
      </p:pic>
      <p:pic>
        <p:nvPicPr>
          <p:cNvPr id="115" name="Picture 64" descr=""/>
          <p:cNvPicPr/>
          <p:nvPr/>
        </p:nvPicPr>
        <p:blipFill>
          <a:blip r:embed="rId2"/>
          <a:stretch/>
        </p:blipFill>
        <p:spPr>
          <a:xfrm>
            <a:off x="5402160" y="2689200"/>
            <a:ext cx="3141360" cy="1936440"/>
          </a:xfrm>
          <a:prstGeom prst="rect">
            <a:avLst/>
          </a:prstGeom>
          <a:ln>
            <a:noFill/>
          </a:ln>
        </p:spPr>
      </p:pic>
    </p:spTree>
  </p:cSld>
  <p:transition spd="med">
    <p:split dir="out" orient="vert"/>
  </p:transition>
  <p:timing>
    <p:tnLst>
      <p:par>
        <p:cTn id="73" dur="indefinite" restart="never" nodeType="tmRoot">
          <p:childTnLst>
            <p:seq>
              <p:cTn id="74" dur="indefinite" nodeType="mainSeq">
                <p:childTnLst>
                  <p:par>
                    <p:cTn id="75" nodeType="clickEffect" fill="hold">
                      <p:stCondLst>
                        <p:cond delay="indefinite"/>
                      </p:stCondLst>
                      <p:childTnLst>
                        <p:par>
                          <p:cTn id="7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4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79" dur="2000"/>
                                        <p:tgtEl>
                                          <p:spTgt spid="113">
                                            <p:txEl>
                                              <p:pRg st="0" end="4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nodeType="clickEffect" fill="hold">
                      <p:stCondLst>
                        <p:cond delay="indefinite"/>
                      </p:stCondLst>
                      <p:childTnLst>
                        <p:par>
                          <p:cTn id="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31" end="4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84" dur="2000"/>
                                        <p:tgtEl>
                                          <p:spTgt spid="113">
                                            <p:txEl>
                                              <p:pRg st="431" end="4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66" descr=""/>
          <p:cNvPicPr/>
          <p:nvPr/>
        </p:nvPicPr>
        <p:blipFill>
          <a:blip r:embed="rId1"/>
          <a:stretch/>
        </p:blipFill>
        <p:spPr>
          <a:xfrm>
            <a:off x="372960" y="414000"/>
            <a:ext cx="8792640" cy="5604120"/>
          </a:xfrm>
          <a:prstGeom prst="rect">
            <a:avLst/>
          </a:prstGeom>
          <a:ln>
            <a:noFill/>
          </a:ln>
        </p:spPr>
      </p:pic>
    </p:spTree>
  </p:cSld>
  <p:transition spd="med">
    <p:split dir="out" orient="vert"/>
  </p:transition>
  <p:timing>
    <p:tnLst>
      <p:par>
        <p:cTn id="85" dur="indefinite" restart="never" nodeType="tmRoot">
          <p:childTnLst>
            <p:seq>
              <p:cTn id="86" dur="indefinite" nodeType="mainSeq">
                <p:childTnLst>
                  <p:par>
                    <p:cTn id="87" nodeType="clickEffect" fill="hold">
                      <p:stCondLst>
                        <p:cond delay="indefinite"/>
                      </p:stCondLst>
                      <p:childTnLst>
                        <p:par>
                          <p:cTn id="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062160" y="554040"/>
            <a:ext cx="5851080" cy="4463640"/>
          </a:xfrm>
          <a:prstGeom prst="rect">
            <a:avLst/>
          </a:prstGeom>
          <a:noFill/>
          <a:ln>
            <a:noFill/>
          </a:ln>
        </p:spPr>
        <p:txBody>
          <a:bodyPr lIns="0" rIns="0" tIns="19440" bIns="0"/>
          <a:p>
            <a:pPr marL="431640" indent="-1612440">
              <a:lnSpc>
                <a:spcPct val="100000"/>
              </a:lnSpc>
            </a:pPr>
            <a:r>
              <a:rPr b="0" i="1" lang="zh-CN" sz="2200" spc="-1" strike="noStrike">
                <a:solidFill>
                  <a:srgbClr val="5e11a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        </a:t>
            </a:r>
            <a:r>
              <a:rPr b="0" i="1" lang="zh-CN" sz="2200" spc="-1" strike="noStrike">
                <a:solidFill>
                  <a:srgbClr val="5e11a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СКА успадковується від батьків за такими ж принципами, як і група крові, колір і структура волосся, колір очей та інші фізичні риси. Тип гемоглобіну людини у червоних клітинах крові залежить від того, які гени гемоглобіну були успадковані від батьків. Якщо один з батьків має серповидно-клітинну анемію (SS), а інший має серповидно-клітинну особливість, тобто є лише носієм хвороби (АS),то в такому випадку існує 50% вірогідність успадкування дитиною як хвороби так і ознаки. Якщо обоє батьків мають серповидно-клітинну ознаку (АS), то дитина з ймовірністю 25% (1 з 4) буде хворою (SS).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0" y="2438280"/>
            <a:ext cx="3730320" cy="11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 marL="431640" indent="-1612440">
              <a:lnSpc>
                <a:spcPct val="100000"/>
              </a:lnSpc>
            </a:pPr>
            <a:r>
              <a:rPr b="0" i="1" lang="uk-UA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Успадкування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Picture 68" descr=""/>
          <p:cNvPicPr/>
          <p:nvPr/>
        </p:nvPicPr>
        <p:blipFill>
          <a:blip r:embed="rId1"/>
          <a:stretch/>
        </p:blipFill>
        <p:spPr>
          <a:xfrm>
            <a:off x="30240" y="3051000"/>
            <a:ext cx="3201480" cy="3484080"/>
          </a:xfrm>
          <a:prstGeom prst="rect">
            <a:avLst/>
          </a:prstGeom>
          <a:ln>
            <a:noFill/>
          </a:ln>
        </p:spPr>
      </p:pic>
      <p:pic>
        <p:nvPicPr>
          <p:cNvPr id="120" name="Picture 70" descr=""/>
          <p:cNvPicPr/>
          <p:nvPr/>
        </p:nvPicPr>
        <p:blipFill>
          <a:blip r:embed="rId2"/>
          <a:stretch/>
        </p:blipFill>
        <p:spPr>
          <a:xfrm>
            <a:off x="30240" y="-22320"/>
            <a:ext cx="3136680" cy="2542680"/>
          </a:xfrm>
          <a:prstGeom prst="rect">
            <a:avLst/>
          </a:prstGeom>
          <a:ln>
            <a:noFill/>
          </a:ln>
        </p:spPr>
      </p:pic>
    </p:spTree>
  </p:cSld>
  <p:transition spd="med">
    <p:split dir="out" orient="vert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85640" y="474840"/>
            <a:ext cx="8538840" cy="1080720"/>
          </a:xfrm>
          <a:prstGeom prst="rect">
            <a:avLst/>
          </a:prstGeom>
          <a:noFill/>
          <a:ln>
            <a:noFill/>
          </a:ln>
        </p:spPr>
        <p:txBody>
          <a:bodyPr lIns="0" rIns="0" tIns="33480" bIns="0" anchor="ctr"/>
          <a:p>
            <a:pPr algn="ctr">
              <a:lnSpc>
                <a:spcPct val="100000"/>
              </a:lnSpc>
            </a:pPr>
            <a:r>
              <a:rPr b="1" i="1" lang="zh-CN" sz="3800" spc="-1" strike="noStrike">
                <a:solidFill>
                  <a:srgbClr val="2323d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Дослідження</a:t>
            </a:r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577800" y="1403280"/>
            <a:ext cx="4893840" cy="4535280"/>
          </a:xfrm>
          <a:prstGeom prst="rect">
            <a:avLst/>
          </a:prstGeom>
          <a:noFill/>
          <a:ln>
            <a:noFill/>
          </a:ln>
        </p:spPr>
        <p:txBody>
          <a:bodyPr lIns="0" rIns="0" tIns="23760" bIns="0"/>
          <a:p>
            <a:pPr>
              <a:lnSpc>
                <a:spcPct val="100000"/>
              </a:lnSpc>
            </a:pPr>
            <a:r>
              <a:rPr b="0" lang="zh-CN" sz="27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 </a:t>
            </a:r>
            <a:r>
              <a:rPr b="0" lang="zh-CN" sz="22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На сьогодні проводиться пошук нових підходів, які б дали змогу запобігти виникненню серповидно-клітинної анемії, а також тим ускладненням, які ця хвороба викликає.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CN" sz="22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       </a:t>
            </a:r>
            <a:r>
              <a:rPr b="0" lang="zh-CN" sz="22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Одним з напрямків досліджень є вивчення можливості зміни гемоглобіну за допомогою </a:t>
            </a:r>
            <a:r>
              <a:rPr b="1" i="1" lang="zh-CN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фіто хімікатів,</a:t>
            </a:r>
            <a:r>
              <a:rPr b="0" lang="zh-CN" sz="2200" spc="-1" strike="noStrike">
                <a:solidFill>
                  <a:srgbClr val="2323d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</a:t>
            </a:r>
            <a:r>
              <a:rPr b="0" lang="zh-CN" sz="22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таких як</a:t>
            </a:r>
            <a:r>
              <a:rPr b="1" i="1" lang="zh-CN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нікозан.</a:t>
            </a:r>
            <a:r>
              <a:rPr b="0" lang="zh-CN" sz="22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Використання генної терапії для лікування захворювання також вивчається.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Picture 72" descr=""/>
          <p:cNvPicPr/>
          <p:nvPr/>
        </p:nvPicPr>
        <p:blipFill>
          <a:blip r:embed="rId1"/>
          <a:stretch/>
        </p:blipFill>
        <p:spPr>
          <a:xfrm>
            <a:off x="5472000" y="1317600"/>
            <a:ext cx="3668400" cy="2354040"/>
          </a:xfrm>
          <a:prstGeom prst="rect">
            <a:avLst/>
          </a:prstGeom>
          <a:ln>
            <a:noFill/>
          </a:ln>
        </p:spPr>
      </p:pic>
      <p:pic>
        <p:nvPicPr>
          <p:cNvPr id="124" name="Picture 74" descr=""/>
          <p:cNvPicPr/>
          <p:nvPr/>
        </p:nvPicPr>
        <p:blipFill>
          <a:blip r:embed="rId2"/>
          <a:stretch/>
        </p:blipFill>
        <p:spPr>
          <a:xfrm>
            <a:off x="5479920" y="3651120"/>
            <a:ext cx="3655800" cy="2369880"/>
          </a:xfrm>
          <a:prstGeom prst="rect">
            <a:avLst/>
          </a:prstGeom>
          <a:ln>
            <a:noFill/>
          </a:ln>
        </p:spPr>
      </p:pic>
    </p:spTree>
  </p:cSld>
  <p:transition spd="med">
    <p:split dir="out" orient="vert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76360" y="360360"/>
            <a:ext cx="8746920" cy="5163840"/>
          </a:xfrm>
          <a:prstGeom prst="rect">
            <a:avLst/>
          </a:prstGeom>
          <a:noFill/>
          <a:ln>
            <a:noFill/>
          </a:ln>
        </p:spPr>
        <p:txBody>
          <a:bodyPr lIns="0" rIns="0" tIns="31680" bIns="0"/>
          <a:p>
            <a:pPr marL="343080" indent="-342720">
              <a:lnSpc>
                <a:spcPct val="100000"/>
              </a:lnSpc>
            </a:pPr>
            <a:r>
              <a:rPr b="0" i="1" lang="uk-UA" sz="36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Генетичні хвороби</a:t>
            </a:r>
            <a:r>
              <a:rPr b="0" lang="uk-UA" sz="36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— </a:t>
            </a:r>
            <a:r>
              <a:rPr b="0" lang="uk-UA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порушення нормальної роботи організму через порушення послідовності генів або структури хромосом.</a:t>
            </a:r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30" descr=""/>
          <p:cNvPicPr/>
          <p:nvPr/>
        </p:nvPicPr>
        <p:blipFill>
          <a:blip r:embed="rId1"/>
          <a:stretch/>
        </p:blipFill>
        <p:spPr>
          <a:xfrm>
            <a:off x="2036520" y="3510000"/>
            <a:ext cx="5645160" cy="2232360"/>
          </a:xfrm>
          <a:prstGeom prst="rect">
            <a:avLst/>
          </a:prstGeom>
          <a:ln>
            <a:noFill/>
          </a:ln>
        </p:spPr>
      </p:pic>
    </p:spTree>
  </p:cSld>
  <p:transition spd="med">
    <p:split dir="out" orient="vert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76360" y="1152360"/>
            <a:ext cx="4408200" cy="41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0840" bIns="45000"/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</a:t>
            </a:r>
            <a:r>
              <a:rPr b="0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Тоді як деякі хвороби, наприклад рак, виникають через генетичні порушення, придбані кількома клітинами протягом життя, термін «генетична хвороба» зазвичай посилається на наявність хвороб у всіх клітинах тіла і присутніх з моменту зачаття.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Picture 32" descr=""/>
          <p:cNvPicPr/>
          <p:nvPr/>
        </p:nvPicPr>
        <p:blipFill>
          <a:blip r:embed="rId1"/>
          <a:stretch/>
        </p:blipFill>
        <p:spPr>
          <a:xfrm>
            <a:off x="4967280" y="1395360"/>
            <a:ext cx="3742920" cy="3715920"/>
          </a:xfrm>
          <a:prstGeom prst="rect">
            <a:avLst/>
          </a:prstGeom>
          <a:ln>
            <a:noFill/>
          </a:ln>
        </p:spPr>
      </p:pic>
    </p:spTree>
  </p:cSld>
  <p:transition spd="med">
    <p:split dir="out" orient="vert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04920" y="674640"/>
            <a:ext cx="5901840" cy="5519520"/>
          </a:xfrm>
          <a:prstGeom prst="rect">
            <a:avLst/>
          </a:prstGeom>
          <a:noFill/>
          <a:ln>
            <a:noFill/>
          </a:ln>
        </p:spPr>
        <p:txBody>
          <a:bodyPr lIns="0" rIns="0" tIns="21240" bIns="0"/>
          <a:p>
            <a:pPr marL="431640" indent="-16124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Деякі генетичні хвороби викликаються хромосомними порушеннями, що виникають через помилки процесу </a:t>
            </a:r>
            <a:r>
              <a:rPr b="0" i="1" lang="zh-CN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мейозу</a:t>
            </a:r>
            <a:r>
              <a:rPr b="0" lang="zh-CN" sz="20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між генеративними клітинами — спермою і якцеклітиною.Інші генетичні зміни можуть відбуватися протягом формування генеративних клітин одним з батьків. Дефектні гени також можуть бути цілком успадковані від батьків. В даному випадку, генетична хвороба називається </a:t>
            </a:r>
            <a:r>
              <a:rPr b="0" i="1" lang="zh-CN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спадковою хворобою.</a:t>
            </a:r>
            <a:r>
              <a:rPr b="0" lang="zh-CN" sz="20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Така хвороба часто виникає несподівано, коли два здорові носії дефектного рецесивного гена передають дитині дві дефектні копії гена, але також трапляються, коли дефектний ген є домінантним.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34" descr=""/>
          <p:cNvPicPr/>
          <p:nvPr/>
        </p:nvPicPr>
        <p:blipFill>
          <a:blip r:embed="rId1"/>
          <a:stretch/>
        </p:blipFill>
        <p:spPr>
          <a:xfrm>
            <a:off x="6480000" y="509760"/>
            <a:ext cx="2625480" cy="2712600"/>
          </a:xfrm>
          <a:prstGeom prst="rect">
            <a:avLst/>
          </a:prstGeom>
          <a:ln>
            <a:noFill/>
          </a:ln>
        </p:spPr>
      </p:pic>
      <p:pic>
        <p:nvPicPr>
          <p:cNvPr id="87" name="Picture 36" descr=""/>
          <p:cNvPicPr/>
          <p:nvPr/>
        </p:nvPicPr>
        <p:blipFill>
          <a:blip r:embed="rId2"/>
          <a:stretch/>
        </p:blipFill>
        <p:spPr>
          <a:xfrm>
            <a:off x="6006960" y="3348000"/>
            <a:ext cx="3007800" cy="2614320"/>
          </a:xfrm>
          <a:prstGeom prst="rect">
            <a:avLst/>
          </a:prstGeom>
          <a:ln>
            <a:noFill/>
          </a:ln>
        </p:spPr>
      </p:pic>
    </p:spTree>
  </p:cSld>
  <p:transition spd="med">
    <p:split dir="out" orient="vert"/>
  </p:transition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nodeType="clickEffect" fill="hold">
                      <p:stCondLst>
                        <p:cond delay="indefinite"/>
                      </p:stCondLst>
                      <p:childTnLst>
                        <p:par>
                          <p:cTn id="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88960" y="1397160"/>
            <a:ext cx="7984800" cy="4392360"/>
          </a:xfrm>
          <a:prstGeom prst="rect">
            <a:avLst/>
          </a:prstGeom>
          <a:noFill/>
          <a:ln>
            <a:noFill/>
          </a:ln>
        </p:spPr>
        <p:txBody>
          <a:bodyPr lIns="0" rIns="0" tIns="17640" bIns="0"/>
          <a:p>
            <a:pPr marL="431640" indent="-1612440">
              <a:lnSpc>
                <a:spcPct val="100000"/>
              </a:lnSpc>
            </a:pPr>
            <a:r>
              <a:rPr b="0" i="1" lang="zh-CN" sz="20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     </a:t>
            </a:r>
            <a:r>
              <a:rPr b="0" i="1" lang="zh-CN" sz="20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У цій категорії відправною точкою є</a:t>
            </a:r>
            <a:r>
              <a:rPr b="0" i="1" lang="zh-CN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мутація і зміна одного гена.</a:t>
            </a:r>
            <a:r>
              <a:rPr b="0" i="1" lang="zh-CN" sz="20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Наступне питання, як зміни в послідовності одного гена можуть призвести до серйозних розладів. Гени кодують білки, які є одними з найбільш важливих інструментів для живих істот, і є складовими в структурі клітин. В результаті мутації, що відбувається в частині гена, який кодує функціональну частину білка, міняється структура білка. Білок вже не виконує свої функції коректно, внаслідок чого відбуваються важкі зміни в організмі. На сьогодні відомо близько 6000 моногенних порушень, і за підрахунками вчених,1 з 200 новонароджених дітей має таку хворобу. Приклади — </a:t>
            </a:r>
            <a:r>
              <a:rPr b="0" i="1" lang="zh-CN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серповидноклітинна анемія, муковісцидоз, синдром Айкарді, хвороба Хантінгтона.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1004760" y="706320"/>
            <a:ext cx="812448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5280" bIns="0"/>
          <a:p>
            <a:pPr marL="431640" indent="-1612440" algn="ctr">
              <a:lnSpc>
                <a:spcPct val="100000"/>
              </a:lnSpc>
            </a:pPr>
            <a:r>
              <a:rPr b="1" i="1" lang="uk-UA" sz="35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Моногенні генетичні хвороби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split dir="out" orient="vert"/>
  </p:transition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nodeType="clickEffect" fill="hold">
                      <p:stCondLst>
                        <p:cond delay="indefinite"/>
                      </p:stCondLst>
                      <p:childTnLst>
                        <p:par>
                          <p:cTn id="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7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5" dur="2000"/>
                                        <p:tgtEl>
                                          <p:spTgt spid="88">
                                            <p:txEl>
                                              <p:pRg st="0" end="7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 rot="15600">
            <a:off x="590400" y="-38520"/>
            <a:ext cx="8537040" cy="4363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just">
              <a:lnSpc>
                <a:spcPct val="100000"/>
              </a:lnSpc>
            </a:pPr>
            <a:r>
              <a:rPr b="1" i="1" lang="zh-CN" sz="2700" spc="-1" strike="noStrike">
                <a:solidFill>
                  <a:srgbClr val="b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Серповидноклітинна анемія або дрепаноцитоз</a:t>
            </a:r>
            <a:r>
              <a:rPr b="1" lang="zh-CN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— спадкова гемоглобінопатія, при якій має місце порушення утворення білка гемоглобіну і він набуває патологічної форми — гемоглобін S. Еритроцити, які містять гемоглобін S, під мікроскопом мають характерну серповидну форму (форму серпа), за що ця гемоглобінопатія і отримала свою назву.</a:t>
            </a:r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38" descr=""/>
          <p:cNvPicPr/>
          <p:nvPr/>
        </p:nvPicPr>
        <p:blipFill>
          <a:blip r:embed="rId1"/>
          <a:stretch/>
        </p:blipFill>
        <p:spPr>
          <a:xfrm>
            <a:off x="976320" y="3877200"/>
            <a:ext cx="3486960" cy="2014920"/>
          </a:xfrm>
          <a:prstGeom prst="rect">
            <a:avLst/>
          </a:prstGeom>
          <a:ln>
            <a:noFill/>
          </a:ln>
        </p:spPr>
      </p:pic>
      <p:pic>
        <p:nvPicPr>
          <p:cNvPr id="92" name="Picture 42" descr=""/>
          <p:cNvPicPr/>
          <p:nvPr/>
        </p:nvPicPr>
        <p:blipFill>
          <a:blip r:embed="rId2"/>
          <a:stretch/>
        </p:blipFill>
        <p:spPr>
          <a:xfrm>
            <a:off x="4859280" y="3601800"/>
            <a:ext cx="3299760" cy="227952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85640" y="474840"/>
            <a:ext cx="8538840" cy="1080720"/>
          </a:xfrm>
          <a:prstGeom prst="rect">
            <a:avLst/>
          </a:prstGeom>
          <a:noFill/>
          <a:ln>
            <a:noFill/>
          </a:ln>
        </p:spPr>
        <p:txBody>
          <a:bodyPr lIns="0" rIns="0" tIns="33480" bIns="0" anchor="ctr"/>
          <a:p>
            <a:pPr algn="ctr">
              <a:lnSpc>
                <a:spcPct val="100000"/>
              </a:lnSpc>
            </a:pPr>
            <a:r>
              <a:rPr b="1" i="1" lang="zh-CN" sz="3800" spc="-1" strike="noStrike" u="sng">
                <a:solidFill>
                  <a:srgbClr val="9933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Серповидно-клітинна анемія</a:t>
            </a:r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895320" y="1368360"/>
            <a:ext cx="3927240" cy="4297320"/>
          </a:xfrm>
          <a:prstGeom prst="rect">
            <a:avLst/>
          </a:prstGeom>
          <a:noFill/>
          <a:ln>
            <a:noFill/>
          </a:ln>
        </p:spPr>
        <p:txBody>
          <a:bodyPr lIns="0" rIns="0" tIns="21240" bIns="0"/>
          <a:p>
            <a:pPr>
              <a:lnSpc>
                <a:spcPct val="100000"/>
              </a:lnSpc>
            </a:pPr>
            <a:r>
              <a:rPr b="0" lang="zh-CN" sz="24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Серповидно-клітинна хвороба (СКХ) або серповидно-клітинна анемія ,або дрепаноцитоз - це аутосомно-рецесивне наддомінантне генетичне захворювання крові, яке характеризується неправильною, стійкою, серповидною формою червоних кров'яних клітин (еритроцитів).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Picture 44" descr=""/>
          <p:cNvPicPr/>
          <p:nvPr/>
        </p:nvPicPr>
        <p:blipFill>
          <a:blip r:embed="rId1"/>
          <a:stretch/>
        </p:blipFill>
        <p:spPr>
          <a:xfrm>
            <a:off x="4896000" y="1368360"/>
            <a:ext cx="3671640" cy="2592000"/>
          </a:xfrm>
          <a:prstGeom prst="rect">
            <a:avLst/>
          </a:prstGeom>
          <a:ln>
            <a:noFill/>
          </a:ln>
        </p:spPr>
      </p:pic>
      <p:pic>
        <p:nvPicPr>
          <p:cNvPr id="96" name="Picture 46" descr=""/>
          <p:cNvPicPr/>
          <p:nvPr/>
        </p:nvPicPr>
        <p:blipFill>
          <a:blip r:embed="rId2"/>
          <a:stretch/>
        </p:blipFill>
        <p:spPr>
          <a:xfrm>
            <a:off x="4824360" y="2952720"/>
            <a:ext cx="3958920" cy="2952360"/>
          </a:xfrm>
          <a:prstGeom prst="rect">
            <a:avLst/>
          </a:prstGeom>
          <a:ln>
            <a:noFill/>
          </a:ln>
        </p:spPr>
      </p:pic>
    </p:spTree>
  </p:cSld>
  <p:transition spd="med">
    <p:split dir="out" orient="vert"/>
  </p:transition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nodeType="clickEffect" fill="hold">
                      <p:stCondLst>
                        <p:cond delay="indefinite"/>
                      </p:stCondLst>
                      <p:childTnLst>
                        <p:par>
                          <p:cTn id="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nodeType="clickEffect" fill="hold">
                      <p:stCondLst>
                        <p:cond delay="indefinite"/>
                      </p:stCondLst>
                      <p:childTnLst>
                        <p:par>
                          <p:cTn id="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946080" y="222120"/>
            <a:ext cx="7827480" cy="2592000"/>
          </a:xfrm>
          <a:prstGeom prst="rect">
            <a:avLst/>
          </a:prstGeom>
          <a:noFill/>
          <a:ln>
            <a:noFill/>
          </a:ln>
        </p:spPr>
        <p:txBody>
          <a:bodyPr lIns="0" rIns="0" tIns="21240" bIns="0" anchor="ctr"/>
          <a:p>
            <a:pPr algn="ctr">
              <a:lnSpc>
                <a:spcPct val="100000"/>
              </a:lnSpc>
            </a:pPr>
            <a:r>
              <a:rPr b="1" lang="zh-C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Серповидність клітин зменшує їх гнучкість та еластичність, що збільшує ризик виникнення різних ускладнень. Причиною появи клітин серповидної форми є мутації в гені </a:t>
            </a:r>
            <a:r>
              <a:rPr b="1" lang="zh-CN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гемоглобіну.</a:t>
            </a:r>
            <a:r>
              <a:rPr b="1" lang="zh-C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Як наслідок скорочується очікувана тривалість життя, в середньому вона складає 42 роки у чоловіків і 48 у жінок.</a:t>
            </a:r>
            <a:endParaRPr b="0" lang="zh-CN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Picture 48" descr=""/>
          <p:cNvPicPr/>
          <p:nvPr/>
        </p:nvPicPr>
        <p:blipFill>
          <a:blip r:embed="rId1"/>
          <a:stretch/>
        </p:blipFill>
        <p:spPr>
          <a:xfrm>
            <a:off x="3776760" y="3403440"/>
            <a:ext cx="5275080" cy="2495160"/>
          </a:xfrm>
          <a:prstGeom prst="rect">
            <a:avLst/>
          </a:prstGeom>
          <a:ln>
            <a:noFill/>
          </a:ln>
        </p:spPr>
      </p:pic>
      <p:pic>
        <p:nvPicPr>
          <p:cNvPr id="99" name="Picture 50" descr=""/>
          <p:cNvPicPr/>
          <p:nvPr/>
        </p:nvPicPr>
        <p:blipFill>
          <a:blip r:embed="rId2"/>
          <a:stretch/>
        </p:blipFill>
        <p:spPr>
          <a:xfrm>
            <a:off x="666720" y="2208240"/>
            <a:ext cx="2830320" cy="3690720"/>
          </a:xfrm>
          <a:prstGeom prst="rect">
            <a:avLst/>
          </a:prstGeom>
          <a:ln>
            <a:noFill/>
          </a:ln>
        </p:spPr>
      </p:pic>
    </p:spTree>
  </p:cSld>
  <p:transition spd="med">
    <p:split dir="out" orient="vert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74800" y="2458440"/>
            <a:ext cx="8181720" cy="2695320"/>
          </a:xfrm>
          <a:prstGeom prst="rect">
            <a:avLst/>
          </a:prstGeom>
          <a:noFill/>
          <a:ln>
            <a:noFill/>
          </a:ln>
        </p:spPr>
        <p:txBody>
          <a:bodyPr lIns="0" rIns="0" tIns="21240" bIns="0"/>
          <a:p>
            <a:pPr marL="4349880" algn="just"/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49880" algn="just"/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</a:pPr>
            <a:r>
              <a:rPr b="0" lang="zh-CN" sz="2200" spc="-1" strike="noStrike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Серповидно-клітинна анемія, як правило, проявляється в дитинстві, частіше зустрічається у людей (або їх нащадків) з тропічних та субтропічних регіонів, які є ендемічними, щодо малярії.Термін цього захворювання застосовується, у зв’язку з тим, що саме успадкована аномалія є причиною патологічного стану, який може призвести до смерті і появи важких ускладнень.Але </a:t>
            </a:r>
            <a:r>
              <a:rPr b="0" i="1" lang="zh-CN" sz="2200" spc="-1" strike="noStrike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не всі успадковані варіанти гемоглобіну є шкідливими</a:t>
            </a:r>
            <a:r>
              <a:rPr b="0" lang="zh-CN" sz="2200" spc="-1" strike="noStrike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, це явище відоме як </a:t>
            </a:r>
            <a:r>
              <a:rPr b="0" i="1" lang="zh-CN" sz="2200" spc="-1" strike="noStrike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генетичний поліморфізм.</a:t>
            </a:r>
            <a:endParaRPr b="0" lang="zh-CN" sz="2700" spc="-1" strike="noStrike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Picture 52" descr=""/>
          <p:cNvPicPr/>
          <p:nvPr/>
        </p:nvPicPr>
        <p:blipFill>
          <a:blip r:embed="rId1"/>
          <a:stretch/>
        </p:blipFill>
        <p:spPr>
          <a:xfrm>
            <a:off x="431640" y="144360"/>
            <a:ext cx="4533480" cy="2695320"/>
          </a:xfrm>
          <a:prstGeom prst="rect">
            <a:avLst/>
          </a:prstGeom>
          <a:ln>
            <a:noFill/>
          </a:ln>
        </p:spPr>
      </p:pic>
      <p:pic>
        <p:nvPicPr>
          <p:cNvPr id="102" name="Picture 54" descr=""/>
          <p:cNvPicPr/>
          <p:nvPr/>
        </p:nvPicPr>
        <p:blipFill>
          <a:blip r:embed="rId2"/>
          <a:stretch/>
        </p:blipFill>
        <p:spPr>
          <a:xfrm>
            <a:off x="5166720" y="176040"/>
            <a:ext cx="3770640" cy="263160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4193280" y="2458440"/>
            <a:ext cx="45334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Клітини здорової людини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split dir="out"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LibreOffice/5.1.6.2$Linux_x86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2013-11-23T12:51:27Z</dcterms:created>
  <dc:creator>M2003J15SC</dc:creator>
  <dc:description>Presentation Layout Template</dc:description>
  <dc:language>uk-UA</dc:language>
  <cp:lastModifiedBy/>
  <dcterms:modified xsi:type="dcterms:W3CDTF">2021-12-22T10:37:54Z</dcterms:modified>
  <cp:revision>4</cp:revision>
  <dc:subject/>
  <dc:title>Blue Border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DocSecurity">
    <vt:i4>0</vt:i4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