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08.02.2021</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08.02.2021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08.02.2021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08.02.2021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08.02.2021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08.02.2021</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08.02.2021</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08.02.2021</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uk.wikipedia.org/wiki/%D0%A1%D0%BF%D0%B0%D0%B4%D0%BA%D0%BE%D0%B2%D1%96%D1%81%D1%82%D1%8C" TargetMode="External"/><Relationship Id="rId13" Type="http://schemas.openxmlformats.org/officeDocument/2006/relationships/hyperlink" Target="https://uk.wikipedia.org/wiki/%D0%9B%D1%8E%D0%B4%D0%B8%D0%BD%D0%B0" TargetMode="External"/><Relationship Id="rId18" Type="http://schemas.openxmlformats.org/officeDocument/2006/relationships/image" Target="../media/image2.jpeg"/><Relationship Id="rId3" Type="http://schemas.openxmlformats.org/officeDocument/2006/relationships/hyperlink" Target="https://uk.wikipedia.org/wiki/%D0%90%D1%81%D0%B8%D0%BC%D1%96%D0%BB%D1%8F%D1%86%D1%96%D1%8F_(%D0%B1%D1%96%D0%BE%D1%85%D1%96%D0%BC%D1%96%D1%8F)" TargetMode="External"/><Relationship Id="rId7" Type="http://schemas.openxmlformats.org/officeDocument/2006/relationships/hyperlink" Target="https://uk.wikipedia.org/wiki/%D0%A0%D0%BE%D0%B7%D0%BC%D0%BD%D0%BE%D0%B6%D0%B5%D0%BD%D0%BD%D1%8F" TargetMode="External"/><Relationship Id="rId12" Type="http://schemas.openxmlformats.org/officeDocument/2006/relationships/hyperlink" Target="https://uk.wikipedia.org/wiki/%D0%A1%D1%82%D0%B0%D1%82%D1%8C" TargetMode="External"/><Relationship Id="rId17" Type="http://schemas.openxmlformats.org/officeDocument/2006/relationships/hyperlink" Target="https://uk.wikipedia.org/wiki/%D0%94%D0%BE%D0%BC%D0%B5%D0%BD_(%D0%B1%D1%96%D0%BE%D0%BB%D0%BE%D0%B3%D1%96%D1%8F)" TargetMode="External"/><Relationship Id="rId2" Type="http://schemas.openxmlformats.org/officeDocument/2006/relationships/hyperlink" Target="https://uk.wikipedia.org/wiki/%D0%96%D0%B8%D0%B2%D0%BB%D0%B5%D0%BD%D0%BD%D1%8F" TargetMode="External"/><Relationship Id="rId16" Type="http://schemas.openxmlformats.org/officeDocument/2006/relationships/hyperlink" Target="https://uk.wikipedia.org/wiki/%D0%9C%D1%96%D0%BA%D1%80%D0%BE%D0%BE%D1%80%D0%B3%D0%B0%D0%BD%D1%96%D0%B7%D0%BC%D0%B8" TargetMode="External"/><Relationship Id="rId1" Type="http://schemas.openxmlformats.org/officeDocument/2006/relationships/slideLayout" Target="../slideLayouts/slideLayout2.xml"/><Relationship Id="rId6" Type="http://schemas.openxmlformats.org/officeDocument/2006/relationships/hyperlink" Target="https://uk.wikipedia.org/wiki/%D0%91%D1%80%D0%BE%D0%B4%D1%96%D0%BD%D0%BD%D1%8F" TargetMode="External"/><Relationship Id="rId11" Type="http://schemas.openxmlformats.org/officeDocument/2006/relationships/hyperlink" Target="https://uk.wikipedia.org/w/index.php?title=%D0%91%D1%96%D0%BE%D0%BB%D0%BE%D0%B3%D1%96%D1%87%D0%BD%D0%B8%D0%B9_%D0%B2%D1%96%D0%BA&amp;action=edit&amp;redlink=1" TargetMode="External"/><Relationship Id="rId5" Type="http://schemas.openxmlformats.org/officeDocument/2006/relationships/hyperlink" Target="https://uk.wikipedia.org/wiki/%D0%94%D0%B8%D1%85%D0%B0%D0%BD%D0%BD%D1%8F" TargetMode="External"/><Relationship Id="rId15" Type="http://schemas.openxmlformats.org/officeDocument/2006/relationships/hyperlink" Target="https://uk.wikipedia.org/wiki/%D0%A0%D0%BE%D1%81%D0%BB%D0%B8%D0%BD%D0%B8" TargetMode="External"/><Relationship Id="rId10" Type="http://schemas.openxmlformats.org/officeDocument/2006/relationships/hyperlink" Target="https://uk.wikipedia.org/w/index.php?title=%D0%A0%D1%83%D1%85%D0%BB%D0%B8%D0%B2%D1%96%D1%81%D1%82%D1%8C_%D0%BE%D1%80%D0%B3%D0%B0%D0%BD%D1%96%D0%B7%D0%BC%D1%96%D0%B2&amp;action=edit&amp;redlink=1" TargetMode="External"/><Relationship Id="rId4" Type="http://schemas.openxmlformats.org/officeDocument/2006/relationships/hyperlink" Target="https://uk.wikipedia.org/wiki/%D0%94%D0%B8%D1%81%D0%B8%D0%BC%D1%96%D0%BB%D1%8F%D1%86%D1%96%D1%8F_(%D0%B1%D1%96%D0%BE%D0%BB%D0%BE%D0%B3%D1%96%D1%8F)" TargetMode="External"/><Relationship Id="rId9" Type="http://schemas.openxmlformats.org/officeDocument/2006/relationships/hyperlink" Target="https://uk.wikipedia.org/wiki/%D0%9F%D0%BE%D0%B4%D1%80%D0%B0%D0%B7%D0%BB%D0%B8%D0%B2%D1%96%D1%81%D1%82%D1%8C" TargetMode="External"/><Relationship Id="rId14" Type="http://schemas.openxmlformats.org/officeDocument/2006/relationships/hyperlink" Target="https://uk.wikipedia.org/wiki/%D0%A2%D0%B2%D0%B0%D1%80%D0%B8%D0%BD%D0%B8"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k.wikipedia.org/wiki/%D0%9B%D1%96%D0%BF%D1%96%D0%B4%D0%B8" TargetMode="External"/><Relationship Id="rId13" Type="http://schemas.openxmlformats.org/officeDocument/2006/relationships/hyperlink" Target="https://uk.wikipedia.org/wiki/%D0%9F%D0%B5%D1%87%D1%96%D0%BD%D0%BA%D0%B0" TargetMode="External"/><Relationship Id="rId3" Type="http://schemas.openxmlformats.org/officeDocument/2006/relationships/hyperlink" Target="https://uk.wikipedia.org/wiki/%D0%93%D0%BE%D1%80%D0%BC%D0%BE%D0%BD" TargetMode="External"/><Relationship Id="rId7" Type="http://schemas.openxmlformats.org/officeDocument/2006/relationships/hyperlink" Target="https://uk.wikipedia.org/wiki/%D0%96%D0%B8%D1%80%D0%B8" TargetMode="External"/><Relationship Id="rId12" Type="http://schemas.openxmlformats.org/officeDocument/2006/relationships/hyperlink" Target="https://uk.wikipedia.org/wiki/%D0%9C%27%D1%8F%D0%B7" TargetMode="External"/><Relationship Id="rId2" Type="http://schemas.openxmlformats.org/officeDocument/2006/relationships/hyperlink" Target="https://uk.wikipedia.org/wiki/%D0%A4%D0%B5%D1%80%D0%BC%D0%B5%D0%BD%D1%82%D0%B8" TargetMode="External"/><Relationship Id="rId1" Type="http://schemas.openxmlformats.org/officeDocument/2006/relationships/slideLayout" Target="../slideLayouts/slideLayout2.xml"/><Relationship Id="rId6" Type="http://schemas.openxmlformats.org/officeDocument/2006/relationships/hyperlink" Target="https://uk.wikipedia.org/wiki/%D0%92%D1%83%D0%B3%D0%BB%D0%B5%D0%B2%D0%BE%D0%B4%D0%B8" TargetMode="External"/><Relationship Id="rId11" Type="http://schemas.openxmlformats.org/officeDocument/2006/relationships/hyperlink" Target="https://uk.wikipedia.org/wiki/%D0%9D%D0%B5%D1%80%D0%B2%D0%BE%D0%B2%D0%B0_%D1%82%D0%BA%D0%B0%D0%BD%D0%B8%D0%BD%D0%B0" TargetMode="External"/><Relationship Id="rId5" Type="http://schemas.openxmlformats.org/officeDocument/2006/relationships/hyperlink" Target="https://uk.wikipedia.org/w/index.php?title=%D0%90%D0%B7%D0%BE%D1%82%D0%B8%D1%81%D1%82%D1%96_%D1%81%D0%BF%D0%BE%D0%BB%D1%83%D0%BA%D0%B8&amp;action=edit&amp;redlink=1" TargetMode="External"/><Relationship Id="rId10" Type="http://schemas.openxmlformats.org/officeDocument/2006/relationships/hyperlink" Target="https://uk.wikipedia.org/wiki/%D0%90%D0%BD%D1%82%D0%B8%D0%B1%D1%96%D0%BE%D1%82%D0%B8%D0%BA%D0%B8" TargetMode="External"/><Relationship Id="rId4" Type="http://schemas.openxmlformats.org/officeDocument/2006/relationships/hyperlink" Target="https://uk.wikipedia.org/wiki/%D0%90%D0%BD%D1%82%D0%B8%D1%82%D1%96%D0%BB%D0%BE" TargetMode="External"/><Relationship Id="rId9" Type="http://schemas.openxmlformats.org/officeDocument/2006/relationships/hyperlink" Target="https://uk.wikipedia.org/wiki/%D0%92%D1%96%D1%82%D0%B0%D0%BC%D1%96%D0%BD%D0%B8" TargetMode="External"/><Relationship Id="rId14" Type="http://schemas.openxmlformats.org/officeDocument/2006/relationships/image" Target="../media/image2.jpeg"/></Relationships>
</file>

<file path=ppt/slides/_rels/slide12.xml.rels><?xml version="1.0" encoding="UTF-8" standalone="yes"?>
<Relationships xmlns="http://schemas.openxmlformats.org/package/2006/relationships"><Relationship Id="rId8" Type="http://schemas.openxmlformats.org/officeDocument/2006/relationships/hyperlink" Target="https://uk.wikipedia.org/wiki/%D0%A4%D0%B0%D1%80%D0%BC%D0%B0%D1%86%D0%B5%D0%B2%D1%82%D0%B8%D1%87%D0%BD%D0%B0_%D0%BF%D1%80%D0%BE%D0%BC%D0%B8%D1%81%D0%BB%D0%BE%D0%B2%D1%96%D1%81%D1%82%D1%8C" TargetMode="External"/><Relationship Id="rId3" Type="http://schemas.openxmlformats.org/officeDocument/2006/relationships/hyperlink" Target="https://uk.wikipedia.org/wiki/%D0%9C%D0%B5%D0%B4%D0%B8%D1%86%D0%B8%D0%BD%D0%B0" TargetMode="External"/><Relationship Id="rId7" Type="http://schemas.openxmlformats.org/officeDocument/2006/relationships/hyperlink" Target="https://uk.wikipedia.org/wiki/%D0%A5%D0%B0%D1%80%D1%87%D0%BE%D0%B2%D0%B0_%D0%BF%D1%80%D0%BE%D0%BC%D0%B8%D1%81%D0%BB%D0%BE%D0%B2%D1%96%D1%81%D1%82%D1%8C" TargetMode="External"/><Relationship Id="rId2" Type="http://schemas.openxmlformats.org/officeDocument/2006/relationships/hyperlink" Target="https://uk.wikipedia.org/wiki/%D0%92%D0%B8%D0%BD%D0%B8%D0%BA%D0%BD%D0%B5%D0%BD%D0%BD%D1%8F_%D0%B6%D0%B8%D1%82%D1%82%D1%8F_%D0%BD%D0%B0_%D0%97%D0%B5%D0%BC%D0%BB%D1%96" TargetMode="External"/><Relationship Id="rId1" Type="http://schemas.openxmlformats.org/officeDocument/2006/relationships/slideLayout" Target="../slideLayouts/slideLayout2.xml"/><Relationship Id="rId6" Type="http://schemas.openxmlformats.org/officeDocument/2006/relationships/hyperlink" Target="https://uk.wikipedia.org/w/index.php?title=%D0%90%D0%B3%D1%80%D0%BE%D0%B1%D1%96%D0%BE%D1%85%D1%96%D0%BC%D1%96%D1%8F&amp;action=edit&amp;redlink=1" TargetMode="External"/><Relationship Id="rId5" Type="http://schemas.openxmlformats.org/officeDocument/2006/relationships/hyperlink" Target="https://uk.wikipedia.org/w/index.php?title=%D0%97%D0%BE%D0%BE%D1%82%D0%B5%D1%85%D0%BD%D1%96%D1%87%D0%BD%D0%B0_%D0%B1%D1%96%D0%BE%D1%85%D1%96%D0%BC%D1%96%D1%8F&amp;action=edit&amp;redlink=1" TargetMode="External"/><Relationship Id="rId10" Type="http://schemas.openxmlformats.org/officeDocument/2006/relationships/image" Target="../media/image2.jpeg"/><Relationship Id="rId4" Type="http://schemas.openxmlformats.org/officeDocument/2006/relationships/hyperlink" Target="https://uk.wikipedia.org/w/index.php?title=%D0%9A%D0%BB%D1%96%D0%BD%D1%96%D1%87%D0%BD%D0%B0_%D0%B1%D1%96%D0%BE%D1%85%D1%96%D0%BC%D1%96%D1%8F&amp;action=edit&amp;redlink=1" TargetMode="External"/><Relationship Id="rId9" Type="http://schemas.openxmlformats.org/officeDocument/2006/relationships/hyperlink" Target="https://uk.wikipedia.org/w/index.php?title=%D0%A2%D0%B5%D1%85%D0%BD%D1%96%D1%87%D0%BD%D0%B0_%D0%B1%D1%96%D0%BE%D1%85%D1%96%D0%BC%D1%96%D1%8F&amp;action=edit&amp;redlink=1"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uk.wikipedia.org/wiki/%D0%9F%D0%BE%D0%BB%D1%96%D0%BD%D1%83%D0%BA%D0%BB%D0%B5%D0%BE%D1%82%D0%B8%D0%B4%D0%B8" TargetMode="External"/><Relationship Id="rId3" Type="http://schemas.openxmlformats.org/officeDocument/2006/relationships/hyperlink" Target="https://uk.wikipedia.org/wiki/%D0%9F%D0%B5%D0%BF%D1%82%D0%B8%D0%B4%D0%B8" TargetMode="External"/><Relationship Id="rId7" Type="http://schemas.openxmlformats.org/officeDocument/2006/relationships/hyperlink" Target="https://uk.wikipedia.org/wiki/%D0%9D%D1%83%D0%BA%D0%BB%D0%B5%D0%BE%D1%82%D0%B8%D0%B4%D0%B8" TargetMode="External"/><Relationship Id="rId2" Type="http://schemas.openxmlformats.org/officeDocument/2006/relationships/hyperlink" Target="https://uk.wikipedia.org/wiki/%D0%90%D0%BC%D1%96%D0%BD%D0%BE%D0%BA%D0%B8%D1%81%D0%BB%D0%BE%D1%82%D0%B8" TargetMode="External"/><Relationship Id="rId1" Type="http://schemas.openxmlformats.org/officeDocument/2006/relationships/slideLayout" Target="../slideLayouts/slideLayout2.xml"/><Relationship Id="rId6" Type="http://schemas.openxmlformats.org/officeDocument/2006/relationships/hyperlink" Target="https://uk.wikipedia.org/wiki/%D0%9D%D1%83%D0%BA%D0%BB%D0%B5%D0%BE%D0%B7%D0%B8%D0%B4" TargetMode="External"/><Relationship Id="rId5" Type="http://schemas.openxmlformats.org/officeDocument/2006/relationships/hyperlink" Target="https://uk.wikipedia.org/wiki/%D0%93%D0%B5%D0%BD" TargetMode="External"/><Relationship Id="rId4" Type="http://schemas.openxmlformats.org/officeDocument/2006/relationships/hyperlink" Target="https://uk.wikipedia.org/wiki/%D0%9D%D1%83%D0%BA%D0%BB%D0%B5%D1%97%D0%BD%D0%BE%D0%B2%D1%96_%D0%BA%D0%B8%D1%81%D0%BB%D0%BE%D1%82%D0%B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k.wikipedia.org/wiki/%D0%A1%D1%82%D0%B5%D1%80%D0%BE%D1%97%D0%B4%D0%BD%D1%96_%D0%B3%D0%BE%D1%80%D0%BC%D0%BE%D0%BD%D0%B8" TargetMode="External"/><Relationship Id="rId2" Type="http://schemas.openxmlformats.org/officeDocument/2006/relationships/hyperlink" Target="https://uk.wikipedia.org/wiki/%D0%91%D1%96%D0%BE%D0%BF%D0%BE%D0%BB%D1%96%D0%BC%D0%B5%D1%80%D0%B8"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uk.wikipedia.org/wiki/%D0%9A%D0%BE%D1%84%D0%B5%D1%80%D0%BC%D0%B5%D0%BD%D1%82%D0%B8" TargetMode="External"/><Relationship Id="rId4" Type="http://schemas.openxmlformats.org/officeDocument/2006/relationships/hyperlink" Target="https://uk.wikipedia.org/w/index.php?title=%D0%A5%D1%96%D0%BC%D1%96%D1%8F_%D1%81%D1%82%D0%B5%D1%80%D0%BE%D1%97%D0%B4%D1%96%D0%B2&amp;action=edit&amp;redlink=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k.wikipedia.org/w/index.php?title=%D0%A0%D0%BE%D1%81%D0%BB%D0%B8%D0%BD%D0%BD%D0%B0_%D1%81%D0%B8%D1%80%D0%BE%D0%B2%D0%B8%D0%BD%D0%B0&amp;action=edit&amp;redlink=1" TargetMode="External"/><Relationship Id="rId7" Type="http://schemas.openxmlformats.org/officeDocument/2006/relationships/image" Target="../media/image2.jpeg"/><Relationship Id="rId2" Type="http://schemas.openxmlformats.org/officeDocument/2006/relationships/hyperlink" Target="https://uk.wikipedia.org/w/index.php?title=%D0%9F%D1%80%D0%B8%D1%80%D0%BE%D0%B4%D0%BD%D0%B0_%D1%81%D0%B8%D1%80%D0%BE%D0%B2%D0%B8%D0%BD%D0%B0&amp;action=edit&amp;redlink=1" TargetMode="External"/><Relationship Id="rId1" Type="http://schemas.openxmlformats.org/officeDocument/2006/relationships/slideLayout" Target="../slideLayouts/slideLayout2.xml"/><Relationship Id="rId6" Type="http://schemas.openxmlformats.org/officeDocument/2006/relationships/hyperlink" Target="https://uk.wikipedia.org/wiki/%D0%9B%D1%96%D0%BA%D0%B0%D1%80%D1%81%D1%8C%D0%BA%D1%96_%D0%BF%D1%80%D0%B5%D0%BF%D0%B0%D1%80%D0%B0%D1%82%D0%B8" TargetMode="External"/><Relationship Id="rId5" Type="http://schemas.openxmlformats.org/officeDocument/2006/relationships/hyperlink" Target="https://uk.wikipedia.org/wiki/%D0%91%D1%96%D0%BE%D0%BB%D0%BE%D0%B3%D1%96%D1%87%D0%BD%D0%BE_%D0%B0%D0%BA%D1%82%D0%B8%D0%B2%D0%BD%D1%96_%D1%80%D0%B5%D1%87%D0%BE%D0%B2%D0%B8%D0%BD%D0%B8" TargetMode="External"/><Relationship Id="rId4" Type="http://schemas.openxmlformats.org/officeDocument/2006/relationships/hyperlink" Target="https://uk.wikipedia.org/w/index.php?title=%D0%9C%D1%96%D0%BA%D1%80%D0%BE%D0%B1%D1%96%D0%BE%D0%BB%D0%BE%D0%B3%D1%96%D1%87%D0%BD%D0%B0_%D1%81%D0%B8%D1%80%D0%BE%D0%B2%D0%B8%D0%BD%D0%B0&amp;action=edit&amp;redlink=1"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uk.wikipedia.org/wiki/%D0%90%D0%BD%D0%B0%D0%B1%D0%BE%D0%BB%D1%96%D0%B7%D0%BC" TargetMode="External"/><Relationship Id="rId3" Type="http://schemas.openxmlformats.org/officeDocument/2006/relationships/hyperlink" Target="https://uk.wikipedia.org/wiki/%D0%9E%D1%80%D0%B3%D0%B0%D0%BD%D1%96%D0%B7%D0%BC" TargetMode="External"/><Relationship Id="rId7" Type="http://schemas.openxmlformats.org/officeDocument/2006/relationships/hyperlink" Target="https://uk.wikipedia.org/wiki/%D0%95%D0%BD%D0%B5%D1%80%D0%B3%D1%96%D1%8F" TargetMode="External"/><Relationship Id="rId2" Type="http://schemas.openxmlformats.org/officeDocument/2006/relationships/hyperlink" Target="https://uk.wikipedia.org/wiki/%D0%A5%D1%96%D0%BC%D1%96%D1%87%D0%BD%D0%B0_%D1%80%D0%B5%D0%B0%D0%BA%D1%86%D1%96%D1%8F" TargetMode="External"/><Relationship Id="rId1" Type="http://schemas.openxmlformats.org/officeDocument/2006/relationships/slideLayout" Target="../slideLayouts/slideLayout2.xml"/><Relationship Id="rId6" Type="http://schemas.openxmlformats.org/officeDocument/2006/relationships/hyperlink" Target="https://uk.wikipedia.org/wiki/%D0%9E%D0%BA%D0%B8%D1%81%D0%BD%D0%B5%D0%BD%D0%BD%D1%8F" TargetMode="External"/><Relationship Id="rId5" Type="http://schemas.openxmlformats.org/officeDocument/2006/relationships/hyperlink" Target="https://uk.wikipedia.org/wiki/%D0%9E%D1%80%D0%B3%D0%B0%D0%BD%D1%96%D1%87%D0%BD%D1%96_%D1%81%D0%BF%D0%BE%D0%BB%D1%83%D0%BA%D0%B8" TargetMode="External"/><Relationship Id="rId4" Type="http://schemas.openxmlformats.org/officeDocument/2006/relationships/hyperlink" Target="https://uk.wikipedia.org/wiki/%D0%9A%D0%B0%D1%82%D0%B0%D0%B1%D0%BE%D0%BB%D1%96%D0%B7%D0%BC" TargetMode="External"/><Relationship Id="rId9" Type="http://schemas.openxmlformats.org/officeDocument/2006/relationships/hyperlink" Target="https://uk.wikipedia.org/wiki/%D0%9A%D0%BB%D1%96%D1%82%D0%B8%D0%BD%D0%B0"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uk.wikipedia.org/w/index.php?title=%D0%9C%D0%B5%D1%82%D0%B0%D0%B1%D0%BE%D0%BB%D1%96%D1%87%D0%BD%D0%B8%D0%B9_%D1%88%D0%BB%D1%8F%D1%85&amp;action=edit&amp;redlink=1" TargetMode="External"/><Relationship Id="rId3" Type="http://schemas.openxmlformats.org/officeDocument/2006/relationships/hyperlink" Target="https://uk.wikipedia.org/wiki/%D0%9A%D0%B0%D1%82%D0%B0%D0%BB%D1%96%D0%B7%D0%B0%D1%82%D0%BE%D1%80" TargetMode="External"/><Relationship Id="rId7" Type="http://schemas.openxmlformats.org/officeDocument/2006/relationships/hyperlink" Target="https://uk.wikipedia.org/wiki/%D0%A1%D1%83%D0%B1%D1%81%D1%82%D1%80%D0%B0%D1%82_(%D0%B1%D1%96%D0%BE%D1%85%D1%96%D0%BC%D1%96%D1%8F)" TargetMode="External"/><Relationship Id="rId2" Type="http://schemas.openxmlformats.org/officeDocument/2006/relationships/hyperlink" Target="https://uk.wikipedia.org/wiki/%D0%A4%D0%B5%D1%80%D0%BC%D0%B5%D0%BD%D1%82" TargetMode="External"/><Relationship Id="rId1" Type="http://schemas.openxmlformats.org/officeDocument/2006/relationships/slideLayout" Target="../slideLayouts/slideLayout2.xml"/><Relationship Id="rId6" Type="http://schemas.openxmlformats.org/officeDocument/2006/relationships/hyperlink" Target="https://uk.wikipedia.org/wiki/%D0%A2%D0%B8%D1%81%D0%BA" TargetMode="External"/><Relationship Id="rId5" Type="http://schemas.openxmlformats.org/officeDocument/2006/relationships/hyperlink" Target="https://uk.wikipedia.org/wiki/%D0%A2%D0%B5%D0%BC%D0%BF%D0%B5%D1%80%D0%B0%D1%82%D1%83%D1%80%D0%B0" TargetMode="External"/><Relationship Id="rId4" Type="http://schemas.openxmlformats.org/officeDocument/2006/relationships/hyperlink" Target="https://uk.wikipedia.org/wiki/%D0%91%D1%96%D0%BB%D0%BE%D0%BA"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uk.wikipedia.org/wiki/%D0%92%D0%B8%D0%B4_(%D0%B1%D1%96%D0%BE%D0%BB%D0%BE%D0%B3%D1%96%D1%8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uk.wikipedia.org/wiki/%D0%92%D1%83%D0%B3%D0%BB%D0%B5%D0%B2%D0%BE%D0%B4%D0%B8" TargetMode="External"/><Relationship Id="rId3" Type="http://schemas.openxmlformats.org/officeDocument/2006/relationships/hyperlink" Target="https://uk.wikipedia.org/wiki/%D0%84%D0%B3%D0%B8%D0%BF%D0%B5%D1%82%D1%81%D1%8C%D0%BA%D0%B0_%D0%BC%D0%BE%D0%B2%D0%B0" TargetMode="External"/><Relationship Id="rId7" Type="http://schemas.openxmlformats.org/officeDocument/2006/relationships/hyperlink" Target="https://uk.wikipedia.org/wiki/%D0%91%D1%96%D0%BB%D0%BA%D0%B8" TargetMode="External"/><Relationship Id="rId12" Type="http://schemas.openxmlformats.org/officeDocument/2006/relationships/image" Target="../media/image2.jpeg"/><Relationship Id="rId2" Type="http://schemas.openxmlformats.org/officeDocument/2006/relationships/hyperlink" Target="https://uk.wikipedia.org/wiki/%D0%93%D1%80%D0%B5%D1%86%D1%8C%D0%BA%D0%B0_%D0%BC%D0%BE%D0%B2%D0%B0" TargetMode="External"/><Relationship Id="rId1" Type="http://schemas.openxmlformats.org/officeDocument/2006/relationships/slideLayout" Target="../slideLayouts/slideLayout2.xml"/><Relationship Id="rId6" Type="http://schemas.openxmlformats.org/officeDocument/2006/relationships/hyperlink" Target="https://uk.wikipedia.org/wiki/%D0%9A%D0%BB%D1%96%D1%82%D0%B8%D0%BD%D0%B0_(%D0%B1%D1%96%D0%BE%D0%BB%D0%BE%D0%B3%D1%96%D1%8F)" TargetMode="External"/><Relationship Id="rId11" Type="http://schemas.openxmlformats.org/officeDocument/2006/relationships/hyperlink" Target="https://uk.wikipedia.org/wiki/%D0%91%D1%96%D0%BE%D0%BC%D0%BE%D0%BB%D0%B5%D0%BA%D1%83%D0%BB%D0%B0" TargetMode="External"/><Relationship Id="rId5" Type="http://schemas.openxmlformats.org/officeDocument/2006/relationships/hyperlink" Target="https://uk.wikipedia.org/wiki/%D0%9E%D1%80%D0%B3%D0%B0%D0%BD%D1%96%D0%B7%D0%BC" TargetMode="External"/><Relationship Id="rId10" Type="http://schemas.openxmlformats.org/officeDocument/2006/relationships/hyperlink" Target="https://uk.wikipedia.org/wiki/%D0%9D%D1%83%D0%BA%D0%BB%D0%B5%D1%97%D0%BD%D0%BE%D0%B2%D1%96_%D0%BA%D0%B8%D1%81%D0%BB%D0%BE%D1%82%D0%B8" TargetMode="External"/><Relationship Id="rId4" Type="http://schemas.openxmlformats.org/officeDocument/2006/relationships/hyperlink" Target="https://uk.wikipedia.org/wiki/%D0%A5%D1%96%D0%BC%D1%96%D1%8F" TargetMode="External"/><Relationship Id="rId9" Type="http://schemas.openxmlformats.org/officeDocument/2006/relationships/hyperlink" Target="https://uk.wikipedia.org/wiki/%D0%9B%D1%96%D0%BF%D1%96%D0%B4%D0%B8"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uk.wikipedia.org/wiki/%D0%A4%D0%B5%D1%80%D0%BC%D0%B5%D0%BD%D1%82" TargetMode="External"/><Relationship Id="rId3" Type="http://schemas.openxmlformats.org/officeDocument/2006/relationships/hyperlink" Target="https://uk.wikipedia.org/wiki/%D0%9C%D0%BE%D0%BD%D0%BE%D0%BC%D0%B5%D1%80" TargetMode="External"/><Relationship Id="rId7" Type="http://schemas.openxmlformats.org/officeDocument/2006/relationships/hyperlink" Target="https://uk.wikipedia.org/wiki/%D0%9A%D0%B0%D1%82%D0%B0%D0%BB%D1%96%D0%B7" TargetMode="External"/><Relationship Id="rId2" Type="http://schemas.openxmlformats.org/officeDocument/2006/relationships/hyperlink" Target="https://uk.wikipedia.org/wiki/%D0%9F%D0%BE%D0%BB%D1%96%D0%BC%D0%B5%D1%80" TargetMode="External"/><Relationship Id="rId1" Type="http://schemas.openxmlformats.org/officeDocument/2006/relationships/slideLayout" Target="../slideLayouts/slideLayout2.xml"/><Relationship Id="rId6" Type="http://schemas.openxmlformats.org/officeDocument/2006/relationships/hyperlink" Target="https://uk.wikipedia.org/wiki/%D0%A5%D1%96%D0%BC%D1%96%D1%87%D0%BD%D0%B0_%D1%80%D0%B5%D0%B0%D0%BA%D1%86%D1%96%D1%8F" TargetMode="External"/><Relationship Id="rId5" Type="http://schemas.openxmlformats.org/officeDocument/2006/relationships/hyperlink" Target="https://uk.wikipedia.org/wiki/%D0%90%D0%BC%D1%96%D0%BD%D0%BE%D0%BA%D0%B8%D1%81%D0%BB%D0%BE%D1%82%D0%B0" TargetMode="External"/><Relationship Id="rId4" Type="http://schemas.openxmlformats.org/officeDocument/2006/relationships/hyperlink" Target="https://uk.wikipedia.org/wiki/%D0%91%D1%96%D0%BB%D0%BA%D0%B8" TargetMode="External"/><Relationship Id="rId9"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hyperlink" Target="https://uk.wikipedia.org/wiki/%D0%91%D1%96%D0%BE%D1%81%D0%B8%D0%BD%D1%82%D0%B5%D0%B7_%D0%B1%D1%96%D0%BB%D0%BA%D1%96%D0%B2" TargetMode="External"/><Relationship Id="rId3" Type="http://schemas.openxmlformats.org/officeDocument/2006/relationships/hyperlink" Target="https://uk.wikipedia.org/wiki/%D0%95%D0%BD%D0%B4%D0%BE%D0%BA%D1%80%D0%B8%D0%BD%D0%BD%D0%B0_%D1%81%D0%B8%D1%81%D1%82%D0%B5%D0%BC%D0%B0" TargetMode="External"/><Relationship Id="rId7" Type="http://schemas.openxmlformats.org/officeDocument/2006/relationships/hyperlink" Target="https://uk.wikipedia.org/wiki/%D0%A0%D0%9D%D0%9A" TargetMode="External"/><Relationship Id="rId12" Type="http://schemas.openxmlformats.org/officeDocument/2006/relationships/image" Target="../media/image2.jpeg"/><Relationship Id="rId2" Type="http://schemas.openxmlformats.org/officeDocument/2006/relationships/hyperlink" Target="https://uk.wikipedia.org/wiki/%D0%9C%D0%B5%D1%82%D0%B0%D0%B1%D0%BE%D0%BB%D1%96%D0%B7%D0%BC" TargetMode="External"/><Relationship Id="rId1" Type="http://schemas.openxmlformats.org/officeDocument/2006/relationships/slideLayout" Target="../slideLayouts/slideLayout2.xml"/><Relationship Id="rId6" Type="http://schemas.openxmlformats.org/officeDocument/2006/relationships/hyperlink" Target="https://uk.wikipedia.org/wiki/%D0%94%D0%9D%D0%9A" TargetMode="External"/><Relationship Id="rId11" Type="http://schemas.openxmlformats.org/officeDocument/2006/relationships/hyperlink" Target="https://uk.wikipedia.org/wiki/%D0%A1%D0%B8%D0%B3%D0%BD%D0%B0%D0%BB%D1%8C%D0%BD%D1%96_%D1%81%D0%B8%D1%81%D1%82%D0%B5%D0%BC%D0%B8_%D0%BA%D0%BB%D1%96%D1%82%D0%B8%D0%BD" TargetMode="External"/><Relationship Id="rId5" Type="http://schemas.openxmlformats.org/officeDocument/2006/relationships/hyperlink" Target="https://uk.wikipedia.org/wiki/%D0%93%D0%B5%D0%BD%D0%B5%D1%82%D0%B8%D1%87%D0%BD%D0%B8%D0%B9_%D0%BA%D0%BE%D0%B4" TargetMode="External"/><Relationship Id="rId10" Type="http://schemas.openxmlformats.org/officeDocument/2006/relationships/hyperlink" Target="https://uk.wikipedia.org/wiki/%D0%91%D1%96%D0%BE%D0%BB%D0%BE%D0%B3%D1%96%D1%87%D0%BD%D1%96_%D0%BC%D0%B5%D0%BC%D0%B1%D1%80%D0%B0%D0%BD%D0%B8" TargetMode="External"/><Relationship Id="rId4" Type="http://schemas.openxmlformats.org/officeDocument/2006/relationships/hyperlink" Target="https://uk.wikipedia.org/w/index.php?title=%D0%9F%D0%B0%D1%80%D0%B0%D0%BA%D1%80%D0%B8%D0%BD%D0%BD%D0%B0_%D1%80%D0%B5%D0%B3%D1%83%D0%BB%D1%8F%D1%86%D1%96%D1%8F&amp;action=edit&amp;redlink=1" TargetMode="External"/><Relationship Id="rId9" Type="http://schemas.openxmlformats.org/officeDocument/2006/relationships/hyperlink" Target="https://uk.wikipedia.org/w/index.php?title=%D0%9A%D0%BB%D1%96%D1%82%D0%B8%D0%BD%D0%BD%D0%B8%D0%B9_%D1%82%D1%80%D0%B0%D0%BD%D1%81%D0%BF%D0%BE%D1%80%D1%82&amp;action=edit&amp;redlink=1"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uk.wikipedia.org/wiki/%D0%90%D0%BD%D1%81%D0%B5%D0%BB%D1%8C%D0%BC_%D0%9F%D0%B0%D1%94%D0%BD" TargetMode="External"/><Relationship Id="rId7" Type="http://schemas.openxmlformats.org/officeDocument/2006/relationships/hyperlink" Target="https://uk.wikipedia.org/wiki/1920-%D1%82%D1%96" TargetMode="External"/><Relationship Id="rId2" Type="http://schemas.openxmlformats.org/officeDocument/2006/relationships/hyperlink" Target="https://uk.wikipedia.org/wiki/%D0%A4%D1%80%D1%96%D0%B4%D1%80%D1%96%D1%85_%D0%92%D0%B5%D0%BB%D0%B5%D1%80" TargetMode="External"/><Relationship Id="rId1" Type="http://schemas.openxmlformats.org/officeDocument/2006/relationships/slideLayout" Target="../slideLayouts/slideLayout2.xml"/><Relationship Id="rId6" Type="http://schemas.openxmlformats.org/officeDocument/2006/relationships/hyperlink" Target="https://uk.wikipedia.org/wiki/%D0%92%D0%B5%D1%80%D0%BD%D0%B0%D0%B4%D1%81%D1%8C%D0%BA%D0%B8%D0%B9_%D0%92%D0%BE%D0%BB%D0%BE%D0%B4%D0%B8%D0%BC%D0%B8%D1%80_%D0%86%D0%B2%D0%B0%D0%BD%D0%BE%D0%B2%D0%B8%D1%87" TargetMode="External"/><Relationship Id="rId5" Type="http://schemas.openxmlformats.org/officeDocument/2006/relationships/hyperlink" Target="https://uk.wikipedia.org/wiki/%D0%A1%D0%BF%D0%B8%D1%80%D1%82%D0%BE%D0%B2%D0%B5_%D0%B1%D1%80%D0%BE%D0%B4%D1%96%D0%BD%D0%BD%D1%8F" TargetMode="External"/><Relationship Id="rId4" Type="http://schemas.openxmlformats.org/officeDocument/2006/relationships/hyperlink" Target="https://uk.wikipedia.org/wiki/%D0%A1%D1%82%D1%80%D1%83%D0%BA%D1%82%D1%83%D1%80%D0%B0_%D0%B1%D1%96%D0%BB%D0%BA%D1%96%D0%B2"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uk.wikipedia.org/wiki/%D2%90%D1%80%D1%83%D0%BD%D1%82" TargetMode="External"/><Relationship Id="rId13" Type="http://schemas.openxmlformats.org/officeDocument/2006/relationships/hyperlink" Target="https://uk.wikipedia.org/wiki/%D0%9D%D0%B0%D1%84%D1%82%D0%B0" TargetMode="External"/><Relationship Id="rId3" Type="http://schemas.openxmlformats.org/officeDocument/2006/relationships/hyperlink" Target="https://uk.wikipedia.org/wiki/%D0%92%D1%83%D0%B3%D0%BB%D0%B5%D0%B2%D0%BE%D0%B4%D0%B8" TargetMode="External"/><Relationship Id="rId7" Type="http://schemas.openxmlformats.org/officeDocument/2006/relationships/hyperlink" Target="https://uk.wikipedia.org/wiki/%D0%9E%D1%80%D0%B3%D0%B0%D0%BD%D1%96%D1%87%D0%BD%D1%96_%D1%80%D0%B5%D1%87%D0%BE%D0%B2%D0%B8%D0%BD%D0%B8" TargetMode="External"/><Relationship Id="rId12" Type="http://schemas.openxmlformats.org/officeDocument/2006/relationships/hyperlink" Target="https://uk.wikipedia.org/wiki/%D0%92%D1%83%D0%B3%D1%96%D0%BB%D0%BB%D1%8F" TargetMode="External"/><Relationship Id="rId2" Type="http://schemas.openxmlformats.org/officeDocument/2006/relationships/hyperlink" Target="https://uk.wikipedia.org/wiki/%D0%91%D1%96%D0%BB%D0%BE%D0%BA" TargetMode="External"/><Relationship Id="rId1" Type="http://schemas.openxmlformats.org/officeDocument/2006/relationships/slideLayout" Target="../slideLayouts/slideLayout2.xml"/><Relationship Id="rId6" Type="http://schemas.openxmlformats.org/officeDocument/2006/relationships/hyperlink" Target="https://uk.wikipedia.org/wiki/%D0%91%D1%96%D0%BE%D0%BC%D0%BE%D0%BB%D0%B5%D0%BA%D1%83%D0%BB%D0%B8" TargetMode="External"/><Relationship Id="rId11" Type="http://schemas.openxmlformats.org/officeDocument/2006/relationships/hyperlink" Target="https://uk.wikipedia.org/wiki/%D0%9F%D0%BE%D0%BA%D0%BB%D0%B0%D0%B4" TargetMode="External"/><Relationship Id="rId5" Type="http://schemas.openxmlformats.org/officeDocument/2006/relationships/hyperlink" Target="https://uk.wikipedia.org/wiki/%D0%9D%D1%83%D0%BA%D0%BB%D0%B5%D1%97%D0%BD%D0%BE%D0%B2%D1%96_%D0%BA%D0%B8%D1%81%D0%BB%D0%BE%D1%82%D0%B8" TargetMode="External"/><Relationship Id="rId15" Type="http://schemas.openxmlformats.org/officeDocument/2006/relationships/image" Target="../media/image2.jpeg"/><Relationship Id="rId10" Type="http://schemas.openxmlformats.org/officeDocument/2006/relationships/hyperlink" Target="https://uk.wikipedia.org/wiki/%D0%9E%D1%81%D0%B0%D0%B4%D0%BE%D0%B2%D1%96_%D0%B3%D1%96%D1%80%D1%81%D1%8C%D0%BA%D1%96_%D0%BF%D0%BE%D1%80%D0%BE%D0%B4%D0%B8" TargetMode="External"/><Relationship Id="rId4" Type="http://schemas.openxmlformats.org/officeDocument/2006/relationships/hyperlink" Target="https://uk.wikipedia.org/wiki/%D0%9B%D1%96%D0%BF%D1%96%D0%B4%D0%B8" TargetMode="External"/><Relationship Id="rId9" Type="http://schemas.openxmlformats.org/officeDocument/2006/relationships/hyperlink" Target="https://uk.wikipedia.org/wiki/%D0%9C%D1%83%D0%BB" TargetMode="External"/><Relationship Id="rId14" Type="http://schemas.openxmlformats.org/officeDocument/2006/relationships/hyperlink" Target="https://uk.wikipedia.org/wiki/%D0%93%D0%BE%D1%80%D1%8E%D1%87%D1%96_%D0%B3%D0%B0%D0%B7%D0%B8"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uk.wikipedia.org/wiki/%D0%91%D1%96%D0%BE%D0%BB%D0%BE%D0%B3%D1%96%D1%8F" TargetMode="External"/><Relationship Id="rId7" Type="http://schemas.openxmlformats.org/officeDocument/2006/relationships/image" Target="../media/image2.jpeg"/><Relationship Id="rId2" Type="http://schemas.openxmlformats.org/officeDocument/2006/relationships/hyperlink" Target="https://uk.wikipedia.org/wiki/%D0%A5%D1%96%D0%BC%D1%96%D1%8F" TargetMode="External"/><Relationship Id="rId1" Type="http://schemas.openxmlformats.org/officeDocument/2006/relationships/slideLayout" Target="../slideLayouts/slideLayout2.xml"/><Relationship Id="rId6" Type="http://schemas.openxmlformats.org/officeDocument/2006/relationships/hyperlink" Target="https://uk.wikipedia.org/w/index.php?title=%D0%9D%D0%B8%D0%B7%D1%8C%D0%BA%D0%BE%D0%BC%D0%BE%D0%BB%D0%B5%D0%BA%D1%83%D0%BB%D1%8F%D1%80%D0%BD%D1%96_%D0%B1%D1%96%D0%BE%D1%80%D0%B5%D0%B3%D1%83%D0%BB%D1%8F%D1%82%D0%BE%D1%80%D0%B8&amp;action=edit&amp;redlink=1" TargetMode="External"/><Relationship Id="rId5" Type="http://schemas.openxmlformats.org/officeDocument/2006/relationships/hyperlink" Target="https://uk.wikipedia.org/wiki/%D0%91%D1%96%D0%BE%D0%BF%D0%BE%D0%BB%D1%96%D0%BC%D0%B5%D1%80%D0%B8" TargetMode="External"/><Relationship Id="rId4" Type="http://schemas.openxmlformats.org/officeDocument/2006/relationships/hyperlink" Target="https://uk.wikipedia.org/w/index.php?title=%D0%96%D0%B8%D0%B2%D0%B0_%D0%BC%D0%B0%D1%82%D0%B5%D1%80%D1%96%D1%8F&amp;action=edit&amp;redlink=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uk.wikipedia.org/wiki/%D0%92%D1%96%D0%B4%D0%BD%D0%BE%D0%B2%D0%BB%D0%B5%D0%BD%D0%BD%D1%8F" TargetMode="External"/><Relationship Id="rId2" Type="http://schemas.openxmlformats.org/officeDocument/2006/relationships/hyperlink" Target="https://uk.wikipedia.org/wiki/%D0%9E%D0%BA%D0%B8%D1%81%D0%BD%D0%B5%D0%BD%D0%BD%D1%8F" TargetMode="External"/><Relationship Id="rId1" Type="http://schemas.openxmlformats.org/officeDocument/2006/relationships/slideLayout" Target="../slideLayouts/slideLayout2.xml"/><Relationship Id="rId5" Type="http://schemas.openxmlformats.org/officeDocument/2006/relationships/hyperlink" Target="https://uk.wikipedia.org/wiki/%D0%95%D1%81%D1%82%D0%B5%D1%80%D0%B8%D1%84%D1%96%D0%BA%D0%B0%D1%86%D1%96%D1%8F" TargetMode="External"/><Relationship Id="rId4" Type="http://schemas.openxmlformats.org/officeDocument/2006/relationships/hyperlink" Target="https://uk.wikipedia.org/wiki/%D0%93%D1%96%D0%B4%D1%80%D0%BE%D0%BB%D1%96%D0%B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96752"/>
            <a:ext cx="4176464" cy="3456828"/>
          </a:xfrm>
        </p:spPr>
        <p:txBody>
          <a:bodyPr>
            <a:noAutofit/>
          </a:bodyPr>
          <a:lstStyle/>
          <a:p>
            <a:pPr algn="ctr"/>
            <a:r>
              <a:rPr lang="uk-UA" sz="6600" b="1" dirty="0">
                <a:solidFill>
                  <a:srgbClr val="FF0000"/>
                </a:solidFill>
              </a:rPr>
              <a:t>Вступ. </a:t>
            </a:r>
            <a:r>
              <a:rPr lang="uk-UA" sz="6600" b="1" dirty="0" smtClean="0">
                <a:solidFill>
                  <a:srgbClr val="FF0000"/>
                </a:solidFill>
              </a:rPr>
              <a:t/>
            </a:r>
            <a:br>
              <a:rPr lang="uk-UA" sz="6600" b="1" dirty="0" smtClean="0">
                <a:solidFill>
                  <a:srgbClr val="FF0000"/>
                </a:solidFill>
              </a:rPr>
            </a:br>
            <a:r>
              <a:rPr lang="uk-UA" sz="6600" b="1" dirty="0">
                <a:solidFill>
                  <a:srgbClr val="FF0000"/>
                </a:solidFill>
              </a:rPr>
              <a:t/>
            </a:r>
            <a:br>
              <a:rPr lang="uk-UA" sz="6600" b="1" dirty="0">
                <a:solidFill>
                  <a:srgbClr val="FF0000"/>
                </a:solidFill>
              </a:rPr>
            </a:br>
            <a:r>
              <a:rPr lang="uk-UA" sz="6600" b="1" dirty="0" smtClean="0">
                <a:solidFill>
                  <a:srgbClr val="FF0000"/>
                </a:solidFill>
              </a:rPr>
              <a:t>Біохімія</a:t>
            </a:r>
            <a:r>
              <a:rPr lang="uk-UA" sz="6600" b="1" dirty="0">
                <a:solidFill>
                  <a:srgbClr val="FF0000"/>
                </a:solidFill>
              </a:rPr>
              <a:t>, як наука.</a:t>
            </a:r>
            <a:endParaRPr lang="uk-UA" sz="6600" dirty="0">
              <a:solidFill>
                <a:srgbClr val="FF0000"/>
              </a:solidFill>
            </a:endParaRPr>
          </a:p>
        </p:txBody>
      </p:sp>
    </p:spTree>
    <p:extLst>
      <p:ext uri="{BB962C8B-B14F-4D97-AF65-F5344CB8AC3E}">
        <p14:creationId xmlns:p14="http://schemas.microsoft.com/office/powerpoint/2010/main" val="3962410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692697"/>
            <a:ext cx="7920880" cy="3384376"/>
          </a:xfrm>
        </p:spPr>
        <p:txBody>
          <a:bodyPr>
            <a:normAutofit fontScale="85000" lnSpcReduction="10000"/>
          </a:bodyPr>
          <a:lstStyle/>
          <a:p>
            <a:r>
              <a:rPr lang="uk-UA" dirty="0"/>
              <a:t>Функціональна біохімія вивчає біохімічні процеси, що лежать в основі проявів життєдіяльності організмів та окремих органів (</a:t>
            </a:r>
            <a:r>
              <a:rPr lang="uk-UA" dirty="0">
                <a:hlinkClick r:id="rId2" tooltip="Живлення"/>
              </a:rPr>
              <a:t>живлення</a:t>
            </a:r>
            <a:r>
              <a:rPr lang="uk-UA" dirty="0"/>
              <a:t>,</a:t>
            </a:r>
            <a:r>
              <a:rPr lang="uk-UA" dirty="0" err="1"/>
              <a:t> </a:t>
            </a:r>
            <a:r>
              <a:rPr lang="uk-UA" dirty="0" err="1">
                <a:hlinkClick r:id="rId3" tooltip="Асиміляція (біохімія)"/>
              </a:rPr>
              <a:t>асиміляцію</a:t>
            </a:r>
            <a:r>
              <a:rPr lang="uk-UA" dirty="0" err="1"/>
              <a:t> та</a:t>
            </a:r>
            <a:r>
              <a:rPr lang="uk-UA" dirty="0"/>
              <a:t> </a:t>
            </a:r>
            <a:r>
              <a:rPr lang="uk-UA" dirty="0">
                <a:hlinkClick r:id="rId4" tooltip="Дисиміляція (біологія)"/>
              </a:rPr>
              <a:t>дисиміляцію</a:t>
            </a:r>
            <a:r>
              <a:rPr lang="uk-UA" dirty="0"/>
              <a:t>, </a:t>
            </a:r>
            <a:r>
              <a:rPr lang="uk-UA" dirty="0">
                <a:hlinkClick r:id="rId5" tooltip="Дихання"/>
              </a:rPr>
              <a:t>дихання</a:t>
            </a:r>
            <a:r>
              <a:rPr lang="uk-UA" dirty="0"/>
              <a:t>, </a:t>
            </a:r>
            <a:r>
              <a:rPr lang="uk-UA" dirty="0">
                <a:hlinkClick r:id="rId6" tooltip="Бродіння"/>
              </a:rPr>
              <a:t>бродіння</a:t>
            </a:r>
            <a:r>
              <a:rPr lang="uk-UA" dirty="0"/>
              <a:t>, ріст, </a:t>
            </a:r>
            <a:r>
              <a:rPr lang="uk-UA" dirty="0">
                <a:hlinkClick r:id="rId7" tooltip="Розмноження"/>
              </a:rPr>
              <a:t>розмноження</a:t>
            </a:r>
            <a:r>
              <a:rPr lang="uk-UA" dirty="0"/>
              <a:t>, </a:t>
            </a:r>
            <a:r>
              <a:rPr lang="uk-UA" dirty="0">
                <a:hlinkClick r:id="rId8" tooltip="Спадковість"/>
              </a:rPr>
              <a:t>спадковість</a:t>
            </a:r>
            <a:r>
              <a:rPr lang="uk-UA" dirty="0"/>
              <a:t>, </a:t>
            </a:r>
            <a:r>
              <a:rPr lang="uk-UA" dirty="0">
                <a:hlinkClick r:id="rId9" tooltip="Подразливість"/>
              </a:rPr>
              <a:t>подразливість</a:t>
            </a:r>
            <a:r>
              <a:rPr lang="uk-UA" dirty="0"/>
              <a:t>, </a:t>
            </a:r>
            <a:r>
              <a:rPr lang="uk-UA" dirty="0">
                <a:hlinkClick r:id="rId10" tooltip="Рухливість організмів (ще не написана)"/>
              </a:rPr>
              <a:t>рухливість</a:t>
            </a:r>
            <a:r>
              <a:rPr lang="uk-UA" dirty="0"/>
              <a:t> тощо), а також зміни цих процесів під впливом різних зовнішніх умов і внутрішніх факторів, пов'язаних з видовою належністю,</a:t>
            </a:r>
            <a:r>
              <a:rPr lang="uk-UA" dirty="0" err="1"/>
              <a:t> </a:t>
            </a:r>
            <a:r>
              <a:rPr lang="uk-UA" dirty="0" err="1">
                <a:hlinkClick r:id="rId11" tooltip="Біологічний вік (ще не написана)"/>
              </a:rPr>
              <a:t>віком</a:t>
            </a:r>
            <a:r>
              <a:rPr lang="uk-UA" dirty="0" err="1"/>
              <a:t> і </a:t>
            </a:r>
            <a:r>
              <a:rPr lang="uk-UA" dirty="0" err="1">
                <a:hlinkClick r:id="rId12" tooltip="Стать"/>
              </a:rPr>
              <a:t>статтю</a:t>
            </a:r>
            <a:r>
              <a:rPr lang="uk-UA" dirty="0" err="1"/>
              <a:t> орг</a:t>
            </a:r>
            <a:r>
              <a:rPr lang="uk-UA" dirty="0"/>
              <a:t>анізмів. Відповідно до об'єктів дослідження розрізняють біохімію </a:t>
            </a:r>
            <a:r>
              <a:rPr lang="uk-UA" dirty="0">
                <a:hlinkClick r:id="rId13" tooltip="Людина"/>
              </a:rPr>
              <a:t>людини</a:t>
            </a:r>
            <a:r>
              <a:rPr lang="uk-UA" dirty="0"/>
              <a:t>, </a:t>
            </a:r>
            <a:r>
              <a:rPr lang="uk-UA" dirty="0">
                <a:hlinkClick r:id="rId14" tooltip="Тварини"/>
              </a:rPr>
              <a:t>тварин</a:t>
            </a:r>
            <a:r>
              <a:rPr lang="uk-UA" dirty="0"/>
              <a:t>, </a:t>
            </a:r>
            <a:r>
              <a:rPr lang="uk-UA" dirty="0">
                <a:hlinkClick r:id="rId15" tooltip="Рослини"/>
              </a:rPr>
              <a:t>рослин</a:t>
            </a:r>
            <a:r>
              <a:rPr lang="uk-UA" dirty="0"/>
              <a:t> (</a:t>
            </a:r>
            <a:r>
              <a:rPr lang="uk-UA" dirty="0" err="1"/>
              <a:t>фітобіохімія</a:t>
            </a:r>
            <a:r>
              <a:rPr lang="uk-UA" dirty="0"/>
              <a:t>) і </a:t>
            </a:r>
            <a:r>
              <a:rPr lang="uk-UA" dirty="0">
                <a:hlinkClick r:id="rId16" tooltip="Мікроорганізми"/>
              </a:rPr>
              <a:t>мікроорганізмів</a:t>
            </a:r>
            <a:r>
              <a:rPr lang="uk-UA" dirty="0"/>
              <a:t> (</a:t>
            </a:r>
            <a:r>
              <a:rPr lang="uk-UA" dirty="0" err="1"/>
              <a:t>всіх </a:t>
            </a:r>
            <a:r>
              <a:rPr lang="uk-UA" dirty="0" err="1">
                <a:hlinkClick r:id="rId17" tooltip="Домен (біологія)"/>
              </a:rPr>
              <a:t>доменів</a:t>
            </a:r>
            <a:r>
              <a:rPr lang="uk-UA" dirty="0" err="1"/>
              <a:t> </a:t>
            </a:r>
            <a:r>
              <a:rPr lang="uk-UA" dirty="0"/>
              <a:t>життя).</a:t>
            </a:r>
          </a:p>
          <a:p>
            <a:endParaRPr lang="uk-UA" dirty="0"/>
          </a:p>
        </p:txBody>
      </p:sp>
      <p:pic>
        <p:nvPicPr>
          <p:cNvPr id="7170"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27784" y="4293096"/>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0153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1" y="692696"/>
            <a:ext cx="6264696" cy="3888432"/>
          </a:xfrm>
        </p:spPr>
        <p:txBody>
          <a:bodyPr>
            <a:normAutofit fontScale="85000" lnSpcReduction="10000"/>
          </a:bodyPr>
          <a:lstStyle/>
          <a:p>
            <a:r>
              <a:rPr lang="uk-UA" dirty="0"/>
              <a:t>Сучасна біохімія приділяє особливу увагу вивченню білків, які є матеріальною основою життя (</a:t>
            </a:r>
            <a:r>
              <a:rPr lang="uk-UA" dirty="0">
                <a:hlinkClick r:id="rId2" tooltip="Ферменти"/>
              </a:rPr>
              <a:t>ферментів</a:t>
            </a:r>
            <a:r>
              <a:rPr lang="uk-UA" dirty="0"/>
              <a:t>, </a:t>
            </a:r>
            <a:r>
              <a:rPr lang="uk-UA" dirty="0">
                <a:hlinkClick r:id="rId3" tooltip="Гормон"/>
              </a:rPr>
              <a:t>гормонів</a:t>
            </a:r>
            <a:r>
              <a:rPr lang="uk-UA" dirty="0"/>
              <a:t>, </a:t>
            </a:r>
            <a:r>
              <a:rPr lang="uk-UA" dirty="0">
                <a:hlinkClick r:id="rId4" tooltip="Антитіло"/>
              </a:rPr>
              <a:t>антитіл</a:t>
            </a:r>
            <a:r>
              <a:rPr lang="uk-UA" dirty="0"/>
              <a:t> тощо), вивченню </a:t>
            </a:r>
            <a:r>
              <a:rPr lang="uk-UA" dirty="0" err="1"/>
              <a:t>обміну </a:t>
            </a:r>
            <a:r>
              <a:rPr lang="uk-UA" dirty="0" err="1">
                <a:hlinkClick r:id="rId5" tooltip="Азотисті сполуки (ще не написана)"/>
              </a:rPr>
              <a:t>азотистих</a:t>
            </a:r>
            <a:r>
              <a:rPr lang="uk-UA" dirty="0"/>
              <a:t> сполук, </a:t>
            </a:r>
            <a:r>
              <a:rPr lang="uk-UA" dirty="0">
                <a:hlinkClick r:id="rId6" tooltip="Вуглеводи"/>
              </a:rPr>
              <a:t>вуглеводів</a:t>
            </a:r>
            <a:r>
              <a:rPr lang="uk-UA" dirty="0"/>
              <a:t>,</a:t>
            </a:r>
            <a:r>
              <a:rPr lang="uk-UA" dirty="0" err="1"/>
              <a:t> </a:t>
            </a:r>
            <a:r>
              <a:rPr lang="uk-UA" dirty="0" err="1">
                <a:hlinkClick r:id="rId7" tooltip="Жири"/>
              </a:rPr>
              <a:t>жирів</a:t>
            </a:r>
            <a:r>
              <a:rPr lang="uk-UA" dirty="0" err="1"/>
              <a:t> та </a:t>
            </a:r>
            <a:r>
              <a:rPr lang="uk-UA" dirty="0">
                <a:hlinkClick r:id="rId8" tooltip="Ліпіди"/>
              </a:rPr>
              <a:t>ліпідів</a:t>
            </a:r>
            <a:r>
              <a:rPr lang="uk-UA" dirty="0"/>
              <a:t>, </a:t>
            </a:r>
            <a:r>
              <a:rPr lang="uk-UA" dirty="0">
                <a:hlinkClick r:id="rId9" tooltip="Вітаміни"/>
              </a:rPr>
              <a:t>вітамінів</a:t>
            </a:r>
            <a:r>
              <a:rPr lang="uk-UA" dirty="0"/>
              <a:t>, мінеральних речовин (зокрема, мікроелементів); дослідженню впливу на процеси обміну деяких речовин, що стимулюють ріст, </a:t>
            </a:r>
            <a:r>
              <a:rPr lang="uk-UA" dirty="0">
                <a:hlinkClick r:id="rId10" tooltip="Антибіотики"/>
              </a:rPr>
              <a:t>антибіотиків</a:t>
            </a:r>
            <a:r>
              <a:rPr lang="uk-UA" dirty="0"/>
              <a:t> тощо. Докладно вивчаються біохімічні особливості </a:t>
            </a:r>
            <a:r>
              <a:rPr lang="uk-UA" dirty="0">
                <a:hlinkClick r:id="rId11" tooltip="Нервова тканина"/>
              </a:rPr>
              <a:t>нервової тканини</a:t>
            </a:r>
            <a:r>
              <a:rPr lang="uk-UA" dirty="0"/>
              <a:t>, </a:t>
            </a:r>
            <a:r>
              <a:rPr lang="uk-UA" dirty="0">
                <a:hlinkClick r:id="rId12" tooltip="М'яз"/>
              </a:rPr>
              <a:t>м'язів</a:t>
            </a:r>
            <a:r>
              <a:rPr lang="uk-UA" dirty="0"/>
              <a:t>, </a:t>
            </a:r>
            <a:r>
              <a:rPr lang="uk-UA" dirty="0">
                <a:hlinkClick r:id="rId13" tooltip="Печінка"/>
              </a:rPr>
              <a:t>печінки</a:t>
            </a:r>
            <a:r>
              <a:rPr lang="uk-UA" dirty="0"/>
              <a:t> та інших органів та систем організму. </a:t>
            </a:r>
            <a:endParaRPr lang="uk-UA" dirty="0"/>
          </a:p>
        </p:txBody>
      </p:sp>
      <p:pic>
        <p:nvPicPr>
          <p:cNvPr id="8194"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12160" y="4797152"/>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323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836712"/>
            <a:ext cx="6777317" cy="3508977"/>
          </a:xfrm>
        </p:spPr>
        <p:txBody>
          <a:bodyPr>
            <a:normAutofit lnSpcReduction="10000"/>
          </a:bodyPr>
          <a:lstStyle/>
          <a:p>
            <a:r>
              <a:rPr lang="uk-UA" dirty="0"/>
              <a:t>Узагальнення біохімії допомагають висвітлити еволюцію органічного світу й питання про </a:t>
            </a:r>
            <a:r>
              <a:rPr lang="uk-UA" dirty="0">
                <a:hlinkClick r:id="rId2" tooltip="Виникнення життя на Землі"/>
              </a:rPr>
              <a:t>виникнення життя на Землі</a:t>
            </a:r>
            <a:r>
              <a:rPr lang="uk-UA" dirty="0"/>
              <a:t>. Досягнення біохімії використовуються у </a:t>
            </a:r>
            <a:r>
              <a:rPr lang="uk-UA" dirty="0">
                <a:hlinkClick r:id="rId3" tooltip="Медицина"/>
              </a:rPr>
              <a:t>медицині</a:t>
            </a:r>
            <a:r>
              <a:rPr lang="uk-UA" dirty="0"/>
              <a:t> (</a:t>
            </a:r>
            <a:r>
              <a:rPr lang="uk-UA" dirty="0">
                <a:hlinkClick r:id="rId4" tooltip="Клінічна біохімія (ще не написана)"/>
              </a:rPr>
              <a:t>клінічна біохімія</a:t>
            </a:r>
            <a:r>
              <a:rPr lang="uk-UA" dirty="0"/>
              <a:t>), сільському господарстві (</a:t>
            </a:r>
            <a:r>
              <a:rPr lang="uk-UA" dirty="0">
                <a:hlinkClick r:id="rId5" tooltip="Зоотехнічна біохімія (ще не написана)"/>
              </a:rPr>
              <a:t>зоотехнічна </a:t>
            </a:r>
            <a:r>
              <a:rPr lang="uk-UA" dirty="0" err="1">
                <a:hlinkClick r:id="rId5" tooltip="Зоотехнічна біохімія (ще не написана)"/>
              </a:rPr>
              <a:t>біохімія</a:t>
            </a:r>
            <a:r>
              <a:rPr lang="uk-UA" dirty="0" err="1"/>
              <a:t> і </a:t>
            </a:r>
            <a:r>
              <a:rPr lang="uk-UA" dirty="0" err="1">
                <a:hlinkClick r:id="rId6" tooltip="Агробіохімія (ще не написана)"/>
              </a:rPr>
              <a:t>агр</a:t>
            </a:r>
            <a:r>
              <a:rPr lang="uk-UA" dirty="0">
                <a:hlinkClick r:id="rId6" tooltip="Агробіохімія (ще не написана)"/>
              </a:rPr>
              <a:t>обіохімія</a:t>
            </a:r>
            <a:r>
              <a:rPr lang="uk-UA" dirty="0"/>
              <a:t>) та в </a:t>
            </a:r>
            <a:r>
              <a:rPr lang="uk-UA" dirty="0">
                <a:hlinkClick r:id="rId7" tooltip="Харчова промисловість"/>
              </a:rPr>
              <a:t>харчовій</a:t>
            </a:r>
            <a:r>
              <a:rPr lang="uk-UA" dirty="0"/>
              <a:t> і </a:t>
            </a:r>
            <a:r>
              <a:rPr lang="uk-UA" dirty="0">
                <a:hlinkClick r:id="rId8" tooltip="Фармацевтична промисловість"/>
              </a:rPr>
              <a:t>хіміко-фармацевтичній</a:t>
            </a:r>
            <a:r>
              <a:rPr lang="uk-UA" dirty="0"/>
              <a:t> промисловості (</a:t>
            </a:r>
            <a:r>
              <a:rPr lang="uk-UA" dirty="0">
                <a:hlinkClick r:id="rId9" tooltip="Технічна біохімія (ще не написана)"/>
              </a:rPr>
              <a:t>технічна біохімія</a:t>
            </a:r>
            <a:r>
              <a:rPr lang="uk-UA" dirty="0"/>
              <a:t>).</a:t>
            </a:r>
          </a:p>
          <a:p>
            <a:endParaRPr lang="uk-UA" dirty="0"/>
          </a:p>
        </p:txBody>
      </p:sp>
      <p:pic>
        <p:nvPicPr>
          <p:cNvPr id="9218"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52120" y="4365104"/>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062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7024744" cy="1143000"/>
          </a:xfrm>
        </p:spPr>
        <p:txBody>
          <a:bodyPr/>
          <a:lstStyle/>
          <a:p>
            <a:r>
              <a:rPr lang="uk-UA" dirty="0" smtClean="0"/>
              <a:t>Напрямки біохімії:</a:t>
            </a:r>
            <a:endParaRPr lang="uk-UA" dirty="0"/>
          </a:p>
        </p:txBody>
      </p:sp>
      <p:sp>
        <p:nvSpPr>
          <p:cNvPr id="3" name="Объект 2"/>
          <p:cNvSpPr>
            <a:spLocks noGrp="1"/>
          </p:cNvSpPr>
          <p:nvPr>
            <p:ph idx="1"/>
          </p:nvPr>
        </p:nvSpPr>
        <p:spPr>
          <a:xfrm>
            <a:off x="1115616" y="2060848"/>
            <a:ext cx="6705193" cy="3771781"/>
          </a:xfrm>
        </p:spPr>
        <p:txBody>
          <a:bodyPr>
            <a:normAutofit lnSpcReduction="10000"/>
          </a:bodyPr>
          <a:lstStyle/>
          <a:p>
            <a:pPr lvl="0"/>
            <a:r>
              <a:rPr lang="uk-UA" dirty="0">
                <a:hlinkClick r:id="rId2" tooltip="Амінокислоти"/>
              </a:rPr>
              <a:t>Амінокислоти</a:t>
            </a:r>
            <a:r>
              <a:rPr lang="uk-UA" dirty="0"/>
              <a:t>, </a:t>
            </a:r>
            <a:r>
              <a:rPr lang="uk-UA" dirty="0">
                <a:hlinkClick r:id="rId3" tooltip="Пептиди"/>
              </a:rPr>
              <a:t>пептиди</a:t>
            </a:r>
            <a:r>
              <a:rPr lang="uk-UA" dirty="0"/>
              <a:t> та білки (методи виділення та синтезу, дослідження будови, властивостей; синтез пептидів, вивчення зв'язку їх будови з функцією).</a:t>
            </a:r>
          </a:p>
          <a:p>
            <a:pPr lvl="0"/>
            <a:r>
              <a:rPr lang="uk-UA" dirty="0">
                <a:hlinkClick r:id="rId4" tooltip="Нуклеїнові кислоти"/>
              </a:rPr>
              <a:t>Нуклеїнові кислоти</a:t>
            </a:r>
            <a:r>
              <a:rPr lang="uk-UA" dirty="0"/>
              <a:t> (виділення, дослідження будови, синтез і вивчення хімічних властивостей природних і модифікованих </a:t>
            </a:r>
            <a:r>
              <a:rPr lang="uk-UA" dirty="0">
                <a:hlinkClick r:id="rId5" tooltip="Ген"/>
              </a:rPr>
              <a:t>генів</a:t>
            </a:r>
            <a:r>
              <a:rPr lang="uk-UA" dirty="0"/>
              <a:t>,</a:t>
            </a:r>
            <a:r>
              <a:rPr lang="uk-UA" dirty="0" err="1"/>
              <a:t> </a:t>
            </a:r>
            <a:r>
              <a:rPr lang="uk-UA" dirty="0" err="1">
                <a:hlinkClick r:id="rId6" tooltip="Нуклеозид"/>
              </a:rPr>
              <a:t>нуклеозиді</a:t>
            </a:r>
            <a:r>
              <a:rPr lang="uk-UA" dirty="0">
                <a:hlinkClick r:id="rId6" tooltip="Нуклеозид"/>
              </a:rPr>
              <a:t>в</a:t>
            </a:r>
            <a:r>
              <a:rPr lang="uk-UA" dirty="0"/>
              <a:t>, </a:t>
            </a:r>
            <a:r>
              <a:rPr lang="uk-UA" dirty="0">
                <a:hlinkClick r:id="rId7" tooltip="Нуклеотиди"/>
              </a:rPr>
              <a:t>нуклеотидів</a:t>
            </a:r>
            <a:r>
              <a:rPr lang="uk-UA" dirty="0"/>
              <a:t>, </a:t>
            </a:r>
            <a:r>
              <a:rPr lang="uk-UA" dirty="0">
                <a:hlinkClick r:id="rId8" tooltip="Полінуклеотиди"/>
              </a:rPr>
              <a:t>полінуклеотидів</a:t>
            </a:r>
            <a:r>
              <a:rPr lang="uk-UA" dirty="0"/>
              <a:t> та їхніх аналогів).</a:t>
            </a:r>
          </a:p>
          <a:p>
            <a:endParaRPr lang="uk-UA" dirty="0"/>
          </a:p>
        </p:txBody>
      </p:sp>
    </p:spTree>
    <p:extLst>
      <p:ext uri="{BB962C8B-B14F-4D97-AF65-F5344CB8AC3E}">
        <p14:creationId xmlns:p14="http://schemas.microsoft.com/office/powerpoint/2010/main" val="368740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268760"/>
            <a:ext cx="6777317" cy="3508977"/>
          </a:xfrm>
        </p:spPr>
        <p:txBody>
          <a:bodyPr>
            <a:normAutofit fontScale="92500" lnSpcReduction="10000"/>
          </a:bodyPr>
          <a:lstStyle/>
          <a:p>
            <a:pPr lvl="0"/>
            <a:r>
              <a:rPr lang="uk-UA" dirty="0"/>
              <a:t>Ліпіди (виділення, дослідження будови, синтез).</a:t>
            </a:r>
          </a:p>
          <a:p>
            <a:pPr lvl="0"/>
            <a:r>
              <a:rPr lang="uk-UA" dirty="0"/>
              <a:t>Вуглеводи та їхні похідні. Змішані </a:t>
            </a:r>
            <a:r>
              <a:rPr lang="uk-UA" dirty="0">
                <a:hlinkClick r:id="rId2" tooltip="Біополімери"/>
              </a:rPr>
              <a:t>біополімери</a:t>
            </a:r>
            <a:r>
              <a:rPr lang="uk-UA" dirty="0"/>
              <a:t> (виділення, дослідження будови, хімічних властивостей, синтез).</a:t>
            </a:r>
          </a:p>
          <a:p>
            <a:pPr lvl="0"/>
            <a:r>
              <a:rPr lang="uk-UA" dirty="0">
                <a:hlinkClick r:id="rId3" tooltip="Стероїдні гормони"/>
              </a:rPr>
              <a:t>Стероїдні гормони</a:t>
            </a:r>
            <a:r>
              <a:rPr lang="uk-UA" dirty="0"/>
              <a:t> (виділення, </a:t>
            </a:r>
            <a:r>
              <a:rPr lang="uk-UA" dirty="0">
                <a:hlinkClick r:id="rId4" tooltip="Хімія стероїдів (ще не написана)"/>
              </a:rPr>
              <a:t>хімія стероїдів</a:t>
            </a:r>
            <a:r>
              <a:rPr lang="uk-UA" dirty="0"/>
              <a:t>, їх хімічна трансформація, синтез, вивчення механізмів дії), вітаміни, </a:t>
            </a:r>
            <a:r>
              <a:rPr lang="uk-UA" dirty="0">
                <a:hlinkClick r:id="rId5" tooltip="Коферменти"/>
              </a:rPr>
              <a:t>коферменти</a:t>
            </a:r>
            <a:r>
              <a:rPr lang="uk-UA" dirty="0"/>
              <a:t>.</a:t>
            </a:r>
          </a:p>
          <a:p>
            <a:endParaRPr lang="uk-UA" dirty="0"/>
          </a:p>
        </p:txBody>
      </p:sp>
      <p:pic>
        <p:nvPicPr>
          <p:cNvPr id="10242"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4509120"/>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822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196752"/>
            <a:ext cx="6777317" cy="3508977"/>
          </a:xfrm>
        </p:spPr>
        <p:txBody>
          <a:bodyPr>
            <a:normAutofit fontScale="92500" lnSpcReduction="10000"/>
          </a:bodyPr>
          <a:lstStyle/>
          <a:p>
            <a:pPr lvl="0"/>
            <a:r>
              <a:rPr lang="uk-UA" dirty="0"/>
              <a:t>Хімічні дослідження </a:t>
            </a:r>
            <a:r>
              <a:rPr lang="uk-UA" dirty="0">
                <a:hlinkClick r:id="rId2" tooltip="Природна сировина (ще не написана)"/>
              </a:rPr>
              <a:t>природної сировини</a:t>
            </a:r>
            <a:r>
              <a:rPr lang="uk-UA" dirty="0"/>
              <a:t> (</a:t>
            </a:r>
            <a:r>
              <a:rPr lang="uk-UA" dirty="0" err="1">
                <a:hlinkClick r:id="rId3" tooltip="Рослинна сировина (ще не написана)"/>
              </a:rPr>
              <a:t>рослинної</a:t>
            </a:r>
            <a:r>
              <a:rPr lang="uk-UA" dirty="0" err="1"/>
              <a:t> та </a:t>
            </a:r>
            <a:r>
              <a:rPr lang="uk-UA" dirty="0" err="1">
                <a:hlinkClick r:id="rId4" tooltip="Мікробіологічна сировина (ще не написана)"/>
              </a:rPr>
              <a:t>мікроб</a:t>
            </a:r>
            <a:r>
              <a:rPr lang="uk-UA" dirty="0">
                <a:hlinkClick r:id="rId4" tooltip="Мікробіологічна сировина (ще не написана)"/>
              </a:rPr>
              <a:t>іологічної</a:t>
            </a:r>
            <a:r>
              <a:rPr lang="uk-UA" dirty="0"/>
              <a:t>) для розроблення </a:t>
            </a:r>
            <a:r>
              <a:rPr lang="uk-UA" dirty="0">
                <a:hlinkClick r:id="rId5" tooltip="Біологічно активні речовини"/>
              </a:rPr>
              <a:t>біологічно активних речовин</a:t>
            </a:r>
            <a:r>
              <a:rPr lang="uk-UA" dirty="0"/>
              <a:t>.</a:t>
            </a:r>
          </a:p>
          <a:p>
            <a:pPr lvl="0"/>
            <a:r>
              <a:rPr lang="uk-UA" dirty="0"/>
              <a:t>Нові </a:t>
            </a:r>
            <a:r>
              <a:rPr lang="uk-UA" dirty="0">
                <a:hlinkClick r:id="rId6" tooltip="Лікарські препарати"/>
              </a:rPr>
              <a:t>лікарські препарати</a:t>
            </a:r>
            <a:r>
              <a:rPr lang="uk-UA" dirty="0"/>
              <a:t> (пошук, синтез і вивчення нових ефективних лікарських препаратів, розроблення методів виділення та хімічної трансформації).</a:t>
            </a:r>
          </a:p>
          <a:p>
            <a:pPr lvl="0"/>
            <a:r>
              <a:rPr lang="uk-UA" dirty="0"/>
              <a:t>Природні та синтетичні низькомолекулярні </a:t>
            </a:r>
            <a:r>
              <a:rPr lang="uk-UA" dirty="0" err="1"/>
              <a:t>біорегулятори</a:t>
            </a:r>
            <a:r>
              <a:rPr lang="uk-UA" dirty="0"/>
              <a:t> та їхні аналоги.</a:t>
            </a:r>
          </a:p>
          <a:p>
            <a:endParaRPr lang="uk-UA" dirty="0"/>
          </a:p>
        </p:txBody>
      </p:sp>
      <p:pic>
        <p:nvPicPr>
          <p:cNvPr id="11266"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4128" y="4725144"/>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861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3.Обмін речовин, як важлива особливість живої матерії</a:t>
            </a:r>
            <a:r>
              <a:rPr lang="uk-UA" b="1" dirty="0" smtClean="0"/>
              <a:t>.</a:t>
            </a:r>
            <a:endParaRPr lang="uk-UA" dirty="0"/>
          </a:p>
        </p:txBody>
      </p:sp>
      <p:sp>
        <p:nvSpPr>
          <p:cNvPr id="3" name="Объект 2"/>
          <p:cNvSpPr>
            <a:spLocks noGrp="1"/>
          </p:cNvSpPr>
          <p:nvPr>
            <p:ph idx="1"/>
          </p:nvPr>
        </p:nvSpPr>
        <p:spPr/>
        <p:txBody>
          <a:bodyPr>
            <a:normAutofit fontScale="85000" lnSpcReduction="10000"/>
          </a:bodyPr>
          <a:lstStyle/>
          <a:p>
            <a:r>
              <a:rPr lang="uk-UA" b="1" dirty="0" err="1"/>
              <a:t>О́бмін</a:t>
            </a:r>
            <a:r>
              <a:rPr lang="uk-UA" b="1" dirty="0"/>
              <a:t> </a:t>
            </a:r>
            <a:r>
              <a:rPr lang="uk-UA" b="1" dirty="0" err="1"/>
              <a:t>речови́н</a:t>
            </a:r>
            <a:r>
              <a:rPr lang="uk-UA" dirty="0" err="1"/>
              <a:t> або </a:t>
            </a:r>
            <a:r>
              <a:rPr lang="uk-UA" b="1" dirty="0" err="1"/>
              <a:t>мета</a:t>
            </a:r>
            <a:r>
              <a:rPr lang="uk-UA" b="1" dirty="0"/>
              <a:t>болі́зм</a:t>
            </a:r>
            <a:r>
              <a:rPr lang="uk-UA" dirty="0"/>
              <a:t> — сукупність </a:t>
            </a:r>
            <a:r>
              <a:rPr lang="uk-UA" dirty="0">
                <a:hlinkClick r:id="rId2" tooltip="Хімічна реакція"/>
              </a:rPr>
              <a:t>хімічних реакцій</a:t>
            </a:r>
            <a:r>
              <a:rPr lang="uk-UA" dirty="0"/>
              <a:t>, що відбуваються в живих </a:t>
            </a:r>
            <a:r>
              <a:rPr lang="uk-UA" dirty="0">
                <a:hlinkClick r:id="rId3" tooltip="Організм"/>
              </a:rPr>
              <a:t>організмах</a:t>
            </a:r>
            <a:r>
              <a:rPr lang="uk-UA" dirty="0"/>
              <a:t>. Метаболізм поділяється на дві гілки: </a:t>
            </a:r>
            <a:r>
              <a:rPr lang="uk-UA" dirty="0">
                <a:hlinkClick r:id="rId4" tooltip="Катаболізм"/>
              </a:rPr>
              <a:t>катаболізм</a:t>
            </a:r>
            <a:r>
              <a:rPr lang="uk-UA" dirty="0"/>
              <a:t> (дисиміляція або енергетичний обмін), що охоплює реакції розщеплення складних </a:t>
            </a:r>
            <a:r>
              <a:rPr lang="uk-UA" dirty="0">
                <a:hlinkClick r:id="rId5" tooltip="Органічні сполуки"/>
              </a:rPr>
              <a:t>органічних речовин</a:t>
            </a:r>
            <a:r>
              <a:rPr lang="uk-UA" dirty="0"/>
              <a:t> до простіших, яке супроводжується </a:t>
            </a:r>
            <a:r>
              <a:rPr lang="uk-UA" dirty="0" err="1"/>
              <a:t>їх </a:t>
            </a:r>
            <a:r>
              <a:rPr lang="uk-UA" dirty="0" err="1">
                <a:hlinkClick r:id="rId6" tooltip="Окиснення"/>
              </a:rPr>
              <a:t>окиснення</a:t>
            </a:r>
            <a:r>
              <a:rPr lang="uk-UA" dirty="0">
                <a:hlinkClick r:id="rId6" tooltip="Окиснення"/>
              </a:rPr>
              <a:t>м</a:t>
            </a:r>
            <a:r>
              <a:rPr lang="uk-UA" dirty="0"/>
              <a:t> і виділенням корисної </a:t>
            </a:r>
            <a:r>
              <a:rPr lang="uk-UA" dirty="0">
                <a:hlinkClick r:id="rId7" tooltip="Енергія"/>
              </a:rPr>
              <a:t>енергії</a:t>
            </a:r>
            <a:r>
              <a:rPr lang="uk-UA" dirty="0"/>
              <a:t>, та </a:t>
            </a:r>
            <a:r>
              <a:rPr lang="uk-UA" dirty="0">
                <a:hlinkClick r:id="rId8" tooltip="Анаболізм"/>
              </a:rPr>
              <a:t>анаболізм</a:t>
            </a:r>
            <a:r>
              <a:rPr lang="uk-UA" dirty="0"/>
              <a:t> (асиміляція або пластичний обмін) — реакції синтезу необхідних </a:t>
            </a:r>
            <a:r>
              <a:rPr lang="uk-UA" dirty="0">
                <a:hlinkClick r:id="rId9" tooltip="Клітина"/>
              </a:rPr>
              <a:t>клітині</a:t>
            </a:r>
            <a:r>
              <a:rPr lang="uk-UA" dirty="0"/>
              <a:t> речовин, у яких енергія, отримана у катаболічних реакціях, використовується.</a:t>
            </a:r>
          </a:p>
          <a:p>
            <a:endParaRPr lang="uk-UA" dirty="0"/>
          </a:p>
        </p:txBody>
      </p:sp>
    </p:spTree>
    <p:extLst>
      <p:ext uri="{BB962C8B-B14F-4D97-AF65-F5344CB8AC3E}">
        <p14:creationId xmlns:p14="http://schemas.microsoft.com/office/powerpoint/2010/main" val="3075769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836712"/>
            <a:ext cx="6993225" cy="4995917"/>
          </a:xfrm>
        </p:spPr>
        <p:txBody>
          <a:bodyPr>
            <a:normAutofit fontScale="92500" lnSpcReduction="10000"/>
          </a:bodyPr>
          <a:lstStyle/>
          <a:p>
            <a:r>
              <a:rPr lang="uk-UA" dirty="0"/>
              <a:t>Майже всі метаболічні реакції </a:t>
            </a:r>
            <a:r>
              <a:rPr lang="uk-UA" dirty="0" err="1"/>
              <a:t>пришвидшуються </a:t>
            </a:r>
            <a:r>
              <a:rPr lang="uk-UA" dirty="0" err="1">
                <a:hlinkClick r:id="rId2" tooltip="Фермент"/>
              </a:rPr>
              <a:t>ферментами</a:t>
            </a:r>
            <a:r>
              <a:rPr lang="uk-UA" dirty="0" err="1"/>
              <a:t> — </a:t>
            </a:r>
            <a:r>
              <a:rPr lang="uk-UA" dirty="0" err="1">
                <a:hlinkClick r:id="rId3" tooltip="Каталізатор"/>
              </a:rPr>
              <a:t>каталізаторами</a:t>
            </a:r>
            <a:r>
              <a:rPr lang="uk-UA" dirty="0" err="1"/>
              <a:t> </a:t>
            </a:r>
            <a:r>
              <a:rPr lang="uk-UA" dirty="0" err="1">
                <a:hlinkClick r:id="rId4" tooltip="Білок"/>
              </a:rPr>
              <a:t>б</a:t>
            </a:r>
            <a:r>
              <a:rPr lang="uk-UA" dirty="0">
                <a:hlinkClick r:id="rId4" tooltip="Білок"/>
              </a:rPr>
              <a:t>ілкової</a:t>
            </a:r>
            <a:r>
              <a:rPr lang="uk-UA" dirty="0"/>
              <a:t> природи. Ферменти не тільки роблять можливим швидке протікання у клітині великої кількості реакцій, що за інших умов потребували би дуже </a:t>
            </a:r>
            <a:r>
              <a:rPr lang="uk-UA" dirty="0" err="1"/>
              <a:t>високих </a:t>
            </a:r>
            <a:r>
              <a:rPr lang="uk-UA" dirty="0" err="1">
                <a:hlinkClick r:id="rId5" tooltip="Температура"/>
              </a:rPr>
              <a:t>темпер</a:t>
            </a:r>
            <a:r>
              <a:rPr lang="uk-UA" dirty="0">
                <a:hlinkClick r:id="rId5" tooltip="Температура"/>
              </a:rPr>
              <a:t>атур</a:t>
            </a:r>
            <a:r>
              <a:rPr lang="uk-UA" dirty="0"/>
              <a:t> або/і </a:t>
            </a:r>
            <a:r>
              <a:rPr lang="uk-UA" dirty="0">
                <a:hlinkClick r:id="rId6" tooltip="Тиск"/>
              </a:rPr>
              <a:t>тиску</a:t>
            </a:r>
            <a:r>
              <a:rPr lang="uk-UA" dirty="0"/>
              <a:t>, а й дозволяють регулювати їх за потреби. Реакції </a:t>
            </a:r>
            <a:r>
              <a:rPr lang="uk-UA" dirty="0" err="1"/>
              <a:t>каталізовані</a:t>
            </a:r>
            <a:r>
              <a:rPr lang="uk-UA" dirty="0"/>
              <a:t> ферментами часто об'єднуються у послідовності, де продукт однієї </a:t>
            </a:r>
            <a:r>
              <a:rPr lang="uk-UA" dirty="0" err="1"/>
              <a:t>стає </a:t>
            </a:r>
            <a:r>
              <a:rPr lang="uk-UA" dirty="0" err="1">
                <a:hlinkClick r:id="rId7" tooltip="Субстрат (біохімія)"/>
              </a:rPr>
              <a:t>субстрато</a:t>
            </a:r>
            <a:r>
              <a:rPr lang="uk-UA" dirty="0">
                <a:hlinkClick r:id="rId7" tooltip="Субстрат (біохімія)"/>
              </a:rPr>
              <a:t>м</a:t>
            </a:r>
            <a:r>
              <a:rPr lang="uk-UA" dirty="0"/>
              <a:t> для наступної, такі серії реакцій називаються </a:t>
            </a:r>
            <a:r>
              <a:rPr lang="uk-UA" dirty="0">
                <a:hlinkClick r:id="rId8" tooltip="Метаболічний шлях (ще не написана)"/>
              </a:rPr>
              <a:t>метаболічними шляхами</a:t>
            </a:r>
            <a:r>
              <a:rPr lang="uk-UA" dirty="0"/>
              <a:t>. Метаболічні шляхи, своєю чергою, поєднуються між собою, утворюючи складні розгалужені сітки.</a:t>
            </a:r>
          </a:p>
          <a:p>
            <a:endParaRPr lang="uk-UA" dirty="0"/>
          </a:p>
        </p:txBody>
      </p:sp>
    </p:spTree>
    <p:extLst>
      <p:ext uri="{BB962C8B-B14F-4D97-AF65-F5344CB8AC3E}">
        <p14:creationId xmlns:p14="http://schemas.microsoft.com/office/powerpoint/2010/main" val="836509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1268760"/>
            <a:ext cx="6777317" cy="3508977"/>
          </a:xfrm>
        </p:spPr>
        <p:txBody>
          <a:bodyPr/>
          <a:lstStyle/>
          <a:p>
            <a:r>
              <a:rPr lang="uk-UA" dirty="0"/>
              <a:t>Важливою характеристикою основних метаболічних шляхів та їх компонентів є те, що вони є спільними для більшості живих організмів, що свідчить про єдність походження живої природи. Проте певні особливості метаболізму має не лише кожен </a:t>
            </a:r>
            <a:r>
              <a:rPr lang="uk-UA" dirty="0">
                <a:hlinkClick r:id="rId2" tooltip="Вид (біологія)"/>
              </a:rPr>
              <a:t>вид</a:t>
            </a:r>
            <a:r>
              <a:rPr lang="uk-UA" dirty="0"/>
              <a:t>, а й окремі особини в межах виду.</a:t>
            </a:r>
          </a:p>
        </p:txBody>
      </p:sp>
      <p:pic>
        <p:nvPicPr>
          <p:cNvPr id="12290"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365104"/>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422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052736"/>
            <a:ext cx="6705193" cy="4779893"/>
          </a:xfrm>
        </p:spPr>
        <p:txBody>
          <a:bodyPr>
            <a:normAutofit fontScale="92500" lnSpcReduction="10000"/>
          </a:bodyPr>
          <a:lstStyle/>
          <a:p>
            <a:r>
              <a:rPr lang="uk-UA" b="1" dirty="0"/>
              <a:t>Обмін речовин складається з двох процесів:</a:t>
            </a:r>
            <a:r>
              <a:rPr lang="uk-UA" dirty="0"/>
              <a:t> асиміляції, або анаболізму - пластичний обмін (засвоєння речовин та синтезу специфічних для кожної тканини сполук), і дисиміляції, або катаболізму - енергетичний обмін (ферментативного розщеплення органічних речовин та виведення з організму продуктів розпаду).</a:t>
            </a:r>
          </a:p>
          <a:p>
            <a:r>
              <a:rPr lang="uk-UA" dirty="0"/>
              <a:t>В основі обміну речовин лежить велика кількість хімічних реакцій, які відбуваються в певній послідовності і тісно пов'язані одна з одною. Ці реакції </a:t>
            </a:r>
            <a:r>
              <a:rPr lang="uk-UA" dirty="0" err="1"/>
              <a:t>каталізуються</a:t>
            </a:r>
            <a:r>
              <a:rPr lang="uk-UA" dirty="0"/>
              <a:t> ферментами і знаходяться під контролем нервової системи.</a:t>
            </a:r>
          </a:p>
          <a:p>
            <a:endParaRPr lang="uk-UA" dirty="0"/>
          </a:p>
        </p:txBody>
      </p:sp>
    </p:spTree>
    <p:extLst>
      <p:ext uri="{BB962C8B-B14F-4D97-AF65-F5344CB8AC3E}">
        <p14:creationId xmlns:p14="http://schemas.microsoft.com/office/powerpoint/2010/main" val="3676585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692696"/>
            <a:ext cx="6777317" cy="4805121"/>
          </a:xfrm>
        </p:spPr>
        <p:txBody>
          <a:bodyPr/>
          <a:lstStyle/>
          <a:p>
            <a:pPr algn="ctr"/>
            <a:r>
              <a:rPr lang="uk-UA" dirty="0"/>
              <a:t>Змістовний модуль I. Білки</a:t>
            </a:r>
            <a:r>
              <a:rPr lang="uk-UA" dirty="0" smtClean="0"/>
              <a:t>.</a:t>
            </a:r>
          </a:p>
          <a:p>
            <a:pPr algn="ctr"/>
            <a:endParaRPr lang="uk-UA" dirty="0"/>
          </a:p>
          <a:p>
            <a:pPr algn="ctr"/>
            <a:r>
              <a:rPr lang="uk-UA" dirty="0"/>
              <a:t>Лекція </a:t>
            </a:r>
            <a:r>
              <a:rPr lang="uk-UA" dirty="0" smtClean="0"/>
              <a:t>1</a:t>
            </a:r>
          </a:p>
          <a:p>
            <a:endParaRPr lang="uk-UA" dirty="0"/>
          </a:p>
          <a:p>
            <a:r>
              <a:rPr lang="uk-UA" b="1" dirty="0"/>
              <a:t>Тема 1. Вступ. Біохімія, як наука</a:t>
            </a:r>
            <a:r>
              <a:rPr lang="uk-UA" b="1" dirty="0" smtClean="0"/>
              <a:t>.</a:t>
            </a:r>
          </a:p>
          <a:p>
            <a:endParaRPr lang="uk-UA" dirty="0"/>
          </a:p>
          <a:p>
            <a:pPr lvl="0"/>
            <a:r>
              <a:rPr lang="uk-UA" dirty="0" smtClean="0"/>
              <a:t>1. Біохімія</a:t>
            </a:r>
            <a:r>
              <a:rPr lang="uk-UA" dirty="0"/>
              <a:t>, як наука.</a:t>
            </a:r>
          </a:p>
          <a:p>
            <a:pPr lvl="0"/>
            <a:r>
              <a:rPr lang="uk-UA" dirty="0" smtClean="0"/>
              <a:t>2. Роль </a:t>
            </a:r>
            <a:r>
              <a:rPr lang="uk-UA" dirty="0"/>
              <a:t>та місце біохімії в системі природних наук.</a:t>
            </a:r>
          </a:p>
          <a:p>
            <a:pPr lvl="0"/>
            <a:r>
              <a:rPr lang="uk-UA" dirty="0" smtClean="0"/>
              <a:t>3. Обмін </a:t>
            </a:r>
            <a:r>
              <a:rPr lang="uk-UA" dirty="0"/>
              <a:t>речовин, як важлива особливість живої матерії.</a:t>
            </a:r>
          </a:p>
          <a:p>
            <a:endParaRPr lang="uk-UA" dirty="0"/>
          </a:p>
        </p:txBody>
      </p:sp>
    </p:spTree>
    <p:extLst>
      <p:ext uri="{BB962C8B-B14F-4D97-AF65-F5344CB8AC3E}">
        <p14:creationId xmlns:p14="http://schemas.microsoft.com/office/powerpoint/2010/main" val="404278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980728"/>
            <a:ext cx="6849209" cy="4851901"/>
          </a:xfrm>
        </p:spPr>
        <p:txBody>
          <a:bodyPr>
            <a:normAutofit fontScale="92500" lnSpcReduction="10000"/>
          </a:bodyPr>
          <a:lstStyle/>
          <a:p>
            <a:r>
              <a:rPr lang="uk-UA" dirty="0"/>
              <a:t>Обмін речовин можна умовно розділити на </a:t>
            </a:r>
            <a:r>
              <a:rPr lang="uk-UA" b="1" dirty="0"/>
              <a:t>зовнішній обмін</a:t>
            </a:r>
            <a:r>
              <a:rPr lang="uk-UA" dirty="0"/>
              <a:t>, який включає надходження харчових речовин в організм та видалення кінцевих продуктів розпаду, і </a:t>
            </a:r>
            <a:r>
              <a:rPr lang="uk-UA" b="1" dirty="0"/>
              <a:t>внутрішній</a:t>
            </a:r>
            <a:r>
              <a:rPr lang="uk-UA" dirty="0"/>
              <a:t>, який охоплює всі перетворення харчових речовин у клітинах організму.</a:t>
            </a:r>
          </a:p>
          <a:p>
            <a:r>
              <a:rPr lang="uk-UA" dirty="0"/>
              <a:t>Харчові речовини, які потрапили в організм, витрачаються на енергетичні та будівельні процеси, які протікають одночасно. При розпаді харчових речовин виділяється енергія, яка витрачається на синтез специфічних для даного організму сполук, на підтримку постійної температури тіла, проведення нервових імпульсів та ін.</a:t>
            </a:r>
          </a:p>
          <a:p>
            <a:endParaRPr lang="uk-UA" dirty="0"/>
          </a:p>
        </p:txBody>
      </p:sp>
    </p:spTree>
    <p:extLst>
      <p:ext uri="{BB962C8B-B14F-4D97-AF65-F5344CB8AC3E}">
        <p14:creationId xmlns:p14="http://schemas.microsoft.com/office/powerpoint/2010/main" val="2886716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764704"/>
            <a:ext cx="7848872" cy="5616624"/>
          </a:xfrm>
        </p:spPr>
        <p:txBody>
          <a:bodyPr>
            <a:normAutofit fontScale="85000" lnSpcReduction="20000"/>
          </a:bodyPr>
          <a:lstStyle/>
          <a:p>
            <a:r>
              <a:rPr lang="uk-UA" b="1" dirty="0" err="1"/>
              <a:t>Енергозабезпеченість</a:t>
            </a:r>
            <a:r>
              <a:rPr lang="uk-UA" b="1" dirty="0"/>
              <a:t> їжі повинна відповідати енерговитратам</a:t>
            </a:r>
            <a:r>
              <a:rPr lang="uk-UA" dirty="0"/>
              <a:t> </a:t>
            </a:r>
            <a:r>
              <a:rPr lang="uk-UA" b="1" dirty="0"/>
              <a:t>організму</a:t>
            </a:r>
            <a:r>
              <a:rPr lang="uk-UA" dirty="0"/>
              <a:t>, тобто енергетичні потреби людини повинні повністю покриватися за рахунок енергетичної цінності харчових продуктів, які входять у раціон людини.</a:t>
            </a:r>
          </a:p>
          <a:p>
            <a:r>
              <a:rPr lang="uk-UA" b="1" dirty="0"/>
              <a:t>Основні види харчових речовин</a:t>
            </a:r>
            <a:endParaRPr lang="uk-UA" dirty="0"/>
          </a:p>
          <a:p>
            <a:r>
              <a:rPr lang="uk-UA" dirty="0"/>
              <a:t>Для нормального функціонування організму щоденний раціон повинен включати шість основних складових:</a:t>
            </a:r>
          </a:p>
          <a:p>
            <a:pPr lvl="0"/>
            <a:r>
              <a:rPr lang="uk-UA" dirty="0"/>
              <a:t>білки,</a:t>
            </a:r>
          </a:p>
          <a:p>
            <a:pPr lvl="0"/>
            <a:r>
              <a:rPr lang="uk-UA" dirty="0"/>
              <a:t>жири,</a:t>
            </a:r>
          </a:p>
          <a:p>
            <a:pPr lvl="0"/>
            <a:r>
              <a:rPr lang="uk-UA" dirty="0"/>
              <a:t>вуглеводи,</a:t>
            </a:r>
          </a:p>
          <a:p>
            <a:pPr lvl="0"/>
            <a:r>
              <a:rPr lang="uk-UA" dirty="0"/>
              <a:t>вітаміни,</a:t>
            </a:r>
          </a:p>
          <a:p>
            <a:pPr lvl="0"/>
            <a:r>
              <a:rPr lang="uk-UA" dirty="0"/>
              <a:t>мінеральні речовини,</a:t>
            </a:r>
          </a:p>
          <a:p>
            <a:pPr lvl="0"/>
            <a:r>
              <a:rPr lang="uk-UA" dirty="0"/>
              <a:t>воду.</a:t>
            </a:r>
          </a:p>
          <a:p>
            <a:r>
              <a:rPr lang="uk-UA" dirty="0"/>
              <a:t>Харчові речовини, які люди отримують разом з їжею, можна умовно розділити на дві групи: ті, котрі необхідні їм у великих кількостях, або </a:t>
            </a:r>
            <a:r>
              <a:rPr lang="uk-UA" dirty="0" err="1"/>
              <a:t>макрокомпоненти</a:t>
            </a:r>
            <a:r>
              <a:rPr lang="uk-UA" dirty="0"/>
              <a:t> (вода, білки, жири, вуглеводи), та ті, котрі необхідні в менших кількостях, або </a:t>
            </a:r>
            <a:r>
              <a:rPr lang="uk-UA" dirty="0" err="1"/>
              <a:t>мікро-компоненти</a:t>
            </a:r>
            <a:r>
              <a:rPr lang="uk-UA" dirty="0"/>
              <a:t> (вітаміни та мінеральні компоненти).</a:t>
            </a:r>
          </a:p>
          <a:p>
            <a:pPr marL="68580" indent="0">
              <a:buNone/>
            </a:pPr>
            <a:endParaRPr lang="uk-UA" dirty="0"/>
          </a:p>
        </p:txBody>
      </p:sp>
    </p:spTree>
    <p:extLst>
      <p:ext uri="{BB962C8B-B14F-4D97-AF65-F5344CB8AC3E}">
        <p14:creationId xmlns:p14="http://schemas.microsoft.com/office/powerpoint/2010/main" val="2657950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5040559" cy="5256584"/>
          </a:xfrm>
        </p:spPr>
        <p:txBody>
          <a:bodyPr>
            <a:normAutofit fontScale="85000" lnSpcReduction="10000"/>
          </a:bodyPr>
          <a:lstStyle/>
          <a:p>
            <a:pPr marL="68580" lvl="0" indent="0">
              <a:buNone/>
            </a:pPr>
            <a:r>
              <a:rPr lang="uk-UA" b="1" dirty="0" smtClean="0"/>
              <a:t>1. Біохімія</a:t>
            </a:r>
            <a:r>
              <a:rPr lang="uk-UA" b="1" dirty="0"/>
              <a:t>, як наука.</a:t>
            </a:r>
            <a:endParaRPr lang="uk-UA" dirty="0"/>
          </a:p>
          <a:p>
            <a:endParaRPr lang="uk-UA" b="1" dirty="0" smtClean="0"/>
          </a:p>
          <a:p>
            <a:r>
              <a:rPr lang="uk-UA" b="1" dirty="0" err="1" smtClean="0"/>
              <a:t>Біохі́мія</a:t>
            </a:r>
            <a:r>
              <a:rPr lang="uk-UA" dirty="0"/>
              <a:t> (</a:t>
            </a:r>
            <a:r>
              <a:rPr lang="uk-UA" dirty="0" err="1"/>
              <a:t>від </a:t>
            </a:r>
            <a:r>
              <a:rPr lang="uk-UA" dirty="0" err="1">
                <a:hlinkClick r:id="rId2" tooltip="Грецька мова"/>
              </a:rPr>
              <a:t>грец</a:t>
            </a:r>
            <a:r>
              <a:rPr lang="uk-UA" dirty="0">
                <a:hlinkClick r:id="rId2" tooltip="Грецька мова"/>
              </a:rPr>
              <a:t>.</a:t>
            </a:r>
            <a:r>
              <a:rPr lang="uk-UA" dirty="0"/>
              <a:t> </a:t>
            </a:r>
            <a:r>
              <a:rPr lang="el-GR" dirty="0"/>
              <a:t>βίος</a:t>
            </a:r>
            <a:r>
              <a:rPr lang="uk-UA" dirty="0"/>
              <a:t> — «життя» </a:t>
            </a:r>
            <a:r>
              <a:rPr lang="uk-UA" dirty="0" err="1"/>
              <a:t>і </a:t>
            </a:r>
            <a:r>
              <a:rPr lang="uk-UA" dirty="0" err="1">
                <a:hlinkClick r:id="rId3" tooltip="Єгипетська мова"/>
              </a:rPr>
              <a:t>єг</a:t>
            </a:r>
            <a:r>
              <a:rPr lang="uk-UA" dirty="0">
                <a:hlinkClick r:id="rId3" tooltip="Єгипетська мова"/>
              </a:rPr>
              <a:t>ип</a:t>
            </a:r>
            <a:r>
              <a:rPr lang="uk-UA" dirty="0"/>
              <a:t>. </a:t>
            </a:r>
            <a:r>
              <a:rPr lang="uk-UA" i="1" dirty="0"/>
              <a:t>kēme</a:t>
            </a:r>
            <a:r>
              <a:rPr lang="uk-UA" dirty="0"/>
              <a:t> — «Земля», </a:t>
            </a:r>
            <a:r>
              <a:rPr lang="uk-UA" dirty="0" err="1"/>
              <a:t>також </a:t>
            </a:r>
            <a:r>
              <a:rPr lang="uk-UA" b="1" dirty="0" err="1"/>
              <a:t>біологічна</a:t>
            </a:r>
            <a:r>
              <a:rPr lang="uk-UA" dirty="0" err="1"/>
              <a:t> або </a:t>
            </a:r>
            <a:r>
              <a:rPr lang="uk-UA" b="1" dirty="0" err="1"/>
              <a:t>фізіологічна</a:t>
            </a:r>
            <a:r>
              <a:rPr lang="uk-UA" b="1" dirty="0"/>
              <a:t> </a:t>
            </a:r>
            <a:r>
              <a:rPr lang="uk-UA" b="1" dirty="0">
                <a:hlinkClick r:id="rId4" tooltip="Хімія"/>
              </a:rPr>
              <a:t>хімія</a:t>
            </a:r>
            <a:r>
              <a:rPr lang="uk-UA" dirty="0"/>
              <a:t>) — наука про хімічний </a:t>
            </a:r>
            <a:r>
              <a:rPr lang="uk-UA" dirty="0" err="1"/>
              <a:t>склад </a:t>
            </a:r>
            <a:r>
              <a:rPr lang="uk-UA" dirty="0" err="1">
                <a:hlinkClick r:id="rId5" tooltip="Організм"/>
              </a:rPr>
              <a:t>організ</a:t>
            </a:r>
            <a:r>
              <a:rPr lang="uk-UA" dirty="0">
                <a:hlinkClick r:id="rId5" tooltip="Організм"/>
              </a:rPr>
              <a:t>мів</a:t>
            </a:r>
            <a:r>
              <a:rPr lang="uk-UA" dirty="0"/>
              <a:t> та їхніх складових частин та про хімічні процеси, що протікають в </a:t>
            </a:r>
            <a:r>
              <a:rPr lang="uk-UA" dirty="0">
                <a:hlinkClick r:id="rId5" tooltip="Організм"/>
              </a:rPr>
              <a:t>організмах</a:t>
            </a:r>
            <a:r>
              <a:rPr lang="uk-UA" dirty="0"/>
              <a:t>. Наука має справу із структурою та функцією </a:t>
            </a:r>
            <a:r>
              <a:rPr lang="uk-UA" dirty="0" err="1"/>
              <a:t>компоненті</a:t>
            </a:r>
            <a:r>
              <a:rPr lang="uk-UA" dirty="0"/>
              <a:t>в </a:t>
            </a:r>
            <a:r>
              <a:rPr lang="uk-UA" dirty="0">
                <a:hlinkClick r:id="rId6" tooltip="Клітина (біологія)"/>
              </a:rPr>
              <a:t>клітини</a:t>
            </a:r>
            <a:r>
              <a:rPr lang="uk-UA" dirty="0"/>
              <a:t> та речовин організму, як-от </a:t>
            </a:r>
            <a:r>
              <a:rPr lang="uk-UA" dirty="0">
                <a:hlinkClick r:id="rId7" tooltip="Білки"/>
              </a:rPr>
              <a:t>білки</a:t>
            </a:r>
            <a:r>
              <a:rPr lang="uk-UA" dirty="0"/>
              <a:t>, </a:t>
            </a:r>
            <a:r>
              <a:rPr lang="uk-UA" dirty="0">
                <a:hlinkClick r:id="rId8" tooltip="Вуглеводи"/>
              </a:rPr>
              <a:t>вуглеводи</a:t>
            </a:r>
            <a:r>
              <a:rPr lang="uk-UA" dirty="0"/>
              <a:t>, </a:t>
            </a:r>
            <a:r>
              <a:rPr lang="uk-UA" dirty="0">
                <a:hlinkClick r:id="rId9" tooltip="Ліпіди"/>
              </a:rPr>
              <a:t>ліпіди</a:t>
            </a:r>
            <a:r>
              <a:rPr lang="uk-UA" dirty="0"/>
              <a:t>, </a:t>
            </a:r>
            <a:r>
              <a:rPr lang="uk-UA" dirty="0">
                <a:hlinkClick r:id="rId10" tooltip="Нуклеїнові кислоти"/>
              </a:rPr>
              <a:t>нуклеїнові кислоти</a:t>
            </a:r>
            <a:r>
              <a:rPr lang="uk-UA" dirty="0"/>
              <a:t> та інші </a:t>
            </a:r>
            <a:r>
              <a:rPr lang="uk-UA" dirty="0">
                <a:hlinkClick r:id="rId11" tooltip="Біомолекула"/>
              </a:rPr>
              <a:t>біомолекули</a:t>
            </a:r>
            <a:r>
              <a:rPr lang="uk-UA" dirty="0"/>
              <a:t>. Біохімія прагне відповідати на біологічні та біохімічні питання за </a:t>
            </a:r>
            <a:r>
              <a:rPr lang="uk-UA" dirty="0" err="1"/>
              <a:t>допомогою </a:t>
            </a:r>
            <a:r>
              <a:rPr lang="uk-UA" dirty="0" err="1">
                <a:hlinkClick r:id="rId4" tooltip="Хімія"/>
              </a:rPr>
              <a:t>хімічн</a:t>
            </a:r>
            <a:r>
              <a:rPr lang="uk-UA" dirty="0">
                <a:hlinkClick r:id="rId4" tooltip="Хімія"/>
              </a:rPr>
              <a:t>их</a:t>
            </a:r>
            <a:r>
              <a:rPr lang="uk-UA" dirty="0"/>
              <a:t> методів.</a:t>
            </a:r>
          </a:p>
          <a:p>
            <a:endParaRPr lang="uk-UA" dirty="0"/>
          </a:p>
        </p:txBody>
      </p:sp>
      <p:pic>
        <p:nvPicPr>
          <p:cNvPr id="1026"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0152" y="4293096"/>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042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4680519" cy="5256584"/>
          </a:xfrm>
        </p:spPr>
        <p:txBody>
          <a:bodyPr>
            <a:normAutofit fontScale="85000" lnSpcReduction="10000"/>
          </a:bodyPr>
          <a:lstStyle/>
          <a:p>
            <a:r>
              <a:rPr lang="uk-UA" dirty="0"/>
              <a:t>Хоча існує широкий ряд різних </a:t>
            </a:r>
            <a:r>
              <a:rPr lang="uk-UA" dirty="0" err="1"/>
              <a:t>біомолекул</a:t>
            </a:r>
            <a:r>
              <a:rPr lang="uk-UA" dirty="0"/>
              <a:t>, багато з них є </a:t>
            </a:r>
            <a:r>
              <a:rPr lang="uk-UA" dirty="0">
                <a:hlinkClick r:id="rId2" tooltip="Полімер"/>
              </a:rPr>
              <a:t>полімерами</a:t>
            </a:r>
            <a:r>
              <a:rPr lang="uk-UA" dirty="0"/>
              <a:t>, тобто складними великими молекулами, що складаються з багатьох подібних </a:t>
            </a:r>
            <a:r>
              <a:rPr lang="uk-UA" dirty="0" err="1"/>
              <a:t>субодиниць</a:t>
            </a:r>
            <a:r>
              <a:rPr lang="uk-UA" dirty="0"/>
              <a:t>, </a:t>
            </a:r>
            <a:r>
              <a:rPr lang="uk-UA" dirty="0">
                <a:hlinkClick r:id="rId3" tooltip="Мономер"/>
              </a:rPr>
              <a:t>мономерів</a:t>
            </a:r>
            <a:r>
              <a:rPr lang="uk-UA" dirty="0"/>
              <a:t>. Кожний клас полімерних </a:t>
            </a:r>
            <a:r>
              <a:rPr lang="uk-UA" dirty="0" err="1"/>
              <a:t>біомолекул</a:t>
            </a:r>
            <a:r>
              <a:rPr lang="uk-UA" dirty="0"/>
              <a:t> має власний набір типів цих </a:t>
            </a:r>
            <a:r>
              <a:rPr lang="uk-UA" dirty="0" err="1"/>
              <a:t>субодиниць</a:t>
            </a:r>
            <a:r>
              <a:rPr lang="uk-UA" dirty="0"/>
              <a:t>. Наприклад, </a:t>
            </a:r>
            <a:r>
              <a:rPr lang="uk-UA" dirty="0">
                <a:hlinkClick r:id="rId4" tooltip="Білки"/>
              </a:rPr>
              <a:t>білки</a:t>
            </a:r>
            <a:r>
              <a:rPr lang="uk-UA" dirty="0"/>
              <a:t> є полімерами, що складаються з </a:t>
            </a:r>
            <a:r>
              <a:rPr lang="uk-UA" dirty="0">
                <a:hlinkClick r:id="rId5" tooltip="Амінокислота"/>
              </a:rPr>
              <a:t>амінокислот</a:t>
            </a:r>
            <a:r>
              <a:rPr lang="uk-UA" dirty="0"/>
              <a:t>. Біохімія вивчає хімічні властивості важливих біологічних молекул, як-от білки, зокрема хімію </a:t>
            </a:r>
            <a:r>
              <a:rPr lang="uk-UA" dirty="0">
                <a:hlinkClick r:id="rId6" tooltip="Хімічна реакція"/>
              </a:rPr>
              <a:t>реакцій</a:t>
            </a:r>
            <a:r>
              <a:rPr lang="uk-UA" dirty="0"/>
              <a:t>, </a:t>
            </a:r>
            <a:r>
              <a:rPr lang="uk-UA" dirty="0" err="1"/>
              <a:t>що </a:t>
            </a:r>
            <a:r>
              <a:rPr lang="uk-UA" dirty="0" err="1">
                <a:hlinkClick r:id="rId7" tooltip="Каталіз"/>
              </a:rPr>
              <a:t>каталізуються</a:t>
            </a:r>
            <a:r>
              <a:rPr lang="uk-UA" dirty="0" err="1"/>
              <a:t> </a:t>
            </a:r>
            <a:r>
              <a:rPr lang="uk-UA" dirty="0" err="1">
                <a:hlinkClick r:id="rId8" tooltip="Фермент"/>
              </a:rPr>
              <a:t>фермент</a:t>
            </a:r>
            <a:r>
              <a:rPr lang="uk-UA" dirty="0">
                <a:hlinkClick r:id="rId8" tooltip="Фермент"/>
              </a:rPr>
              <a:t>ами</a:t>
            </a:r>
            <a:r>
              <a:rPr lang="uk-UA" dirty="0"/>
              <a:t>.</a:t>
            </a:r>
          </a:p>
          <a:p>
            <a:endParaRPr lang="uk-UA" dirty="0"/>
          </a:p>
        </p:txBody>
      </p:sp>
      <p:pic>
        <p:nvPicPr>
          <p:cNvPr id="2050"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2160" y="4509120"/>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200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620688"/>
            <a:ext cx="4968552" cy="4896544"/>
          </a:xfrm>
        </p:spPr>
        <p:txBody>
          <a:bodyPr>
            <a:normAutofit/>
          </a:bodyPr>
          <a:lstStyle/>
          <a:p>
            <a:r>
              <a:rPr lang="uk-UA" dirty="0"/>
              <a:t>Крім того, велика частка досліджень з біохімії має справу </a:t>
            </a:r>
            <a:r>
              <a:rPr lang="uk-UA" dirty="0" err="1"/>
              <a:t>з </a:t>
            </a:r>
            <a:r>
              <a:rPr lang="uk-UA" dirty="0" err="1">
                <a:hlinkClick r:id="rId2" tooltip="Метаболізм"/>
              </a:rPr>
              <a:t>метаболізмом</a:t>
            </a:r>
            <a:r>
              <a:rPr lang="uk-UA" dirty="0" err="1"/>
              <a:t> кліти</a:t>
            </a:r>
            <a:r>
              <a:rPr lang="uk-UA" dirty="0"/>
              <a:t>ни та його </a:t>
            </a:r>
            <a:r>
              <a:rPr lang="uk-UA" dirty="0">
                <a:hlinkClick r:id="rId3" tooltip="Ендокринна система"/>
              </a:rPr>
              <a:t>ендокринною</a:t>
            </a:r>
            <a:r>
              <a:rPr lang="uk-UA" dirty="0"/>
              <a:t> і </a:t>
            </a:r>
            <a:r>
              <a:rPr lang="uk-UA" dirty="0">
                <a:hlinkClick r:id="rId4" tooltip="Паракринна регуляція (ще не написана)"/>
              </a:rPr>
              <a:t>паракринною</a:t>
            </a:r>
            <a:r>
              <a:rPr lang="uk-UA" dirty="0"/>
              <a:t> регуляцією. Інші області біохімії включають дослідження </a:t>
            </a:r>
            <a:r>
              <a:rPr lang="uk-UA" dirty="0">
                <a:hlinkClick r:id="rId5" tooltip="Генетичний код"/>
              </a:rPr>
              <a:t>генетичного </a:t>
            </a:r>
            <a:r>
              <a:rPr lang="uk-UA" dirty="0" err="1">
                <a:hlinkClick r:id="rId5" tooltip="Генетичний код"/>
              </a:rPr>
              <a:t>коду</a:t>
            </a:r>
            <a:r>
              <a:rPr lang="uk-UA" dirty="0" err="1"/>
              <a:t> </a:t>
            </a:r>
            <a:r>
              <a:rPr lang="uk-UA" dirty="0" err="1">
                <a:hlinkClick r:id="rId6" tooltip="ДНК"/>
              </a:rPr>
              <a:t>ДНК</a:t>
            </a:r>
            <a:r>
              <a:rPr lang="uk-UA" dirty="0" err="1"/>
              <a:t> і </a:t>
            </a:r>
            <a:r>
              <a:rPr lang="uk-UA" dirty="0" err="1">
                <a:hlinkClick r:id="rId7" tooltip="РНК"/>
              </a:rPr>
              <a:t>Р</a:t>
            </a:r>
            <a:r>
              <a:rPr lang="uk-UA" dirty="0">
                <a:hlinkClick r:id="rId7" tooltip="РНК"/>
              </a:rPr>
              <a:t>НК</a:t>
            </a:r>
            <a:r>
              <a:rPr lang="uk-UA" dirty="0"/>
              <a:t>, </a:t>
            </a:r>
            <a:r>
              <a:rPr lang="uk-UA" dirty="0">
                <a:hlinkClick r:id="rId8" tooltip="Біосинтез білків"/>
              </a:rPr>
              <a:t>біосинтез білків</a:t>
            </a:r>
            <a:r>
              <a:rPr lang="uk-UA" dirty="0"/>
              <a:t>, </a:t>
            </a:r>
            <a:r>
              <a:rPr lang="uk-UA" dirty="0">
                <a:hlinkClick r:id="rId9" tooltip="Клітинний транспорт (ще не написана)"/>
              </a:rPr>
              <a:t>транспорту</a:t>
            </a:r>
            <a:r>
              <a:rPr lang="uk-UA" dirty="0"/>
              <a:t> через </a:t>
            </a:r>
            <a:r>
              <a:rPr lang="uk-UA" dirty="0">
                <a:hlinkClick r:id="rId10" tooltip="Біологічні мембрани"/>
              </a:rPr>
              <a:t>біологічні мембрани</a:t>
            </a:r>
            <a:r>
              <a:rPr lang="uk-UA" dirty="0"/>
              <a:t> і </a:t>
            </a:r>
            <a:r>
              <a:rPr lang="uk-UA" dirty="0">
                <a:hlinkClick r:id="rId11" tooltip="Сигнальні системи клітин"/>
              </a:rPr>
              <a:t>передачу сигналів</a:t>
            </a:r>
            <a:r>
              <a:rPr lang="uk-UA" dirty="0"/>
              <a:t>.</a:t>
            </a:r>
          </a:p>
          <a:p>
            <a:endParaRPr lang="uk-UA" dirty="0"/>
          </a:p>
        </p:txBody>
      </p:sp>
      <p:pic>
        <p:nvPicPr>
          <p:cNvPr id="3074"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24128" y="4581128"/>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041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1" y="764704"/>
            <a:ext cx="4176464" cy="5688632"/>
          </a:xfrm>
        </p:spPr>
        <p:txBody>
          <a:bodyPr>
            <a:normAutofit fontScale="85000" lnSpcReduction="20000"/>
          </a:bodyPr>
          <a:lstStyle/>
          <a:p>
            <a:r>
              <a:rPr lang="uk-UA" dirty="0"/>
              <a:t>Основи біохімії були закладені в середині XIX століття, коли такі вчені як </a:t>
            </a:r>
            <a:r>
              <a:rPr lang="uk-UA" dirty="0">
                <a:hlinkClick r:id="rId2" tooltip="Фрідріх Велер"/>
              </a:rPr>
              <a:t>Фрідріх </a:t>
            </a:r>
            <a:r>
              <a:rPr lang="uk-UA" dirty="0" err="1">
                <a:hlinkClick r:id="rId2" tooltip="Фрідріх Велер"/>
              </a:rPr>
              <a:t>Велер</a:t>
            </a:r>
            <a:r>
              <a:rPr lang="uk-UA" dirty="0" err="1"/>
              <a:t> і </a:t>
            </a:r>
            <a:r>
              <a:rPr lang="uk-UA" dirty="0" err="1">
                <a:hlinkClick r:id="rId3" tooltip="Ансельм Паєн"/>
              </a:rPr>
              <a:t>А</a:t>
            </a:r>
            <a:r>
              <a:rPr lang="uk-UA" dirty="0">
                <a:hlinkClick r:id="rId3" tooltip="Ансельм Паєн"/>
              </a:rPr>
              <a:t>нсельм Паєн</a:t>
            </a:r>
            <a:r>
              <a:rPr lang="uk-UA" dirty="0"/>
              <a:t> зуміли вперше описати хімічні процеси в живих організмах і показати, що вони не відрізняються від звичайних хімічних процесів. Багато робіт на початку XX століття привели до розуміння </a:t>
            </a:r>
            <a:r>
              <a:rPr lang="uk-UA" dirty="0">
                <a:hlinkClick r:id="rId4" tooltip="Структура білків"/>
              </a:rPr>
              <a:t>структури білків</a:t>
            </a:r>
            <a:r>
              <a:rPr lang="uk-UA" dirty="0"/>
              <a:t>, проведення біохімічних реакцій (</a:t>
            </a:r>
            <a:r>
              <a:rPr lang="uk-UA" dirty="0">
                <a:hlinkClick r:id="rId5" tooltip="Спиртове бродіння"/>
              </a:rPr>
              <a:t>спиртового бродіння</a:t>
            </a:r>
            <a:r>
              <a:rPr lang="uk-UA" dirty="0"/>
              <a:t>) за межами клітини і т. д. Водночас почав застосовуватися і сам термін «біохімія». Основи біохімії в Україні заклав </a:t>
            </a:r>
            <a:r>
              <a:rPr lang="uk-UA" dirty="0">
                <a:hlinkClick r:id="rId6" tooltip="Вернадський Володимир Іванович"/>
              </a:rPr>
              <a:t>Володимир Іванович </a:t>
            </a:r>
            <a:r>
              <a:rPr lang="uk-UA" dirty="0" err="1">
                <a:hlinkClick r:id="rId6" tooltip="Вернадський Володимир Іванович"/>
              </a:rPr>
              <a:t>Вернадський</a:t>
            </a:r>
            <a:r>
              <a:rPr lang="uk-UA" dirty="0" err="1"/>
              <a:t> у </a:t>
            </a:r>
            <a:r>
              <a:rPr lang="uk-UA" dirty="0">
                <a:hlinkClick r:id="rId7" tooltip="1920-ті"/>
              </a:rPr>
              <a:t>1920-х</a:t>
            </a:r>
            <a:r>
              <a:rPr lang="uk-UA" dirty="0"/>
              <a:t> роках.</a:t>
            </a:r>
          </a:p>
          <a:p>
            <a:endParaRPr lang="uk-UA" dirty="0"/>
          </a:p>
        </p:txBody>
      </p:sp>
      <p:pic>
        <p:nvPicPr>
          <p:cNvPr id="4098"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0112" y="3284984"/>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680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9" y="836712"/>
            <a:ext cx="3960440" cy="5472608"/>
          </a:xfrm>
        </p:spPr>
        <p:txBody>
          <a:bodyPr>
            <a:normAutofit fontScale="77500" lnSpcReduction="20000"/>
          </a:bodyPr>
          <a:lstStyle/>
          <a:p>
            <a:r>
              <a:rPr lang="uk-UA" dirty="0"/>
              <a:t>Біохімія вивчає 1) хімічний склад живих організмів, структури й функції кліткових компонентів: </a:t>
            </a:r>
            <a:r>
              <a:rPr lang="uk-UA" dirty="0">
                <a:hlinkClick r:id="rId2" tooltip="Білок"/>
              </a:rPr>
              <a:t>білків</a:t>
            </a:r>
            <a:r>
              <a:rPr lang="uk-UA" dirty="0"/>
              <a:t>, </a:t>
            </a:r>
            <a:r>
              <a:rPr lang="uk-UA" dirty="0">
                <a:hlinkClick r:id="rId3" tooltip="Вуглеводи"/>
              </a:rPr>
              <a:t>вуглеводів</a:t>
            </a:r>
            <a:r>
              <a:rPr lang="uk-UA" dirty="0"/>
              <a:t>, </a:t>
            </a:r>
            <a:r>
              <a:rPr lang="uk-UA" dirty="0">
                <a:hlinkClick r:id="rId4" tooltip="Ліпіди"/>
              </a:rPr>
              <a:t>ліпідів</a:t>
            </a:r>
            <a:r>
              <a:rPr lang="uk-UA" dirty="0"/>
              <a:t>, </a:t>
            </a:r>
            <a:r>
              <a:rPr lang="uk-UA" dirty="0">
                <a:hlinkClick r:id="rId5" tooltip="Нуклеїнові кислоти"/>
              </a:rPr>
              <a:t>нуклеїнових кислот</a:t>
            </a:r>
            <a:r>
              <a:rPr lang="uk-UA" dirty="0"/>
              <a:t> та </a:t>
            </a:r>
            <a:r>
              <a:rPr lang="uk-UA" dirty="0" err="1"/>
              <a:t>інших </a:t>
            </a:r>
            <a:r>
              <a:rPr lang="uk-UA" dirty="0" err="1">
                <a:hlinkClick r:id="rId6" tooltip="Біомолекули"/>
              </a:rPr>
              <a:t>біом</a:t>
            </a:r>
            <a:r>
              <a:rPr lang="uk-UA" dirty="0">
                <a:hlinkClick r:id="rId6" tooltip="Біомолекули"/>
              </a:rPr>
              <a:t>олекул</a:t>
            </a:r>
            <a:r>
              <a:rPr lang="uk-UA" dirty="0"/>
              <a:t>; 2) хімічні реакції обміну речовин у живих організмах; 3) хімічні основи життя, закони перетворення хімічних реакцій у живих організмах у фізіологічні функції (роботу). Крім того, біохімія розглядає розкладення </a:t>
            </a:r>
            <a:r>
              <a:rPr lang="uk-UA" dirty="0">
                <a:hlinkClick r:id="rId7" tooltip="Органічні речовини"/>
              </a:rPr>
              <a:t>органічних речовин</a:t>
            </a:r>
            <a:r>
              <a:rPr lang="uk-UA" dirty="0"/>
              <a:t>, що пов'язано з виникненням </a:t>
            </a:r>
            <a:r>
              <a:rPr lang="uk-UA" dirty="0">
                <a:hlinkClick r:id="rId8" tooltip="Ґрунт"/>
              </a:rPr>
              <a:t>ґрунтів</a:t>
            </a:r>
            <a:r>
              <a:rPr lang="uk-UA" dirty="0"/>
              <a:t>, </a:t>
            </a:r>
            <a:r>
              <a:rPr lang="uk-UA" dirty="0">
                <a:hlinkClick r:id="rId9" tooltip="Мул"/>
              </a:rPr>
              <a:t>мулу</a:t>
            </a:r>
            <a:r>
              <a:rPr lang="uk-UA" dirty="0"/>
              <a:t>, </a:t>
            </a:r>
            <a:r>
              <a:rPr lang="uk-UA" dirty="0">
                <a:hlinkClick r:id="rId10" tooltip="Осадові гірські породи"/>
              </a:rPr>
              <a:t>осадових гірських порід</a:t>
            </a:r>
            <a:r>
              <a:rPr lang="uk-UA" dirty="0"/>
              <a:t>, </a:t>
            </a:r>
            <a:r>
              <a:rPr lang="uk-UA" dirty="0">
                <a:hlinkClick r:id="rId11" tooltip="Поклад"/>
              </a:rPr>
              <a:t>покладів</a:t>
            </a:r>
            <a:r>
              <a:rPr lang="uk-UA" dirty="0"/>
              <a:t> </a:t>
            </a:r>
            <a:r>
              <a:rPr lang="uk-UA" dirty="0">
                <a:hlinkClick r:id="rId12" tooltip="Вугілля"/>
              </a:rPr>
              <a:t>вугілля</a:t>
            </a:r>
            <a:r>
              <a:rPr lang="uk-UA" dirty="0"/>
              <a:t>,</a:t>
            </a:r>
            <a:r>
              <a:rPr lang="uk-UA" dirty="0" err="1"/>
              <a:t> </a:t>
            </a:r>
            <a:r>
              <a:rPr lang="uk-UA" dirty="0" err="1">
                <a:hlinkClick r:id="rId13" tooltip="Нафта"/>
              </a:rPr>
              <a:t>нафти</a:t>
            </a:r>
            <a:r>
              <a:rPr lang="uk-UA" dirty="0" err="1"/>
              <a:t> і </a:t>
            </a:r>
            <a:r>
              <a:rPr lang="uk-UA" dirty="0">
                <a:hlinkClick r:id="rId14" tooltip="Горючі гази"/>
              </a:rPr>
              <a:t>горючих газів</a:t>
            </a:r>
            <a:r>
              <a:rPr lang="uk-UA" dirty="0"/>
              <a:t>.</a:t>
            </a:r>
          </a:p>
          <a:p>
            <a:endParaRPr lang="uk-UA" dirty="0"/>
          </a:p>
        </p:txBody>
      </p:sp>
      <p:pic>
        <p:nvPicPr>
          <p:cNvPr id="5122"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52120" y="4221088"/>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253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7" y="764704"/>
            <a:ext cx="3528392" cy="5328592"/>
          </a:xfrm>
        </p:spPr>
        <p:txBody>
          <a:bodyPr>
            <a:normAutofit fontScale="85000" lnSpcReduction="10000"/>
          </a:bodyPr>
          <a:lstStyle/>
          <a:p>
            <a:r>
              <a:rPr lang="uk-UA" dirty="0"/>
              <a:t>Біоорганічна хімія — міждисциплінарна галузь, пов'язана як з </a:t>
            </a:r>
            <a:r>
              <a:rPr lang="uk-UA" dirty="0">
                <a:hlinkClick r:id="rId2" tooltip="Хімія"/>
              </a:rPr>
              <a:t>хімією</a:t>
            </a:r>
            <a:r>
              <a:rPr lang="uk-UA" dirty="0"/>
              <a:t>, так і з </a:t>
            </a:r>
            <a:r>
              <a:rPr lang="uk-UA" dirty="0">
                <a:hlinkClick r:id="rId3" tooltip="Біологія"/>
              </a:rPr>
              <a:t>біологією</a:t>
            </a:r>
            <a:r>
              <a:rPr lang="uk-UA" dirty="0"/>
              <a:t>, що вивчає будову та біологічні функції найважливіших компонентів </a:t>
            </a:r>
            <a:r>
              <a:rPr lang="uk-UA" dirty="0">
                <a:hlinkClick r:id="rId4" tooltip="Жива матерія (ще не написана)"/>
              </a:rPr>
              <a:t>живої матерії</a:t>
            </a:r>
            <a:r>
              <a:rPr lang="uk-UA" dirty="0"/>
              <a:t>, </a:t>
            </a:r>
            <a:r>
              <a:rPr lang="uk-UA" dirty="0" err="1"/>
              <a:t>насамперед </a:t>
            </a:r>
            <a:r>
              <a:rPr lang="uk-UA" dirty="0" err="1">
                <a:hlinkClick r:id="rId5" tooltip="Біополімери"/>
              </a:rPr>
              <a:t>біополімерів</a:t>
            </a:r>
            <a:r>
              <a:rPr lang="uk-UA" dirty="0" err="1"/>
              <a:t> і </a:t>
            </a:r>
            <a:r>
              <a:rPr lang="uk-UA" dirty="0" err="1">
                <a:hlinkClick r:id="rId6" tooltip="Низькомолекулярні біорегулятори (ще не написана)"/>
              </a:rPr>
              <a:t>низьком</a:t>
            </a:r>
            <a:r>
              <a:rPr lang="uk-UA" dirty="0">
                <a:hlinkClick r:id="rId6" tooltip="Низькомолекулярні біорегулятори (ще не написана)"/>
              </a:rPr>
              <a:t>олекулярних біорегуляторів</a:t>
            </a:r>
            <a:r>
              <a:rPr lang="uk-UA" dirty="0"/>
              <a:t>, акцентуючи увагу на з'ясуванні закономірностей взаємозв'язку між структурою та біологічною дією.</a:t>
            </a:r>
          </a:p>
          <a:p>
            <a:endParaRPr lang="uk-UA" dirty="0"/>
          </a:p>
        </p:txBody>
      </p:sp>
      <p:pic>
        <p:nvPicPr>
          <p:cNvPr id="6146" name="Picture 2" descr="Результат пошуку зображень за запитом 3. Обмін речовин, як важлива особливість живої матерії."/>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4128" y="4221088"/>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057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2. Роль </a:t>
            </a:r>
            <a:r>
              <a:rPr lang="uk-UA" b="1" dirty="0"/>
              <a:t>та місце біохімії в системі природних наук</a:t>
            </a:r>
            <a:r>
              <a:rPr lang="uk-UA" b="1" dirty="0" smtClean="0"/>
              <a:t>.</a:t>
            </a:r>
            <a:endParaRPr lang="uk-UA" dirty="0"/>
          </a:p>
        </p:txBody>
      </p:sp>
      <p:sp>
        <p:nvSpPr>
          <p:cNvPr id="3" name="Объект 2"/>
          <p:cNvSpPr>
            <a:spLocks noGrp="1"/>
          </p:cNvSpPr>
          <p:nvPr>
            <p:ph idx="1"/>
          </p:nvPr>
        </p:nvSpPr>
        <p:spPr/>
        <p:txBody>
          <a:bodyPr>
            <a:normAutofit fontScale="85000" lnSpcReduction="10000"/>
          </a:bodyPr>
          <a:lstStyle/>
          <a:p>
            <a:r>
              <a:rPr lang="uk-UA" dirty="0"/>
              <a:t>Розрізняють кілька напрямів біохімії , зокрема загальну і функціональну біохімію. Загальна біохімія поділяється на статичну і динамічну. Статична біохімія вивчає складові хімічні частини організмів, їхній розподіл, фізико-хімічні та біологічні властивості. Динамічна біохімія досліджує шляхи перетворення певних сполук в організмах (</a:t>
            </a:r>
            <a:r>
              <a:rPr lang="uk-UA" dirty="0">
                <a:hlinkClick r:id="rId2" tooltip="Окиснення"/>
              </a:rPr>
              <a:t>окиснення</a:t>
            </a:r>
            <a:r>
              <a:rPr lang="uk-UA" dirty="0"/>
              <a:t>, </a:t>
            </a:r>
            <a:r>
              <a:rPr lang="uk-UA" dirty="0">
                <a:hlinkClick r:id="rId3" tooltip="Відновлення"/>
              </a:rPr>
              <a:t>відновлення</a:t>
            </a:r>
            <a:r>
              <a:rPr lang="uk-UA" dirty="0"/>
              <a:t>, </a:t>
            </a:r>
            <a:r>
              <a:rPr lang="uk-UA" dirty="0">
                <a:hlinkClick r:id="rId4" tooltip="Гідроліз"/>
              </a:rPr>
              <a:t>гідролітичне</a:t>
            </a:r>
            <a:r>
              <a:rPr lang="uk-UA" dirty="0"/>
              <a:t> і </a:t>
            </a:r>
            <a:r>
              <a:rPr lang="uk-UA" dirty="0" err="1"/>
              <a:t>фосфоролітичне</a:t>
            </a:r>
            <a:r>
              <a:rPr lang="uk-UA" dirty="0"/>
              <a:t> розщеплення,</a:t>
            </a:r>
            <a:r>
              <a:rPr lang="uk-UA" dirty="0" err="1"/>
              <a:t> </a:t>
            </a:r>
            <a:r>
              <a:rPr lang="uk-UA" dirty="0" err="1">
                <a:hlinkClick r:id="rId5" tooltip="Естерифікація"/>
              </a:rPr>
              <a:t>естерифікаці</a:t>
            </a:r>
            <a:r>
              <a:rPr lang="uk-UA" dirty="0">
                <a:hlinkClick r:id="rId5" tooltip="Естерифікація"/>
              </a:rPr>
              <a:t>ю</a:t>
            </a:r>
            <a:r>
              <a:rPr lang="uk-UA" dirty="0"/>
              <a:t>, синтез складних сполук з простіших тощо). </a:t>
            </a:r>
            <a:endParaRPr lang="uk-UA" dirty="0"/>
          </a:p>
        </p:txBody>
      </p:sp>
    </p:spTree>
    <p:extLst>
      <p:ext uri="{BB962C8B-B14F-4D97-AF65-F5344CB8AC3E}">
        <p14:creationId xmlns:p14="http://schemas.microsoft.com/office/powerpoint/2010/main" val="22501615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TotalTime>
  <Words>304</Words>
  <Application>Microsoft Office PowerPoint</Application>
  <PresentationFormat>Экран (4:3)</PresentationFormat>
  <Paragraphs>50</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Остин</vt:lpstr>
      <vt:lpstr>Вступ.   Біохімія, як наука.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Роль та місце біохімії в системі природних наук.</vt:lpstr>
      <vt:lpstr>Презентация PowerPoint</vt:lpstr>
      <vt:lpstr>Презентация PowerPoint</vt:lpstr>
      <vt:lpstr>Презентация PowerPoint</vt:lpstr>
      <vt:lpstr>Напрямки біохімії:</vt:lpstr>
      <vt:lpstr>Презентация PowerPoint</vt:lpstr>
      <vt:lpstr>Презентация PowerPoint</vt:lpstr>
      <vt:lpstr>3.Обмін речовин, як важлива особливість живої матерії.</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Вступ.   Біохімія, як наука.</dc:title>
  <dc:creator>D Koledg</dc:creator>
  <cp:lastModifiedBy>D Koledg</cp:lastModifiedBy>
  <cp:revision>3</cp:revision>
  <dcterms:created xsi:type="dcterms:W3CDTF">2021-02-08T08:28:26Z</dcterms:created>
  <dcterms:modified xsi:type="dcterms:W3CDTF">2021-02-08T08:47:30Z</dcterms:modified>
</cp:coreProperties>
</file>