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9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0%B5%D0%BF%D1%82%D0%B8%D0%B4%D0%BD%D0%B0_%D0%BF%D0%BE%D1%81%D0%BB%D1%96%D0%B4%D0%BE%D0%B2%D0%BD%D1%96%D1%81%D1%82%D1%8C" TargetMode="External"/><Relationship Id="rId2" Type="http://schemas.openxmlformats.org/officeDocument/2006/relationships/hyperlink" Target="https://uk.wikipedia.org/wiki/%D0%9F%D0%B5%D1%80%D0%B2%D0%B8%D0%BD%D0%BD%D0%B0_%D1%81%D1%82%D1%80%D1%83%D0%BA%D1%82%D1%83%D1%80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F%D0%B5%D0%BF%D1%82%D0%B8%D0%B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/index.php?title=%D0%93%D1%96%D0%B4%D1%80%D0%BE%D1%84%D0%BE%D0%B1%D0%BD%D0%B5_%D1%8F%D0%B4%D1%80%D0%BE&amp;action=edit&amp;redlink=1" TargetMode="External"/><Relationship Id="rId7" Type="http://schemas.openxmlformats.org/officeDocument/2006/relationships/hyperlink" Target="https://uk.wikipedia.org/wiki/%D0%A6%D0%B8%D1%81%D1%82%D0%B5%D1%97%D0%BD" TargetMode="External"/><Relationship Id="rId2" Type="http://schemas.openxmlformats.org/officeDocument/2006/relationships/hyperlink" Target="https://uk.wikipedia.org/wiki/%D0%A2%D1%80%D0%B5%D1%82%D0%B8%D0%BD%D0%BD%D0%B0_%D1%81%D1%82%D1%80%D1%83%D0%BA%D1%82%D1%83%D1%80%D0%B0_%D0%B1%D1%96%D0%BB%D0%BA%D1%96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4%D0%B8%D1%81%D1%83%D0%BB%D1%8C%D1%84%D1%96%D0%B4%D0%BD%D0%B8%D0%B9_%D0%B7%D0%B2'%D1%8F%D0%B7%D0%BE%D0%BA" TargetMode="External"/><Relationship Id="rId5" Type="http://schemas.openxmlformats.org/officeDocument/2006/relationships/hyperlink" Target="https://uk.wikipedia.org/wiki/%D0%86%D0%BE%D0%BD%D0%BD%D0%B0_%D0%B2%D0%B7%D0%B0%D1%94%D0%BC%D0%BE%D0%B4%D1%96%D1%8F" TargetMode="External"/><Relationship Id="rId4" Type="http://schemas.openxmlformats.org/officeDocument/2006/relationships/hyperlink" Target="https://uk.wikipedia.org/wiki/%D0%A1%D0%BE%D0%BB%D1%8C%D0%BE%D0%B2%D0%B8%D0%B9_%D0%BC%D1%96%D1%81%D1%82%D0%BE%D0%B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1%D1%96%D0%BB%D0%BA%D0%BE%D0%B2%D0%B0_%D1%81%D1%83%D0%B1%D0%BE%D0%B4%D0%B8%D0%BD%D0%B8%D1%86%D1%8F" TargetMode="External"/><Relationship Id="rId2" Type="http://schemas.openxmlformats.org/officeDocument/2006/relationships/hyperlink" Target="https://uk.wikipedia.org/wiki/%D0%A7%D0%B5%D1%82%D0%B2%D0%B5%D1%80%D1%82%D0%B8%D0%BD%D0%BD%D0%B0_%D1%81%D1%82%D1%80%D1%83%D0%BA%D1%82%D1%83%D1%80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1%D1%96%D0%BB%D0%BA%D0%BE%D0%B2%D0%B8%D0%B9_%D0%BA%D0%BE%D0%BC%D0%BF%D0%BB%D0%B5%D0%BA%D1%81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0%D0%BC%D1%96%D0%BD%D0%BE%D0%BA%D0%B8%D1%81%D0%BB%D0%BE%D1%82%D0%B8" TargetMode="External"/><Relationship Id="rId2" Type="http://schemas.openxmlformats.org/officeDocument/2006/relationships/hyperlink" Target="https://uk.wikipedia.org/wiki/%D0%9E%D1%80%D0%B3%D0%B0%D0%BD%D1%96%D1%87%D0%BD%D1%96_%D1%80%D0%B5%D1%87%D0%BE%D0%B2%D0%B8%D0%BD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0%B5%D0%BF%D1%82%D0%B8%D0%B4%D0%B8" TargetMode="External"/><Relationship Id="rId5" Type="http://schemas.openxmlformats.org/officeDocument/2006/relationships/hyperlink" Target="https://uk.wikipedia.org/wiki/%D0%9F%D0%BE%D0%BB%D1%96%D0%BC%D0%B5%D1%80" TargetMode="External"/><Relationship Id="rId4" Type="http://schemas.openxmlformats.org/officeDocument/2006/relationships/hyperlink" Target="https://uk.wikipedia.org/wiki/%D0%9F%D0%B5%D0%BF%D1%82%D0%B8%D0%B4%D0%BD%D0%B8%D0%B9_%D0%B7%D0%B2'%D1%8F%D0%B7%D0%BE%D0%B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6%D0%B8%D1%82%D0%BE%D1%81%D0%BA%D0%B5%D0%BB%D0%B5%D1%82" TargetMode="External"/><Relationship Id="rId3" Type="http://schemas.openxmlformats.org/officeDocument/2006/relationships/hyperlink" Target="https://uk.wikipedia.org/wiki/%D0%9F%D0%BE%D0%BB%D1%96%D1%81%D0%B0%D1%85%D0%B0%D1%80%D0%B8%D0%B4" TargetMode="External"/><Relationship Id="rId7" Type="http://schemas.openxmlformats.org/officeDocument/2006/relationships/hyperlink" Target="https://uk.wikipedia.org/wiki/%D0%9E%D0%B1%D0%BC%D1%96%D0%BD_%D1%80%D0%B5%D1%87%D0%BE%D0%B2%D0%B8%D0%BD" TargetMode="External"/><Relationship Id="rId12" Type="http://schemas.openxmlformats.org/officeDocument/2006/relationships/hyperlink" Target="https://uk.wikipedia.org/wiki/%D0%9A%D0%BB%D1%96%D1%82%D0%B8%D0%BD%D0%BD%D0%B8%D0%B9_%D1%86%D0%B8%D0%BA%D0%BB" TargetMode="External"/><Relationship Id="rId2" Type="http://schemas.openxmlformats.org/officeDocument/2006/relationships/hyperlink" Target="https://uk.wikipedia.org/wiki/%D0%91%D1%96%D0%BE%D0%BF%D0%BE%D0%BB%D1%96%D0%BC%D0%B5%D1%80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A%D0%B0%D1%82%D0%B0%D0%BB%D1%96%D0%B7" TargetMode="External"/><Relationship Id="rId11" Type="http://schemas.openxmlformats.org/officeDocument/2006/relationships/hyperlink" Target="https://uk.wikipedia.org/wiki/%D0%86%D0%BC%D1%83%D0%BD%D1%96%D1%82%D0%B5%D1%82" TargetMode="External"/><Relationship Id="rId5" Type="http://schemas.openxmlformats.org/officeDocument/2006/relationships/hyperlink" Target="https://uk.wikipedia.org/wiki/%D0%A4%D0%B5%D1%80%D0%BC%D0%B5%D0%BD%D1%82%D0%B8" TargetMode="External"/><Relationship Id="rId10" Type="http://schemas.openxmlformats.org/officeDocument/2006/relationships/hyperlink" Target="https://uk.wikipedia.org/wiki/%D0%90%D0%B4%D0%B3%D0%B5%D0%B7%D1%96%D1%8F_%D0%BA%D0%BB%D1%96%D1%82%D0%B8%D0%BD" TargetMode="External"/><Relationship Id="rId4" Type="http://schemas.openxmlformats.org/officeDocument/2006/relationships/hyperlink" Target="https://uk.wikipedia.org/wiki/%D0%9D%D1%83%D0%BA%D0%BB%D0%B5%D1%97%D0%BD%D0%BE%D0%B2%D1%96_%D0%BA%D0%B8%D1%81%D0%BB%D0%BE%D1%82%D0%B8" TargetMode="External"/><Relationship Id="rId9" Type="http://schemas.openxmlformats.org/officeDocument/2006/relationships/hyperlink" Target="https://uk.wikipedia.org/wiki/%D0%A1%D0%B8%D0%B3%D0%BD%D0%B0%D0%BB%D1%8C%D0%BD%D1%96_%D1%81%D0%B8%D1%81%D1%82%D0%B5%D0%BC%D0%B8_%D0%BA%D0%BB%D1%96%D1%82%D0%B8%D0%B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1%80%D0%BE%D1%82%D0%B5%D0%BE%D0%BB%D1%96%D0%B7" TargetMode="External"/><Relationship Id="rId2" Type="http://schemas.openxmlformats.org/officeDocument/2006/relationships/hyperlink" Target="https://uk.wikipedia.org/wiki/%D0%A2%D1%80%D0%B0%D0%B2%D0%BB%D0%B5%D0%BD%D0%BD%D1%8F_(%D0%B1%D1%96%D0%BE%D0%BB%D0%BE%D0%B3%D1%96%D1%8F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5%D0%BD%D0%B5%D1%80%D0%B3%D1%96%D1%8F" TargetMode="External"/><Relationship Id="rId4" Type="http://schemas.openxmlformats.org/officeDocument/2006/relationships/hyperlink" Target="https://uk.wikipedia.org/wiki/%D0%91%D1%96%D0%BE%D1%81%D0%B8%D0%BD%D1%82%D0%B5%D0%B7_%D0%B1%D1%96%D0%BB%D0%BA%D1%96%D0%B2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3%D1%80%D0%B5%D0%B0%D0%B7%D0%B0" TargetMode="External"/><Relationship Id="rId3" Type="http://schemas.openxmlformats.org/officeDocument/2006/relationships/hyperlink" Target="https://uk.wikipedia.org/wiki/%D0%84%D0%BD%D1%81_%D0%AF%D0%BA%D0%BE%D0%B1_%D0%91%D0%B5%D1%80%D1%86%D0%B5%D0%BB%D1%96%D1%83%D1%81" TargetMode="External"/><Relationship Id="rId7" Type="http://schemas.openxmlformats.org/officeDocument/2006/relationships/hyperlink" Target="https://uk.wikipedia.org/wiki/%D0%94%D0%B6%D0%B5%D0%B9%D0%BC%D1%81_%D0%A1%D0%B0%D0%BC%D0%BD%D0%B5%D1%80" TargetMode="External"/><Relationship Id="rId2" Type="http://schemas.openxmlformats.org/officeDocument/2006/relationships/hyperlink" Target="https://uk.wikipedia.org/wiki/%D0%A8%D0%B2%D0%B5%D1%86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1926" TargetMode="External"/><Relationship Id="rId5" Type="http://schemas.openxmlformats.org/officeDocument/2006/relationships/hyperlink" Target="https://uk.wikipedia.org/wiki/%D0%93%D1%80%D0%B5%D1%86%D1%8C%D0%BA%D0%B0_%D0%BC%D0%BE%D0%B2%D0%B0" TargetMode="External"/><Relationship Id="rId4" Type="http://schemas.openxmlformats.org/officeDocument/2006/relationships/hyperlink" Target="https://uk.wikipedia.org/wiki/1838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86%D0%BC%D1%96%D0%B4%D0%BE%D0%BA%D0%B8%D1%81%D0%BB%D0%BE%D1%82%D0%B8" TargetMode="External"/><Relationship Id="rId3" Type="http://schemas.openxmlformats.org/officeDocument/2006/relationships/hyperlink" Target="https://uk.wikipedia.org/wiki/%D0%90%D0%BC%D1%96%D0%BD%D0%BE%D0%B3%D1%80%D1%83%D0%BF%D0%B0" TargetMode="External"/><Relationship Id="rId7" Type="http://schemas.openxmlformats.org/officeDocument/2006/relationships/hyperlink" Target="https://uk.wikipedia.org/wiki/%D0%9F%D0%B5%D0%BF%D1%82%D0%B8%D0%B4%D0%BD%D0%B8%D0%B9_%D0%B7%D0%B2'%D1%8F%D0%B7%D0%BE%D0%BA" TargetMode="External"/><Relationship Id="rId2" Type="http://schemas.openxmlformats.org/officeDocument/2006/relationships/hyperlink" Target="https://uk.wikipedia.org/wiki/%D0%9E%D1%80%D0%B3%D0%B0%D0%BD%D1%96%D1%87%D0%BD%D1%96_%D1%81%D0%BF%D0%BE%D0%BB%D1%83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1%D1%96%D0%BB%D0%BA%D0%B8" TargetMode="External"/><Relationship Id="rId5" Type="http://schemas.openxmlformats.org/officeDocument/2006/relationships/hyperlink" Target="https://uk.wikipedia.org/wiki/%D0%9C%D0%BE%D0%BD%D0%BE%D0%BC%D0%B5%D1%80" TargetMode="External"/><Relationship Id="rId10" Type="http://schemas.openxmlformats.org/officeDocument/2006/relationships/hyperlink" Target="https://uk.wikipedia.org/wiki/%D0%93%D0%B5%D0%BD%D0%B5%D1%82%D0%B8%D1%87%D0%BD%D0%B8%D0%B9_%D0%BA%D0%BE%D0%B4" TargetMode="External"/><Relationship Id="rId4" Type="http://schemas.openxmlformats.org/officeDocument/2006/relationships/hyperlink" Target="https://uk.wikipedia.org/wiki/%D0%9A%D0%B0%D1%80%D0%B1%D0%BE%D0%BA%D1%81%D0%B8%D0%BB%D1%8C%D0%BD%D0%B0_%D0%B3%D1%80%D1%83%D0%BF%D0%B0" TargetMode="External"/><Relationship Id="rId9" Type="http://schemas.openxmlformats.org/officeDocument/2006/relationships/hyperlink" Target="https://uk.wikipedia.org/wiki/%D0%9F%D1%80%D0%BE%D0%BB%D1%96%D0%B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2%D1%83%D0%B3%D0%BB%D0%B5%D1%86%D1%8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44871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Тема 2. Білки, їх біологічна роль.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7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u="sng" dirty="0" smtClean="0"/>
              <a:t>3. Спосіб </a:t>
            </a:r>
            <a:r>
              <a:rPr lang="uk-UA" b="1" u="sng" dirty="0"/>
              <a:t>зв`язку амінокислот у білках.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/>
              <a:t>Первинна структура</a:t>
            </a:r>
          </a:p>
          <a:p>
            <a:pPr lvl="0"/>
            <a:r>
              <a:rPr lang="uk-UA" u="sng" dirty="0">
                <a:hlinkClick r:id="rId2" tooltip="Первинна структура"/>
              </a:rPr>
              <a:t>Первинна </a:t>
            </a:r>
            <a:r>
              <a:rPr lang="uk-UA" u="sng" dirty="0" err="1">
                <a:hlinkClick r:id="rId2" tooltip="Первинна структура"/>
              </a:rPr>
              <a:t>структура</a:t>
            </a:r>
            <a:r>
              <a:rPr lang="uk-UA" dirty="0" err="1"/>
              <a:t> </a:t>
            </a:r>
            <a:r>
              <a:rPr lang="uk-UA" dirty="0"/>
              <a:t>— </a:t>
            </a:r>
            <a:r>
              <a:rPr lang="uk-UA" u="sng" dirty="0">
                <a:hlinkClick r:id="rId3" tooltip="Пептидна послідовність"/>
              </a:rPr>
              <a:t>пептидна або амінокислотна послідовність</a:t>
            </a:r>
            <a:r>
              <a:rPr lang="uk-UA" dirty="0"/>
              <a:t>, тобто послідовність амінокислотних залишків </a:t>
            </a:r>
            <a:r>
              <a:rPr lang="uk-UA" dirty="0" err="1"/>
              <a:t>в </a:t>
            </a:r>
            <a:r>
              <a:rPr lang="uk-UA" u="sng" dirty="0" err="1">
                <a:hlinkClick r:id="rId4" tooltip="Пептид"/>
              </a:rPr>
              <a:t>пептидному</a:t>
            </a:r>
            <a:r>
              <a:rPr lang="uk-UA" dirty="0" err="1"/>
              <a:t> ланцюж</a:t>
            </a:r>
            <a:r>
              <a:rPr lang="uk-UA" dirty="0"/>
              <a:t>ку. В основі утворення первинної структури лежать пептидні зв'язки. До складу білка входять як кислі, так і лужні амінокислоти, тому будь-який білок має амфотерні властивості. Саме первинна структура кодується відповідним геном і у найбільшій мірі визначає властивості готового білка.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164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6993341" cy="4680520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Вторинна структура</a:t>
            </a:r>
          </a:p>
          <a:p>
            <a:pPr lvl="0"/>
            <a:r>
              <a:rPr lang="uk-UA" dirty="0"/>
              <a:t>Вторинна структура характеризує просторову форму білкової молекули, яка найчастіше повністю або частково закручується у спіраль. Амінокислотні радикали (R-групи) залишаються при цьому ззовні спіралі. У стабілізації вторинної структури важливу роль відіграють водневі зв'язки, які виникають між атомами водню NH-групи одного завитка спіралі та кисню CO-групи іншого й спрямовані вздовж спіралі. Хоча ці зв'язки значно слабші за пептидні, однак разом вони формують досить міцну структуру.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55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6705193" cy="4851901"/>
          </a:xfrm>
        </p:spPr>
        <p:txBody>
          <a:bodyPr>
            <a:normAutofit/>
          </a:bodyPr>
          <a:lstStyle/>
          <a:p>
            <a:r>
              <a:rPr lang="uk-UA" b="1" dirty="0"/>
              <a:t>Третинна структура</a:t>
            </a:r>
          </a:p>
          <a:p>
            <a:pPr marL="68580" indent="0">
              <a:buNone/>
            </a:pPr>
            <a:r>
              <a:rPr lang="uk-UA" dirty="0">
                <a:hlinkClick r:id="rId2" tooltip="Третинна структура білків"/>
              </a:rPr>
              <a:t>Третинна структура</a:t>
            </a:r>
            <a:r>
              <a:rPr lang="uk-UA" dirty="0"/>
              <a:t> — повна просторова будова єдиної білкової молекули, просторове взаємовідношення вторинних структур одна до одної. Третинна структура загалом стабілізується нелокальними взаємодіями, </a:t>
            </a:r>
            <a:r>
              <a:rPr lang="uk-UA" dirty="0" err="1"/>
              <a:t>звичайніше</a:t>
            </a:r>
            <a:r>
              <a:rPr lang="uk-UA" dirty="0"/>
              <a:t> всього формуванням </a:t>
            </a:r>
            <a:r>
              <a:rPr lang="uk-UA" dirty="0">
                <a:hlinkClick r:id="rId3" tooltip="Гідрофобне ядро (ще не написана)"/>
              </a:rPr>
              <a:t>гідрофобного ядра</a:t>
            </a:r>
            <a:r>
              <a:rPr lang="uk-UA" dirty="0"/>
              <a:t>, але також через утворення водневих зв'язків, </a:t>
            </a:r>
            <a:r>
              <a:rPr lang="uk-UA" dirty="0">
                <a:hlinkClick r:id="rId4" tooltip="Сольовий місток"/>
              </a:rPr>
              <a:t>сольових містків</a:t>
            </a:r>
            <a:r>
              <a:rPr lang="uk-UA" dirty="0"/>
              <a:t>, інших типів </a:t>
            </a:r>
            <a:r>
              <a:rPr lang="uk-UA" dirty="0">
                <a:hlinkClick r:id="rId5" tooltip="Іонна взаємодія"/>
              </a:rPr>
              <a:t>іонних взаємодій</a:t>
            </a:r>
            <a:r>
              <a:rPr lang="uk-UA" dirty="0"/>
              <a:t>,</a:t>
            </a:r>
            <a:r>
              <a:rPr lang="uk-UA" dirty="0" err="1"/>
              <a:t> </a:t>
            </a:r>
            <a:r>
              <a:rPr lang="uk-UA" dirty="0" err="1">
                <a:hlinkClick r:id="rId6" tooltip="Дисульфідний зв'язок"/>
              </a:rPr>
              <a:t>дисульфідни</a:t>
            </a:r>
            <a:r>
              <a:rPr lang="uk-UA" dirty="0">
                <a:hlinkClick r:id="rId6" tooltip="Дисульфідний зв'язок"/>
              </a:rPr>
              <a:t>х зв'язків</a:t>
            </a:r>
            <a:r>
              <a:rPr lang="uk-UA" dirty="0"/>
              <a:t> між залишками </a:t>
            </a:r>
            <a:r>
              <a:rPr lang="uk-UA" dirty="0">
                <a:hlinkClick r:id="rId7" tooltip="Цистеїн"/>
              </a:rPr>
              <a:t>цистеїну</a:t>
            </a:r>
            <a:r>
              <a:rPr lang="uk-UA" dirty="0"/>
              <a:t>.</a:t>
            </a:r>
          </a:p>
          <a:p>
            <a:pPr marL="6858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95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6777317" cy="3508977"/>
          </a:xfrm>
        </p:spPr>
        <p:txBody>
          <a:bodyPr/>
          <a:lstStyle/>
          <a:p>
            <a:r>
              <a:rPr lang="uk-UA" b="1" dirty="0"/>
              <a:t>Четвертинна структура</a:t>
            </a:r>
          </a:p>
          <a:p>
            <a:r>
              <a:rPr lang="uk-UA" u="sng" dirty="0">
                <a:hlinkClick r:id="rId2" tooltip="Четвертинна структура"/>
              </a:rPr>
              <a:t>Четвертинна структура</a:t>
            </a:r>
            <a:r>
              <a:rPr lang="uk-UA" dirty="0"/>
              <a:t> — структура, що виникає в результаті взаємодії кількох білкових молекул, названих в даному </a:t>
            </a:r>
            <a:r>
              <a:rPr lang="uk-UA" dirty="0" err="1"/>
              <a:t>контексті </a:t>
            </a:r>
            <a:r>
              <a:rPr lang="uk-UA" u="sng" dirty="0" err="1">
                <a:hlinkClick r:id="rId3" tooltip="Білкова субодиниця"/>
              </a:rPr>
              <a:t>су</a:t>
            </a:r>
            <a:r>
              <a:rPr lang="uk-UA" u="sng" dirty="0">
                <a:hlinkClick r:id="rId3" tooltip="Білкова субодиниця"/>
              </a:rPr>
              <a:t>бодиницями</a:t>
            </a:r>
            <a:r>
              <a:rPr lang="uk-UA" dirty="0"/>
              <a:t>. Повна структура кількох поєднаних </a:t>
            </a:r>
            <a:r>
              <a:rPr lang="uk-UA" dirty="0" err="1"/>
              <a:t>субодиниць</a:t>
            </a:r>
            <a:r>
              <a:rPr lang="uk-UA" dirty="0"/>
              <a:t>, що разом виконують спільну функцію, називається </a:t>
            </a:r>
            <a:r>
              <a:rPr lang="uk-UA" u="sng" dirty="0">
                <a:hlinkClick r:id="rId4" tooltip="Білковий комплекс"/>
              </a:rPr>
              <a:t>білковим комплексом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058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u="sng" dirty="0" smtClean="0"/>
              <a:t>4. Фізико-хімічні </a:t>
            </a:r>
            <a:r>
              <a:rPr lang="uk-UA" b="1" u="sng" dirty="0"/>
              <a:t>властивості білків</a:t>
            </a:r>
            <a:r>
              <a:rPr lang="uk-UA" b="1" u="sng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Денатурація.</a:t>
            </a:r>
          </a:p>
          <a:p>
            <a:r>
              <a:rPr lang="uk-UA" dirty="0"/>
              <a:t>Білкова молекула має  функціональну конформацію завдяки наявності великої кількості слабких зв'язків і швидко денатурує при зміні умов середовища, від яких залежить стабільність цих зв'язків. </a:t>
            </a:r>
          </a:p>
        </p:txBody>
      </p:sp>
    </p:spTree>
    <p:extLst>
      <p:ext uri="{BB962C8B-B14F-4D97-AF65-F5344CB8AC3E}">
        <p14:creationId xmlns:p14="http://schemas.microsoft.com/office/powerpoint/2010/main" val="20713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6777201" cy="4563869"/>
          </a:xfrm>
        </p:spPr>
        <p:txBody>
          <a:bodyPr>
            <a:normAutofit/>
          </a:bodyPr>
          <a:lstStyle/>
          <a:p>
            <a:r>
              <a:rPr lang="uk-UA" dirty="0"/>
              <a:t>2. </a:t>
            </a:r>
            <a:r>
              <a:rPr lang="uk-UA" dirty="0" err="1"/>
              <a:t>Ренатівація</a:t>
            </a:r>
            <a:r>
              <a:rPr lang="uk-UA" dirty="0"/>
              <a:t>.</a:t>
            </a:r>
          </a:p>
          <a:p>
            <a:r>
              <a:rPr lang="uk-UA" dirty="0"/>
              <a:t>При певних умовах денатурований білок може бути </a:t>
            </a:r>
            <a:r>
              <a:rPr lang="uk-UA" dirty="0" err="1"/>
              <a:t>ренатівірован</a:t>
            </a:r>
            <a:r>
              <a:rPr lang="uk-UA" dirty="0"/>
              <a:t> (оборотна денатурація). Це відбувається при видаленні </a:t>
            </a:r>
            <a:r>
              <a:rPr lang="uk-UA" dirty="0" err="1"/>
              <a:t>денатурирующего</a:t>
            </a:r>
            <a:r>
              <a:rPr lang="uk-UA" dirty="0"/>
              <a:t> або дестабілізуючий чинник. Наприклад, при видаленні сечовини діалізом поліпептиди мимовільно відновлюють свою </a:t>
            </a:r>
            <a:r>
              <a:rPr lang="uk-UA" dirty="0" err="1"/>
              <a:t>нативну</a:t>
            </a:r>
            <a:r>
              <a:rPr lang="uk-UA" dirty="0"/>
              <a:t> конформацію. Те ж відбувається при повільному охолодженні денатурованого нагріванням білка.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228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6849209" cy="4779893"/>
          </a:xfrm>
        </p:spPr>
        <p:txBody>
          <a:bodyPr/>
          <a:lstStyle/>
          <a:p>
            <a:r>
              <a:rPr lang="uk-UA" dirty="0"/>
              <a:t>3. Молекулярна маса.</a:t>
            </a:r>
          </a:p>
          <a:p>
            <a:r>
              <a:rPr lang="uk-UA" dirty="0"/>
              <a:t>Білки є високомолекулярними сполуками. Наприклад, в складі рибонуклеази (ферменту, що розщеплює РНК) міститься 124 амінокислотних залишку, і її молекулярна маса становить приблизно 14 000. </a:t>
            </a:r>
          </a:p>
        </p:txBody>
      </p:sp>
    </p:spTree>
    <p:extLst>
      <p:ext uri="{BB962C8B-B14F-4D97-AF65-F5344CB8AC3E}">
        <p14:creationId xmlns:p14="http://schemas.microsoft.com/office/powerpoint/2010/main" val="8473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6705193" cy="4563869"/>
          </a:xfrm>
        </p:spPr>
        <p:txBody>
          <a:bodyPr>
            <a:normAutofit/>
          </a:bodyPr>
          <a:lstStyle/>
          <a:p>
            <a:r>
              <a:rPr lang="uk-UA" dirty="0"/>
              <a:t>4. </a:t>
            </a:r>
            <a:r>
              <a:rPr lang="uk-UA" dirty="0" err="1"/>
              <a:t>Амфотерность</a:t>
            </a:r>
            <a:r>
              <a:rPr lang="uk-UA" dirty="0"/>
              <a:t>.</a:t>
            </a:r>
          </a:p>
          <a:p>
            <a:r>
              <a:rPr lang="uk-UA" dirty="0"/>
              <a:t>Найважливішим властивістю білків є їх здатність проявляти як кислі, так і основні властивості, тобто виступати в ролі амфотерних електролітів. Це забезпечується за рахунок різних </a:t>
            </a:r>
            <a:r>
              <a:rPr lang="uk-UA" dirty="0" err="1"/>
              <a:t>диссоциирующих</a:t>
            </a:r>
            <a:r>
              <a:rPr lang="uk-UA" dirty="0"/>
              <a:t> угруповань, що входять до складу радикалів амінокислот. Наприклад, кислотні властивості білку надають </a:t>
            </a:r>
            <a:r>
              <a:rPr lang="uk-UA" dirty="0" err="1"/>
              <a:t>карбоксильні</a:t>
            </a:r>
            <a:r>
              <a:rPr lang="uk-UA" dirty="0"/>
              <a:t> групи аспарагінової, глутамінової амінокислот, а лужні - радикали аргініну, лізину і </a:t>
            </a:r>
            <a:r>
              <a:rPr lang="uk-UA" dirty="0" err="1"/>
              <a:t>гістидину</a:t>
            </a:r>
            <a:r>
              <a:rPr lang="uk-U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45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68760"/>
            <a:ext cx="6849209" cy="4563869"/>
          </a:xfrm>
        </p:spPr>
        <p:txBody>
          <a:bodyPr>
            <a:normAutofit/>
          </a:bodyPr>
          <a:lstStyle/>
          <a:p>
            <a:r>
              <a:rPr lang="uk-UA" dirty="0"/>
              <a:t>5. Розчинність в воді.</a:t>
            </a:r>
          </a:p>
          <a:p>
            <a:r>
              <a:rPr lang="uk-UA" dirty="0"/>
              <a:t>Білки мають більшу спорідненість до води, т. Е. Вони гідрофільних. Молекули білка, як заряджені частинки, притягують до себе диполі води, які розташовуються навколо білкової молекули і утворюють водну або </a:t>
            </a:r>
            <a:r>
              <a:rPr lang="uk-UA" dirty="0" err="1"/>
              <a:t>гідрадну</a:t>
            </a:r>
            <a:r>
              <a:rPr lang="uk-UA" dirty="0"/>
              <a:t> оболонку. Ця оболонка охороняє молекули білка від склеювання і випадання в осад. Величина гідратної оболонки залежить від структури білка.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24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6777201" cy="4707885"/>
          </a:xfrm>
        </p:spPr>
        <p:txBody>
          <a:bodyPr>
            <a:normAutofit/>
          </a:bodyPr>
          <a:lstStyle/>
          <a:p>
            <a:r>
              <a:rPr lang="uk-UA" dirty="0"/>
              <a:t>6. Висолювання.</a:t>
            </a:r>
          </a:p>
          <a:p>
            <a:r>
              <a:rPr lang="uk-UA" dirty="0"/>
              <a:t>Білки мають властивість оборотного осадження, т. Е. Випаданням білка в осад під дією певних речовин, після видалення яких він знову повертається в своє початкове (</a:t>
            </a:r>
            <a:r>
              <a:rPr lang="uk-UA" dirty="0" err="1"/>
              <a:t>нативное</a:t>
            </a:r>
            <a:r>
              <a:rPr lang="uk-UA" dirty="0"/>
              <a:t>) стан. Для висолювання білків використовують солі лужних і лужноземельних металів (найчастіше в практиці використовують сульфат натрію і амонію). Ці солі видаляють водну оболонку (викликають зневоднення) і знімають заряд.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80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6777317" cy="3508977"/>
          </a:xfrm>
        </p:spPr>
        <p:txBody>
          <a:bodyPr/>
          <a:lstStyle/>
          <a:p>
            <a:r>
              <a:rPr lang="uk-UA" b="1" dirty="0"/>
              <a:t>Тема 2. Білки, їх біологічна роль. </a:t>
            </a:r>
            <a:endParaRPr lang="uk-UA" dirty="0"/>
          </a:p>
          <a:p>
            <a:pPr lvl="0"/>
            <a:r>
              <a:rPr lang="uk-UA" dirty="0" smtClean="0"/>
              <a:t>1. Білки</a:t>
            </a:r>
            <a:r>
              <a:rPr lang="uk-UA" dirty="0"/>
              <a:t>, їх біологічна роль.</a:t>
            </a:r>
          </a:p>
          <a:p>
            <a:pPr lvl="0"/>
            <a:r>
              <a:rPr lang="uk-UA" dirty="0" smtClean="0"/>
              <a:t>2. Амінокислоти</a:t>
            </a:r>
            <a:r>
              <a:rPr lang="uk-UA" dirty="0"/>
              <a:t>, їх фізико-хімічні властивості та класифікація. </a:t>
            </a:r>
          </a:p>
          <a:p>
            <a:pPr lvl="0"/>
            <a:r>
              <a:rPr lang="uk-UA" dirty="0"/>
              <a:t>3</a:t>
            </a:r>
            <a:r>
              <a:rPr lang="uk-UA" dirty="0" smtClean="0"/>
              <a:t>. Спосіб </a:t>
            </a:r>
            <a:r>
              <a:rPr lang="uk-UA" dirty="0"/>
              <a:t>зв`язку амінокислот у білках. </a:t>
            </a:r>
          </a:p>
          <a:p>
            <a:pPr lvl="0"/>
            <a:r>
              <a:rPr lang="uk-UA" dirty="0" smtClean="0"/>
              <a:t>4. Фізико-хімічні </a:t>
            </a:r>
            <a:r>
              <a:rPr lang="uk-UA" dirty="0"/>
              <a:t>властивості білків.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84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052736"/>
            <a:ext cx="6921217" cy="4779893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r>
              <a:rPr lang="uk-UA" b="1" u="sng" dirty="0" smtClean="0"/>
              <a:t>1. Білки</a:t>
            </a:r>
            <a:r>
              <a:rPr lang="uk-UA" b="1" u="sng" dirty="0"/>
              <a:t>, їх біологічна роль.</a:t>
            </a:r>
            <a:endParaRPr lang="uk-UA" dirty="0"/>
          </a:p>
          <a:p>
            <a:r>
              <a:rPr lang="uk-UA" b="1" dirty="0"/>
              <a:t>Білки́</a:t>
            </a:r>
            <a:r>
              <a:rPr lang="uk-UA" dirty="0"/>
              <a:t> — складні високомолекулярні природні </a:t>
            </a:r>
            <a:r>
              <a:rPr lang="uk-UA" u="sng" dirty="0">
                <a:hlinkClick r:id="rId2" tooltip="Органічні речовини"/>
              </a:rPr>
              <a:t>органічні речовини</a:t>
            </a:r>
            <a:r>
              <a:rPr lang="uk-UA" dirty="0"/>
              <a:t>, що складаються з </a:t>
            </a:r>
            <a:r>
              <a:rPr lang="uk-UA" u="sng" dirty="0">
                <a:hlinkClick r:id="rId3" tooltip="Амінокислоти"/>
              </a:rPr>
              <a:t>амінокислот</a:t>
            </a:r>
            <a:r>
              <a:rPr lang="uk-UA" dirty="0"/>
              <a:t>, сполучених </a:t>
            </a:r>
            <a:r>
              <a:rPr lang="uk-UA" u="sng" dirty="0">
                <a:hlinkClick r:id="rId4" tooltip="Пептидний зв'язок"/>
              </a:rPr>
              <a:t>пептидними зв'язками</a:t>
            </a:r>
            <a:r>
              <a:rPr lang="uk-UA" dirty="0"/>
              <a:t>. </a:t>
            </a:r>
            <a:endParaRPr lang="uk-UA" dirty="0" smtClean="0"/>
          </a:p>
          <a:p>
            <a:endParaRPr lang="uk-UA" dirty="0"/>
          </a:p>
          <a:p>
            <a:r>
              <a:rPr lang="uk-UA" dirty="0"/>
              <a:t>Зазвичай білки є </a:t>
            </a:r>
            <a:r>
              <a:rPr lang="uk-UA" dirty="0" err="1"/>
              <a:t>лінійними </a:t>
            </a:r>
            <a:r>
              <a:rPr lang="uk-UA" dirty="0" err="1">
                <a:hlinkClick r:id="rId5" tooltip="Полімер"/>
              </a:rPr>
              <a:t>по</a:t>
            </a:r>
            <a:r>
              <a:rPr lang="uk-UA" dirty="0">
                <a:hlinkClick r:id="rId5" tooltip="Полімер"/>
              </a:rPr>
              <a:t>лімерами</a:t>
            </a:r>
            <a:r>
              <a:rPr lang="uk-UA" dirty="0"/>
              <a:t> — поліпептидами, хоча інколи мають складнішу структуру. Невеликі білкові молекули, тобто олігомери поліпептидів, називаються </a:t>
            </a:r>
            <a:r>
              <a:rPr lang="uk-UA" dirty="0">
                <a:hlinkClick r:id="rId6" tooltip="Пептиди"/>
              </a:rPr>
              <a:t>пептидами</a:t>
            </a:r>
            <a:r>
              <a:rPr lang="uk-UA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3003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6849325" cy="4536504"/>
          </a:xfrm>
        </p:spPr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tx1"/>
                </a:solidFill>
              </a:rPr>
              <a:t>Функції білків в клітині різноманітніші, ніж функції </a:t>
            </a:r>
            <a:r>
              <a:rPr lang="uk-UA" dirty="0" err="1">
                <a:solidFill>
                  <a:schemeClr val="tx1"/>
                </a:solidFill>
              </a:rPr>
              <a:t>інших </a:t>
            </a:r>
            <a:r>
              <a:rPr lang="uk-UA" u="sng" dirty="0" err="1">
                <a:solidFill>
                  <a:schemeClr val="tx1"/>
                </a:solidFill>
                <a:hlinkClick r:id="rId2" tooltip="Біополімери"/>
              </a:rPr>
              <a:t>біополімерів</a:t>
            </a:r>
            <a:r>
              <a:rPr lang="uk-UA" dirty="0" err="1">
                <a:solidFill>
                  <a:schemeClr val="tx1"/>
                </a:solidFill>
              </a:rPr>
              <a:t> — </a:t>
            </a:r>
            <a:r>
              <a:rPr lang="uk-UA" u="sng" dirty="0" err="1">
                <a:solidFill>
                  <a:schemeClr val="tx1"/>
                </a:solidFill>
                <a:hlinkClick r:id="rId3" tooltip="Полісахарид"/>
              </a:rPr>
              <a:t>полісахаридів</a:t>
            </a:r>
            <a:r>
              <a:rPr lang="uk-UA" dirty="0" err="1">
                <a:solidFill>
                  <a:schemeClr val="tx1"/>
                </a:solidFill>
              </a:rPr>
              <a:t> і </a:t>
            </a:r>
            <a:r>
              <a:rPr lang="uk-UA" u="sng" dirty="0" err="1">
                <a:solidFill>
                  <a:schemeClr val="tx1"/>
                </a:solidFill>
                <a:hlinkClick r:id="rId4" tooltip="Нуклеїнові кислоти"/>
              </a:rPr>
              <a:t>нукле</a:t>
            </a:r>
            <a:r>
              <a:rPr lang="uk-UA" u="sng" dirty="0">
                <a:solidFill>
                  <a:schemeClr val="tx1"/>
                </a:solidFill>
                <a:hlinkClick r:id="rId4" tooltip="Нуклеїнові кислоти"/>
              </a:rPr>
              <a:t>їнових кислот</a:t>
            </a:r>
            <a:r>
              <a:rPr lang="uk-UA" dirty="0">
                <a:solidFill>
                  <a:schemeClr val="tx1"/>
                </a:solidFill>
              </a:rPr>
              <a:t>. Так, </a:t>
            </a:r>
            <a:r>
              <a:rPr lang="uk-UA" dirty="0" err="1">
                <a:solidFill>
                  <a:schemeClr val="tx1"/>
                </a:solidFill>
              </a:rPr>
              <a:t>білки-</a:t>
            </a:r>
            <a:r>
              <a:rPr lang="uk-UA" u="sng" dirty="0" err="1">
                <a:solidFill>
                  <a:schemeClr val="tx1"/>
                </a:solidFill>
                <a:hlinkClick r:id="rId5" tooltip="Ферменти"/>
              </a:rPr>
              <a:t>ферменти</a:t>
            </a:r>
            <a:r>
              <a:rPr lang="uk-UA" dirty="0" err="1">
                <a:solidFill>
                  <a:schemeClr val="tx1"/>
                </a:solidFill>
              </a:rPr>
              <a:t> </a:t>
            </a:r>
            <a:r>
              <a:rPr lang="uk-UA" u="sng" dirty="0" err="1">
                <a:solidFill>
                  <a:schemeClr val="tx1"/>
                </a:solidFill>
                <a:hlinkClick r:id="rId6" tooltip="Каталіз"/>
              </a:rPr>
              <a:t>каталіз</a:t>
            </a:r>
            <a:r>
              <a:rPr lang="uk-UA" u="sng" dirty="0">
                <a:solidFill>
                  <a:schemeClr val="tx1"/>
                </a:solidFill>
                <a:hlinkClick r:id="rId6" tooltip="Каталіз"/>
              </a:rPr>
              <a:t>ують</a:t>
            </a:r>
            <a:r>
              <a:rPr lang="uk-UA" dirty="0">
                <a:solidFill>
                  <a:schemeClr val="tx1"/>
                </a:solidFill>
              </a:rPr>
              <a:t> протікання біохімічних реакцій і грають важливу роль в </a:t>
            </a:r>
            <a:r>
              <a:rPr lang="uk-UA" u="sng" dirty="0">
                <a:solidFill>
                  <a:schemeClr val="tx1"/>
                </a:solidFill>
                <a:hlinkClick r:id="rId7" tooltip="Обмін речовин"/>
              </a:rPr>
              <a:t>обміні речовин</a:t>
            </a:r>
            <a:r>
              <a:rPr lang="uk-UA" dirty="0">
                <a:solidFill>
                  <a:schemeClr val="tx1"/>
                </a:solidFill>
              </a:rPr>
              <a:t>.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Деякі </a:t>
            </a:r>
            <a:r>
              <a:rPr lang="uk-UA" dirty="0">
                <a:solidFill>
                  <a:schemeClr val="tx1"/>
                </a:solidFill>
              </a:rPr>
              <a:t>білки виконують структурну або механічну функцію, </a:t>
            </a:r>
            <a:r>
              <a:rPr lang="uk-UA" dirty="0" err="1">
                <a:solidFill>
                  <a:schemeClr val="tx1"/>
                </a:solidFill>
              </a:rPr>
              <a:t>утворюючи </a:t>
            </a:r>
            <a:r>
              <a:rPr lang="uk-UA" u="sng" dirty="0" err="1">
                <a:solidFill>
                  <a:schemeClr val="tx1"/>
                </a:solidFill>
                <a:hlinkClick r:id="rId8" tooltip="Цитоскелет"/>
              </a:rPr>
              <a:t>цитоскелет</a:t>
            </a:r>
            <a:r>
              <a:rPr lang="uk-UA" dirty="0">
                <a:solidFill>
                  <a:schemeClr val="tx1"/>
                </a:solidFill>
              </a:rPr>
              <a:t>, що є важливим засобом підтримки форми клітин. Також білки грають важливу роль в </a:t>
            </a:r>
            <a:r>
              <a:rPr lang="uk-UA" u="sng" dirty="0">
                <a:solidFill>
                  <a:schemeClr val="tx1"/>
                </a:solidFill>
                <a:hlinkClick r:id="rId9" tooltip="Сигнальні системи клітин"/>
              </a:rPr>
              <a:t>сигнальних системах клітин</a:t>
            </a:r>
            <a:r>
              <a:rPr lang="uk-UA" dirty="0">
                <a:solidFill>
                  <a:schemeClr val="tx1"/>
                </a:solidFill>
              </a:rPr>
              <a:t>, </a:t>
            </a:r>
            <a:r>
              <a:rPr lang="uk-UA" u="sng" dirty="0">
                <a:solidFill>
                  <a:schemeClr val="tx1"/>
                </a:solidFill>
                <a:hlinkClick r:id="rId10" tooltip="Адгезія клітин"/>
              </a:rPr>
              <a:t>клітинній адгезії</a:t>
            </a:r>
            <a:r>
              <a:rPr lang="uk-UA" dirty="0">
                <a:solidFill>
                  <a:schemeClr val="tx1"/>
                </a:solidFill>
              </a:rPr>
              <a:t>, </a:t>
            </a:r>
            <a:r>
              <a:rPr lang="uk-UA" u="sng" dirty="0">
                <a:solidFill>
                  <a:schemeClr val="tx1"/>
                </a:solidFill>
                <a:hlinkClick r:id="rId11" tooltip="Імунітет"/>
              </a:rPr>
              <a:t>імунній </a:t>
            </a:r>
            <a:r>
              <a:rPr lang="uk-UA" u="sng" dirty="0" err="1">
                <a:solidFill>
                  <a:schemeClr val="tx1"/>
                </a:solidFill>
                <a:hlinkClick r:id="rId11" tooltip="Імунітет"/>
              </a:rPr>
              <a:t>відповіді</a:t>
            </a:r>
            <a:r>
              <a:rPr lang="uk-UA" dirty="0" err="1">
                <a:solidFill>
                  <a:schemeClr val="tx1"/>
                </a:solidFill>
              </a:rPr>
              <a:t> і </a:t>
            </a:r>
            <a:r>
              <a:rPr lang="uk-UA" u="sng" dirty="0">
                <a:solidFill>
                  <a:schemeClr val="tx1"/>
                </a:solidFill>
                <a:hlinkClick r:id="rId12" tooltip="Клітинний цикл"/>
              </a:rPr>
              <a:t>клітинному циклі</a:t>
            </a:r>
            <a:r>
              <a:rPr lang="uk-UA" dirty="0">
                <a:solidFill>
                  <a:schemeClr val="tx1"/>
                </a:solidFill>
              </a:rPr>
              <a:t>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3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6777201" cy="4995917"/>
          </a:xfrm>
        </p:spPr>
        <p:txBody>
          <a:bodyPr>
            <a:normAutofit/>
          </a:bodyPr>
          <a:lstStyle/>
          <a:p>
            <a:r>
              <a:rPr lang="uk-UA" dirty="0"/>
              <a:t>Білки — важлива частина харчування тварин і людини, оскільки ці організми не можуть синтезувати повний набір амінокислот і повинні отримувати частину з них із білковою їжею. </a:t>
            </a:r>
            <a:endParaRPr lang="uk-UA" dirty="0" smtClean="0"/>
          </a:p>
          <a:p>
            <a:r>
              <a:rPr lang="uk-UA" dirty="0" err="1" smtClean="0"/>
              <a:t>Упроцесі</a:t>
            </a:r>
            <a:r>
              <a:rPr lang="uk-UA" dirty="0" err="1"/>
              <a:t> </a:t>
            </a:r>
            <a:r>
              <a:rPr lang="uk-UA" u="sng" dirty="0" err="1">
                <a:hlinkClick r:id="rId2" tooltip="Травлення (біологія)"/>
              </a:rPr>
              <a:t>травлення</a:t>
            </a:r>
            <a:r>
              <a:rPr lang="uk-UA" dirty="0" err="1"/>
              <a:t> </a:t>
            </a:r>
            <a:r>
              <a:rPr lang="uk-UA" u="sng" dirty="0" err="1">
                <a:hlinkClick r:id="rId3" tooltip="Протеоліз"/>
              </a:rPr>
              <a:t>протеолітичні</a:t>
            </a:r>
            <a:r>
              <a:rPr lang="uk-UA" dirty="0"/>
              <a:t> ферменти руйнують спожиті білки, розкладаючи їх до рівня амінокислот, які використовуються при </a:t>
            </a:r>
            <a:r>
              <a:rPr lang="uk-UA" u="sng" dirty="0">
                <a:hlinkClick r:id="rId4" tooltip="Біосинтез білків"/>
              </a:rPr>
              <a:t>біосинтезі білків</a:t>
            </a:r>
            <a:r>
              <a:rPr lang="uk-UA" dirty="0"/>
              <a:t> організму або піддаються подальшому розпаду для отримання </a:t>
            </a:r>
            <a:r>
              <a:rPr lang="uk-UA" u="sng" dirty="0">
                <a:hlinkClick r:id="rId5" tooltip="Енергія"/>
              </a:rPr>
              <a:t>енергії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54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6777317" cy="3508977"/>
          </a:xfrm>
        </p:spPr>
        <p:txBody>
          <a:bodyPr>
            <a:normAutofit/>
          </a:bodyPr>
          <a:lstStyle/>
          <a:p>
            <a:r>
              <a:rPr lang="uk-UA" dirty="0"/>
              <a:t>Білки були вперше </a:t>
            </a:r>
            <a:r>
              <a:rPr lang="uk-UA" dirty="0" err="1"/>
              <a:t>описані </a:t>
            </a:r>
            <a:r>
              <a:rPr lang="uk-UA" dirty="0" err="1">
                <a:hlinkClick r:id="rId2" tooltip="Швеція"/>
              </a:rPr>
              <a:t>шведським</a:t>
            </a:r>
            <a:r>
              <a:rPr lang="uk-UA" dirty="0" err="1"/>
              <a:t> хімік</a:t>
            </a:r>
            <a:r>
              <a:rPr lang="uk-UA" dirty="0"/>
              <a:t>ом </a:t>
            </a:r>
            <a:r>
              <a:rPr lang="uk-UA" dirty="0">
                <a:hlinkClick r:id="rId3" tooltip="Єнс Якоб Берцеліус"/>
              </a:rPr>
              <a:t>Єнсом Якобом Берцеліусом</a:t>
            </a:r>
            <a:r>
              <a:rPr lang="uk-UA" dirty="0"/>
              <a:t> в </a:t>
            </a:r>
            <a:r>
              <a:rPr lang="uk-UA" dirty="0">
                <a:hlinkClick r:id="rId4" tooltip="1838"/>
              </a:rPr>
              <a:t>1838</a:t>
            </a:r>
            <a:r>
              <a:rPr lang="uk-UA" dirty="0"/>
              <a:t> році, який і дав їм назву </a:t>
            </a:r>
            <a:r>
              <a:rPr lang="uk-UA" i="1" dirty="0"/>
              <a:t>протеїни</a:t>
            </a:r>
            <a:r>
              <a:rPr lang="uk-UA" dirty="0"/>
              <a:t>, від </a:t>
            </a:r>
            <a:r>
              <a:rPr lang="uk-UA" dirty="0">
                <a:hlinkClick r:id="rId5" tooltip="Грецька мова"/>
              </a:rPr>
              <a:t>грец.</a:t>
            </a:r>
            <a:r>
              <a:rPr lang="uk-UA" dirty="0"/>
              <a:t> </a:t>
            </a:r>
            <a:r>
              <a:rPr lang="el-GR" dirty="0"/>
              <a:t>πρώτα</a:t>
            </a:r>
            <a:r>
              <a:rPr lang="uk-UA" dirty="0"/>
              <a:t> — «першорядної важливості». Проте їхня центральна роль в життєдіяльності всіх живих організмів була виявлена лише у </a:t>
            </a:r>
            <a:r>
              <a:rPr lang="uk-UA" dirty="0">
                <a:hlinkClick r:id="rId6" tooltip="1926"/>
              </a:rPr>
              <a:t>1926</a:t>
            </a:r>
            <a:r>
              <a:rPr lang="uk-UA" dirty="0"/>
              <a:t> році, коли </a:t>
            </a:r>
            <a:r>
              <a:rPr lang="uk-UA" dirty="0">
                <a:hlinkClick r:id="rId7" tooltip="Джеймс Самнер"/>
              </a:rPr>
              <a:t>Джеймс Самнер</a:t>
            </a:r>
            <a:r>
              <a:rPr lang="uk-UA" dirty="0"/>
              <a:t> показав, що </a:t>
            </a:r>
            <a:r>
              <a:rPr lang="uk-UA" dirty="0" err="1"/>
              <a:t>фермент </a:t>
            </a:r>
            <a:r>
              <a:rPr lang="uk-UA" dirty="0" err="1">
                <a:hlinkClick r:id="rId8" tooltip="Уреаза"/>
              </a:rPr>
              <a:t>уреа</a:t>
            </a:r>
            <a:r>
              <a:rPr lang="uk-UA" dirty="0">
                <a:hlinkClick r:id="rId8" tooltip="Уреаза"/>
              </a:rPr>
              <a:t>за</a:t>
            </a:r>
            <a:r>
              <a:rPr lang="uk-UA" dirty="0"/>
              <a:t> також є білком</a:t>
            </a:r>
          </a:p>
        </p:txBody>
      </p:sp>
    </p:spTree>
    <p:extLst>
      <p:ext uri="{BB962C8B-B14F-4D97-AF65-F5344CB8AC3E}">
        <p14:creationId xmlns:p14="http://schemas.microsoft.com/office/powerpoint/2010/main" val="30852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27664"/>
            <a:ext cx="8064896" cy="601136"/>
          </a:xfrm>
        </p:spPr>
        <p:txBody>
          <a:bodyPr>
            <a:normAutofit fontScale="90000"/>
          </a:bodyPr>
          <a:lstStyle/>
          <a:p>
            <a:pPr lvl="0"/>
            <a:r>
              <a:rPr lang="uk-UA" b="1" u="sng" dirty="0" smtClean="0"/>
              <a:t>2. Амінокислоти</a:t>
            </a:r>
            <a:r>
              <a:rPr lang="uk-UA" b="1" u="sng" dirty="0"/>
              <a:t>, їх фізико-хімічні властивості та класифікація.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b="1" dirty="0" err="1"/>
              <a:t>Амі́нокисло́ти</a:t>
            </a:r>
            <a:r>
              <a:rPr lang="uk-UA" dirty="0" err="1"/>
              <a:t> — </a:t>
            </a:r>
            <a:r>
              <a:rPr lang="uk-UA" dirty="0" err="1">
                <a:hlinkClick r:id="rId2" tooltip="Органічні сполуки"/>
              </a:rPr>
              <a:t>орган</a:t>
            </a:r>
            <a:r>
              <a:rPr lang="uk-UA" dirty="0">
                <a:hlinkClick r:id="rId2" tooltip="Органічні сполуки"/>
              </a:rPr>
              <a:t>ічні сполуки</a:t>
            </a:r>
            <a:r>
              <a:rPr lang="uk-UA" dirty="0"/>
              <a:t>, які одночасно містять у своєму складі </a:t>
            </a:r>
            <a:r>
              <a:rPr lang="uk-UA" dirty="0">
                <a:hlinkClick r:id="rId3" tooltip="Аміногрупа"/>
              </a:rPr>
              <a:t>аміно-</a:t>
            </a:r>
            <a:r>
              <a:rPr lang="uk-UA" dirty="0"/>
              <a:t> (- NH</a:t>
            </a:r>
            <a:r>
              <a:rPr lang="uk-UA" baseline="-25000" dirty="0"/>
              <a:t>2</a:t>
            </a:r>
            <a:r>
              <a:rPr lang="uk-UA" dirty="0"/>
              <a:t>) та </a:t>
            </a:r>
            <a:r>
              <a:rPr lang="uk-UA" dirty="0">
                <a:hlinkClick r:id="rId4" tooltip="Карбоксильна група"/>
              </a:rPr>
              <a:t>карбоксильну</a:t>
            </a:r>
            <a:r>
              <a:rPr lang="uk-UA" dirty="0"/>
              <a:t> (- СООН) групи. Амінокислоти </a:t>
            </a:r>
            <a:r>
              <a:rPr lang="uk-UA" dirty="0" err="1"/>
              <a:t>є </a:t>
            </a:r>
            <a:r>
              <a:rPr lang="uk-UA" dirty="0" err="1">
                <a:hlinkClick r:id="rId5" tooltip="Мономер"/>
              </a:rPr>
              <a:t>мономерними</a:t>
            </a:r>
            <a:r>
              <a:rPr lang="uk-UA" dirty="0" err="1"/>
              <a:t> одиницями </a:t>
            </a:r>
            <a:r>
              <a:rPr lang="uk-UA" dirty="0" err="1">
                <a:hlinkClick r:id="rId6" tooltip="Білки"/>
              </a:rPr>
              <a:t>білк</a:t>
            </a:r>
            <a:r>
              <a:rPr lang="uk-UA" dirty="0">
                <a:hlinkClick r:id="rId6" tooltip="Білки"/>
              </a:rPr>
              <a:t>ів</a:t>
            </a:r>
            <a:r>
              <a:rPr lang="uk-UA" dirty="0"/>
              <a:t>, у складі яких залишки амінокислот з'єднані </a:t>
            </a:r>
            <a:r>
              <a:rPr lang="uk-UA" dirty="0">
                <a:hlinkClick r:id="rId7" tooltip="Пептидний зв'язок"/>
              </a:rPr>
              <a:t>пептидними зв'язками</a:t>
            </a:r>
            <a:r>
              <a:rPr lang="uk-UA" dirty="0"/>
              <a:t>. Більшість білків побудовані із комбінації дев'ятнадцяти «первинних» амінокислот, тобто таких, що містять первинну аміногрупу, і однієї «вторинної» амінокислоти </a:t>
            </a:r>
            <a:r>
              <a:rPr lang="uk-UA" dirty="0" err="1"/>
              <a:t>або </a:t>
            </a:r>
            <a:r>
              <a:rPr lang="uk-UA" dirty="0" err="1">
                <a:hlinkClick r:id="rId8" tooltip="Імідокислоти"/>
              </a:rPr>
              <a:t>імідокис</a:t>
            </a:r>
            <a:r>
              <a:rPr lang="uk-UA" dirty="0">
                <a:hlinkClick r:id="rId8" tooltip="Імідокислоти"/>
              </a:rPr>
              <a:t>лоти</a:t>
            </a:r>
            <a:r>
              <a:rPr lang="uk-UA" dirty="0"/>
              <a:t> (містить вторинну аміногрупу) </a:t>
            </a:r>
            <a:r>
              <a:rPr lang="uk-UA" dirty="0">
                <a:hlinkClick r:id="rId9" tooltip="Пролін"/>
              </a:rPr>
              <a:t>проліну</a:t>
            </a:r>
            <a:r>
              <a:rPr lang="uk-UA" dirty="0"/>
              <a:t>, що кодуються </a:t>
            </a:r>
            <a:r>
              <a:rPr lang="uk-UA" dirty="0">
                <a:hlinkClick r:id="rId10" tooltip="Генетичний код"/>
              </a:rPr>
              <a:t>генетичним кодом</a:t>
            </a:r>
            <a:r>
              <a:rPr lang="uk-U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15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80728"/>
            <a:ext cx="6921217" cy="4851901"/>
          </a:xfrm>
        </p:spPr>
        <p:txBody>
          <a:bodyPr>
            <a:normAutofit/>
          </a:bodyPr>
          <a:lstStyle/>
          <a:p>
            <a:r>
              <a:rPr lang="uk-UA" dirty="0"/>
              <a:t>У залежності від того, до якого </a:t>
            </a:r>
            <a:r>
              <a:rPr lang="uk-UA" dirty="0" err="1"/>
              <a:t>атому </a:t>
            </a:r>
            <a:r>
              <a:rPr lang="uk-UA" dirty="0" err="1">
                <a:hlinkClick r:id="rId2" tooltip="Вуглець"/>
              </a:rPr>
              <a:t>вуглецю</a:t>
            </a:r>
            <a:r>
              <a:rPr lang="uk-UA" dirty="0" err="1"/>
              <a:t> при</a:t>
            </a:r>
            <a:r>
              <a:rPr lang="uk-UA" dirty="0"/>
              <a:t>єднана аміногрупа, амінокислоти поділяються на α-, β-, γ- і тощо. α-атомом вважається той атом карбону, до якого приєднана </a:t>
            </a:r>
            <a:r>
              <a:rPr lang="uk-UA" dirty="0" err="1"/>
              <a:t>карбоксильна</a:t>
            </a:r>
            <a:r>
              <a:rPr lang="uk-UA" dirty="0"/>
              <a:t> група, якщо біля нього ж розташована й аміногрупа, така амінокислота називається α-амінокислотою. Якщо аміногрупа приєднана до наступного (β) атома карбону, це буде β-амінокислота і так далі. Всі </a:t>
            </a:r>
            <a:r>
              <a:rPr lang="uk-UA" dirty="0" err="1"/>
              <a:t>протеїногенні</a:t>
            </a:r>
            <a:r>
              <a:rPr lang="uk-UA" dirty="0"/>
              <a:t> амінокислоти є α-амінокислотами.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492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24744"/>
            <a:ext cx="6849209" cy="4707885"/>
          </a:xfrm>
        </p:spPr>
        <p:txBody>
          <a:bodyPr>
            <a:normAutofit fontScale="92500"/>
          </a:bodyPr>
          <a:lstStyle/>
          <a:p>
            <a:r>
              <a:rPr lang="uk-UA" dirty="0"/>
              <a:t>А</a:t>
            </a:r>
            <a:r>
              <a:rPr lang="uk-UA" dirty="0" smtClean="0"/>
              <a:t>мінокислоти </a:t>
            </a:r>
            <a:r>
              <a:rPr lang="uk-UA" dirty="0"/>
              <a:t>поділяють на чотири групи:</a:t>
            </a:r>
          </a:p>
          <a:p>
            <a:pPr marL="525780" lvl="0" indent="-457200">
              <a:buAutoNum type="arabicPeriod"/>
            </a:pPr>
            <a:r>
              <a:rPr lang="uk-UA" dirty="0" smtClean="0"/>
              <a:t>амінокислоти </a:t>
            </a:r>
            <a:r>
              <a:rPr lang="uk-UA" dirty="0"/>
              <a:t>із неполярними бічними </a:t>
            </a:r>
            <a:r>
              <a:rPr lang="uk-UA" dirty="0" smtClean="0"/>
              <a:t>ланцюгами,</a:t>
            </a:r>
          </a:p>
          <a:p>
            <a:pPr marL="525780" lvl="0" indent="-457200">
              <a:buAutoNum type="arabicPeriod"/>
            </a:pPr>
            <a:r>
              <a:rPr lang="uk-UA" dirty="0" smtClean="0"/>
              <a:t>амінокислоти </a:t>
            </a:r>
            <a:r>
              <a:rPr lang="uk-UA" dirty="0"/>
              <a:t>із полярними незарядженими бічними ланцюгами (інколи розділяють на амінокислоти із неполярними аліфатичними та неполярними циклічними бічними ланцюгами</a:t>
            </a:r>
            <a:r>
              <a:rPr lang="uk-UA" dirty="0" smtClean="0"/>
              <a:t>),</a:t>
            </a:r>
          </a:p>
          <a:p>
            <a:pPr marL="525780" lvl="0" indent="-457200">
              <a:buAutoNum type="arabicPeriod"/>
            </a:pPr>
            <a:r>
              <a:rPr lang="uk-UA" dirty="0" smtClean="0"/>
              <a:t>амінокислоти </a:t>
            </a:r>
            <a:r>
              <a:rPr lang="uk-UA" dirty="0"/>
              <a:t>із позитивно зарядженими бічними </a:t>
            </a:r>
            <a:r>
              <a:rPr lang="uk-UA" dirty="0" smtClean="0"/>
              <a:t>ланцюгами,</a:t>
            </a:r>
          </a:p>
          <a:p>
            <a:pPr marL="525780" lvl="0" indent="-457200">
              <a:buAutoNum type="arabicPeriod"/>
            </a:pPr>
            <a:r>
              <a:rPr lang="uk-UA" dirty="0" smtClean="0"/>
              <a:t>амінокислоти </a:t>
            </a:r>
            <a:r>
              <a:rPr lang="uk-UA" dirty="0"/>
              <a:t>із негативно зарядженими бічними ланцюгами (інколи останні дві групи об'єднують в одну).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96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71</TotalTime>
  <Words>558</Words>
  <Application>Microsoft Office PowerPoint</Application>
  <PresentationFormat>Экран (4:3)</PresentationFormat>
  <Paragraphs>45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Кнопка</vt:lpstr>
      <vt:lpstr>Тема 2. Білки, їх біологічна роль.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Амінокислоти, їх фізико-хімічні властивості та класифікація. </vt:lpstr>
      <vt:lpstr>Презентация PowerPoint</vt:lpstr>
      <vt:lpstr>Презентация PowerPoint</vt:lpstr>
      <vt:lpstr>3. Спосіб зв`язку амінокислот у білках. </vt:lpstr>
      <vt:lpstr>Презентация PowerPoint</vt:lpstr>
      <vt:lpstr>Презентация PowerPoint</vt:lpstr>
      <vt:lpstr>Презентация PowerPoint</vt:lpstr>
      <vt:lpstr>4. Фізико-хімічні властивості білків.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Білки, їх біологічна роль.  </dc:title>
  <dc:creator>D Koledg</dc:creator>
  <cp:lastModifiedBy>D Koledg</cp:lastModifiedBy>
  <cp:revision>5</cp:revision>
  <dcterms:created xsi:type="dcterms:W3CDTF">2021-02-15T08:47:12Z</dcterms:created>
  <dcterms:modified xsi:type="dcterms:W3CDTF">2021-02-15T10:19:59Z</dcterms:modified>
</cp:coreProperties>
</file>