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0%D0%B7%D0%BE%D1%82%D0%BD%D1%96_%D0%B4%D0%BE%D0%B1%D1%80%D0%B8%D0%B2%D0%B0" TargetMode="External"/><Relationship Id="rId3" Type="http://schemas.openxmlformats.org/officeDocument/2006/relationships/hyperlink" Target="https://uk.wikipedia.org/wiki/%D0%93%D1%96%D0%B4%D1%80%D0%BE%D0%B3%D0%B5%D0%BD" TargetMode="External"/><Relationship Id="rId7" Type="http://schemas.openxmlformats.org/officeDocument/2006/relationships/hyperlink" Target="https://uk.wikipedia.org/wiki/%D0%92%D0%BE%D0%B4%D0%B5%D0%BD%D1%8C" TargetMode="External"/><Relationship Id="rId12" Type="http://schemas.openxmlformats.org/officeDocument/2006/relationships/hyperlink" Target="https://uk.wikipedia.org/wiki/%D0%9D%D0%B0%D1%88%D0%B0%D1%82%D0%B8%D1%80%D0%BD%D0%B8%D0%B9_%D1%81%D0%BF%D0%B8%D1%80%D1%82" TargetMode="External"/><Relationship Id="rId2" Type="http://schemas.openxmlformats.org/officeDocument/2006/relationships/hyperlink" Target="https://uk.wikipedia.org/wiki/%D0%9D%D1%96%D1%82%D1%80%D0%BE%D0%B3%D0%B5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0%D0%B7%D0%BE%D1%82" TargetMode="External"/><Relationship Id="rId11" Type="http://schemas.openxmlformats.org/officeDocument/2006/relationships/hyperlink" Target="https://uk.wikipedia.org/wiki/%D0%A5%D0%BE%D0%BB%D0%BE%D0%B4%D0%B8%D0%BB%D1%8C%D0%BD%D0%B5_%D1%83%D1%81%D1%82%D0%B0%D1%82%D0%BA%D1%83%D0%B2%D0%B0%D0%BD%D0%BD%D1%8F" TargetMode="External"/><Relationship Id="rId5" Type="http://schemas.openxmlformats.org/officeDocument/2006/relationships/hyperlink" Target="https://uk.wikipedia.org/wiki/%D0%92%D0%BE%D0%B4%D0%B0" TargetMode="External"/><Relationship Id="rId10" Type="http://schemas.openxmlformats.org/officeDocument/2006/relationships/hyperlink" Target="https://uk.wikipedia.org/wiki/%D0%90%D0%B7%D0%BE%D1%82%D0%BD%D0%B0_%D0%BA%D0%B8%D1%81%D0%BB%D0%BE%D1%82%D0%B0" TargetMode="External"/><Relationship Id="rId4" Type="http://schemas.openxmlformats.org/officeDocument/2006/relationships/hyperlink" Target="https://uk.wikipedia.org/wiki/%D0%93%D0%B0%D0%B7" TargetMode="External"/><Relationship Id="rId9" Type="http://schemas.openxmlformats.org/officeDocument/2006/relationships/hyperlink" Target="https://uk.wikipedia.org/wiki/%D0%92%D0%B8%D0%B1%D1%83%D1%85%D0%BE%D0%B2%D1%96_%D1%80%D0%B5%D1%87%D0%BE%D0%B2%D0%B8%D0%BD%D0%B8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E%D0%BA%D1%81%D0%B8%D0%B4_%D0%BA%D0%B0%D0%BB%D1%96%D1%8E" TargetMode="External"/><Relationship Id="rId2" Type="http://schemas.openxmlformats.org/officeDocument/2006/relationships/hyperlink" Target="https://uk.wikipedia.org/wiki/%D0%97%D0%B0%D0%BB%D1%96%D0%B7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E%D0%BA%D1%81%D0%B8%D0%B4_%D0%B0%D0%BB%D1%8E%D0%BC%D1%96%D0%BD%D1%96%D1%8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4%D0%BD%D1%96%D0%BF%D1%80%D0%BE%D0%90%D0%B7%D0%BE%D1%82" TargetMode="External"/><Relationship Id="rId3" Type="http://schemas.openxmlformats.org/officeDocument/2006/relationships/hyperlink" Target="https://uk.wikipedia.org/wiki/%D0%A0%D1%96%D0%B2%D0%BD%D0%B5%D0%B0%D0%B7%D0%BE%D1%82" TargetMode="External"/><Relationship Id="rId7" Type="http://schemas.openxmlformats.org/officeDocument/2006/relationships/hyperlink" Target="https://uk.wikipedia.org/wiki/%D0%9E%D0%B4%D0%B5%D1%81%D1%8C%D0%BA%D0%B8%D0%B9_%D0%BF%D1%80%D0%B8%D0%BF%D0%BE%D1%80%D1%82%D0%BE%D0%B2%D0%B8%D0%B9_%D0%B7%D0%B0%D0%B2%D0%BE%D0%B4" TargetMode="External"/><Relationship Id="rId2" Type="http://schemas.openxmlformats.org/officeDocument/2006/relationships/hyperlink" Target="https://uk.wikipedia.org/wiki/OSTCH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E%D0%BD%D1%86%D0%B5%D1%80%D0%BD_%C2%AB%D0%A1%D1%82%D0%B8%D1%80%D0%BE%D0%BB%C2%BB" TargetMode="External"/><Relationship Id="rId5" Type="http://schemas.openxmlformats.org/officeDocument/2006/relationships/hyperlink" Target="https://uk.wikipedia.org/wiki/%D0%90%D0%B7%D0%BE%D1%82_(%D0%BF%D1%96%D0%B4%D0%BF%D1%80%D0%B8%D1%94%D0%BC%D1%81%D1%82%D0%B2%D0%BE)" TargetMode="External"/><Relationship Id="rId4" Type="http://schemas.openxmlformats.org/officeDocument/2006/relationships/hyperlink" Target="https://uk.wikipedia.org/wiki/%D0%A1%D1%94%D0%B2%D1%94%D1%80%D0%BE%D0%B4%D0%BE%D0%BD%D0%B5%D1%86%D1%8C%D0%BA%D0%B5_%D0%BE%D0%B1'%D1%94%D0%B4%D0%BD%D0%B0%D0%BD%D0%BD%D1%8F_%C2%AB%D0%90%D0%B7%D0%BE%D1%82%C2%BB" TargetMode="External"/><Relationship Id="rId9" Type="http://schemas.openxmlformats.org/officeDocument/2006/relationships/hyperlink" Target="https://uk.wikipedia.org/wiki/%D0%94%D0%B5%D1%80%D0%B6%D0%B0%D0%B2%D0%BD%D0%B0_%D1%81%D0%BB%D1%83%D0%B6%D0%B1%D0%B0_%D1%81%D1%82%D0%B0%D1%82%D0%B8%D1%81%D1%82%D0%B8%D0%BA%D0%B8_%D0%A3%D0%BA%D1%80%D0%B0%D1%97%D0%BD%D0%B8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/index.php?title=%D0%9A%D0%B0%D1%80%D0%B1%D0%B0%D0%BC%D0%BE%D1%97%D0%BB%D1%84%D0%BE%D1%81%D1%84%D0%B0%D1%82&amp;action=edit&amp;redlink=1" TargetMode="External"/><Relationship Id="rId3" Type="http://schemas.openxmlformats.org/officeDocument/2006/relationships/hyperlink" Target="https://uk.wikipedia.org/wiki/%D0%93%D0%BB%D1%83%D1%82%D0%B0%D0%BC%D0%B0%D1%82" TargetMode="External"/><Relationship Id="rId7" Type="http://schemas.openxmlformats.org/officeDocument/2006/relationships/hyperlink" Target="https://uk.wikipedia.org/wiki/%D0%91%D0%B0%D0%BA%D1%82%D0%B5%D1%80%D1%96%D1%8F" TargetMode="External"/><Relationship Id="rId2" Type="http://schemas.openxmlformats.org/officeDocument/2006/relationships/hyperlink" Target="https://uk.wikipedia.org/w/index.php?title=%D0%9E%D0%BA%D0%B8%D1%81%D0%BD%D0%B5_%D0%B4%D0%B5%D0%B0%D0%BC%D1%96%D0%BD%D1%83%D0%B2%D0%B0%D0%BD%D0%BD%D1%8F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8%D1%88%D0%B5%D1%87%D0%BD%D0%B8%D0%BA" TargetMode="External"/><Relationship Id="rId5" Type="http://schemas.openxmlformats.org/officeDocument/2006/relationships/hyperlink" Target="https://uk.wikipedia.org/wiki/%D0%92%D0%BE%D1%80%D1%96%D1%82%D0%BD%D0%B0_%D0%B2%D0%B5%D0%BD%D0%B0" TargetMode="External"/><Relationship Id="rId10" Type="http://schemas.openxmlformats.org/officeDocument/2006/relationships/hyperlink" Target="https://uk.wikipedia.org/wiki/%D0%9A%D0%BB%D1%96%D1%82%D0%B8%D0%BD%D0%BD%D0%B5_%D0%B4%D0%B8%D1%85%D0%B0%D0%BD%D0%BD%D1%8F" TargetMode="External"/><Relationship Id="rId4" Type="http://schemas.openxmlformats.org/officeDocument/2006/relationships/hyperlink" Target="https://uk.wikipedia.org/wiki/%D0%93%D0%BB%D1%83%D1%82%D0%B0%D0%BC%D1%96%D0%BD" TargetMode="External"/><Relationship Id="rId9" Type="http://schemas.openxmlformats.org/officeDocument/2006/relationships/hyperlink" Target="https://uk.wikipedia.org/wiki/%D0%92%D1%83%D0%B3%D0%BB%D0%B5%D0%BA%D0%B8%D1%81%D0%BB%D0%B8%D0%B9_%D0%B3%D0%B0%D0%B7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/index.php?title=%D0%9A%D0%B0%D1%80%D0%B1%D0%B0%D0%BC%D0%BE%D1%97%D0%BB%D1%84%D0%BE%D1%81%D1%84%D0%B0%D1%82%D1%81%D0%B8%D0%BD%D1%82%D0%B5%D1%82%D0%B0%D0%B7%D0%B0_I&amp;action=edit&amp;redlink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0%B5%D0%BD%D0%B5%D1%82%D0%B8%D0%BA%D0%B0" TargetMode="External"/><Relationship Id="rId2" Type="http://schemas.openxmlformats.org/officeDocument/2006/relationships/hyperlink" Target="https://uk.wikipedia.org/wiki/%D0%93%D0%B5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5%D1%82%D1%96%D0%BE%D0%BB%D0%BE%D0%B3%D1%96%D1%8F_(%D0%BC%D0%B5%D0%B4%D0%B8%D1%86%D0%B8%D0%BD%D0%B0)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5%D1%80%D0%BE%D0%BC%D0%BE%D1%81%D0%BE%D0%BC%D0%B8" TargetMode="External"/><Relationship Id="rId2" Type="http://schemas.openxmlformats.org/officeDocument/2006/relationships/hyperlink" Target="https://uk.wikipedia.org/wiki/%D0%93%D0%B5%D0%BD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D%D1%83%D0%BA%D0%BB%D0%B5%D0%BE%D1%82%D0%B8%D0%B4%D0%B8" TargetMode="External"/><Relationship Id="rId4" Type="http://schemas.openxmlformats.org/officeDocument/2006/relationships/hyperlink" Target="https://uk.wikipedia.org/wiki/%D0%93%D0%B5%D0%BD%D0%BE%D0%B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F%D1%80%D0%BE%D1%82%D0%B5%D0%B0%D0%B7%D0%B0" TargetMode="External"/><Relationship Id="rId3" Type="http://schemas.openxmlformats.org/officeDocument/2006/relationships/hyperlink" Target="https://uk.wikipedia.org/wiki/%D0%93%D1%96%D0%B4%D1%80%D0%BE%D0%BB%D1%96%D0%B7" TargetMode="External"/><Relationship Id="rId7" Type="http://schemas.openxmlformats.org/officeDocument/2006/relationships/hyperlink" Target="https://uk.wikipedia.org/wiki/%D0%A4%D0%B5%D1%80%D0%BC%D0%B5%D0%BD%D1%82" TargetMode="External"/><Relationship Id="rId2" Type="http://schemas.openxmlformats.org/officeDocument/2006/relationships/hyperlink" Target="https://uk.wikipedia.org/wiki/%D0%93%D1%80%D0%B5%D1%86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0%D0%BC%D1%96%D0%BD%D0%BE%D0%BA%D0%B8%D1%81%D0%BB%D0%BE%D1%82%D0%B8" TargetMode="External"/><Relationship Id="rId5" Type="http://schemas.openxmlformats.org/officeDocument/2006/relationships/hyperlink" Target="https://uk.wikipedia.org/wiki/%D0%9F%D0%B5%D0%BF%D1%82%D0%B8%D0%B4%D0%B8" TargetMode="External"/><Relationship Id="rId4" Type="http://schemas.openxmlformats.org/officeDocument/2006/relationships/hyperlink" Target="https://uk.wikipedia.org/wiki/%D0%91%D1%96%D0%BB%D0%BE%D0%BA" TargetMode="External"/><Relationship Id="rId9" Type="http://schemas.openxmlformats.org/officeDocument/2006/relationships/hyperlink" Target="https://uk.wikipedia.org/wiki/%D0%9C%D1%96%D0%BA%D1%80%D0%BE%D0%BE%D1%80%D0%B3%D0%B0%D0%BD%D1%96%D0%B7%D0%B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0%BE%D1%80%D0%BC%D0%BE%D0%BD" TargetMode="External"/><Relationship Id="rId2" Type="http://schemas.openxmlformats.org/officeDocument/2006/relationships/hyperlink" Target="https://uk.wikipedia.org/wiki/%D0%A4%D0%B5%D1%80%D0%BC%D0%B5%D0%BD%D1%8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3002217"/>
          </a:xfrm>
        </p:spPr>
        <p:txBody>
          <a:bodyPr>
            <a:normAutofit fontScale="90000"/>
          </a:bodyPr>
          <a:lstStyle/>
          <a:p>
            <a:r>
              <a:rPr lang="uk-UA" dirty="0"/>
              <a:t>Лекція 3 - 4</a:t>
            </a:r>
            <a:br>
              <a:rPr lang="uk-UA" dirty="0"/>
            </a:br>
            <a:r>
              <a:rPr lang="uk-UA" b="1" dirty="0"/>
              <a:t>Тема 4.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Обмін </a:t>
            </a:r>
            <a:r>
              <a:rPr lang="uk-UA" b="1" dirty="0"/>
              <a:t>білків.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55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 </a:t>
            </a:r>
            <a:br>
              <a:rPr lang="uk-UA" dirty="0"/>
            </a:br>
            <a:r>
              <a:rPr lang="uk-UA" dirty="0" smtClean="0"/>
              <a:t>3. </a:t>
            </a:r>
            <a:r>
              <a:rPr lang="uk-UA" b="1" u="sng" dirty="0" smtClean="0"/>
              <a:t>Шляхи </a:t>
            </a:r>
            <a:r>
              <a:rPr lang="uk-UA" b="1" u="sng" dirty="0"/>
              <a:t>утворення та розпаду амінокислот в організмі.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1"/>
            <a:ext cx="7416824" cy="3960441"/>
          </a:xfrm>
        </p:spPr>
        <p:txBody>
          <a:bodyPr>
            <a:normAutofit fontScale="92500"/>
          </a:bodyPr>
          <a:lstStyle/>
          <a:p>
            <a:r>
              <a:rPr lang="uk-UA" dirty="0"/>
              <a:t>В організмі людини за добу розпадається на амінокислоти біля 400 г білків, приблизно стільки ж синтезується. Тому тканинні білки не можуть поповнювати затрати амінокислот при їх катаболізмі, використанні на синтез інших речовин. </a:t>
            </a:r>
            <a:endParaRPr lang="uk-UA" dirty="0" smtClean="0"/>
          </a:p>
          <a:p>
            <a:r>
              <a:rPr lang="uk-UA" dirty="0" smtClean="0"/>
              <a:t>Джерелом </a:t>
            </a:r>
            <a:r>
              <a:rPr lang="uk-UA" dirty="0"/>
              <a:t>амінокислот не можуть також служити і вуглеводи, так як з них синтезуються тільки вуглеводні частини більшості молекул амінокислот, а аміногрупа поступає від інших амінокислот. Відповідно, основним джерелом амінокислот організму служать білки їжі.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60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327805" cy="4670333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/>
              <a:t>Внутрішньоклітинне перетворення амінокислот </a:t>
            </a:r>
            <a:r>
              <a:rPr lang="uk-UA" dirty="0"/>
              <a:t>у тканинах і органах тварин відбувається завдяки наявності протеолітичних ферментів, які об'єднують під назвою </a:t>
            </a:r>
            <a:r>
              <a:rPr lang="uk-UA" dirty="0" err="1"/>
              <a:t>тканинних </a:t>
            </a:r>
            <a:r>
              <a:rPr lang="uk-UA" b="1" i="1" dirty="0" err="1"/>
              <a:t>протеїназ</a:t>
            </a:r>
            <a:r>
              <a:rPr lang="uk-UA" dirty="0" err="1"/>
              <a:t> або </a:t>
            </a:r>
            <a:r>
              <a:rPr lang="uk-UA" b="1" i="1" dirty="0" err="1"/>
              <a:t>катепсинів</a:t>
            </a:r>
            <a:r>
              <a:rPr lang="uk-UA" dirty="0"/>
              <a:t>, що є сумішшю протеолітичних ферментів з оптимумом </a:t>
            </a:r>
            <a:r>
              <a:rPr lang="uk-UA" dirty="0" err="1"/>
              <a:t>рН</a:t>
            </a:r>
            <a:r>
              <a:rPr lang="uk-UA" dirty="0"/>
              <a:t> 4–5, які локалізуються переважно у </a:t>
            </a:r>
            <a:r>
              <a:rPr lang="uk-UA" dirty="0" err="1"/>
              <a:t>лізосомах</a:t>
            </a:r>
            <a:r>
              <a:rPr lang="uk-UA" dirty="0"/>
              <a:t>, проте знаходяться також у гіалоплазмі, мітохондріях, ендоплазматичному </a:t>
            </a:r>
            <a:r>
              <a:rPr lang="uk-UA" dirty="0" err="1"/>
              <a:t>ретикулумі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err="1" smtClean="0"/>
              <a:t>Катепсини</a:t>
            </a:r>
            <a:r>
              <a:rPr lang="uk-UA" dirty="0" smtClean="0"/>
              <a:t> </a:t>
            </a:r>
            <a:r>
              <a:rPr lang="uk-UA" dirty="0"/>
              <a:t>відрізняються не лише оптимумом </a:t>
            </a:r>
            <a:r>
              <a:rPr lang="uk-UA" dirty="0" err="1"/>
              <a:t>рН</a:t>
            </a:r>
            <a:r>
              <a:rPr lang="uk-UA" dirty="0"/>
              <a:t>, але й специфічністю щодо білкових субстратів та пептидних зв'язків. </a:t>
            </a:r>
          </a:p>
        </p:txBody>
      </p:sp>
    </p:spTree>
    <p:extLst>
      <p:ext uri="{BB962C8B-B14F-4D97-AF65-F5344CB8AC3E}">
        <p14:creationId xmlns:p14="http://schemas.microsoft.com/office/powerpoint/2010/main" val="17901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6615837" cy="4814349"/>
          </a:xfrm>
        </p:spPr>
        <p:txBody>
          <a:bodyPr>
            <a:normAutofit/>
          </a:bodyPr>
          <a:lstStyle/>
          <a:p>
            <a:r>
              <a:rPr lang="uk-UA" dirty="0"/>
              <a:t>Серед </a:t>
            </a:r>
            <a:r>
              <a:rPr lang="uk-UA" dirty="0" err="1"/>
              <a:t>катепсинів</a:t>
            </a:r>
            <a:r>
              <a:rPr lang="uk-UA" dirty="0"/>
              <a:t> </a:t>
            </a:r>
            <a:r>
              <a:rPr lang="uk-UA" dirty="0" err="1"/>
              <a:t>виділяють </a:t>
            </a:r>
            <a:r>
              <a:rPr lang="uk-UA" i="1" dirty="0" err="1"/>
              <a:t>екз</a:t>
            </a:r>
            <a:r>
              <a:rPr lang="uk-UA" i="1" dirty="0"/>
              <a:t>опептидази</a:t>
            </a:r>
            <a:r>
              <a:rPr lang="uk-UA" dirty="0"/>
              <a:t>, що гідролізують кінцеві пептидні зв'язки з N- або C-кінця білка і </a:t>
            </a:r>
            <a:r>
              <a:rPr lang="uk-UA" i="1" dirty="0"/>
              <a:t>ендокатепсини,</a:t>
            </a:r>
            <a:r>
              <a:rPr lang="uk-UA" dirty="0"/>
              <a:t> що гідролізують внутрішні пептидні зв'язки.У залежності від каталітичних особливостей активного центру розрізняють </a:t>
            </a:r>
            <a:r>
              <a:rPr lang="uk-UA" i="1" dirty="0"/>
              <a:t>тіолові </a:t>
            </a:r>
            <a:r>
              <a:rPr lang="uk-UA" dirty="0"/>
              <a:t>катепсини (у активному центрі міститься цистеїн), </a:t>
            </a:r>
            <a:r>
              <a:rPr lang="uk-UA" i="1" dirty="0"/>
              <a:t>аспарагінові</a:t>
            </a:r>
            <a:r>
              <a:rPr lang="uk-UA" dirty="0"/>
              <a:t> (у активному центрі міститься аспарагінова кислота), </a:t>
            </a:r>
            <a:r>
              <a:rPr lang="uk-UA" i="1" dirty="0"/>
              <a:t>серинові </a:t>
            </a:r>
            <a:r>
              <a:rPr lang="uk-UA" dirty="0"/>
              <a:t>(каталітичний центр містить серин).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86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u="sng" dirty="0" smtClean="0"/>
              <a:t>4. Утворення </a:t>
            </a:r>
            <a:r>
              <a:rPr lang="uk-UA" b="1" u="sng" dirty="0"/>
              <a:t>аміаку.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/>
              <a:t>Аміа́к</a:t>
            </a:r>
            <a:r>
              <a:rPr lang="uk-UA" dirty="0"/>
              <a:t>, </a:t>
            </a:r>
            <a:r>
              <a:rPr lang="uk-UA" dirty="0" err="1"/>
              <a:t>амоніа́к</a:t>
            </a:r>
            <a:r>
              <a:rPr lang="uk-UA" dirty="0"/>
              <a:t>, </a:t>
            </a:r>
            <a:r>
              <a:rPr lang="uk-UA" u="sng" dirty="0">
                <a:hlinkClick r:id="rId2" tooltip="Нітроген"/>
              </a:rPr>
              <a:t>N</a:t>
            </a:r>
            <a:r>
              <a:rPr lang="uk-UA" u="sng" dirty="0">
                <a:hlinkClick r:id="rId3" tooltip="Гідроген"/>
              </a:rPr>
              <a:t>H</a:t>
            </a:r>
            <a:r>
              <a:rPr lang="uk-UA" baseline="-25000" dirty="0"/>
              <a:t>3</a:t>
            </a:r>
            <a:r>
              <a:rPr lang="uk-UA" dirty="0"/>
              <a:t> — неорганічна сполука, </a:t>
            </a:r>
            <a:r>
              <a:rPr lang="uk-UA" dirty="0" err="1"/>
              <a:t>безбар</a:t>
            </a:r>
            <a:r>
              <a:rPr lang="uk-UA" dirty="0"/>
              <a:t>вний </a:t>
            </a:r>
            <a:r>
              <a:rPr lang="uk-UA" u="sng" dirty="0">
                <a:hlinkClick r:id="rId4" tooltip="Газ"/>
              </a:rPr>
              <a:t>газ</a:t>
            </a:r>
            <a:r>
              <a:rPr lang="uk-UA" dirty="0"/>
              <a:t> із різким задушливим запахом, легший за повітря, добре розчинний у </a:t>
            </a:r>
            <a:r>
              <a:rPr lang="uk-UA" u="sng" dirty="0">
                <a:hlinkClick r:id="rId5" tooltip="Вода"/>
              </a:rPr>
              <a:t>воді</a:t>
            </a:r>
            <a:r>
              <a:rPr lang="uk-UA" dirty="0"/>
              <a:t>. Одержують каталітичним синтезом </a:t>
            </a:r>
            <a:r>
              <a:rPr lang="uk-UA" dirty="0" err="1"/>
              <a:t>з </a:t>
            </a:r>
            <a:r>
              <a:rPr lang="uk-UA" u="sng" dirty="0" err="1">
                <a:hlinkClick r:id="rId6" tooltip="Азот"/>
              </a:rPr>
              <a:t>азоту</a:t>
            </a:r>
            <a:r>
              <a:rPr lang="uk-UA" dirty="0" err="1"/>
              <a:t> і </a:t>
            </a:r>
            <a:r>
              <a:rPr lang="uk-UA" u="sng" dirty="0" err="1">
                <a:hlinkClick r:id="rId7" tooltip="Водень"/>
              </a:rPr>
              <a:t>водню</a:t>
            </a:r>
            <a:r>
              <a:rPr lang="uk-UA" dirty="0" err="1"/>
              <a:t> п</a:t>
            </a:r>
            <a:r>
              <a:rPr lang="uk-UA" dirty="0"/>
              <a:t>ід тиском. Використовують переважно для виробництва </a:t>
            </a:r>
            <a:r>
              <a:rPr lang="uk-UA" u="sng" dirty="0">
                <a:hlinkClick r:id="rId8" tooltip="Азотні добрива"/>
              </a:rPr>
              <a:t>азотних добрив</a:t>
            </a:r>
            <a:r>
              <a:rPr lang="uk-UA" dirty="0"/>
              <a:t>, </a:t>
            </a:r>
            <a:r>
              <a:rPr lang="uk-UA" u="sng" dirty="0">
                <a:hlinkClick r:id="rId9" tooltip="Вибухові речовини"/>
              </a:rPr>
              <a:t>вибухових </a:t>
            </a:r>
            <a:r>
              <a:rPr lang="uk-UA" u="sng" dirty="0" err="1">
                <a:hlinkClick r:id="rId9" tooltip="Вибухові речовини"/>
              </a:rPr>
              <a:t>речовин</a:t>
            </a:r>
            <a:r>
              <a:rPr lang="uk-UA" dirty="0" err="1"/>
              <a:t> і</a:t>
            </a:r>
            <a:r>
              <a:rPr lang="uk-UA" dirty="0"/>
              <a:t> </a:t>
            </a:r>
            <a:r>
              <a:rPr lang="uk-UA" u="sng" dirty="0">
                <a:hlinkClick r:id="rId10" tooltip="Азотна кислота"/>
              </a:rPr>
              <a:t>азотної кислоти</a:t>
            </a:r>
            <a:r>
              <a:rPr lang="uk-UA" dirty="0"/>
              <a:t>. Рідкий аміак використовується в </a:t>
            </a:r>
            <a:r>
              <a:rPr lang="uk-UA" u="sng" dirty="0">
                <a:hlinkClick r:id="rId11" tooltip="Холодильне устаткування"/>
              </a:rPr>
              <a:t>холодильних установках</a:t>
            </a:r>
            <a:r>
              <a:rPr lang="uk-UA" dirty="0"/>
              <a:t>. Водний розчин аміаку (</a:t>
            </a:r>
            <a:r>
              <a:rPr lang="uk-UA" u="sng" dirty="0">
                <a:hlinkClick r:id="rId12" tooltip="Нашатирний спирт"/>
              </a:rPr>
              <a:t>нашатирний спирт</a:t>
            </a:r>
            <a:r>
              <a:rPr lang="uk-UA" dirty="0"/>
              <a:t>) застосовується в медицині.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97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6628453" cy="482794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На сучасних заводах синтез проводять у більшості випадків при тисках 250–350 </a:t>
            </a:r>
            <a:r>
              <a:rPr lang="uk-UA" dirty="0" err="1"/>
              <a:t>атм</a:t>
            </a:r>
            <a:r>
              <a:rPr lang="uk-UA" dirty="0"/>
              <a:t>, а інколи навіть при 700–1000 </a:t>
            </a:r>
            <a:r>
              <a:rPr lang="uk-UA" dirty="0" err="1"/>
              <a:t>атм</a:t>
            </a:r>
            <a:r>
              <a:rPr lang="uk-UA" dirty="0"/>
              <a:t>. Чим більший тиск, тим більше рівновага реакції зміщується в бік утворення NH</a:t>
            </a:r>
            <a:r>
              <a:rPr lang="uk-UA" baseline="-25000" dirty="0"/>
              <a:t>3</a:t>
            </a:r>
            <a:r>
              <a:rPr lang="uk-UA" dirty="0"/>
              <a:t>, тобто в бік збільшення виходу аміаку. </a:t>
            </a:r>
            <a:endParaRPr lang="uk-UA" dirty="0" smtClean="0"/>
          </a:p>
          <a:p>
            <a:r>
              <a:rPr lang="uk-UA" dirty="0" smtClean="0"/>
              <a:t>Але </a:t>
            </a:r>
            <a:r>
              <a:rPr lang="uk-UA" dirty="0"/>
              <a:t>процес при дуже високих тисках дуже дорогий і економічно невигідний. </a:t>
            </a:r>
            <a:endParaRPr lang="uk-UA" dirty="0" smtClean="0"/>
          </a:p>
          <a:p>
            <a:r>
              <a:rPr lang="uk-UA" dirty="0" smtClean="0"/>
              <a:t>Температуру </a:t>
            </a:r>
            <a:r>
              <a:rPr lang="uk-UA" dirty="0"/>
              <a:t>підтримують близько 400–450°С. Нижче 400°С реакція відбувається дуже повільно, а вище 450–500°С аміак помітно розкладається на азот і водень. </a:t>
            </a:r>
            <a:endParaRPr lang="uk-UA" dirty="0" smtClean="0"/>
          </a:p>
          <a:p>
            <a:r>
              <a:rPr lang="uk-UA" dirty="0" smtClean="0"/>
              <a:t>Каталізатором </a:t>
            </a:r>
            <a:r>
              <a:rPr lang="uk-UA" dirty="0"/>
              <a:t>служить </a:t>
            </a:r>
            <a:r>
              <a:rPr lang="uk-UA" dirty="0" err="1"/>
              <a:t>губчасте</a:t>
            </a:r>
            <a:r>
              <a:rPr lang="uk-UA" dirty="0"/>
              <a:t> </a:t>
            </a:r>
            <a:r>
              <a:rPr lang="uk-UA" dirty="0">
                <a:hlinkClick r:id="rId2" tooltip="Залізо"/>
              </a:rPr>
              <a:t>залізо</a:t>
            </a:r>
            <a:r>
              <a:rPr lang="uk-UA" dirty="0"/>
              <a:t> з домішками оксидів </a:t>
            </a:r>
            <a:r>
              <a:rPr lang="uk-UA" dirty="0">
                <a:hlinkClick r:id="rId3" tooltip="Оксид калію"/>
              </a:rPr>
              <a:t>калію</a:t>
            </a:r>
            <a:r>
              <a:rPr lang="uk-UA" dirty="0"/>
              <a:t>, </a:t>
            </a:r>
            <a:r>
              <a:rPr lang="uk-UA" dirty="0">
                <a:hlinkClick r:id="rId4" tooltip="Оксид алюмінію"/>
              </a:rPr>
              <a:t>алюмінію</a:t>
            </a:r>
            <a:r>
              <a:rPr lang="uk-UA" dirty="0"/>
              <a:t> й інших речовин.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23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6687845" cy="4958365"/>
          </a:xfrm>
        </p:spPr>
        <p:txBody>
          <a:bodyPr>
            <a:normAutofit fontScale="92500"/>
          </a:bodyPr>
          <a:lstStyle/>
          <a:p>
            <a:r>
              <a:rPr lang="uk-UA" dirty="0"/>
              <a:t>Основними виробниками аміаку в Україні є підприємства хімічного </a:t>
            </a:r>
            <a:r>
              <a:rPr lang="uk-UA" dirty="0" err="1"/>
              <a:t>холдинг</a:t>
            </a:r>
            <a:r>
              <a:rPr lang="uk-UA" dirty="0"/>
              <a:t>у </a:t>
            </a:r>
            <a:r>
              <a:rPr lang="uk-UA" dirty="0">
                <a:hlinkClick r:id="rId2" tooltip="OSTCHEM"/>
              </a:rPr>
              <a:t>OSTCHEM</a:t>
            </a:r>
            <a:r>
              <a:rPr lang="uk-UA" dirty="0"/>
              <a:t>, зокрема, </a:t>
            </a:r>
            <a:r>
              <a:rPr lang="uk-UA" dirty="0">
                <a:hlinkClick r:id="rId3" tooltip="Рівнеазот"/>
              </a:rPr>
              <a:t>«Рівнеазот»</a:t>
            </a:r>
            <a:r>
              <a:rPr lang="uk-UA" dirty="0"/>
              <a:t>, </a:t>
            </a:r>
            <a:r>
              <a:rPr lang="uk-UA" dirty="0">
                <a:hlinkClick r:id="rId4" tooltip="Сєвєродонецьке об'єднання "/>
              </a:rPr>
              <a:t>Сєвєродонецьке об'єднання «Азот»</a:t>
            </a:r>
            <a:r>
              <a:rPr lang="uk-UA" dirty="0"/>
              <a:t>, </a:t>
            </a:r>
            <a:r>
              <a:rPr lang="uk-UA" dirty="0">
                <a:hlinkClick r:id="rId5" tooltip="Азот (підприємство)"/>
              </a:rPr>
              <a:t>Черкаський «Азот»</a:t>
            </a:r>
            <a:r>
              <a:rPr lang="uk-UA" dirty="0"/>
              <a:t> та </a:t>
            </a:r>
            <a:r>
              <a:rPr lang="uk-UA" dirty="0">
                <a:hlinkClick r:id="rId6" tooltip="Концерн «Стирол»"/>
              </a:rPr>
              <a:t>Концерн «Стирол»</a:t>
            </a:r>
            <a:r>
              <a:rPr lang="uk-UA" dirty="0"/>
              <a:t>, а також </a:t>
            </a:r>
            <a:r>
              <a:rPr lang="uk-UA" dirty="0">
                <a:hlinkClick r:id="rId7" tooltip="Одеський припортовий завод"/>
              </a:rPr>
              <a:t>Одеський припортовий завод</a:t>
            </a:r>
            <a:r>
              <a:rPr lang="uk-UA" dirty="0"/>
              <a:t> та </a:t>
            </a:r>
            <a:r>
              <a:rPr lang="uk-UA" dirty="0">
                <a:hlinkClick r:id="rId8" tooltip="ДніпроАзот"/>
              </a:rPr>
              <a:t>«ДніпроАзот»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uk-UA" dirty="0"/>
              <a:t>останні період виробництво аміаку в Україні почало скорочуватись. </a:t>
            </a:r>
            <a:endParaRPr lang="uk-UA" dirty="0" smtClean="0"/>
          </a:p>
          <a:p>
            <a:r>
              <a:rPr lang="uk-UA" dirty="0" smtClean="0"/>
              <a:t>За </a:t>
            </a:r>
            <a:r>
              <a:rPr lang="uk-UA" dirty="0"/>
              <a:t>даними </a:t>
            </a:r>
            <a:r>
              <a:rPr lang="uk-UA" dirty="0">
                <a:hlinkClick r:id="rId9" tooltip="Державна служба статистики України"/>
              </a:rPr>
              <a:t>Державної служби статистики України</a:t>
            </a:r>
            <a:r>
              <a:rPr lang="uk-UA" dirty="0"/>
              <a:t>, за березень 2014 року виробництво знизилось на 25.9% у порівнянні з 2013 роком та склало 279 тис. тонн. В загальному, </a:t>
            </a:r>
          </a:p>
        </p:txBody>
      </p:sp>
    </p:spTree>
    <p:extLst>
      <p:ext uri="{BB962C8B-B14F-4D97-AF65-F5344CB8AC3E}">
        <p14:creationId xmlns:p14="http://schemas.microsoft.com/office/powerpoint/2010/main" val="26293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u="sng" dirty="0" smtClean="0"/>
              <a:t>5.   Транспорт </a:t>
            </a:r>
            <a:r>
              <a:rPr lang="uk-UA" b="1" u="sng" dirty="0"/>
              <a:t>аміаку.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6687845" cy="416627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Цикл сечовини починається у </a:t>
            </a:r>
            <a:r>
              <a:rPr lang="uk-UA" dirty="0" err="1"/>
              <a:t>матриксі</a:t>
            </a:r>
            <a:r>
              <a:rPr lang="uk-UA" dirty="0"/>
              <a:t> мітохондрій печінки. Внаслідок </a:t>
            </a:r>
            <a:r>
              <a:rPr lang="uk-UA" dirty="0">
                <a:hlinkClick r:id="rId2" tooltip="Окисне деамінування (ще не написана)"/>
              </a:rPr>
              <a:t>окисного деамінування</a:t>
            </a:r>
            <a:r>
              <a:rPr lang="uk-UA" dirty="0"/>
              <a:t> амінокислот (пе</a:t>
            </a:r>
            <a:r>
              <a:rPr lang="uk-UA" dirty="0" err="1"/>
              <a:t>реважно </a:t>
            </a:r>
            <a:r>
              <a:rPr lang="uk-UA" dirty="0" err="1">
                <a:hlinkClick r:id="rId3" tooltip="Глутамат"/>
              </a:rPr>
              <a:t>L-глутамату</a:t>
            </a:r>
            <a:r>
              <a:rPr lang="uk-UA" dirty="0"/>
              <a:t>) та </a:t>
            </a:r>
            <a:r>
              <a:rPr lang="uk-UA" dirty="0" err="1"/>
              <a:t>розщеплення </a:t>
            </a:r>
            <a:r>
              <a:rPr lang="uk-UA" dirty="0">
                <a:hlinkClick r:id="rId4" tooltip="Глутамін"/>
              </a:rPr>
              <a:t>глутаміну</a:t>
            </a:r>
            <a:r>
              <a:rPr lang="uk-UA" dirty="0"/>
              <a:t> до </a:t>
            </a:r>
            <a:r>
              <a:rPr lang="uk-UA" dirty="0" err="1"/>
              <a:t>глутамату</a:t>
            </a:r>
            <a:r>
              <a:rPr lang="uk-UA" dirty="0"/>
              <a:t> тут утворюється аміак, частина іонів NH+4 також надходять до печінки </a:t>
            </a:r>
            <a:r>
              <a:rPr lang="uk-UA" dirty="0">
                <a:hlinkClick r:id="rId5" tooltip="Ворітна вена"/>
              </a:rPr>
              <a:t>ворітною </a:t>
            </a:r>
            <a:r>
              <a:rPr lang="uk-UA" dirty="0" err="1">
                <a:hlinkClick r:id="rId5" tooltip="Ворітна вена"/>
              </a:rPr>
              <a:t>веною</a:t>
            </a:r>
            <a:r>
              <a:rPr lang="uk-UA" dirty="0" err="1"/>
              <a:t> від </a:t>
            </a:r>
            <a:r>
              <a:rPr lang="uk-UA" dirty="0" err="1">
                <a:hlinkClick r:id="rId6" tooltip="Кишечник"/>
              </a:rPr>
              <a:t>кишк</a:t>
            </a:r>
            <a:r>
              <a:rPr lang="uk-UA" dirty="0">
                <a:hlinkClick r:id="rId6" tooltip="Кишечник"/>
              </a:rPr>
              <a:t>івника</a:t>
            </a:r>
            <a:r>
              <a:rPr lang="uk-UA" dirty="0"/>
              <a:t>, де вони є продуктом окиснення амінокислот </a:t>
            </a:r>
            <a:r>
              <a:rPr lang="uk-UA" dirty="0" smtClean="0">
                <a:hlinkClick r:id="rId7" tooltip="Бактерія"/>
              </a:rPr>
              <a:t>бактеріями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Не </a:t>
            </a:r>
            <a:r>
              <a:rPr lang="uk-UA" dirty="0"/>
              <a:t>в залежності від походження аміак у мітохондріях відразу ж використовується для </a:t>
            </a:r>
            <a:r>
              <a:rPr lang="uk-UA" dirty="0" err="1"/>
              <a:t>синтезу </a:t>
            </a:r>
            <a:r>
              <a:rPr lang="uk-UA" dirty="0" err="1">
                <a:hlinkClick r:id="rId8" tooltip="Карбамоїлфосфат (ще не написана)"/>
              </a:rPr>
              <a:t>карбамоїлфосфа</a:t>
            </a:r>
            <a:r>
              <a:rPr lang="uk-UA" dirty="0">
                <a:hlinkClick r:id="rId8" tooltip="Карбамоїлфосфат (ще не написана)"/>
              </a:rPr>
              <a:t>ту</a:t>
            </a:r>
            <a:r>
              <a:rPr lang="uk-UA" dirty="0"/>
              <a:t> разом із </a:t>
            </a:r>
            <a:r>
              <a:rPr lang="uk-UA" dirty="0">
                <a:hlinkClick r:id="rId9" tooltip="Вуглекислий газ"/>
              </a:rPr>
              <a:t>вуглекислим газом</a:t>
            </a:r>
            <a:r>
              <a:rPr lang="uk-UA" dirty="0"/>
              <a:t> у формі HCO-3, що утворюється внаслідок </a:t>
            </a:r>
            <a:r>
              <a:rPr lang="uk-UA" dirty="0">
                <a:hlinkClick r:id="rId10" tooltip="Клітинне дихання"/>
              </a:rPr>
              <a:t>дихання</a:t>
            </a:r>
            <a:r>
              <a:rPr lang="uk-U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05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6543829" cy="4742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Реакція </a:t>
            </a:r>
            <a:r>
              <a:rPr lang="uk-UA" dirty="0" err="1"/>
              <a:t>каталізується</a:t>
            </a:r>
            <a:r>
              <a:rPr lang="uk-UA" dirty="0"/>
              <a:t> регуляторним </a:t>
            </a:r>
            <a:r>
              <a:rPr lang="uk-UA" dirty="0" err="1"/>
              <a:t>ферментом </a:t>
            </a:r>
            <a:r>
              <a:rPr lang="uk-UA" dirty="0" err="1">
                <a:hlinkClick r:id="rId2" tooltip="Карбамоїлфосфатсинтетаза I (ще не написана)"/>
              </a:rPr>
              <a:t>карбамоїлфосфат</a:t>
            </a:r>
            <a:r>
              <a:rPr lang="uk-UA" dirty="0">
                <a:hlinkClick r:id="rId2" tooltip="Карбамоїлфосфатсинтетаза I (ще не написана)"/>
              </a:rPr>
              <a:t>синтетазою I</a:t>
            </a:r>
            <a:r>
              <a:rPr lang="uk-UA" dirty="0"/>
              <a:t>, протікає в три стадії:</a:t>
            </a:r>
          </a:p>
          <a:p>
            <a:pPr lvl="0"/>
            <a:r>
              <a:rPr lang="uk-UA" dirty="0"/>
              <a:t>Активація бікарбонату АТФ, внаслідок чого утворюється </a:t>
            </a:r>
            <a:r>
              <a:rPr lang="uk-UA" dirty="0" err="1"/>
              <a:t>карбоксифосфат</a:t>
            </a:r>
            <a:r>
              <a:rPr lang="uk-UA" dirty="0"/>
              <a:t> та АДФ;</a:t>
            </a:r>
          </a:p>
          <a:p>
            <a:pPr lvl="0"/>
            <a:r>
              <a:rPr lang="uk-UA" dirty="0" err="1"/>
              <a:t>Нуклеофільна</a:t>
            </a:r>
            <a:r>
              <a:rPr lang="uk-UA" dirty="0"/>
              <a:t> атака NH</a:t>
            </a:r>
            <a:r>
              <a:rPr lang="uk-UA" baseline="-25000" dirty="0"/>
              <a:t>3</a:t>
            </a:r>
            <a:r>
              <a:rPr lang="uk-UA" dirty="0"/>
              <a:t> на </a:t>
            </a:r>
            <a:r>
              <a:rPr lang="uk-UA" dirty="0" err="1"/>
              <a:t>карбоксифосфат</a:t>
            </a:r>
            <a:r>
              <a:rPr lang="uk-UA" dirty="0"/>
              <a:t>, в якому він замінює фосфатну групу, продуктами є </a:t>
            </a:r>
            <a:r>
              <a:rPr lang="uk-UA" dirty="0" err="1"/>
              <a:t>карбамат</a:t>
            </a:r>
            <a:r>
              <a:rPr lang="uk-UA" dirty="0"/>
              <a:t> та фосфатна кислота;</a:t>
            </a:r>
          </a:p>
          <a:p>
            <a:pPr lvl="0"/>
            <a:r>
              <a:rPr lang="uk-UA" dirty="0" err="1"/>
              <a:t>Фосфорилювання</a:t>
            </a:r>
            <a:r>
              <a:rPr lang="uk-UA" dirty="0"/>
              <a:t> </a:t>
            </a:r>
            <a:r>
              <a:rPr lang="uk-UA" dirty="0" err="1"/>
              <a:t>карбамату</a:t>
            </a:r>
            <a:r>
              <a:rPr lang="uk-UA" dirty="0"/>
              <a:t> другою молекулою АТФ з утворенням </a:t>
            </a:r>
            <a:r>
              <a:rPr lang="uk-UA" dirty="0" err="1"/>
              <a:t>карбамоїлфосфату</a:t>
            </a:r>
            <a:r>
              <a:rPr lang="uk-UA" dirty="0"/>
              <a:t> та АДФ.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73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 </a:t>
            </a:r>
            <a:br>
              <a:rPr lang="uk-UA" dirty="0"/>
            </a:br>
            <a:r>
              <a:rPr lang="uk-UA" dirty="0" smtClean="0"/>
              <a:t>6. </a:t>
            </a:r>
            <a:r>
              <a:rPr lang="uk-UA" b="1" u="sng" dirty="0" smtClean="0"/>
              <a:t>Біосинтез </a:t>
            </a:r>
            <a:r>
              <a:rPr lang="uk-UA" b="1" u="sng" dirty="0"/>
              <a:t>сечовини.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88840"/>
            <a:ext cx="6687845" cy="3734229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Сечовина є кінцевий продукт білкового та азотистого обміну. Синтез її відбувається головним чином у печінці. </a:t>
            </a:r>
            <a:endParaRPr lang="uk-UA" dirty="0" smtClean="0"/>
          </a:p>
          <a:p>
            <a:r>
              <a:rPr lang="uk-UA" dirty="0" smtClean="0"/>
              <a:t>Виділення </a:t>
            </a:r>
            <a:r>
              <a:rPr lang="uk-UA" dirty="0"/>
              <a:t>сечовини та аміаку з організму свідчить про інтенсивність білкового обміну. Воно збільшується при вживанні їжі, багатої білками. </a:t>
            </a:r>
            <a:endParaRPr lang="uk-UA" dirty="0" smtClean="0"/>
          </a:p>
          <a:p>
            <a:r>
              <a:rPr lang="uk-UA" dirty="0" smtClean="0"/>
              <a:t>При </a:t>
            </a:r>
            <a:r>
              <a:rPr lang="uk-UA" dirty="0"/>
              <a:t>інтенсивній м’язовій діяльності утворення аміаку посилюється, а усування його важке через низький вміст АТФ, який необхідний для синтезу сечовини. </a:t>
            </a:r>
            <a:endParaRPr lang="uk-UA" dirty="0" smtClean="0"/>
          </a:p>
          <a:p>
            <a:r>
              <a:rPr lang="uk-UA" dirty="0" smtClean="0"/>
              <a:t>Внаслідок </a:t>
            </a:r>
            <a:r>
              <a:rPr lang="uk-UA" dirty="0"/>
              <a:t>цього вміст аміаку в м’язах та крові зростає, знижуючись до норми в період відпочинку.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3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836712"/>
            <a:ext cx="6759853" cy="525658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Основні етапи біосинтезу:</a:t>
            </a:r>
          </a:p>
          <a:p>
            <a:r>
              <a:rPr lang="uk-UA" dirty="0"/>
              <a:t>1. Утворення </a:t>
            </a:r>
            <a:r>
              <a:rPr lang="uk-UA" dirty="0" err="1"/>
              <a:t>карбамоїлфосфату</a:t>
            </a:r>
            <a:r>
              <a:rPr lang="uk-UA" dirty="0"/>
              <a:t> з аміаку, вуглекислого газу і АТФ;</a:t>
            </a:r>
          </a:p>
          <a:p>
            <a:r>
              <a:rPr lang="uk-UA" dirty="0"/>
              <a:t>2. Біосинтез </a:t>
            </a:r>
            <a:r>
              <a:rPr lang="uk-UA" dirty="0" err="1"/>
              <a:t>цитруліну</a:t>
            </a:r>
            <a:r>
              <a:rPr lang="uk-UA" dirty="0"/>
              <a:t> з </a:t>
            </a:r>
            <a:r>
              <a:rPr lang="uk-UA" dirty="0" err="1"/>
              <a:t>карбамоїлфосфату</a:t>
            </a:r>
            <a:r>
              <a:rPr lang="uk-UA" dirty="0"/>
              <a:t> і </a:t>
            </a:r>
            <a:r>
              <a:rPr lang="uk-UA" dirty="0" err="1"/>
              <a:t>орнитину</a:t>
            </a:r>
            <a:r>
              <a:rPr lang="uk-UA" dirty="0"/>
              <a:t>;</a:t>
            </a:r>
          </a:p>
          <a:p>
            <a:r>
              <a:rPr lang="uk-UA" dirty="0"/>
              <a:t>3. Біосинтез </a:t>
            </a:r>
            <a:r>
              <a:rPr lang="uk-UA" dirty="0" err="1"/>
              <a:t>аргінінбурштинової</a:t>
            </a:r>
            <a:r>
              <a:rPr lang="uk-UA" dirty="0"/>
              <a:t> кислоти шляхом конденсації </a:t>
            </a:r>
            <a:r>
              <a:rPr lang="uk-UA" dirty="0" err="1"/>
              <a:t>цитруліну</a:t>
            </a:r>
            <a:r>
              <a:rPr lang="uk-UA" dirty="0"/>
              <a:t> та аспарагінової кислоти;</a:t>
            </a:r>
          </a:p>
          <a:p>
            <a:r>
              <a:rPr lang="uk-UA" dirty="0"/>
              <a:t>4. Утворення аргініну шляхом розщеплення </a:t>
            </a:r>
            <a:r>
              <a:rPr lang="uk-UA" dirty="0" err="1"/>
              <a:t>аргінінбурштинової</a:t>
            </a:r>
            <a:r>
              <a:rPr lang="uk-UA" dirty="0"/>
              <a:t> кислоти на аргінін і </a:t>
            </a:r>
            <a:r>
              <a:rPr lang="uk-UA" dirty="0" err="1"/>
              <a:t>фумарову</a:t>
            </a:r>
            <a:r>
              <a:rPr lang="uk-UA" dirty="0"/>
              <a:t> кислоту, яка вступає в цикл </a:t>
            </a:r>
            <a:r>
              <a:rPr lang="uk-UA" dirty="0" err="1"/>
              <a:t>трикарбонових</a:t>
            </a:r>
            <a:r>
              <a:rPr lang="uk-UA" dirty="0"/>
              <a:t> кислот, перетворюється в </a:t>
            </a:r>
            <a:r>
              <a:rPr lang="uk-UA" dirty="0" err="1"/>
              <a:t>щавлевооцтову</a:t>
            </a:r>
            <a:r>
              <a:rPr lang="uk-UA" dirty="0"/>
              <a:t> кислоту, а потім знову в аспарагінову кислоту (шляхом </a:t>
            </a:r>
            <a:r>
              <a:rPr lang="uk-UA" dirty="0" err="1"/>
              <a:t>переамінування</a:t>
            </a:r>
            <a:r>
              <a:rPr lang="uk-UA" dirty="0"/>
              <a:t> із глютаміновою кислотою). Таким чином, азот аміногрупи аспарагінової кислоти в остаточному підсумку є амінним азотом амінокислот, який вступає в </a:t>
            </a:r>
            <a:r>
              <a:rPr lang="uk-UA" dirty="0" err="1"/>
              <a:t>переамінування</a:t>
            </a:r>
            <a:r>
              <a:rPr lang="uk-UA" dirty="0"/>
              <a:t> з </a:t>
            </a:r>
            <a:r>
              <a:rPr lang="uk-UA" dirty="0" err="1"/>
              <a:t>α-кетоглутаровою</a:t>
            </a:r>
            <a:r>
              <a:rPr lang="uk-UA" dirty="0"/>
              <a:t> кислотою з утворенням відповідної </a:t>
            </a:r>
            <a:r>
              <a:rPr lang="uk-UA" i="1" dirty="0"/>
              <a:t>α</a:t>
            </a:r>
            <a:r>
              <a:rPr lang="uk-UA" dirty="0"/>
              <a:t>-кетокислоти і глютамінової кислоти;</a:t>
            </a:r>
          </a:p>
          <a:p>
            <a:r>
              <a:rPr lang="uk-UA" dirty="0"/>
              <a:t>5. Утворення сечовини шляхом розщеплення аргініну на орнітин і сечовину. Орнітин знову вступає в цикл реакцій, а сечовина виводиться через нирки. На частку сечовини доводиться близько 90% усього азоту сечі.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42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rmAutofit/>
          </a:bodyPr>
          <a:lstStyle/>
          <a:p>
            <a:r>
              <a:rPr lang="uk-UA" b="1" dirty="0"/>
              <a:t>Тема 4. Обмін білків.</a:t>
            </a:r>
            <a:endParaRPr lang="uk-UA" dirty="0"/>
          </a:p>
          <a:p>
            <a:pPr marL="0" lvl="0" indent="0">
              <a:buNone/>
            </a:pPr>
            <a:r>
              <a:rPr lang="uk-UA" dirty="0" smtClean="0"/>
              <a:t>1. Протеолітичні </a:t>
            </a:r>
            <a:r>
              <a:rPr lang="uk-UA" dirty="0"/>
              <a:t>ферменти, їх специфічність, активація. </a:t>
            </a:r>
          </a:p>
          <a:p>
            <a:pPr marL="0" lvl="0" indent="0">
              <a:buNone/>
            </a:pPr>
            <a:r>
              <a:rPr lang="uk-UA" dirty="0" smtClean="0"/>
              <a:t>2. </a:t>
            </a:r>
            <a:r>
              <a:rPr lang="uk-UA" smtClean="0"/>
              <a:t>Обмежений </a:t>
            </a:r>
            <a:r>
              <a:rPr lang="uk-UA" dirty="0"/>
              <a:t>протеоліз. </a:t>
            </a:r>
          </a:p>
          <a:p>
            <a:pPr marL="0" lvl="0" indent="0">
              <a:buNone/>
            </a:pPr>
            <a:r>
              <a:rPr lang="uk-UA" dirty="0" smtClean="0"/>
              <a:t>3. Шляхи </a:t>
            </a:r>
            <a:r>
              <a:rPr lang="uk-UA" dirty="0"/>
              <a:t>утворення та розпаду амінокислот в організмі. </a:t>
            </a:r>
          </a:p>
          <a:p>
            <a:pPr marL="0" lvl="0" indent="0">
              <a:buNone/>
            </a:pPr>
            <a:r>
              <a:rPr lang="uk-UA" dirty="0" smtClean="0"/>
              <a:t>4. Утворення </a:t>
            </a:r>
            <a:r>
              <a:rPr lang="uk-UA" dirty="0"/>
              <a:t>аміаку. </a:t>
            </a:r>
          </a:p>
          <a:p>
            <a:pPr marL="0" lvl="0" indent="0">
              <a:buNone/>
            </a:pPr>
            <a:r>
              <a:rPr lang="uk-UA" dirty="0" smtClean="0"/>
              <a:t>5. Транспорт </a:t>
            </a:r>
            <a:r>
              <a:rPr lang="uk-UA" dirty="0"/>
              <a:t>аміаку.</a:t>
            </a:r>
          </a:p>
          <a:p>
            <a:pPr marL="0" lvl="0" indent="0">
              <a:buNone/>
            </a:pPr>
            <a:r>
              <a:rPr lang="uk-UA" dirty="0" smtClean="0"/>
              <a:t>6. Біосинтез </a:t>
            </a:r>
            <a:r>
              <a:rPr lang="uk-UA" dirty="0"/>
              <a:t>сечовини. </a:t>
            </a:r>
          </a:p>
          <a:p>
            <a:pPr marL="0" lvl="0" indent="0">
              <a:buNone/>
            </a:pPr>
            <a:r>
              <a:rPr lang="uk-UA" dirty="0" smtClean="0"/>
              <a:t>7. Спадкові </a:t>
            </a:r>
            <a:r>
              <a:rPr lang="uk-UA" dirty="0"/>
              <a:t>захворювання.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33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 </a:t>
            </a:r>
            <a:br>
              <a:rPr lang="uk-UA" dirty="0"/>
            </a:br>
            <a:r>
              <a:rPr lang="uk-UA" dirty="0" smtClean="0"/>
              <a:t>7. </a:t>
            </a:r>
            <a:r>
              <a:rPr lang="uk-UA" b="1" u="sng" dirty="0" smtClean="0"/>
              <a:t>Спадкові </a:t>
            </a:r>
            <a:r>
              <a:rPr lang="uk-UA" b="1" u="sng" dirty="0"/>
              <a:t>захворювання.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6759853" cy="3806237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err="1"/>
              <a:t>Спадко́ві</a:t>
            </a:r>
            <a:r>
              <a:rPr lang="uk-UA" b="1" dirty="0"/>
              <a:t> </a:t>
            </a:r>
            <a:r>
              <a:rPr lang="uk-UA" b="1" dirty="0" err="1"/>
              <a:t>хворо́би</a:t>
            </a:r>
            <a:r>
              <a:rPr lang="uk-UA" b="1" dirty="0"/>
              <a:t>, </a:t>
            </a:r>
            <a:r>
              <a:rPr lang="uk-UA" b="1" dirty="0" err="1"/>
              <a:t>спадкові</a:t>
            </a:r>
            <a:r>
              <a:rPr lang="uk-UA" dirty="0" err="1"/>
              <a:t> </a:t>
            </a:r>
            <a:r>
              <a:rPr lang="uk-UA" b="1" dirty="0" err="1"/>
              <a:t>с</a:t>
            </a:r>
            <a:r>
              <a:rPr lang="uk-UA" b="1" dirty="0"/>
              <a:t>индроми</a:t>
            </a:r>
            <a:r>
              <a:rPr lang="uk-UA" dirty="0"/>
              <a:t> — група захворювань, що обумовлені порушеннями в процесах збереження, передачі та реалізації </a:t>
            </a:r>
            <a:r>
              <a:rPr lang="uk-UA" dirty="0">
                <a:hlinkClick r:id="rId2" tooltip="Ген"/>
              </a:rPr>
              <a:t>генетичної</a:t>
            </a:r>
            <a:r>
              <a:rPr lang="uk-UA" dirty="0"/>
              <a:t> інформації. Спадкові синдроми чи хвороби, спричинені хромосомними і генними мутаціями.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клінічній генетиці синдромом частіше називають вроджені порушення, але цей термін також використовують для позначення будь-якого стійкого прояву патологічних ознак, зокрема, для тих обмінно-дегенеративних хвороб, що розвиваються після народження. 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uk-UA" dirty="0"/>
              <a:t>основу генетичної класифікації спадкових хвороб покладено тип мутації та характер взаємодії з середовищем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З </a:t>
            </a:r>
            <a:r>
              <a:rPr lang="uk-UA" dirty="0" err="1"/>
              <a:t>розвитком </a:t>
            </a:r>
            <a:r>
              <a:rPr lang="uk-UA" dirty="0" err="1">
                <a:hlinkClick r:id="rId3" tooltip="Генетика"/>
              </a:rPr>
              <a:t>генет</a:t>
            </a:r>
            <a:r>
              <a:rPr lang="uk-UA" dirty="0">
                <a:hlinkClick r:id="rId3" tooltip="Генетика"/>
              </a:rPr>
              <a:t>ики</a:t>
            </a:r>
            <a:r>
              <a:rPr lang="uk-UA" dirty="0"/>
              <a:t> людини, у тому числі й генетики медичної, встановлена спадкова природа багатьох захворювань і синдромів, що вважалися раніше хворобами з невстановленою </a:t>
            </a:r>
            <a:r>
              <a:rPr lang="uk-UA" dirty="0">
                <a:hlinkClick r:id="rId4" tooltip="Етіологія (медицина)"/>
              </a:rPr>
              <a:t>етіологією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222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6687845" cy="4382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В основі спадкових захворювань лежать мутації: </a:t>
            </a:r>
            <a:r>
              <a:rPr lang="uk-UA" dirty="0">
                <a:hlinkClick r:id="rId2" tooltip="Гени"/>
              </a:rPr>
              <a:t>генні</a:t>
            </a:r>
            <a:r>
              <a:rPr lang="uk-UA" dirty="0"/>
              <a:t>,</a:t>
            </a:r>
            <a:r>
              <a:rPr lang="uk-UA" dirty="0" err="1"/>
              <a:t> </a:t>
            </a:r>
            <a:r>
              <a:rPr lang="uk-UA" dirty="0" err="1">
                <a:hlinkClick r:id="rId3" tooltip="Хромосоми"/>
              </a:rPr>
              <a:t>хромосомн</a:t>
            </a:r>
            <a:r>
              <a:rPr lang="uk-UA" dirty="0">
                <a:hlinkClick r:id="rId3" tooltip="Хромосоми"/>
              </a:rPr>
              <a:t>і</a:t>
            </a:r>
            <a:r>
              <a:rPr lang="uk-UA" dirty="0"/>
              <a:t> та </a:t>
            </a:r>
            <a:r>
              <a:rPr lang="uk-UA" dirty="0">
                <a:hlinkClick r:id="rId4" tooltip="Геном"/>
              </a:rPr>
              <a:t>геномні</a:t>
            </a:r>
            <a:r>
              <a:rPr lang="uk-UA" dirty="0"/>
              <a:t>. Відповідно до цього всі спадкові хвороби людини можна об'єднати в 4 великі групи:</a:t>
            </a:r>
          </a:p>
          <a:p>
            <a:pPr lvl="0"/>
            <a:r>
              <a:rPr lang="uk-UA" dirty="0"/>
              <a:t>генні (зміни на рівні </a:t>
            </a:r>
            <a:r>
              <a:rPr lang="uk-UA" dirty="0" err="1"/>
              <a:t>окремих </a:t>
            </a:r>
            <a:r>
              <a:rPr lang="uk-UA" dirty="0" err="1">
                <a:hlinkClick r:id="rId5" tooltip="Нуклеотиди"/>
              </a:rPr>
              <a:t>нук</a:t>
            </a:r>
            <a:r>
              <a:rPr lang="uk-UA" dirty="0">
                <a:hlinkClick r:id="rId5" tooltip="Нуклеотиди"/>
              </a:rPr>
              <a:t>леотидів</a:t>
            </a:r>
            <a:r>
              <a:rPr lang="uk-UA" dirty="0"/>
              <a:t>),</a:t>
            </a:r>
          </a:p>
          <a:p>
            <a:pPr lvl="0"/>
            <a:r>
              <a:rPr lang="uk-UA" dirty="0" err="1"/>
              <a:t>геномні</a:t>
            </a:r>
            <a:r>
              <a:rPr lang="uk-UA" dirty="0"/>
              <a:t> (зміни кількості цілих хромосом),</a:t>
            </a:r>
          </a:p>
          <a:p>
            <a:pPr lvl="0"/>
            <a:r>
              <a:rPr lang="uk-UA" dirty="0"/>
              <a:t>хромосомні (</a:t>
            </a:r>
            <a:r>
              <a:rPr lang="uk-UA" dirty="0" err="1"/>
              <a:t>внутрішньо-</a:t>
            </a:r>
            <a:r>
              <a:rPr lang="uk-UA" dirty="0"/>
              <a:t> і </a:t>
            </a:r>
            <a:r>
              <a:rPr lang="uk-UA" dirty="0" err="1"/>
              <a:t>міжхромосомні</a:t>
            </a:r>
            <a:r>
              <a:rPr lang="uk-UA" dirty="0"/>
              <a:t> перебудови),</a:t>
            </a:r>
          </a:p>
          <a:p>
            <a:pPr lvl="0"/>
            <a:r>
              <a:rPr lang="uk-UA" dirty="0" err="1"/>
              <a:t>мультифакторіальні</a:t>
            </a:r>
            <a:r>
              <a:rPr lang="uk-UA" dirty="0"/>
              <a:t> (на розвиток хвороби впливають і гени, і фактори навколишнього середовища).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8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340768"/>
            <a:ext cx="6965245" cy="864096"/>
          </a:xfrm>
        </p:spPr>
        <p:txBody>
          <a:bodyPr>
            <a:normAutofit fontScale="90000"/>
          </a:bodyPr>
          <a:lstStyle/>
          <a:p>
            <a:pPr lvl="0"/>
            <a:r>
              <a:rPr lang="uk-UA" b="1" u="sng" dirty="0" smtClean="0"/>
              <a:t>1. Протеолітичні </a:t>
            </a:r>
            <a:r>
              <a:rPr lang="uk-UA" b="1" u="sng" dirty="0"/>
              <a:t>ферменти, їх специфічність, активація.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564903"/>
            <a:ext cx="6327805" cy="3158165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Ферменти </a:t>
            </a:r>
            <a:r>
              <a:rPr lang="uk-UA" dirty="0" err="1"/>
              <a:t>-білкові</a:t>
            </a:r>
            <a:r>
              <a:rPr lang="uk-UA" dirty="0"/>
              <a:t> сполуки ,які є біологічним </a:t>
            </a:r>
            <a:r>
              <a:rPr lang="uk-UA" dirty="0" err="1"/>
              <a:t>каталізаторами.Молекли</a:t>
            </a:r>
            <a:r>
              <a:rPr lang="uk-UA" dirty="0"/>
              <a:t> </a:t>
            </a:r>
            <a:r>
              <a:rPr lang="uk-UA" dirty="0" err="1"/>
              <a:t>ферметів</a:t>
            </a:r>
            <a:r>
              <a:rPr lang="uk-UA" dirty="0"/>
              <a:t> мають </a:t>
            </a:r>
            <a:r>
              <a:rPr lang="uk-UA" dirty="0" err="1"/>
              <a:t>більшв</a:t>
            </a:r>
            <a:r>
              <a:rPr lang="uk-UA" dirty="0"/>
              <a:t> розміри ніж молекули субстратів,і складну просторову </a:t>
            </a:r>
            <a:r>
              <a:rPr lang="uk-UA" dirty="0" err="1"/>
              <a:t>будову.Мають</a:t>
            </a:r>
            <a:r>
              <a:rPr lang="uk-UA" dirty="0"/>
              <a:t> всі фізико-хімічні властивості </a:t>
            </a:r>
            <a:r>
              <a:rPr lang="uk-UA" dirty="0" err="1"/>
              <a:t>білків.Ферменти</a:t>
            </a:r>
            <a:r>
              <a:rPr lang="uk-UA" dirty="0"/>
              <a:t> поділяються на прості(тільки АК) і складні/</a:t>
            </a:r>
            <a:r>
              <a:rPr lang="uk-UA" dirty="0" err="1"/>
              <a:t>голоферменти</a:t>
            </a:r>
            <a:r>
              <a:rPr lang="uk-UA" dirty="0"/>
              <a:t>(</a:t>
            </a:r>
            <a:r>
              <a:rPr lang="uk-UA" dirty="0" err="1"/>
              <a:t>білок+простетична</a:t>
            </a:r>
            <a:r>
              <a:rPr lang="uk-UA" dirty="0"/>
              <a:t> група)</a:t>
            </a:r>
            <a:r>
              <a:rPr lang="uk-UA" dirty="0" err="1"/>
              <a:t>.Між</a:t>
            </a:r>
            <a:r>
              <a:rPr lang="uk-UA" dirty="0"/>
              <a:t> ферментами і каталізаторами неорганічної природи існують певні спільні властивості і відмінні.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268760"/>
            <a:ext cx="6196405" cy="36038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Спільні :</a:t>
            </a:r>
          </a:p>
          <a:p>
            <a:pPr lv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Прискорюють лише </a:t>
            </a:r>
            <a:r>
              <a:rPr lang="uk-UA" dirty="0" err="1"/>
              <a:t>термодинамічно</a:t>
            </a:r>
            <a:r>
              <a:rPr lang="uk-UA" dirty="0"/>
              <a:t> можливі реакції,не впливають на напрям </a:t>
            </a:r>
            <a:r>
              <a:rPr lang="uk-UA" dirty="0" err="1"/>
              <a:t>зворотньої</a:t>
            </a:r>
            <a:r>
              <a:rPr lang="uk-UA" dirty="0"/>
              <a:t> реакції,</a:t>
            </a:r>
          </a:p>
          <a:p>
            <a:pPr lv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не входять до </a:t>
            </a:r>
            <a:r>
              <a:rPr lang="uk-UA" dirty="0" err="1"/>
              <a:t>скалду</a:t>
            </a:r>
            <a:r>
              <a:rPr lang="uk-UA" dirty="0"/>
              <a:t> кінцевих продуктів реакції і виходять з неї в </a:t>
            </a:r>
            <a:r>
              <a:rPr lang="uk-UA" dirty="0" err="1"/>
              <a:t>нехміненому</a:t>
            </a:r>
            <a:r>
              <a:rPr lang="uk-UA" dirty="0"/>
              <a:t> вигляді,</a:t>
            </a:r>
          </a:p>
          <a:p>
            <a:pPr lv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не зміщують хімічну рівновагу,а лише прискорюють її настання.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8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0768"/>
            <a:ext cx="6196405" cy="36038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Відмінні:</a:t>
            </a:r>
            <a:br>
              <a:rPr lang="uk-UA" dirty="0"/>
            </a:br>
            <a:endParaRPr lang="uk-UA" dirty="0"/>
          </a:p>
          <a:p>
            <a:pPr lv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фермент мають високу </a:t>
            </a:r>
            <a:r>
              <a:rPr lang="uk-UA" dirty="0" smtClean="0"/>
              <a:t>специфічність </a:t>
            </a:r>
            <a:r>
              <a:rPr lang="uk-UA" dirty="0"/>
              <a:t>дії,</a:t>
            </a:r>
          </a:p>
          <a:p>
            <a:pPr lv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оптимальною температурою дії ферментів є 37-40,</a:t>
            </a:r>
          </a:p>
          <a:p>
            <a:pPr lv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залежність активності ферментів від </a:t>
            </a:r>
            <a:r>
              <a:rPr lang="uk-UA" dirty="0" err="1"/>
              <a:t>рН</a:t>
            </a:r>
            <a:r>
              <a:rPr lang="uk-UA" dirty="0"/>
              <a:t> </a:t>
            </a:r>
            <a:r>
              <a:rPr lang="uk-UA" dirty="0" err="1"/>
              <a:t>середвища</a:t>
            </a:r>
            <a:r>
              <a:rPr lang="uk-UA" dirty="0"/>
              <a:t>,</a:t>
            </a:r>
          </a:p>
          <a:p>
            <a:pPr lv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ефективність ферментів вища ніж небілкових каталізаторів.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210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6687845" cy="4958365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Виділяють три стадії катаболізму: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1)</a:t>
            </a:r>
            <a:r>
              <a:rPr lang="uk-UA" dirty="0" err="1"/>
              <a:t>перетоврення</a:t>
            </a:r>
            <a:r>
              <a:rPr lang="uk-UA" dirty="0"/>
              <a:t> полімерів до мономерів(білки в амінокислоти,вуглеводи до моносахаридів,ліпіди до </a:t>
            </a:r>
            <a:r>
              <a:rPr lang="uk-UA" dirty="0" err="1"/>
              <a:t>гліцерлу</a:t>
            </a:r>
            <a:r>
              <a:rPr lang="uk-UA" dirty="0"/>
              <a:t> та ЖК)</a:t>
            </a:r>
            <a:r>
              <a:rPr lang="uk-UA" dirty="0" err="1"/>
              <a:t>.Хімічна</a:t>
            </a:r>
            <a:r>
              <a:rPr lang="uk-UA" dirty="0"/>
              <a:t> енергія при цьому розсіюється у вигляді тепла.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2)Метаболіти ,що утворились на першій стадії </a:t>
            </a:r>
            <a:r>
              <a:rPr lang="uk-UA" dirty="0" err="1"/>
              <a:t>розщеплюются</a:t>
            </a:r>
            <a:r>
              <a:rPr lang="uk-UA" dirty="0"/>
              <a:t> в загальні продукти ,переважно </a:t>
            </a:r>
            <a:r>
              <a:rPr lang="uk-UA" dirty="0" err="1"/>
              <a:t>ацетилКоА</a:t>
            </a:r>
            <a:r>
              <a:rPr lang="uk-UA" dirty="0"/>
              <a:t> ,з вивільненням енергії ,що акумулюється у </a:t>
            </a:r>
            <a:r>
              <a:rPr lang="uk-UA" dirty="0" err="1"/>
              <a:t>макроергічних</a:t>
            </a:r>
            <a:r>
              <a:rPr lang="uk-UA" dirty="0"/>
              <a:t> зв’язках АТФ</a:t>
            </a:r>
            <a:r>
              <a:rPr lang="uk-UA" dirty="0" smtClean="0"/>
              <a:t>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3)Окислення </a:t>
            </a:r>
            <a:r>
              <a:rPr lang="uk-UA" dirty="0" err="1"/>
              <a:t>ацетилКоА</a:t>
            </a:r>
            <a:r>
              <a:rPr lang="uk-UA" dirty="0"/>
              <a:t> до СО2 та Н2О в реакція ЦТК. Третя реакціє є загальним шляхом </a:t>
            </a:r>
            <a:r>
              <a:rPr lang="uk-UA" dirty="0" err="1"/>
              <a:t>катаболізму.Реакції</a:t>
            </a:r>
            <a:r>
              <a:rPr lang="uk-UA" dirty="0"/>
              <a:t> окислення загального шляху безпосередньо пов’язані з ланцюгом тканинного дихання.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79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u="sng" dirty="0" smtClean="0"/>
              <a:t>2. Обмежений </a:t>
            </a:r>
            <a:r>
              <a:rPr lang="uk-UA" b="1" u="sng" dirty="0"/>
              <a:t>протеоліз.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Протео́ліз</a:t>
            </a:r>
            <a:r>
              <a:rPr lang="uk-UA" dirty="0"/>
              <a:t> (</a:t>
            </a:r>
            <a:r>
              <a:rPr lang="uk-UA" dirty="0" err="1"/>
              <a:t>від </a:t>
            </a:r>
            <a:r>
              <a:rPr lang="uk-UA" dirty="0" err="1">
                <a:hlinkClick r:id="rId2" tooltip="Грецька мова"/>
              </a:rPr>
              <a:t>грец</a:t>
            </a:r>
            <a:r>
              <a:rPr lang="uk-UA" dirty="0">
                <a:hlinkClick r:id="rId2" tooltip="Грецька мова"/>
              </a:rPr>
              <a:t>.</a:t>
            </a:r>
            <a:r>
              <a:rPr lang="uk-UA" dirty="0"/>
              <a:t> </a:t>
            </a:r>
            <a:r>
              <a:rPr lang="el-GR" dirty="0"/>
              <a:t>Πρωτεόλυση</a:t>
            </a:r>
            <a:r>
              <a:rPr lang="uk-UA" dirty="0"/>
              <a:t> перший і розв'язування, розпад) — процес поступового розщеплення (</a:t>
            </a:r>
            <a:r>
              <a:rPr lang="uk-UA" dirty="0">
                <a:hlinkClick r:id="rId3" tooltip="Гідроліз"/>
              </a:rPr>
              <a:t>гідролізу</a:t>
            </a:r>
            <a:r>
              <a:rPr lang="uk-UA" dirty="0"/>
              <a:t>)</a:t>
            </a:r>
            <a:r>
              <a:rPr lang="uk-UA" dirty="0" err="1"/>
              <a:t> </a:t>
            </a:r>
            <a:r>
              <a:rPr lang="uk-UA" dirty="0" err="1">
                <a:hlinkClick r:id="rId4" tooltip="Білок"/>
              </a:rPr>
              <a:t>білків</a:t>
            </a:r>
            <a:r>
              <a:rPr lang="uk-UA" dirty="0" err="1"/>
              <a:t> на </a:t>
            </a:r>
            <a:r>
              <a:rPr lang="uk-UA" dirty="0" err="1">
                <a:hlinkClick r:id="rId5" tooltip="Пептиди"/>
              </a:rPr>
              <a:t>пептиди</a:t>
            </a:r>
            <a:r>
              <a:rPr lang="uk-UA" dirty="0" err="1"/>
              <a:t> і </a:t>
            </a:r>
            <a:r>
              <a:rPr lang="uk-UA" dirty="0" err="1">
                <a:hlinkClick r:id="rId6" tooltip="Амінокислоти"/>
              </a:rPr>
              <a:t>амінокис</a:t>
            </a:r>
            <a:r>
              <a:rPr lang="uk-UA" dirty="0">
                <a:hlinkClick r:id="rId6" tooltip="Амінокислоти"/>
              </a:rPr>
              <a:t>лоти</a:t>
            </a:r>
            <a:r>
              <a:rPr lang="uk-UA" dirty="0"/>
              <a:t> під дією </a:t>
            </a:r>
            <a:r>
              <a:rPr lang="uk-UA" dirty="0">
                <a:hlinkClick r:id="rId7" tooltip="Фермент"/>
              </a:rPr>
              <a:t>ферментів</a:t>
            </a:r>
            <a:r>
              <a:rPr lang="uk-UA" dirty="0"/>
              <a:t>-</a:t>
            </a:r>
            <a:r>
              <a:rPr lang="uk-UA" dirty="0">
                <a:hlinkClick r:id="rId8" tooltip="Протеаза"/>
              </a:rPr>
              <a:t>протеаз</a:t>
            </a:r>
            <a:r>
              <a:rPr lang="uk-UA" dirty="0"/>
              <a:t>. Відбувається у живих організмах та у навколишньому середовищі під впливом </a:t>
            </a:r>
            <a:r>
              <a:rPr lang="uk-UA" dirty="0">
                <a:hlinkClick r:id="rId9" tooltip="Мікроорганізм"/>
              </a:rPr>
              <a:t>мікроорганізмів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61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08720"/>
            <a:ext cx="6399813" cy="4814349"/>
          </a:xfrm>
        </p:spPr>
        <p:txBody>
          <a:bodyPr>
            <a:normAutofit/>
          </a:bodyPr>
          <a:lstStyle/>
          <a:p>
            <a:r>
              <a:rPr lang="uk-UA" dirty="0"/>
              <a:t>Виділяють дві форми протеолізу: обмежений і неспецифічний. </a:t>
            </a:r>
            <a:endParaRPr lang="uk-UA" dirty="0" smtClean="0"/>
          </a:p>
          <a:p>
            <a:pPr lvl="1"/>
            <a:r>
              <a:rPr lang="uk-UA" dirty="0" smtClean="0"/>
              <a:t>Обмежений </a:t>
            </a:r>
            <a:r>
              <a:rPr lang="uk-UA" dirty="0"/>
              <a:t>протеоліз відіграє важливу роль в утворенні </a:t>
            </a:r>
            <a:r>
              <a:rPr lang="uk-UA" dirty="0">
                <a:hlinkClick r:id="rId2" tooltip="Фермент"/>
              </a:rPr>
              <a:t>ферментів</a:t>
            </a:r>
            <a:r>
              <a:rPr lang="uk-UA" dirty="0"/>
              <a:t>, </a:t>
            </a:r>
            <a:r>
              <a:rPr lang="uk-UA" dirty="0">
                <a:hlinkClick r:id="rId3" tooltip="Гормон"/>
              </a:rPr>
              <a:t>гормонів</a:t>
            </a:r>
            <a:r>
              <a:rPr lang="uk-UA" dirty="0"/>
              <a:t> та біологічно активних пептидів з їхніх неактивних попередників. </a:t>
            </a:r>
            <a:endParaRPr lang="uk-UA" dirty="0" smtClean="0"/>
          </a:p>
          <a:p>
            <a:pPr lvl="1"/>
            <a:r>
              <a:rPr lang="uk-UA" dirty="0" smtClean="0"/>
              <a:t>Неспецифічний </a:t>
            </a:r>
            <a:r>
              <a:rPr lang="uk-UA" dirty="0"/>
              <a:t>протеоліз призводить до розщеплення білків до амінокислот з подальшим використанням їх у метаболізмі.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66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052736"/>
            <a:ext cx="6399813" cy="4670333"/>
          </a:xfrm>
        </p:spPr>
        <p:txBody>
          <a:bodyPr>
            <a:normAutofit fontScale="92500"/>
          </a:bodyPr>
          <a:lstStyle/>
          <a:p>
            <a:r>
              <a:rPr lang="uk-UA" dirty="0"/>
              <a:t>Дія протеолітичних ферментів може бути розділене на дві категорії: </a:t>
            </a:r>
            <a:endParaRPr lang="uk-UA" sz="2000" dirty="0"/>
          </a:p>
          <a:p>
            <a:pPr lvl="1"/>
            <a:r>
              <a:rPr lang="uk-UA" sz="2400" dirty="0"/>
              <a:t>обмежений протеоліз, при якому </a:t>
            </a:r>
            <a:r>
              <a:rPr lang="uk-UA" sz="2400" dirty="0" err="1"/>
              <a:t>протеаза</a:t>
            </a:r>
            <a:r>
              <a:rPr lang="uk-UA" sz="2400" dirty="0"/>
              <a:t> специфічно розщеплює одну або кілька пептидних зв'язків в білку-мішені, що зазвичай призводить до зміни функціонального стану останнього: ферменти, наприклад, при цьому стають активними, а </a:t>
            </a:r>
            <a:r>
              <a:rPr lang="uk-UA" sz="2400" dirty="0" err="1"/>
              <a:t>прогормони</a:t>
            </a:r>
            <a:r>
              <a:rPr lang="uk-UA" sz="2400" dirty="0"/>
              <a:t> перетворюються в гормони; </a:t>
            </a:r>
            <a:endParaRPr lang="uk-UA" sz="2000" dirty="0"/>
          </a:p>
          <a:p>
            <a:pPr lvl="1"/>
            <a:r>
              <a:rPr lang="uk-UA" sz="2400" dirty="0"/>
              <a:t>необмежений, або тотальний протеоліз, при якому білки розщеплюються до окремих амінокислот.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670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123</TotalTime>
  <Words>590</Words>
  <Application>Microsoft Office PowerPoint</Application>
  <PresentationFormat>Экран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Кнопка</vt:lpstr>
      <vt:lpstr>Лекція 3 - 4 Тема 4.  Обмін білків. </vt:lpstr>
      <vt:lpstr>Презентация PowerPoint</vt:lpstr>
      <vt:lpstr>1. Протеолітичні ферменти, їх специфічність, активація. </vt:lpstr>
      <vt:lpstr>Презентация PowerPoint</vt:lpstr>
      <vt:lpstr>Презентация PowerPoint</vt:lpstr>
      <vt:lpstr>Презентация PowerPoint</vt:lpstr>
      <vt:lpstr>2. Обмежений протеоліз. </vt:lpstr>
      <vt:lpstr>Презентация PowerPoint</vt:lpstr>
      <vt:lpstr>Презентация PowerPoint</vt:lpstr>
      <vt:lpstr>  3. Шляхи утворення та розпаду амінокислот в організмі. </vt:lpstr>
      <vt:lpstr>Презентация PowerPoint</vt:lpstr>
      <vt:lpstr>Презентация PowerPoint</vt:lpstr>
      <vt:lpstr>4. Утворення аміаку. </vt:lpstr>
      <vt:lpstr>Презентация PowerPoint</vt:lpstr>
      <vt:lpstr>Презентация PowerPoint</vt:lpstr>
      <vt:lpstr>5.   Транспорт аміаку. </vt:lpstr>
      <vt:lpstr>Презентация PowerPoint</vt:lpstr>
      <vt:lpstr>  6. Біосинтез сечовини. </vt:lpstr>
      <vt:lpstr>Презентация PowerPoint</vt:lpstr>
      <vt:lpstr>  7. Спадкові захворювання.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3 - 4 Тема 4.  Обмін білків. </dc:title>
  <dc:creator>D Koledg</dc:creator>
  <cp:lastModifiedBy>D Koledg</cp:lastModifiedBy>
  <cp:revision>8</cp:revision>
  <dcterms:created xsi:type="dcterms:W3CDTF">2021-02-22T07:29:32Z</dcterms:created>
  <dcterms:modified xsi:type="dcterms:W3CDTF">2021-02-23T07:08:15Z</dcterms:modified>
</cp:coreProperties>
</file>