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F8F190-904C-4DFF-8764-0509B13CB4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ПРАВА ЛЮДИНИ ТА СТАТУС ОСОБИСТОСТІ</a:t>
            </a:r>
            <a:endParaRPr lang="ru-UA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B0FFABB-CEDB-4C12-BE3A-E0BB9B5200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69021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EB57BC-CCC7-45CD-A2AB-253CB0456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План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86A6F6-B283-4AF5-A5E3-5228B0343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ru-RU" dirty="0"/>
              <a:t>Поняття </a:t>
            </a:r>
            <a:r>
              <a:rPr lang="ru-RU" dirty="0" err="1"/>
              <a:t>основних</a:t>
            </a:r>
            <a:r>
              <a:rPr lang="ru-RU" dirty="0"/>
              <a:t> прав та свобод </a:t>
            </a:r>
            <a:r>
              <a:rPr lang="ru-RU" dirty="0" err="1"/>
              <a:t>людини</a:t>
            </a:r>
            <a:r>
              <a:rPr lang="ru-RU" dirty="0"/>
              <a:t> </a:t>
            </a:r>
          </a:p>
          <a:p>
            <a:pPr>
              <a:buFont typeface="+mj-lt"/>
              <a:buAutoNum type="arabicPeriod"/>
            </a:pPr>
            <a:r>
              <a:rPr lang="ru-RU" dirty="0"/>
              <a:t>Класифікація </a:t>
            </a:r>
            <a:r>
              <a:rPr lang="ru-RU" dirty="0" err="1"/>
              <a:t>основних</a:t>
            </a:r>
            <a:r>
              <a:rPr lang="ru-RU" dirty="0"/>
              <a:t> прав </a:t>
            </a:r>
            <a:r>
              <a:rPr lang="ru-RU" dirty="0" err="1"/>
              <a:t>людини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правового статусу </a:t>
            </a:r>
            <a:r>
              <a:rPr lang="ru-RU" dirty="0" err="1"/>
              <a:t>особистості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ru-RU" dirty="0"/>
              <a:t>Поняття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68399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29A9F2-E606-4174-97A2-5A896171B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5361" y="624110"/>
            <a:ext cx="9189251" cy="128089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Поняття основних прав та свобод людини </a:t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FD2742-8509-4064-9B13-0F0526B04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2415" y="1795244"/>
            <a:ext cx="9440920" cy="4661262"/>
          </a:xfrm>
        </p:spPr>
        <p:txBody>
          <a:bodyPr>
            <a:normAutofit/>
          </a:bodyPr>
          <a:lstStyle/>
          <a:p>
            <a:r>
              <a:rPr lang="uk-UA" b="1" dirty="0"/>
              <a:t>Основні (конституційні) права людини </a:t>
            </a:r>
            <a:r>
              <a:rPr lang="uk-UA" dirty="0"/>
              <a:t>– це система правових принципів та норм, які утворюють основу конституційного статусу особистості. В демократичних державах вони розуміються як </a:t>
            </a:r>
            <a:r>
              <a:rPr lang="uk-UA" b="1" i="1" dirty="0"/>
              <a:t>невід'ємні фундаментальні права</a:t>
            </a:r>
            <a:r>
              <a:rPr lang="uk-UA" dirty="0"/>
              <a:t>, належні людині в силу її людської сутності, незалежно від етнічної приналежності, місцезнаходження, мови, релігії, чи будь-яких інших ознак.</a:t>
            </a:r>
          </a:p>
          <a:p>
            <a:r>
              <a:rPr lang="uk-UA" dirty="0"/>
              <a:t>В науці конституційного права основні права іноді розуміються більш звужено та позначаються терміном </a:t>
            </a:r>
            <a:r>
              <a:rPr lang="uk-UA" b="1" dirty="0"/>
              <a:t>«публічні свободи» </a:t>
            </a:r>
            <a:r>
              <a:rPr lang="uk-UA" dirty="0"/>
              <a:t>- тобто ті права, які індивід реалізує у прямих відносинах з державою.</a:t>
            </a:r>
          </a:p>
          <a:p>
            <a:r>
              <a:rPr lang="uk-UA" dirty="0"/>
              <a:t>В юридичній науці та законодавстві, як правило, не проводиться різниці між змістом і сенсом понять свобод і прав. Традиційна формула </a:t>
            </a:r>
            <a:r>
              <a:rPr lang="uk-UA" b="1" dirty="0"/>
              <a:t>«права і свободи»</a:t>
            </a:r>
            <a:r>
              <a:rPr lang="uk-UA" dirty="0"/>
              <a:t> виникла у XVIII столітті і нині зустрічається повсюдно. Також є приклади вживання конструкції «право на свободу». Механізми гарантій, захисту свобод і прав аналогічні. Вважається, що проголошення певного права свободою — означає визнання беззаперечності пріоритету даного права людини над авторитетом та інтересами держави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252575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AF3D37-F817-4E30-94C4-5A1CD73DB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Класифікація </a:t>
            </a:r>
            <a:r>
              <a:rPr lang="ru-RU" b="1" dirty="0" err="1"/>
              <a:t>основних</a:t>
            </a:r>
            <a:r>
              <a:rPr lang="ru-RU" b="1" dirty="0"/>
              <a:t> прав </a:t>
            </a:r>
            <a:r>
              <a:rPr lang="ru-RU" b="1" dirty="0" err="1"/>
              <a:t>людини</a:t>
            </a:r>
            <a:endParaRPr lang="ru-UA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5A1F2B-0808-4407-AEDE-5BE690DBB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1889" y="1722801"/>
            <a:ext cx="9214418" cy="4613945"/>
          </a:xfrm>
        </p:spPr>
        <p:txBody>
          <a:bodyPr/>
          <a:lstStyle/>
          <a:p>
            <a:r>
              <a:rPr lang="uk-UA" dirty="0"/>
              <a:t>.</a:t>
            </a:r>
            <a:endParaRPr lang="ru-UA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2049514-DF34-43EB-AC6A-4A03F8CCAD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77353"/>
              </p:ext>
            </p:extLst>
          </p:nvPr>
        </p:nvGraphicFramePr>
        <p:xfrm>
          <a:off x="2751590" y="1327810"/>
          <a:ext cx="8615494" cy="5530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40803" imgH="4553444" progId="Word.Document.12">
                  <p:embed/>
                </p:oleObj>
              </mc:Choice>
              <mc:Fallback>
                <p:oleObj name="Document" r:id="rId2" imgW="5940803" imgH="45534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51590" y="1327810"/>
                        <a:ext cx="8615494" cy="5530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9765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022258-8989-4AE8-8012-006DEC73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Класифікація </a:t>
            </a:r>
            <a:r>
              <a:rPr lang="ru-RU" b="1" dirty="0" err="1"/>
              <a:t>основних</a:t>
            </a:r>
            <a:r>
              <a:rPr lang="ru-RU" b="1" dirty="0"/>
              <a:t> прав </a:t>
            </a:r>
            <a:r>
              <a:rPr lang="ru-RU" b="1" dirty="0" err="1"/>
              <a:t>людини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CBCB50-4C68-4B6E-AFA4-37918C5BB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359" y="1476461"/>
            <a:ext cx="9563449" cy="4899171"/>
          </a:xfrm>
        </p:spPr>
        <p:txBody>
          <a:bodyPr/>
          <a:lstStyle/>
          <a:p>
            <a:r>
              <a:rPr lang="uk-UA" dirty="0"/>
              <a:t>.</a:t>
            </a:r>
            <a:endParaRPr lang="ru-UA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B6BA3ED-AD9A-4C85-A2C0-8D66743ECF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731595"/>
              </p:ext>
            </p:extLst>
          </p:nvPr>
        </p:nvGraphicFramePr>
        <p:xfrm>
          <a:off x="2592925" y="1476461"/>
          <a:ext cx="8368935" cy="5043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40803" imgH="3579609" progId="Word.Document.12">
                  <p:embed/>
                </p:oleObj>
              </mc:Choice>
              <mc:Fallback>
                <p:oleObj name="Document" r:id="rId2" imgW="5940803" imgH="357960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92925" y="1476461"/>
                        <a:ext cx="8368935" cy="50432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760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F18F43-87C4-4186-A22F-4E725C2B7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637" y="229828"/>
            <a:ext cx="9382198" cy="1280890"/>
          </a:xfrm>
        </p:spPr>
        <p:txBody>
          <a:bodyPr/>
          <a:lstStyle/>
          <a:p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моделі</a:t>
            </a:r>
            <a:r>
              <a:rPr lang="ru-RU" b="1" dirty="0"/>
              <a:t> правового статусу </a:t>
            </a:r>
            <a:r>
              <a:rPr lang="ru-RU" b="1" dirty="0" err="1"/>
              <a:t>особистості</a:t>
            </a:r>
            <a:endParaRPr lang="ru-UA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A592287-07ED-4F97-B036-D31D5D2537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922954"/>
              </p:ext>
            </p:extLst>
          </p:nvPr>
        </p:nvGraphicFramePr>
        <p:xfrm>
          <a:off x="1795244" y="1367405"/>
          <a:ext cx="9915787" cy="5269617"/>
        </p:xfrm>
        <a:graphic>
          <a:graphicData uri="http://schemas.openxmlformats.org/drawingml/2006/table">
            <a:tbl>
              <a:tblPr firstRow="1" firstCol="1" bandRow="1"/>
              <a:tblGrid>
                <a:gridCol w="1107347">
                  <a:extLst>
                    <a:ext uri="{9D8B030D-6E8A-4147-A177-3AD203B41FA5}">
                      <a16:colId xmlns:a16="http://schemas.microsoft.com/office/drawing/2014/main" val="310330368"/>
                    </a:ext>
                  </a:extLst>
                </a:gridCol>
                <a:gridCol w="7130642">
                  <a:extLst>
                    <a:ext uri="{9D8B030D-6E8A-4147-A177-3AD203B41FA5}">
                      <a16:colId xmlns:a16="http://schemas.microsoft.com/office/drawing/2014/main" val="2901836832"/>
                    </a:ext>
                  </a:extLst>
                </a:gridCol>
                <a:gridCol w="1677798">
                  <a:extLst>
                    <a:ext uri="{9D8B030D-6E8A-4147-A177-3AD203B41FA5}">
                      <a16:colId xmlns:a16="http://schemas.microsoft.com/office/drawing/2014/main" val="3438502859"/>
                    </a:ext>
                  </a:extLst>
                </a:gridCol>
              </a:tblGrid>
              <a:tr h="195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Назва моделі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Характерні риси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Розповсюдженість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156474"/>
                  </a:ext>
                </a:extLst>
              </a:tr>
              <a:tr h="1321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Ліберальна 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Особистість визнається основною правовою цінністю;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Акцент на автономії індивіда від держави та негативних правах, індивідуалізм;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Пріоритет прав та законних інтересів індивіда над інтересами держави;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Задачею держави визнається захист особистих, громадянських та політичних прав; натомість соціальні права забезпечуються в міру економічної спроможності держави;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Конституційні обов’язки вважаються похідними від основних прав і закріплюються у тексті Конституції доволі обмежено.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Усі країни з плюралістичною демократією.</a:t>
                      </a:r>
                      <a:endParaRPr lang="ru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2806615"/>
                  </a:ext>
                </a:extLst>
              </a:tr>
              <a:tr h="1366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Марксистська</a:t>
                      </a:r>
                      <a:endParaRPr lang="ru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Особистість розглядається як складова колективу, або суспільства в цілому (колективізм);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Визнається пріоритет інтересів колективу та суспільства над правами та інтересами індивіда;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Основною задачею держави визнається захист соціальних прав; натомість особисті, громадські та політичні права часто обмежуються державою, незважаючи на формальне конституційне закріплення;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Конституції в рівній мірі закріплюють права та обов’язки людини;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Відсутній механізм захисту прав людини від неправомірних зазіхань з боку держави та її органів.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Держави «тоталітарного соціалізму»: Корейська Народна Демократична Республіка, Китайська Народна Республіка, тощо. 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411777"/>
                  </a:ext>
                </a:extLst>
              </a:tr>
              <a:tr h="782553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72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Релігійна</a:t>
                      </a:r>
                      <a:endParaRPr lang="ru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ts val="1150"/>
                        </a:lnSpc>
                        <a:spcAft>
                          <a:spcPts val="720"/>
                        </a:spcAft>
                        <a:buFont typeface="+mj-lt"/>
                        <a:buAutoNum type="arabicPeriod"/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Статус особистості визначається її релігійною приналежністю;</a:t>
                      </a:r>
                      <a:endParaRPr lang="ru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1150"/>
                        </a:lnSpc>
                        <a:spcAft>
                          <a:spcPts val="720"/>
                        </a:spcAft>
                        <a:buFont typeface="+mj-lt"/>
                        <a:buAutoNum type="arabicPeriod"/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Характерне зрощення конституційних та релігійних обов’язків особи;</a:t>
                      </a:r>
                      <a:endParaRPr lang="ru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ts val="1150"/>
                        </a:lnSpc>
                        <a:spcAft>
                          <a:spcPts val="720"/>
                        </a:spcAft>
                        <a:buFont typeface="+mj-lt"/>
                        <a:buAutoNum type="arabicPeriod"/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Повноваження із захисту прав людини покладаються не лише на державні органи, але і на релігійні структури.</a:t>
                      </a:r>
                      <a:endParaRPr lang="ru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720"/>
                        </a:spcAft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Держави релігійної правової сім’ї.</a:t>
                      </a:r>
                      <a:endParaRPr lang="ru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9292441"/>
                  </a:ext>
                </a:extLst>
              </a:tr>
              <a:tr h="1268683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720"/>
                        </a:spcAft>
                      </a:pPr>
                      <a:r>
                        <a:rPr lang="uk-UA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Звичаєва</a:t>
                      </a:r>
                      <a:endParaRPr lang="ru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Особистість розглядається як член певного племені, роду;</a:t>
                      </a:r>
                      <a:endParaRPr lang="ru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Особа не має самостійного юридичного статусу; її юридичні інтереси визначаються інтересами племені;</a:t>
                      </a:r>
                      <a:endParaRPr lang="ru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Особа не може самостійно, без узгодження з радою племені реалізувати навіть свої приватні (цивільні, сімейні) права;</a:t>
                      </a:r>
                      <a:endParaRPr lang="ru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uk-UA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Представники племен визначають обсяг та здійснюють захист прав особи, у тому числі на державному рівні. </a:t>
                      </a:r>
                      <a:endParaRPr lang="ru-UA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Держави звичаєвої правової сім’ї, у яких збереглися залишки родоплемінного суспільного ладу.</a:t>
                      </a:r>
                      <a:endParaRPr lang="ru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929" marR="38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837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622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FB14B3-A948-4A12-A512-F0C1DC5BA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Поняття </a:t>
            </a:r>
            <a:r>
              <a:rPr lang="ru-RU" b="1" dirty="0" err="1"/>
              <a:t>громадянства</a:t>
            </a:r>
            <a:r>
              <a:rPr lang="ru-RU" b="1" dirty="0"/>
              <a:t> </a:t>
            </a:r>
            <a:endParaRPr lang="ru-UA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A80C89-CBB8-4090-97A5-A0BD0571E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4026" y="1434517"/>
            <a:ext cx="9390586" cy="5008228"/>
          </a:xfrm>
        </p:spPr>
        <p:txBody>
          <a:bodyPr/>
          <a:lstStyle/>
          <a:p>
            <a:r>
              <a:rPr lang="ru-RU" b="1" dirty="0" err="1"/>
              <a:t>Громадянство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тісний</a:t>
            </a:r>
            <a:r>
              <a:rPr lang="ru-RU" dirty="0"/>
              <a:t> </a:t>
            </a:r>
            <a:r>
              <a:rPr lang="ru-RU" dirty="0" err="1"/>
              <a:t>взаємозв’язок</a:t>
            </a:r>
            <a:r>
              <a:rPr lang="ru-RU" dirty="0"/>
              <a:t> особи та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визнанні</a:t>
            </a:r>
            <a:r>
              <a:rPr lang="ru-RU" dirty="0"/>
              <a:t> державою особи </a:t>
            </a:r>
            <a:r>
              <a:rPr lang="ru-RU" dirty="0" err="1"/>
              <a:t>повноправним</a:t>
            </a:r>
            <a:r>
              <a:rPr lang="ru-RU" dirty="0"/>
              <a:t> </a:t>
            </a:r>
            <a:r>
              <a:rPr lang="ru-RU" dirty="0" err="1"/>
              <a:t>суб’єктом</a:t>
            </a:r>
            <a:r>
              <a:rPr lang="ru-RU" dirty="0"/>
              <a:t> державно-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наділенні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статусом </a:t>
            </a:r>
            <a:r>
              <a:rPr lang="ru-RU" dirty="0" err="1"/>
              <a:t>громадянина</a:t>
            </a:r>
            <a:r>
              <a:rPr lang="ru-RU" dirty="0"/>
              <a:t> та </a:t>
            </a:r>
            <a:r>
              <a:rPr lang="ru-RU" dirty="0" err="1"/>
              <a:t>наданні</a:t>
            </a:r>
            <a:r>
              <a:rPr lang="ru-RU" dirty="0"/>
              <a:t> низки прав,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участь у державному </a:t>
            </a:r>
            <a:r>
              <a:rPr lang="ru-RU" dirty="0" err="1"/>
              <a:t>будівництві</a:t>
            </a:r>
            <a:r>
              <a:rPr lang="ru-RU" dirty="0"/>
              <a:t> (</a:t>
            </a:r>
            <a:r>
              <a:rPr lang="ru-RU" dirty="0" err="1"/>
              <a:t>виборчі</a:t>
            </a:r>
            <a:r>
              <a:rPr lang="ru-RU" dirty="0"/>
              <a:t> права, право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референдумі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r>
              <a:rPr lang="ru-RU" dirty="0" err="1"/>
              <a:t>Громадянин</a:t>
            </a:r>
            <a:r>
              <a:rPr lang="ru-RU" dirty="0"/>
              <a:t>, у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зобов’язаний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державою. На </a:t>
            </a:r>
            <a:r>
              <a:rPr lang="ru-RU" dirty="0" err="1"/>
              <a:t>громадянина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 </a:t>
            </a:r>
            <a:r>
              <a:rPr lang="ru-RU" dirty="0" err="1"/>
              <a:t>суверенітет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  <a:p>
            <a:endParaRPr lang="ru-UA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D3614D6-218C-44AA-A8A8-5E95BBEA2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24558"/>
              </p:ext>
            </p:extLst>
          </p:nvPr>
        </p:nvGraphicFramePr>
        <p:xfrm>
          <a:off x="2692865" y="3562031"/>
          <a:ext cx="8590328" cy="2587099"/>
        </p:xfrm>
        <a:graphic>
          <a:graphicData uri="http://schemas.openxmlformats.org/drawingml/2006/table">
            <a:tbl>
              <a:tblPr firstRow="1" firstCol="1" bandRow="1"/>
              <a:tblGrid>
                <a:gridCol w="4295164">
                  <a:extLst>
                    <a:ext uri="{9D8B030D-6E8A-4147-A177-3AD203B41FA5}">
                      <a16:colId xmlns:a16="http://schemas.microsoft.com/office/drawing/2014/main" val="3700675253"/>
                    </a:ext>
                  </a:extLst>
                </a:gridCol>
                <a:gridCol w="4295164">
                  <a:extLst>
                    <a:ext uri="{9D8B030D-6E8A-4147-A177-3AD203B41FA5}">
                      <a16:colId xmlns:a16="http://schemas.microsoft.com/office/drawing/2014/main" val="712989013"/>
                    </a:ext>
                  </a:extLst>
                </a:gridCol>
              </a:tblGrid>
              <a:tr h="412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Типові права громадянина</a:t>
                      </a:r>
                      <a:endParaRPr lang="ru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Типові обов’язки громадянина</a:t>
                      </a:r>
                      <a:endParaRPr lang="ru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642094"/>
                  </a:ext>
                </a:extLst>
              </a:tr>
              <a:tr h="217453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Times New Roman" panose="02020603050405020304" pitchFamily="18" charset="0"/>
                        <a:buChar char="-"/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Активне та пасивне виборче право;</a:t>
                      </a:r>
                      <a:endParaRPr lang="ru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Times New Roman" panose="02020603050405020304" pitchFamily="18" charset="0"/>
                        <a:buChar char="-"/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Право приймати участь у референдумі та інших інститутах прямої демократії;</a:t>
                      </a:r>
                      <a:endParaRPr lang="ru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Times New Roman" panose="02020603050405020304" pitchFamily="18" charset="0"/>
                        <a:buChar char="-"/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Право створювати політичні партії та набувати членства в них....</a:t>
                      </a:r>
                      <a:endParaRPr lang="ru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Times New Roman" panose="02020603050405020304" pitchFamily="18" charset="0"/>
                        <a:buChar char="-"/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Захищати державу (військовий обов’язок);</a:t>
                      </a:r>
                      <a:endParaRPr lang="ru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Times New Roman" panose="02020603050405020304" pitchFamily="18" charset="0"/>
                        <a:buChar char="-"/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Берегти культурну спадщину;</a:t>
                      </a:r>
                      <a:endParaRPr lang="ru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Times New Roman" panose="02020603050405020304" pitchFamily="18" charset="0"/>
                        <a:buChar char="-"/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Дотримуватися законів та Конституції;</a:t>
                      </a:r>
                      <a:endParaRPr lang="ru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Сплачувати податки....</a:t>
                      </a:r>
                      <a:endParaRPr lang="ru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297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012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61C9AB-BD64-4283-9F67-479E7FC58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635" y="624110"/>
            <a:ext cx="9756396" cy="1280890"/>
          </a:xfrm>
        </p:spPr>
        <p:txBody>
          <a:bodyPr/>
          <a:lstStyle/>
          <a:p>
            <a:r>
              <a:rPr lang="uk-UA" b="1" dirty="0"/>
              <a:t>Основні способи набуття громадянства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3E33BCE-A656-44AF-8C95-BDE3C9A44C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667961"/>
              </p:ext>
            </p:extLst>
          </p:nvPr>
        </p:nvGraphicFramePr>
        <p:xfrm>
          <a:off x="2164359" y="1367406"/>
          <a:ext cx="9437616" cy="2304162"/>
        </p:xfrm>
        <a:graphic>
          <a:graphicData uri="http://schemas.openxmlformats.org/drawingml/2006/table">
            <a:tbl>
              <a:tblPr firstRow="1" firstCol="1" bandRow="1"/>
              <a:tblGrid>
                <a:gridCol w="4718808">
                  <a:extLst>
                    <a:ext uri="{9D8B030D-6E8A-4147-A177-3AD203B41FA5}">
                      <a16:colId xmlns:a16="http://schemas.microsoft.com/office/drawing/2014/main" val="4122564002"/>
                    </a:ext>
                  </a:extLst>
                </a:gridCol>
                <a:gridCol w="4718808">
                  <a:extLst>
                    <a:ext uri="{9D8B030D-6E8A-4147-A177-3AD203B41FA5}">
                      <a16:colId xmlns:a16="http://schemas.microsoft.com/office/drawing/2014/main" val="4154377297"/>
                    </a:ext>
                  </a:extLst>
                </a:gridCol>
              </a:tblGrid>
              <a:tr h="1481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 народженням (філіація) </a:t>
                      </a:r>
                      <a:endParaRPr lang="ru-U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За волевиявленням особи (натуралізація)</a:t>
                      </a:r>
                      <a:endParaRPr lang="ru-U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521338"/>
                  </a:ext>
                </a:extLst>
              </a:tr>
              <a:tr h="1370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Типові підстави:</a:t>
                      </a:r>
                      <a:endParaRPr lang="ru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  <a:tabLst>
                          <a:tab pos="180340" algn="l"/>
                        </a:tabLst>
                      </a:pPr>
                      <a:r>
                        <a:rPr lang="uk-UA" sz="14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Ius</a:t>
                      </a:r>
                      <a:r>
                        <a:rPr lang="uk-UA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soli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(Народження на території держави);</a:t>
                      </a:r>
                      <a:endParaRPr lang="ru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</a:tabLst>
                      </a:pPr>
                      <a:r>
                        <a:rPr lang="uk-UA" sz="14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Ius</a:t>
                      </a:r>
                      <a:r>
                        <a:rPr lang="uk-UA" sz="1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14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sanguinis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(Народження від громадян держави).</a:t>
                      </a:r>
                      <a:endParaRPr lang="ru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Типові підстави:</a:t>
                      </a:r>
                      <a:endParaRPr lang="ru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  <a:tabLst>
                          <a:tab pos="20129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Волевиявлення особи;</a:t>
                      </a:r>
                      <a:endParaRPr lang="ru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  <a:tabLst>
                          <a:tab pos="201295" algn="l"/>
                        </a:tabLst>
                      </a:pPr>
                      <a:r>
                        <a:rPr lang="uk-UA" sz="14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Domicilium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(Проживання на території держави протягом певного строку);</a:t>
                      </a:r>
                      <a:endParaRPr lang="ru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  <a:tabLst>
                          <a:tab pos="20129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Знання офіційної мови;</a:t>
                      </a:r>
                      <a:endParaRPr lang="ru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Symbol" panose="05050102010706020507" pitchFamily="18" charset="2"/>
                        <a:buChar char=""/>
                        <a:tabLst>
                          <a:tab pos="20129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Наявність джерела існування;</a:t>
                      </a:r>
                      <a:endParaRPr lang="ru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20129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Вихід із попереднього громадянства (для держав з єдиним громадянством).</a:t>
                      </a:r>
                      <a:endParaRPr lang="ru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7281877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DE312F4-AF3B-475F-8876-C34B8BCE7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574837"/>
              </p:ext>
            </p:extLst>
          </p:nvPr>
        </p:nvGraphicFramePr>
        <p:xfrm>
          <a:off x="2164358" y="3663481"/>
          <a:ext cx="9437615" cy="3046603"/>
        </p:xfrm>
        <a:graphic>
          <a:graphicData uri="http://schemas.openxmlformats.org/drawingml/2006/table">
            <a:tbl>
              <a:tblPr firstRow="1" firstCol="1" bandRow="1"/>
              <a:tblGrid>
                <a:gridCol w="9437615">
                  <a:extLst>
                    <a:ext uri="{9D8B030D-6E8A-4147-A177-3AD203B41FA5}">
                      <a16:colId xmlns:a16="http://schemas.microsoft.com/office/drawing/2014/main" val="3826711384"/>
                    </a:ext>
                  </a:extLst>
                </a:gridCol>
              </a:tblGrid>
              <a:tr h="2061594">
                <a:tc>
                  <a:txBody>
                    <a:bodyPr/>
                    <a:lstStyle/>
                    <a:p>
                      <a:pPr marR="32385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Окрім вищезазначених, іноді використовуються наступні </a:t>
                      </a:r>
                      <a:r>
                        <a:rPr lang="uk-UA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способи набуття громадянства:</a:t>
                      </a:r>
                      <a:endParaRPr lang="ru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32385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Поновлення у громадянстві - з</a:t>
                      </a:r>
                      <a:r>
                        <a:rPr lang="uk-UA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дійснюється по відношенню до особи, яка раніше була громадянином даної держави, але згодом втратила громадянство.</a:t>
                      </a:r>
                      <a:endParaRPr lang="ru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32385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Оптація (або вибір громадянства</a:t>
                      </a:r>
                      <a:r>
                        <a:rPr lang="uk-UA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 – набуття громадянства при переході частини території від однієї держави до іншої або проголошенні частини території колишньої держави новою незалежною державою.</a:t>
                      </a:r>
                      <a:endParaRPr lang="ru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32385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Трансферт</a:t>
                      </a:r>
                      <a:r>
                        <a:rPr lang="uk-UA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– автоматична зміна громадянства (без права вибору) осіб у зв’язку з передачею території, де вони проживають, від однієї держави до іншої.</a:t>
                      </a:r>
                      <a:endParaRPr lang="ru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32385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Реєстрація</a:t>
                      </a:r>
                      <a:r>
                        <a:rPr lang="uk-UA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– спрощений порядок набуття громадянства, наприклад, якщо батьки особи були, або є громадянами держави.</a:t>
                      </a:r>
                      <a:endParaRPr lang="ru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32385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Визнання громадянства – </a:t>
                      </a:r>
                      <a:r>
                        <a:rPr lang="uk-UA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всі жителі території, якщо вони не відмовляються від цього, на день утворення нової держави визнаються її громадянами.</a:t>
                      </a:r>
                      <a:endParaRPr lang="ru-UA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UA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958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97464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</TotalTime>
  <Words>805</Words>
  <Application>Microsoft Office PowerPoint</Application>
  <PresentationFormat>Широкоэкранный</PresentationFormat>
  <Paragraphs>72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Century Gothic</vt:lpstr>
      <vt:lpstr>Symbol</vt:lpstr>
      <vt:lpstr>Times New Roman</vt:lpstr>
      <vt:lpstr>Wingdings 3</vt:lpstr>
      <vt:lpstr>Легкий дым</vt:lpstr>
      <vt:lpstr>Документ Microsoft Word</vt:lpstr>
      <vt:lpstr>ПРАВА ЛЮДИНИ ТА СТАТУС ОСОБИСТОСТІ</vt:lpstr>
      <vt:lpstr>План</vt:lpstr>
      <vt:lpstr>Поняття основних прав та свобод людини  </vt:lpstr>
      <vt:lpstr>Класифікація основних прав людини</vt:lpstr>
      <vt:lpstr>Класифікація основних прав людини</vt:lpstr>
      <vt:lpstr>Основні моделі правового статусу особистості</vt:lpstr>
      <vt:lpstr>Поняття громадянства </vt:lpstr>
      <vt:lpstr>Основні способи набуття громадянства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ЛЮДИНИ ТА СТАТУС ОСОБИСТОСТІ</dc:title>
  <dc:creator>Алексей Фаст</dc:creator>
  <cp:lastModifiedBy>Алексей Фаст</cp:lastModifiedBy>
  <cp:revision>5</cp:revision>
  <dcterms:created xsi:type="dcterms:W3CDTF">2021-04-08T06:51:32Z</dcterms:created>
  <dcterms:modified xsi:type="dcterms:W3CDTF">2021-04-08T08:21:14Z</dcterms:modified>
</cp:coreProperties>
</file>