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8" r:id="rId3"/>
    <p:sldId id="272" r:id="rId4"/>
    <p:sldId id="270" r:id="rId5"/>
    <p:sldId id="282" r:id="rId6"/>
    <p:sldId id="286" r:id="rId7"/>
    <p:sldId id="259" r:id="rId8"/>
    <p:sldId id="260" r:id="rId9"/>
    <p:sldId id="281" r:id="rId10"/>
    <p:sldId id="279" r:id="rId11"/>
    <p:sldId id="277" r:id="rId12"/>
    <p:sldId id="267" r:id="rId13"/>
    <p:sldId id="271" r:id="rId14"/>
    <p:sldId id="258" r:id="rId15"/>
    <p:sldId id="283" r:id="rId16"/>
    <p:sldId id="268" r:id="rId17"/>
    <p:sldId id="274" r:id="rId18"/>
    <p:sldId id="273" r:id="rId19"/>
    <p:sldId id="285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57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9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7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45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18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4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3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92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64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162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0A8C6A-5F74-4D95-8CA2-DAF22B877472}" type="datetimeFigureOut">
              <a:rPr lang="ru-RU" smtClean="0"/>
              <a:t>09.09.2022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F22BB9-4532-4F15-B649-10937D1C50D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469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35.jp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313" y="1416676"/>
            <a:ext cx="9272787" cy="2672959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та історичні засади журналістського розслідування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6250" y="3812147"/>
            <a:ext cx="5070912" cy="1416676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81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171" y="372138"/>
            <a:ext cx="5707487" cy="5680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равлика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3171" y="940158"/>
            <a:ext cx="5707487" cy="555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Розслідування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схемою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 розслідування,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телефону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фразами. В такому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погляд, манера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запитання, жести,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телефону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сказати неправду,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Телефонні розмови використовують лише в стосунках з інформаторами першого кола та у випадку, коли потрібна суто технічна відповідь: значення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 роботи механізму, вартість продукт. В усіх ін. випадках є сенс зустрічатися особисто.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9496">
            <a:off x="208348" y="270432"/>
            <a:ext cx="1944793" cy="2280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" y="2443942"/>
            <a:ext cx="3830248" cy="3013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11">
            <a:off x="2758809" y="3681500"/>
            <a:ext cx="3409030" cy="2706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1145">
            <a:off x="1863786" y="261079"/>
            <a:ext cx="4281813" cy="33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0227" y="390230"/>
            <a:ext cx="4766822" cy="607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найбільш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поінформованої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треба мати вже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проблему,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першим колом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схема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равлика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вже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сказати,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вже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/>
        </p:blipFill>
        <p:spPr>
          <a:xfrm rot="21210962">
            <a:off x="124279" y="206690"/>
            <a:ext cx="3797504" cy="2416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" b="6154"/>
          <a:stretch/>
        </p:blipFill>
        <p:spPr>
          <a:xfrm rot="21185668">
            <a:off x="130078" y="4216476"/>
            <a:ext cx="4017349" cy="2406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86" y="1912251"/>
            <a:ext cx="4395958" cy="31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98" y="377351"/>
            <a:ext cx="3453685" cy="61007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равлика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зигзаг.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має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нюанси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готова на всі питання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запитань.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схемою зигзага,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повернуться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241">
            <a:off x="7740842" y="481872"/>
            <a:ext cx="4303214" cy="242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342">
            <a:off x="7465500" y="3716556"/>
            <a:ext cx="4491718" cy="25265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490">
            <a:off x="4226979" y="2081296"/>
            <a:ext cx="4061061" cy="26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62" y="-1"/>
            <a:ext cx="10058400" cy="373487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95752" y="373486"/>
            <a:ext cx="5009881" cy="28719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 точки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– це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журналістський жанр, який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регістрах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сприйняття: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Він об’єднує в собі елементи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портрета, репортажу,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синтезу. Завдання розслідування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читача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заплутаною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ж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криється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нею.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8237" y="531249"/>
            <a:ext cx="4275786" cy="2421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Жак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Мурікан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журнального типу;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розслідування-портрет;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розслідування-документ або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462" y="3528814"/>
            <a:ext cx="5173014" cy="28719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Даючи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поняття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якому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він: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першопроходець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захованням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reseach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76563" y="3882982"/>
            <a:ext cx="4301544" cy="2421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Коли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випадають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(наприклад,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є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тенденційність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всякий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5314682" y="1423113"/>
            <a:ext cx="1090411" cy="25757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858814" y="4839238"/>
            <a:ext cx="1090411" cy="2511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693831" y="3028140"/>
            <a:ext cx="184598" cy="4346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9328597" y="3346894"/>
            <a:ext cx="197476" cy="43466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86367" y="0"/>
            <a:ext cx="11449318" cy="36962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 в роботі науковця і журналіста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19047"/>
              </p:ext>
            </p:extLst>
          </p:nvPr>
        </p:nvGraphicFramePr>
        <p:xfrm>
          <a:off x="2538578" y="369624"/>
          <a:ext cx="6980349" cy="61117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90175"/>
                <a:gridCol w="3490174"/>
              </a:tblGrid>
              <a:tr h="48212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Науковець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</a:t>
                      </a:r>
                      <a:r>
                        <a:rPr lang="uk-UA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525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Обидві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спеціальності дослідники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69">
                <a:tc gridSpan="2">
                  <a:txBody>
                    <a:bodyPr/>
                    <a:lstStyle/>
                    <a:p>
                      <a:pPr algn="ctr"/>
                      <a:r>
                        <a:rPr lang="uk-UA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 та створюють нові методи дослідження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6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подавати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лише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достовірну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інформацію</a:t>
                      </a:r>
                      <a:endParaRPr lang="uk-UA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8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важливу тему, може мати широкий суспільний резонанс</a:t>
                      </a:r>
                      <a:endParaRPr lang="uk-UA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5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дотримуватися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етичних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принципів та норм —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гуманізму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правдивості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об'єктивності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9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 можливість вивчення громадської думки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8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участь у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формуванні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громадської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думки</a:t>
                      </a:r>
                      <a:endParaRPr lang="uk-UA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8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Орієнтується на певну аудиторію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4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 </a:t>
                      </a:r>
                      <a:r>
                        <a:rPr lang="uk-UA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ідеалогічну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спрямованість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693">
                <a:tc gridSpan="2">
                  <a:txBody>
                    <a:bodyPr/>
                    <a:lstStyle/>
                    <a:p>
                      <a:pPr algn="ctr"/>
                      <a:endParaRPr lang="uk-UA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117">
            <a:off x="403470" y="676066"/>
            <a:ext cx="2035362" cy="1356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172">
            <a:off x="9643339" y="647356"/>
            <a:ext cx="2154673" cy="1451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60">
            <a:off x="406450" y="2599357"/>
            <a:ext cx="2034777" cy="120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415">
            <a:off x="9621086" y="2503587"/>
            <a:ext cx="2138477" cy="1360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906">
            <a:off x="9645954" y="4719355"/>
            <a:ext cx="2210435" cy="1363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371">
            <a:off x="306509" y="4700037"/>
            <a:ext cx="2159277" cy="13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79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77" y="0"/>
            <a:ext cx="11449319" cy="412125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Відмінне в роботі науковця і журналіста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28854"/>
              </p:ext>
            </p:extLst>
          </p:nvPr>
        </p:nvGraphicFramePr>
        <p:xfrm>
          <a:off x="2691684" y="412127"/>
          <a:ext cx="7044743" cy="606594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70136"/>
                <a:gridCol w="3574607"/>
              </a:tblGrid>
              <a:tr h="478868"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Науковець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94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Вважається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біль консервативною професією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творчою професією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99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правило,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працює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відкритими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розслідуванні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вторгається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область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закритої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недоступної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941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Цивільним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кодексом України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Регулюються Законами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України «Про інформацію»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94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ранслюється в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наукових джерелах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Дозовано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передає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інформацію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(номерами,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6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6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6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6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6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326">
            <a:off x="9789497" y="538764"/>
            <a:ext cx="2221902" cy="15878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012">
            <a:off x="187080" y="598095"/>
            <a:ext cx="2363009" cy="1580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256">
            <a:off x="9807203" y="2744356"/>
            <a:ext cx="2286905" cy="1286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159">
            <a:off x="282237" y="2743093"/>
            <a:ext cx="2297321" cy="136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767">
            <a:off x="9689505" y="4734408"/>
            <a:ext cx="2415912" cy="15358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452">
            <a:off x="231450" y="4700500"/>
            <a:ext cx="2376204" cy="15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61" y="1"/>
            <a:ext cx="11065099" cy="347730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461" y="-77272"/>
            <a:ext cx="11477224" cy="5022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42321"/>
              </p:ext>
            </p:extLst>
          </p:nvPr>
        </p:nvGraphicFramePr>
        <p:xfrm>
          <a:off x="2608832" y="412125"/>
          <a:ext cx="7057622" cy="60639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28811"/>
                <a:gridCol w="3528811"/>
              </a:tblGrid>
              <a:tr h="469132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r>
                        <a:rPr lang="uk-UA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ідчий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97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методів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які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використовуються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установами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слідчими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повноваженнями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611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одні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 інші потребують допомоги один у одного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97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Дотримуватися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Конституції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України та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законів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України під час розслідування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97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Забезпечувати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реалізацію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повному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обсязі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 і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законних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інтересів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усіх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провадження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96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Зобов’язані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розголошувати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відомості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становлять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охоронювану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законом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таємницю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972">
                <a:tc gridSpan="2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12">
                <a:tc gridSpan="2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11">
                <a:tc gridSpan="2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972">
                <a:tc gridSpan="2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89">
                <a:tc gridSpan="2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963">
            <a:off x="134881" y="565556"/>
            <a:ext cx="2358944" cy="1587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r="8216"/>
          <a:stretch/>
        </p:blipFill>
        <p:spPr>
          <a:xfrm rot="571858">
            <a:off x="9703100" y="531685"/>
            <a:ext cx="2359899" cy="1654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462">
            <a:off x="94270" y="2653047"/>
            <a:ext cx="2440163" cy="1637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663">
            <a:off x="9622497" y="2738995"/>
            <a:ext cx="2521104" cy="1592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462">
            <a:off x="9531381" y="4916321"/>
            <a:ext cx="2601349" cy="15652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257">
            <a:off x="4100" y="4742976"/>
            <a:ext cx="2635015" cy="16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98" y="0"/>
            <a:ext cx="11425708" cy="4340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Відмінне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92281"/>
              </p:ext>
            </p:extLst>
          </p:nvPr>
        </p:nvGraphicFramePr>
        <p:xfrm>
          <a:off x="2562895" y="434018"/>
          <a:ext cx="7173532" cy="603686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00023"/>
                <a:gridCol w="3773509"/>
              </a:tblGrid>
              <a:tr h="427597"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Слідчий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2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має права на розголошення таємниці слідства</a:t>
                      </a:r>
                      <a:endParaRPr lang="uk-UA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Виступає посередником між слідчим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громадськістю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296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 доступ до всієї потрібної інформації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Частіше за все не має багато доступу до інформації.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Намагається дістати її від слідчого, інформаторів та будь яким законним чи не законним шляхом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2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спілкуванні має бути вкрай лаконічним і гранично точним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 використовувати різні засоби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спілкуванні</a:t>
                      </a:r>
                    </a:p>
                  </a:txBody>
                  <a:tcPr/>
                </a:tc>
              </a:tr>
              <a:tr h="44270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839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728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258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20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548">
            <a:off x="68369" y="574318"/>
            <a:ext cx="2481285" cy="1573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734">
            <a:off x="9670401" y="620678"/>
            <a:ext cx="2434107" cy="1485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78">
            <a:off x="67357" y="2594787"/>
            <a:ext cx="2592408" cy="1621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454">
            <a:off x="9696682" y="2698890"/>
            <a:ext cx="2466905" cy="1644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411">
            <a:off x="60004" y="4781102"/>
            <a:ext cx="2439071" cy="1465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280">
            <a:off x="9716400" y="4895020"/>
            <a:ext cx="2427467" cy="14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341" y="0"/>
            <a:ext cx="10058400" cy="374837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340" y="374837"/>
            <a:ext cx="3968839" cy="6103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Глушко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вершиною, яка може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 випадково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Уллмен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афористично характеризує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складний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 як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Хто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ним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найважчий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публіциста-аналітика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логічно,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називають і жанром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детективу. Існує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«журналістика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якому 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закодована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автора, його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8">
            <a:off x="7856560" y="320923"/>
            <a:ext cx="4190831" cy="2778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206">
            <a:off x="5023700" y="1178229"/>
            <a:ext cx="2485009" cy="1902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85">
            <a:off x="7755575" y="3289067"/>
            <a:ext cx="3649872" cy="2314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175">
            <a:off x="4919989" y="3524901"/>
            <a:ext cx="2692432" cy="24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5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8" y="1"/>
            <a:ext cx="11423560" cy="38636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метод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06304" y="2942298"/>
            <a:ext cx="4757928" cy="105303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метод може бути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життя, науки,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3488" y="386367"/>
            <a:ext cx="4754880" cy="216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Історичний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—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розвитку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може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життя, науки,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7042168" y="386367"/>
            <a:ext cx="4754880" cy="216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Завдяки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історичного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379">
            <a:off x="1299391" y="4800114"/>
            <a:ext cx="3751160" cy="1311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964">
            <a:off x="8465262" y="2491242"/>
            <a:ext cx="3287539" cy="1850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629">
            <a:off x="659789" y="2801621"/>
            <a:ext cx="3239973" cy="1898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430">
            <a:off x="6803819" y="4446491"/>
            <a:ext cx="3178868" cy="17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7" y="373487"/>
            <a:ext cx="11449318" cy="7250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5" y="1530702"/>
            <a:ext cx="10058400" cy="4427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журналістського розслідування як жанр. Його термін, жанри та мета;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Чим відрізняється журналістське розслідування від інших аналітичних жанрів журналістики?;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Журналістське розслідування як метод збору інформації. Метод «равлика»;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Наукові підходи під час журналістського розслідування. Спільне та відмінне в роботі науковця та журналіста;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Спільне і відмінне в роботі журналіста та слідчого при розслідуванні;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 істориків до написання журналістського розслідування;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Користь для суспільства від діяльності журналіста-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5" y="475546"/>
            <a:ext cx="1761533" cy="9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19" y="0"/>
            <a:ext cx="10058400" cy="34773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280">
            <a:off x="588775" y="420113"/>
            <a:ext cx="3953404" cy="2257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7031">
            <a:off x="4254187" y="2166839"/>
            <a:ext cx="3925929" cy="2914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949">
            <a:off x="7826155" y="4154931"/>
            <a:ext cx="3867185" cy="218083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253580" y="441094"/>
            <a:ext cx="4530939" cy="37026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 розслідування має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корумповані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чиновниками,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значення,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пеленою просто у них під носом.</a:t>
            </a:r>
          </a:p>
        </p:txBody>
      </p:sp>
      <p:sp>
        <p:nvSpPr>
          <p:cNvPr id="5" name="Овал 4"/>
          <p:cNvSpPr/>
          <p:nvPr/>
        </p:nvSpPr>
        <p:spPr>
          <a:xfrm>
            <a:off x="384219" y="2780324"/>
            <a:ext cx="4530939" cy="37026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Мурікан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критиком і теоретиком журналістики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«Розслідування —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що він має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000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3639" y="414522"/>
            <a:ext cx="3953814" cy="23568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 розслідування – це жанр журналістики, в якому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9897" y="4108363"/>
            <a:ext cx="3953814" cy="235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елементи інших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журналістики: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репортажу, портрету,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замальовки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замітки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7453" y="2148539"/>
            <a:ext cx="3953814" cy="24019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необхідно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881">
            <a:off x="8509344" y="376429"/>
            <a:ext cx="3190325" cy="2118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584">
            <a:off x="5441534" y="4696439"/>
            <a:ext cx="3079846" cy="1972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773">
            <a:off x="8555635" y="3182033"/>
            <a:ext cx="3278104" cy="2603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249">
            <a:off x="4855147" y="249240"/>
            <a:ext cx="3078427" cy="17406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97" y="-31484"/>
            <a:ext cx="1116884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8187" y="373486"/>
            <a:ext cx="10998556" cy="2820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Рендал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чотири характерні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Журналіст-розслідувач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пошук,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недбальства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розслідування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того місця,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журналістика»;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282" r="424" b="26077"/>
          <a:stretch/>
        </p:blipFill>
        <p:spPr>
          <a:xfrm rot="519016">
            <a:off x="7854726" y="3829413"/>
            <a:ext cx="4193280" cy="2231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097">
            <a:off x="171976" y="3909070"/>
            <a:ext cx="4106183" cy="2154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01" y="3879097"/>
            <a:ext cx="3880254" cy="22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974">
            <a:off x="9982757" y="4648756"/>
            <a:ext cx="2083493" cy="2083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106">
            <a:off x="94180" y="857052"/>
            <a:ext cx="2171413" cy="21157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341" y="390229"/>
            <a:ext cx="5681729" cy="6062086"/>
          </a:xfrm>
        </p:spPr>
        <p:txBody>
          <a:bodyPr/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058661" y="390229"/>
            <a:ext cx="4535500" cy="3163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 розслідування — це ексклюзивний журналістський матеріал на важливу тему, яка може мати широкий суспільний резонанс (бурхливу реакцію), при цьому існують особи або структури, які намагаються приховати інформацію стосовно цієї теми.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908" y="3309869"/>
            <a:ext cx="4535500" cy="3163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Основні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жанри журналістського розслідування: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репортаж (тобто особливий вид журналістського репортажу)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проблемна стаття;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елементи памфленту та фейлетону;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елементи нарису;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елементи жанру ессе;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жанри версії;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•  жанри експеремент.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372" y="-104187"/>
            <a:ext cx="4511431" cy="341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975" y="3193212"/>
            <a:ext cx="4906693" cy="4139063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20039404">
            <a:off x="5363668" y="3406015"/>
            <a:ext cx="1643624" cy="26593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98">
            <a:off x="4344574" y="3725417"/>
            <a:ext cx="3743390" cy="22681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99" y="377351"/>
            <a:ext cx="4432478" cy="608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довести.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події та її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підтекст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інколи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розслідування поділяються на два 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Писати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тільки правду, не допускати неточностей і помилок під час дослідження та «розслідування» подій, ситуацій, конфліктів, явищ, — використовуючи при цьому дозволені суспільною мораллю і чинним законодавством методи і засоби отримання та поширення інформації.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28" y="377351"/>
            <a:ext cx="3176643" cy="24903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15589" r="5379" b="26181"/>
          <a:stretch/>
        </p:blipFill>
        <p:spPr>
          <a:xfrm rot="21412160">
            <a:off x="4778816" y="783652"/>
            <a:ext cx="3419569" cy="1765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7305" r="1963" b="14223"/>
          <a:stretch/>
        </p:blipFill>
        <p:spPr>
          <a:xfrm rot="349700">
            <a:off x="7303563" y="2488346"/>
            <a:ext cx="3155926" cy="1954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0671">
            <a:off x="8064911" y="4318237"/>
            <a:ext cx="3603048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463" y="-64435"/>
            <a:ext cx="11449318" cy="373488"/>
          </a:xfrm>
        </p:spPr>
        <p:txBody>
          <a:bodyPr>
            <a:normAutofit/>
          </a:bodyPr>
          <a:lstStyle/>
          <a:p>
            <a:pPr marL="0" indent="54000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0" indent="54000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000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0276" y="429952"/>
            <a:ext cx="10032643" cy="927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Рендал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наводить три функціональні особливості, які відрізняють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 від інших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Овал 23"/>
          <p:cNvSpPr/>
          <p:nvPr/>
        </p:nvSpPr>
        <p:spPr>
          <a:xfrm>
            <a:off x="314640" y="1830860"/>
            <a:ext cx="4000428" cy="31553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розслідування,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яких перед тим ніхто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105908" y="3218228"/>
            <a:ext cx="4000428" cy="31553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З'ясування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факту,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справами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недбалістю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Овал 31"/>
          <p:cNvSpPr/>
          <p:nvPr/>
        </p:nvSpPr>
        <p:spPr>
          <a:xfrm>
            <a:off x="7920483" y="1830860"/>
            <a:ext cx="4000428" cy="31553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Журналістське розслідування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яка становить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ось його мета.</a:t>
            </a:r>
          </a:p>
        </p:txBody>
      </p:sp>
      <p:sp>
        <p:nvSpPr>
          <p:cNvPr id="33" name="Стрелка вниз 32"/>
          <p:cNvSpPr/>
          <p:nvPr/>
        </p:nvSpPr>
        <p:spPr>
          <a:xfrm rot="1622387">
            <a:off x="4112626" y="1383158"/>
            <a:ext cx="210410" cy="86258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0716">
            <a:off x="5848280" y="1584016"/>
            <a:ext cx="731529" cy="11787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8484" y="1419345"/>
            <a:ext cx="49846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92" y="2963091"/>
            <a:ext cx="3570620" cy="20062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99" y="2665927"/>
            <a:ext cx="4200659" cy="384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948" y="283335"/>
            <a:ext cx="4494727" cy="30780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жанри журналістики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висвітлення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відносять: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рецензію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кореспонденцію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розслідування. Предметом журналістського розслідування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яке-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Мета розслідування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цього явища.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63886" y="3430308"/>
            <a:ext cx="4481849" cy="30780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Художньо-публіцистичні жанри,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враження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явища, думки,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стосовно тих чи інших проблем.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фейлетон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памфлет. Художньо-публіцистичні жанри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тільки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614" y="481807"/>
            <a:ext cx="3748275" cy="28189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9" y="4259981"/>
            <a:ext cx="3936968" cy="21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1"/>
            <a:ext cx="11436440" cy="360608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360609"/>
            <a:ext cx="3425735" cy="614322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такі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опитування аудиторії та визначення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вивчення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синтез.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491" y="1821914"/>
            <a:ext cx="5546460" cy="2775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961" y="1"/>
            <a:ext cx="3438442" cy="2743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596" y="1"/>
            <a:ext cx="3407959" cy="2548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573" y="3931781"/>
            <a:ext cx="3841354" cy="2704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56">
            <a:off x="3497100" y="3398739"/>
            <a:ext cx="2371831" cy="29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1934</TotalTime>
  <Words>1612</Words>
  <Application>Microsoft Office PowerPoint</Application>
  <PresentationFormat>Произвольный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Savon</vt:lpstr>
      <vt:lpstr>Теоретичні та історичні засади журналістського розслідування </vt:lpstr>
      <vt:lpstr>Зміст презентації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3.</vt:lpstr>
      <vt:lpstr>Метод «равлика»</vt:lpstr>
      <vt:lpstr>Презентация PowerPoint</vt:lpstr>
      <vt:lpstr>Презентация PowerPoint</vt:lpstr>
      <vt:lpstr>         4.</vt:lpstr>
      <vt:lpstr>Презентация PowerPoint</vt:lpstr>
      <vt:lpstr>Відмінне в роботі науковця і журналіста </vt:lpstr>
      <vt:lpstr>         5.</vt:lpstr>
      <vt:lpstr>Презентация PowerPoint</vt:lpstr>
      <vt:lpstr>         6.</vt:lpstr>
      <vt:lpstr>Історичний метод розслідування</vt:lpstr>
      <vt:lpstr>         7.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vjik.vjik7999@gmail.com</dc:creator>
  <cp:lastModifiedBy>Юлия</cp:lastModifiedBy>
  <cp:revision>119</cp:revision>
  <dcterms:created xsi:type="dcterms:W3CDTF">2019-10-01T14:34:56Z</dcterms:created>
  <dcterms:modified xsi:type="dcterms:W3CDTF">2022-09-09T20:00:41Z</dcterms:modified>
</cp:coreProperties>
</file>