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ED16C-42F6-5668-3875-8A771FF72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2A9F01-2D2B-D4AF-8B55-C1219F35B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BE4688-3188-2F90-50E9-E9D8609FD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F68CE8-02D7-56D2-ADC6-D2F5F0CC6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A95046-3533-5053-B043-1D20781D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6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B5C09-926F-6680-E224-20DCFE190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0C082C-526C-3A7F-5C21-E7B2EFC7B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5EAD9-54C4-F5F0-CCBD-7F582BC23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5439A2-EFA6-52AB-8E20-A20EE8D3E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BB4769-60E8-9F7A-AF98-BC2AAE62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8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D7BA09-82E4-DCD4-C593-59865C637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C2208E-49D9-8210-0F88-DDF877CDE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A74080-FA33-89E7-FE27-02B1AB22A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6463AB-872D-457B-C32D-1BC72ABD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3FAE31-D223-3168-4DD5-8C8BF0E9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92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1AFC6-D1D6-E8B7-48EB-5C99E448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232B05-94EE-93BE-3884-FB0750BE9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06BE3F-AEE9-DB87-34F5-D70FECA1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8C7BF-B7E1-ECB9-5384-1519C337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98B8E7-5955-414B-170D-AA8F3BCF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4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9C77C-FB7D-C383-78C3-293F3453A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692B1A-D1F9-90C4-2450-AC513FBF6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ED5C35-15A8-86EB-FB2E-2F1D572B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7DE21D-4E95-5B28-11A9-134BEC54C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57CC05-285D-C69B-1962-CFC27800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13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00395A-F43D-90FA-2C91-4DC9BDCBD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1ECC30-5B05-4CD7-BE90-890DB8EC0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8D3E9-B4CA-B87B-C9CC-B7130A0B9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5A5A3D-4FE0-E37E-D693-C86491E52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BA631D-D3C1-2746-9EEA-1A7696969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2E505F-8E02-FE69-FF16-DB15199F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84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526C0-009C-0368-5C09-04E6B82D3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2F5713-2FD4-3BD1-4202-5C8BDBB08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F0A0B3-9687-0006-AEEE-CF07D2D33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0A6404E-7605-6381-2F98-E34C8E122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815DB5A-2D41-E836-2552-7A7C42099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902EC3C-0C66-7F46-8917-75446329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4961425-A4BB-7078-AB65-004E2C3D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382A8A7-79C0-9C80-82CB-A3D65547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0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034EC-E5B5-3AFC-EB97-8CDF19ECF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4B0544-399B-852C-791A-30C397AD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5E3CC0-933F-5A8C-F637-54671576E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176018-3BE6-9F46-4B24-1D69E4AA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1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4DFDEA-779B-BCD3-F6AE-683C865A8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4AF98EF-8DD2-EF82-418B-220456FB5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FBEC04-5AB6-5146-07CC-3F9C48E3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9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BDECA-A638-EDE4-B193-F2F63D2EA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E3C3C-0462-ED29-4309-20FBB90C5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FC1145-86F0-EAAE-CFE9-AA92CE4F7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1C8256-D606-34A8-6C06-70441185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7BC9EF-E733-6A47-CE88-30093C5B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7B45D0-CCD7-D82C-A3A5-1670B1BC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15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08063-E665-5994-6039-0B626407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2A8842-2924-5421-ECC1-09926F1FD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33C9E0-42FA-DF26-BE04-E2BA9CDDD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CD8E9E-C0D1-A64C-11D3-B87D4894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8A6FE6-58CC-03F7-0A4F-EA6F4A569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72DC20-0783-1111-2579-487BCAA35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07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887F9-AEA8-22B5-A320-79066367A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45984F-8489-0FC8-E443-407F0FCF1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B291B4-1B92-812B-E405-1A41799C9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3BB7E-192A-4BF0-9168-C74D788D149C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D1AFB9-FAC5-FBF9-A806-D115DF207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C955B6-8DD9-F1BE-0C00-8A23ECCEA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C6F8D-86AE-4C9C-85D0-00D12C29E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27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6E13B-F7CF-89C5-01B8-3DE5963CE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5820"/>
            <a:ext cx="9144000" cy="1655763"/>
          </a:xfrm>
          <a:solidFill>
            <a:schemeClr val="accent1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uk-UA" sz="2800" b="1" spc="-4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Тема 1. ПОНЯТТЯ І СИСТЕМА КРИМІНАЛЬНОГО ПРАВА.</a:t>
            </a:r>
            <a:br>
              <a:rPr lang="ru-RU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F3D276-EEA3-0A4A-0461-3257BC098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75249"/>
            <a:ext cx="9144000" cy="268255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solidFill>
                  <a:srgbClr val="26075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План лекції</a:t>
            </a:r>
            <a:endParaRPr lang="ru-RU" sz="2200" dirty="0">
              <a:solidFill>
                <a:srgbClr val="260751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uk-UA" sz="2200" dirty="0">
                <a:solidFill>
                  <a:srgbClr val="26075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Поняття кримінального права.</a:t>
            </a:r>
            <a:endParaRPr lang="ru-RU" sz="2200" dirty="0">
              <a:solidFill>
                <a:srgbClr val="26075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uk-UA" sz="2200" dirty="0">
                <a:solidFill>
                  <a:srgbClr val="26075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Завдання, функції та принципи кримінального права.</a:t>
            </a:r>
            <a:endParaRPr lang="ru-RU" sz="2200" dirty="0">
              <a:solidFill>
                <a:srgbClr val="26075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uk-UA" sz="2200" dirty="0">
                <a:solidFill>
                  <a:srgbClr val="26075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Система кримінального права.</a:t>
            </a:r>
            <a:endParaRPr lang="ru-RU" sz="2200" dirty="0">
              <a:solidFill>
                <a:srgbClr val="26075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200" dirty="0">
                <a:solidFill>
                  <a:srgbClr val="26075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Кримінальне право та суміжні галузі права.</a:t>
            </a:r>
            <a:endParaRPr lang="ru-RU" sz="2200" dirty="0">
              <a:solidFill>
                <a:srgbClr val="26075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29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156940-2223-44F9-93BC-E1325758C9D1}"/>
              </a:ext>
            </a:extLst>
          </p:cNvPr>
          <p:cNvSpPr txBox="1"/>
          <p:nvPr/>
        </p:nvSpPr>
        <p:spPr>
          <a:xfrm>
            <a:off x="1384300" y="444500"/>
            <a:ext cx="98044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Предметом кримінального права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виступають суспільні відносини, що виникають, як правило, у зв’язку з учиненням особою кримінального правопорушення та застосуванням до неї покарання та (або) інших заходів кримінально-правового характеру.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AE8DED-CDC6-4917-BB40-345782CF8C51}"/>
              </a:ext>
            </a:extLst>
          </p:cNvPr>
          <p:cNvSpPr txBox="1"/>
          <p:nvPr/>
        </p:nvSpPr>
        <p:spPr>
          <a:xfrm>
            <a:off x="1469571" y="1926772"/>
            <a:ext cx="9719129" cy="4339650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Виділяють три групи таких відносин:</a:t>
            </a:r>
          </a:p>
          <a:p>
            <a:pPr marL="342900" indent="-342900">
              <a:buAutoNum type="arabicPeriod"/>
            </a:pPr>
            <a:r>
              <a:rPr lang="uk-UA" sz="1600" dirty="0"/>
              <a:t>О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хоронні кримінально-правові відносини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що виникають у зв’язку з учиненням кримінального правопорушення між особою, яка вчинила заборонене кримінальним законом діяння, та державою. Ці правовідносини мають односторонній характер: особа, яка вчинила кримінальне правопорушення, зобов’язана нести відповідальність за вчинене діяння, а держава має право її покарати.</a:t>
            </a:r>
          </a:p>
          <a:p>
            <a:pPr marL="342900" indent="-342900">
              <a:buAutoNum type="arabicPeriod"/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 другої групи належать відносини, пов’язані з утриманням особи від протиправного посягання за допомогою загрози покаранням, що міститься в кримінально-правових нормах (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попереджувальні кримінально-правові відносини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Кримінальні заборони накладають на громадян обов’язок утриматися від кримінального правопорушення. </a:t>
            </a:r>
          </a:p>
          <a:p>
            <a:pPr marL="342900" indent="-342900">
              <a:buFontTx/>
              <a:buAutoNum type="arabicPeriod"/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Третя група відносин, що входять у предмет кримінального права, виникає під час реалізації громадянами права на заподіяння шкоди в процесі захисту від суспільно небезпечних посягань під час необхідної оборони, а також у разі гострої потреби й інших обставин, що виключають кримінальну протиправність діяння. Ці відносини можна назвати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регулятивними кримінально-правовими відносинами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(на відміну від охоронних), оскільки вони складаються на основі регулятивних норм і регламентують поведінку особи, яка є водночас соціально прийнятною і допустимою.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AutoNum type="arabicPeriod"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127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8C216A-019E-4E5A-99FF-E3B772FF02F5}"/>
              </a:ext>
            </a:extLst>
          </p:cNvPr>
          <p:cNvSpPr txBox="1"/>
          <p:nvPr/>
        </p:nvSpPr>
        <p:spPr>
          <a:xfrm>
            <a:off x="775607" y="244929"/>
            <a:ext cx="1080135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Поняття «кримінальне право» застосовується принаймні у декількох значеннях: як галузь права, галузь законодавства, частина юридичної науки та навчальна дисципліна. 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CD46F8-BC51-44E8-BF89-43753C054AA5}"/>
              </a:ext>
            </a:extLst>
          </p:cNvPr>
          <p:cNvSpPr txBox="1"/>
          <p:nvPr/>
        </p:nvSpPr>
        <p:spPr>
          <a:xfrm>
            <a:off x="775607" y="1012371"/>
            <a:ext cx="10801350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Кримінальне право як галузь права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 галузь права, яка об’єднує правові норми, що встановлюють, які діяння є кримінальними правопорушеннями та які покарання та (або) інші заходи кримінально-правового характеру повинні застосовуватись або можуть бути застосовані до осіб, які їх вчинили.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BE5BC0-578C-42A3-BD95-BFDE8D1B63CC}"/>
              </a:ext>
            </a:extLst>
          </p:cNvPr>
          <p:cNvSpPr txBox="1"/>
          <p:nvPr/>
        </p:nvSpPr>
        <p:spPr>
          <a:xfrm>
            <a:off x="775607" y="1935701"/>
            <a:ext cx="10801350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Кримінальне право як галузь законодавства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 сукупність кримінально-правових норм, сформульованих та ухвалених Верховною Радою України як законів, що визначають підстави та принципи кримінальної відповідальності, а також те, які суспільно небезпечні діяння є кримінальними правопорушеннями, які покарання та інші заходи кримінально-правового характеру слід або можна застосовувати до осіб, які їх вчинили.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FDE75A-3709-4900-92C9-CF3AC0A89EDC}"/>
              </a:ext>
            </a:extLst>
          </p:cNvPr>
          <p:cNvSpPr txBox="1"/>
          <p:nvPr/>
        </p:nvSpPr>
        <p:spPr>
          <a:xfrm>
            <a:off x="775607" y="3413029"/>
            <a:ext cx="1080135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Кримінальне право як галузь законодавства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 сукупність кримінально-правових норм, сформульованих та ухвалених Верховною Радою України як законів, що визначають підстави та принципи кримінальної відповідальності, а також те, які суспільно небезпечні діяння є кримінальними правопорушеннями, які покарання та інші заходи кримінально-правового характеру слід або можна застосовувати до осіб, які їх вчинили.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54C65A-685D-42BD-819C-76C27D1035E6}"/>
              </a:ext>
            </a:extLst>
          </p:cNvPr>
          <p:cNvSpPr txBox="1"/>
          <p:nvPr/>
        </p:nvSpPr>
        <p:spPr>
          <a:xfrm>
            <a:off x="775607" y="4890357"/>
            <a:ext cx="1080135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Кримінальне право як навчальна дисципліна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 предмет, що викладається у навчальних закладах освіти юридичного профілю, який передбачає засвоєння не лише змісту кримінального права та чинного кримінального законодавства, а й практики його застосування.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5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CD870A-A0FC-4D1B-A000-1EFCCE110BC5}"/>
              </a:ext>
            </a:extLst>
          </p:cNvPr>
          <p:cNvSpPr txBox="1"/>
          <p:nvPr/>
        </p:nvSpPr>
        <p:spPr>
          <a:xfrm>
            <a:off x="865415" y="499224"/>
            <a:ext cx="10319656" cy="51153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Основними джерелами кримінального права є:</a:t>
            </a: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Конституція України;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законодавство України про кримінальну відповідальність – Кримінальний кодекс України;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міжнародні договори та міжнародні угоди;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рішення Конституційного Суду України;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практика Європейського суду з прав людини;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постанови Пленуму Верховного Суду України та Вищого спеціалізованого суду України з розгляду цивільних i кримінальних справ (після судової реформи 2017 р. – Касаційний кримінальний суд Верховного Суду);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нормативно-правові акти регулятивного законодавства;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правова доктрина.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4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4C6BF-EB74-686B-59C8-49735CBC9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77339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Предмет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кримінального права значною мірою </a:t>
            </a:r>
            <a:r>
              <a:rPr lang="uk-UA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визначає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завдання кримінального права,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які визначено в статті 1 КК України, а саме: </a:t>
            </a:r>
            <a:endParaRPr lang="ru-RU" sz="28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89D138-A877-9BFD-AF95-5920DEE04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0245"/>
            <a:ext cx="10515600" cy="38467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правове забезпечення охорони </a:t>
            </a:r>
          </a:p>
          <a:p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 і свобод людини та громадянина, </a:t>
            </a:r>
          </a:p>
          <a:p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власності, </a:t>
            </a:r>
          </a:p>
          <a:p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громадського порядку та громадської безпеки, </a:t>
            </a:r>
          </a:p>
          <a:p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довкілля </a:t>
            </a:r>
          </a:p>
          <a:p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 конституційного устрою України від кримінально-протиправних посягань, </a:t>
            </a:r>
          </a:p>
          <a:p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забезпечення миру й безпеки людства, </a:t>
            </a:r>
          </a:p>
          <a:p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також запобігання кримінальним правопорушенням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07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A3179-DCBE-1824-0FCE-16CBE6926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C7AEB85-8821-EABD-1861-12F4C5A6F3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3345"/>
            <a:ext cx="10515599" cy="5680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014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E1A23-3377-76BE-93CD-256A979D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7A7062C-30F7-AC77-3CA1-F6021C8545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65" y="171450"/>
            <a:ext cx="6278336" cy="65559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03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2AE447-849D-C76A-F482-42CCD88E6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3" y="365125"/>
            <a:ext cx="10522527" cy="13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4E0B2FE-D9CC-D194-11A7-6A6CAC9775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9" y="210128"/>
            <a:ext cx="10529454" cy="6437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958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1E0809-2F3A-B7A6-B526-596CBBB0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36864"/>
            <a:ext cx="10889673" cy="496388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Кримінальне право та суміжні галузі права</a:t>
            </a:r>
            <a:b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Кримінальне право є тісно пов’язаним із суміжними галузями права, найбільшою мірою  з </a:t>
            </a:r>
            <a:b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конституційним правом, </a:t>
            </a:r>
            <a:b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адміністративним правом, </a:t>
            </a:r>
            <a:b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кримінально-процесуальним правом, </a:t>
            </a:r>
            <a:b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кримінально-виконавчим правом</a:t>
            </a:r>
            <a:b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міжнародним правом </a:t>
            </a:r>
            <a:b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кримінологією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033825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664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Verdana</vt:lpstr>
      <vt:lpstr>Тема Office</vt:lpstr>
      <vt:lpstr>Тема 1. ПОНЯТТЯ І СИСТЕМА КРИМІНАЛЬНОГО ПРАВА. </vt:lpstr>
      <vt:lpstr>Презентация PowerPoint</vt:lpstr>
      <vt:lpstr>Презентация PowerPoint</vt:lpstr>
      <vt:lpstr>Презентация PowerPoint</vt:lpstr>
      <vt:lpstr>Предмет кримінального права значною мірою визначає завдання кримінального права, які визначено в статті 1 КК України, а саме: </vt:lpstr>
      <vt:lpstr>Презентация PowerPoint</vt:lpstr>
      <vt:lpstr>Презентация PowerPoint</vt:lpstr>
      <vt:lpstr>Презентация PowerPoint</vt:lpstr>
      <vt:lpstr>Кримінальне право та суміжні галузі права Кримінальне право є тісно пов’язаним із суміжними галузями права, найбільшою мірою  з  конституційним правом,  адміністративним правом,  кримінально-процесуальним правом,  кримінально-виконавчим правом міжнародним правом  кримінологією.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І СИСТЕМА КРИМІНАЛЬНОГО ПРАВА.</dc:title>
  <dc:creator>Vladimir Petrov</dc:creator>
  <cp:lastModifiedBy>Володимир Петров</cp:lastModifiedBy>
  <cp:revision>10</cp:revision>
  <dcterms:created xsi:type="dcterms:W3CDTF">2022-09-06T07:02:01Z</dcterms:created>
  <dcterms:modified xsi:type="dcterms:W3CDTF">2023-09-04T07:22:27Z</dcterms:modified>
</cp:coreProperties>
</file>