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73" r:id="rId12"/>
    <p:sldId id="272" r:id="rId13"/>
    <p:sldId id="268" r:id="rId14"/>
    <p:sldId id="270" r:id="rId15"/>
    <p:sldId id="274" r:id="rId16"/>
    <p:sldId id="275" r:id="rId17"/>
    <p:sldId id="276" r:id="rId18"/>
    <p:sldId id="277" r:id="rId1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FA9176A-854B-4D54-9F82-5457EED42BD7}">
          <p14:sldIdLst>
            <p14:sldId id="256"/>
            <p14:sldId id="259"/>
            <p14:sldId id="258"/>
            <p14:sldId id="260"/>
            <p14:sldId id="261"/>
            <p14:sldId id="262"/>
            <p14:sldId id="263"/>
            <p14:sldId id="264"/>
            <p14:sldId id="265"/>
            <p14:sldId id="266"/>
            <p14:sldId id="273"/>
            <p14:sldId id="272"/>
            <p14:sldId id="268"/>
            <p14:sldId id="270"/>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934" y="10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19780E-00D0-48A0-BB77-FD9CDB28292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877DE173-5BA1-48D7-9A2A-AA4E2AEBCC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3678B649-8FDA-4502-B6D5-F395FE284AD1}"/>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83D9768C-4ECC-46C4-869D-962DA8DCB98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7C49E24-5D91-44C5-AB7A-BF5EBBC69F38}"/>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267973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980B53-7E47-4041-9384-741303E05FF1}"/>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FF4908CA-4236-4CFD-AEAF-81658F0DDFE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FAE7E22-6AFA-4B87-A144-95DB0C5826E3}"/>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E7E9ECB3-A264-4CDC-A26C-8EF19D588260}"/>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58B0903-B7D4-47A9-9A7A-07687B6A2768}"/>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366136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5EB326E-E228-4719-9C37-62B1D0D70B91}"/>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1BAE3D57-0A0D-4648-AAF9-DC30B65C3BC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CDD5F750-2CEA-4163-A5B2-6453E756F372}"/>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A1F96241-61E2-4944-A78E-9F7467888D7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3FC56DE-AE6E-4366-A9AE-95E750AA9E6D}"/>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20328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79E580-19BA-4201-8464-A3BD0CE7EC5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E646C2D8-08D5-4759-8039-691AD6FD073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CCEECE6-7D7C-43A8-8F71-DE9ECE3C3472}"/>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EA34EEAB-97EB-45F6-A176-EC8C884AF3D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4E56ED5-C02E-4829-BAEE-7A04C389A741}"/>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399379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53E1CF-4ABA-4BB2-93AB-2BB93996B29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5D588EA6-6F86-455D-94A5-0AEC8AEAD0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438F5D9-6753-4573-A901-0CD63A1872E0}"/>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FF848D2B-16AB-425C-B0D9-C1AC35E36FA0}"/>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2EFBCECC-87A2-47B7-B2A7-9600F5A011BA}"/>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65015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13CD2E-32F8-4571-AC41-8E7CD219C61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4BB5F4A4-5F58-42B7-99DE-B96236DE0D2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FB29D318-ECEE-43D2-BBAD-2D3FD96314C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C221D6B4-DE4B-4804-8F97-99C4022ECD1F}"/>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6" name="Нижний колонтитул 5">
            <a:extLst>
              <a:ext uri="{FF2B5EF4-FFF2-40B4-BE49-F238E27FC236}">
                <a16:creationId xmlns:a16="http://schemas.microsoft.com/office/drawing/2014/main" id="{B29DD626-EF1C-4D08-9588-C1C038A6A95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E8AAEE8-6CF0-4AC8-B6A1-358DB7FDCC85}"/>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137197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11C25E-23B8-41F9-8560-4F20321268A2}"/>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CC25700C-B639-449B-A660-29DBBD91D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77B6DD4-16FB-4807-90DA-8348845E28C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51FF5485-4A97-4674-9307-EDF76A73AB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F48AE27-1BB7-4261-9B85-5CABC033FFB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284A8A81-E006-4E59-8EB9-E51D098B5770}"/>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8" name="Нижний колонтитул 7">
            <a:extLst>
              <a:ext uri="{FF2B5EF4-FFF2-40B4-BE49-F238E27FC236}">
                <a16:creationId xmlns:a16="http://schemas.microsoft.com/office/drawing/2014/main" id="{040D56A5-1D28-4495-A1A7-CF98197E4244}"/>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B648E748-E3C9-4889-B71D-00766CE1FF5A}"/>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260612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84EE8B-C8B7-456B-B722-BE2053E8C1E4}"/>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09E7DF72-1165-438E-820D-6CD2E22D8191}"/>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4" name="Нижний колонтитул 3">
            <a:extLst>
              <a:ext uri="{FF2B5EF4-FFF2-40B4-BE49-F238E27FC236}">
                <a16:creationId xmlns:a16="http://schemas.microsoft.com/office/drawing/2014/main" id="{AC90E8A3-C22E-46C4-AD2E-C363B3758E79}"/>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DA837C19-0AC0-4F61-A767-D2F71747E845}"/>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107913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CABC297-CF2B-425C-9F72-AD1F06FD85F7}"/>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3" name="Нижний колонтитул 2">
            <a:extLst>
              <a:ext uri="{FF2B5EF4-FFF2-40B4-BE49-F238E27FC236}">
                <a16:creationId xmlns:a16="http://schemas.microsoft.com/office/drawing/2014/main" id="{A87F6BDE-18C6-4AE8-932D-98076304149B}"/>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EC169ECB-BAF0-4EE8-82F6-17BEE363A29B}"/>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331527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436BA2-D6C9-487E-A1D9-3CDE917A549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5C8B393A-4BB6-4EEB-97E4-A52D836DC1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B2D8F4C6-E95C-49FC-8620-B804ADE13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F5398CF-25EE-4A82-BA73-4F6A4AC9AC9F}"/>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6" name="Нижний колонтитул 5">
            <a:extLst>
              <a:ext uri="{FF2B5EF4-FFF2-40B4-BE49-F238E27FC236}">
                <a16:creationId xmlns:a16="http://schemas.microsoft.com/office/drawing/2014/main" id="{778FAC67-ECE1-4EAB-AD74-D1B51428560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20196CD-35AD-4B6B-9994-31B53456396A}"/>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3397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8BF3BB-EE22-467A-A078-01EE7C835B4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B32B0CCF-DBE3-420B-A154-C25C068A7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CC26FA59-AFE7-4516-9A83-8C70A37AE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008F730-3151-47E4-9165-24E1AA4A3FF7}"/>
              </a:ext>
            </a:extLst>
          </p:cNvPr>
          <p:cNvSpPr>
            <a:spLocks noGrp="1"/>
          </p:cNvSpPr>
          <p:nvPr>
            <p:ph type="dt" sz="half" idx="10"/>
          </p:nvPr>
        </p:nvSpPr>
        <p:spPr/>
        <p:txBody>
          <a:bodyPr/>
          <a:lstStyle/>
          <a:p>
            <a:fld id="{A537BC40-227B-4721-B55B-7ECF97B1F9FF}" type="datetimeFigureOut">
              <a:rPr lang="uk-UA" smtClean="0"/>
              <a:t>19.09.2022</a:t>
            </a:fld>
            <a:endParaRPr lang="uk-UA"/>
          </a:p>
        </p:txBody>
      </p:sp>
      <p:sp>
        <p:nvSpPr>
          <p:cNvPr id="6" name="Нижний колонтитул 5">
            <a:extLst>
              <a:ext uri="{FF2B5EF4-FFF2-40B4-BE49-F238E27FC236}">
                <a16:creationId xmlns:a16="http://schemas.microsoft.com/office/drawing/2014/main" id="{DF8C590A-0F0C-4D7C-B19F-551AD5BA427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9C33089-130E-4F9C-8B3B-34C75636D698}"/>
              </a:ext>
            </a:extLst>
          </p:cNvPr>
          <p:cNvSpPr>
            <a:spLocks noGrp="1"/>
          </p:cNvSpPr>
          <p:nvPr>
            <p:ph type="sldNum" sz="quarter" idx="12"/>
          </p:nvPr>
        </p:nvSpPr>
        <p:spPr/>
        <p:txBody>
          <a:bodyPr/>
          <a:lstStyle/>
          <a:p>
            <a:fld id="{6782E69C-4AA8-4BCC-8818-0FD857C3FDBA}" type="slidenum">
              <a:rPr lang="uk-UA" smtClean="0"/>
              <a:t>‹#›</a:t>
            </a:fld>
            <a:endParaRPr lang="uk-UA"/>
          </a:p>
        </p:txBody>
      </p:sp>
    </p:spTree>
    <p:extLst>
      <p:ext uri="{BB962C8B-B14F-4D97-AF65-F5344CB8AC3E}">
        <p14:creationId xmlns:p14="http://schemas.microsoft.com/office/powerpoint/2010/main" val="219714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4CA1E-FC08-4408-9CE2-20AC737D2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6D6634C6-75ED-4714-B4F5-70A62B0D7C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7478317-8BE2-43D8-85C3-40AC7FFA70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7BC40-227B-4721-B55B-7ECF97B1F9FF}" type="datetimeFigureOut">
              <a:rPr lang="uk-UA" smtClean="0"/>
              <a:t>19.09.2022</a:t>
            </a:fld>
            <a:endParaRPr lang="uk-UA"/>
          </a:p>
        </p:txBody>
      </p:sp>
      <p:sp>
        <p:nvSpPr>
          <p:cNvPr id="5" name="Нижний колонтитул 4">
            <a:extLst>
              <a:ext uri="{FF2B5EF4-FFF2-40B4-BE49-F238E27FC236}">
                <a16:creationId xmlns:a16="http://schemas.microsoft.com/office/drawing/2014/main" id="{7C8BDAA5-3B6E-45D1-96FF-32816CE65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E3E086A2-9DBE-4F02-AA5A-7148F674B0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2E69C-4AA8-4BCC-8818-0FD857C3FDBA}" type="slidenum">
              <a:rPr lang="uk-UA" smtClean="0"/>
              <a:t>‹#›</a:t>
            </a:fld>
            <a:endParaRPr lang="uk-UA"/>
          </a:p>
        </p:txBody>
      </p:sp>
    </p:spTree>
    <p:extLst>
      <p:ext uri="{BB962C8B-B14F-4D97-AF65-F5344CB8AC3E}">
        <p14:creationId xmlns:p14="http://schemas.microsoft.com/office/powerpoint/2010/main" val="2170552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zakon.rada.gov.ua/laws/show/2341-14#n2605" TargetMode="External"/><Relationship Id="rId2" Type="http://schemas.openxmlformats.org/officeDocument/2006/relationships/hyperlink" Target="https://zakon.rada.gov.ua/laws/show/2341-14#n2583" TargetMode="External"/><Relationship Id="rId1" Type="http://schemas.openxmlformats.org/officeDocument/2006/relationships/slideLayout" Target="../slideLayouts/slideLayout4.xml"/><Relationship Id="rId6" Type="http://schemas.openxmlformats.org/officeDocument/2006/relationships/hyperlink" Target="https://zakon.rada.gov.ua/laws/show/2341-14#n2640" TargetMode="External"/><Relationship Id="rId5" Type="http://schemas.openxmlformats.org/officeDocument/2006/relationships/hyperlink" Target="https://zakon.rada.gov.ua/laws/show/2341-14#n2628" TargetMode="External"/><Relationship Id="rId4" Type="http://schemas.openxmlformats.org/officeDocument/2006/relationships/hyperlink" Target="https://zakon.rada.gov.ua/laws/show/2341-14#n2617"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15836C-53EA-4372-A5F3-F1CF16E9ECB5}"/>
              </a:ext>
            </a:extLst>
          </p:cNvPr>
          <p:cNvSpPr>
            <a:spLocks noGrp="1"/>
          </p:cNvSpPr>
          <p:nvPr>
            <p:ph type="ctrTitle"/>
          </p:nvPr>
        </p:nvSpPr>
        <p:spPr>
          <a:xfrm>
            <a:off x="1524000" y="1122363"/>
            <a:ext cx="9144000" cy="1655763"/>
          </a:xfrm>
          <a:solidFill>
            <a:srgbClr val="FF0000"/>
          </a:solidFill>
        </p:spPr>
        <p:txBody>
          <a:bodyPr>
            <a:normAutofit fontScale="90000"/>
          </a:bodyPr>
          <a:lstStyle/>
          <a:p>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br>
              <a:rPr lang="uk-UA" sz="2000" b="1" spc="-40" dirty="0">
                <a:effectLst/>
                <a:latin typeface="Times New Roman" panose="02020603050405020304" pitchFamily="18" charset="0"/>
                <a:ea typeface="Times New Roman" panose="02020603050405020304" pitchFamily="18" charset="0"/>
              </a:rPr>
            </a:br>
            <a:r>
              <a:rPr lang="uk-UA" sz="2000" b="1" spc="-40" dirty="0">
                <a:effectLst/>
                <a:latin typeface="Times New Roman" panose="02020603050405020304" pitchFamily="18" charset="0"/>
                <a:ea typeface="Times New Roman" panose="02020603050405020304" pitchFamily="18" charset="0"/>
              </a:rPr>
              <a:t>ТЕМА 3. ЧИННІСТЬ ЗАКОНУ ПРО КРИМІНАЛЬНУ ВІДПОВІДАЛЬНІСТЬ У ЧАСІ ТА ПРОСТОРІ</a:t>
            </a:r>
            <a:br>
              <a:rPr lang="uk-UA" sz="1800" b="1" spc="-40" dirty="0">
                <a:effectLst/>
                <a:latin typeface="Times New Roman" panose="02020603050405020304" pitchFamily="18" charset="0"/>
                <a:ea typeface="Times New Roman" panose="02020603050405020304" pitchFamily="18" charset="0"/>
              </a:rPr>
            </a:br>
            <a:br>
              <a:rPr lang="uk-UA" sz="1800" b="1" spc="-40" dirty="0">
                <a:effectLst/>
                <a:latin typeface="Times New Roman" panose="02020603050405020304" pitchFamily="18" charset="0"/>
                <a:ea typeface="Times New Roman" panose="02020603050405020304" pitchFamily="18" charset="0"/>
              </a:rPr>
            </a:br>
            <a:endParaRPr lang="uk-UA" dirty="0"/>
          </a:p>
        </p:txBody>
      </p:sp>
      <p:sp>
        <p:nvSpPr>
          <p:cNvPr id="3" name="Подзаголовок 2">
            <a:extLst>
              <a:ext uri="{FF2B5EF4-FFF2-40B4-BE49-F238E27FC236}">
                <a16:creationId xmlns:a16="http://schemas.microsoft.com/office/drawing/2014/main" id="{7687CF1B-30C3-4DED-8A84-1CE16377DEC6}"/>
              </a:ext>
            </a:extLst>
          </p:cNvPr>
          <p:cNvSpPr>
            <a:spLocks noGrp="1"/>
          </p:cNvSpPr>
          <p:nvPr>
            <p:ph type="subTitle" idx="1"/>
          </p:nvPr>
        </p:nvSpPr>
        <p:spPr>
          <a:solidFill>
            <a:srgbClr val="FFFF00"/>
          </a:solidFill>
        </p:spPr>
        <p:txBody>
          <a:bodyPr>
            <a:normAutofit lnSpcReduction="10000"/>
          </a:bodyPr>
          <a:lstStyle/>
          <a:p>
            <a:pPr algn="ctr"/>
            <a:r>
              <a:rPr lang="uk-UA" b="1" dirty="0">
                <a:effectLst/>
                <a:latin typeface="Times New Roman" panose="02020603050405020304" pitchFamily="18" charset="0"/>
                <a:ea typeface="Times New Roman" panose="02020603050405020304" pitchFamily="18" charset="0"/>
                <a:cs typeface="Times New Roman" panose="02020603050405020304" pitchFamily="18" charset="0"/>
              </a:rPr>
              <a:t>План лекції</a:t>
            </a:r>
            <a:endParaRPr lang="uk-UA"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tabLst>
                <a:tab pos="270510" algn="l"/>
              </a:tabLst>
            </a:pP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1.	Чинність закону про кримінальну відповідальність у часі</a:t>
            </a:r>
            <a:endParaRPr lang="uk-UA"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tabLst>
                <a:tab pos="270510" algn="l"/>
              </a:tabLst>
            </a:pPr>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2.	Чинність закону про кримінальну відповідальність у просторі</a:t>
            </a:r>
            <a:endParaRPr lang="uk-UA"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dirty="0">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Tree>
    <p:extLst>
      <p:ext uri="{BB962C8B-B14F-4D97-AF65-F5344CB8AC3E}">
        <p14:creationId xmlns:p14="http://schemas.microsoft.com/office/powerpoint/2010/main" val="124619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2C26D3-A2D6-59D4-1218-547899CD7083}"/>
              </a:ext>
            </a:extLst>
          </p:cNvPr>
          <p:cNvSpPr>
            <a:spLocks noGrp="1"/>
          </p:cNvSpPr>
          <p:nvPr>
            <p:ph type="title"/>
          </p:nvPr>
        </p:nvSpPr>
        <p:spPr>
          <a:solidFill>
            <a:srgbClr val="00B0F0"/>
          </a:solidFill>
        </p:spPr>
        <p:txBody>
          <a:bodyPr>
            <a:normAutofit/>
          </a:bodyPr>
          <a:lstStyle/>
          <a:p>
            <a:pPr algn="ctr"/>
            <a:r>
              <a:rPr lang="ru-RU" sz="2800" b="1" dirty="0"/>
              <a:t>ЧИННІСТЬ ЗАКОНУ УКРАЇНИ ПРО КРИМІНАЛЬНУ ВІДПОВІДАЛЬНІСТЬ (КРИМІНАЛЬНОГО ЗАКОНУ, КК УКРАЇНИ) У ПРОСТОРІ</a:t>
            </a:r>
            <a:endParaRPr lang="uk-UA" sz="2800" b="1" dirty="0"/>
          </a:p>
        </p:txBody>
      </p:sp>
      <p:sp>
        <p:nvSpPr>
          <p:cNvPr id="3" name="Текст 2">
            <a:extLst>
              <a:ext uri="{FF2B5EF4-FFF2-40B4-BE49-F238E27FC236}">
                <a16:creationId xmlns:a16="http://schemas.microsoft.com/office/drawing/2014/main" id="{50AB9531-5F5F-A663-0565-D249383D60F4}"/>
              </a:ext>
            </a:extLst>
          </p:cNvPr>
          <p:cNvSpPr>
            <a:spLocks noGrp="1"/>
          </p:cNvSpPr>
          <p:nvPr>
            <p:ph type="body" idx="1"/>
          </p:nvPr>
        </p:nvSpPr>
        <p:spPr>
          <a:solidFill>
            <a:schemeClr val="accent4"/>
          </a:solidFill>
        </p:spPr>
        <p:txBody>
          <a:bodyPr/>
          <a:lstStyle/>
          <a:p>
            <a:r>
              <a:rPr lang="uk-UA" dirty="0"/>
              <a:t>Територіальний принцип </a:t>
            </a:r>
          </a:p>
        </p:txBody>
      </p:sp>
      <p:sp>
        <p:nvSpPr>
          <p:cNvPr id="4" name="Объект 3">
            <a:extLst>
              <a:ext uri="{FF2B5EF4-FFF2-40B4-BE49-F238E27FC236}">
                <a16:creationId xmlns:a16="http://schemas.microsoft.com/office/drawing/2014/main" id="{519ACEE5-BCD5-4A8C-169B-05BBDE610319}"/>
              </a:ext>
            </a:extLst>
          </p:cNvPr>
          <p:cNvSpPr>
            <a:spLocks noGrp="1"/>
          </p:cNvSpPr>
          <p:nvPr>
            <p:ph sz="half" idx="2"/>
          </p:nvPr>
        </p:nvSpPr>
        <p:spPr>
          <a:xfrm>
            <a:off x="862014" y="2505075"/>
            <a:ext cx="5157787" cy="3684588"/>
          </a:xfrm>
          <a:solidFill>
            <a:schemeClr val="accent4"/>
          </a:solidFill>
        </p:spPr>
        <p:txBody>
          <a:bodyPr/>
          <a:lstStyle/>
          <a:p>
            <a:pPr marL="0" indent="0">
              <a:buNone/>
            </a:pPr>
            <a:endParaRPr lang="uk-UA" sz="2400" b="1" dirty="0"/>
          </a:p>
          <a:p>
            <a:pPr marL="0" indent="0">
              <a:buNone/>
            </a:pPr>
            <a:endParaRPr lang="uk-UA" sz="2400" b="1" dirty="0"/>
          </a:p>
          <a:p>
            <a:pPr marL="0" indent="0">
              <a:buNone/>
            </a:pPr>
            <a:r>
              <a:rPr lang="uk-UA" sz="2400" b="1" dirty="0"/>
              <a:t>Універсальний принцип</a:t>
            </a:r>
          </a:p>
        </p:txBody>
      </p:sp>
      <p:sp>
        <p:nvSpPr>
          <p:cNvPr id="5" name="Текст 4">
            <a:extLst>
              <a:ext uri="{FF2B5EF4-FFF2-40B4-BE49-F238E27FC236}">
                <a16:creationId xmlns:a16="http://schemas.microsoft.com/office/drawing/2014/main" id="{82D06872-5798-130A-8259-9370E98C8C3B}"/>
              </a:ext>
            </a:extLst>
          </p:cNvPr>
          <p:cNvSpPr>
            <a:spLocks noGrp="1"/>
          </p:cNvSpPr>
          <p:nvPr>
            <p:ph type="body" sz="quarter" idx="3"/>
          </p:nvPr>
        </p:nvSpPr>
        <p:spPr>
          <a:solidFill>
            <a:schemeClr val="accent4"/>
          </a:solidFill>
        </p:spPr>
        <p:txBody>
          <a:bodyPr/>
          <a:lstStyle/>
          <a:p>
            <a:r>
              <a:rPr lang="uk-UA" dirty="0"/>
              <a:t>Принцип громадянства</a:t>
            </a:r>
          </a:p>
        </p:txBody>
      </p:sp>
      <p:sp>
        <p:nvSpPr>
          <p:cNvPr id="6" name="Объект 5">
            <a:extLst>
              <a:ext uri="{FF2B5EF4-FFF2-40B4-BE49-F238E27FC236}">
                <a16:creationId xmlns:a16="http://schemas.microsoft.com/office/drawing/2014/main" id="{430082FB-4D7B-76B5-02F4-2B1E84C6F802}"/>
              </a:ext>
            </a:extLst>
          </p:cNvPr>
          <p:cNvSpPr>
            <a:spLocks noGrp="1"/>
          </p:cNvSpPr>
          <p:nvPr>
            <p:ph sz="quarter" idx="4"/>
          </p:nvPr>
        </p:nvSpPr>
        <p:spPr>
          <a:solidFill>
            <a:schemeClr val="accent4"/>
          </a:solidFill>
        </p:spPr>
        <p:txBody>
          <a:bodyPr/>
          <a:lstStyle/>
          <a:p>
            <a:pPr marL="0" indent="0">
              <a:buNone/>
            </a:pPr>
            <a:endParaRPr lang="uk-UA" sz="2400" b="1" dirty="0"/>
          </a:p>
          <a:p>
            <a:pPr marL="0" indent="0">
              <a:buNone/>
            </a:pPr>
            <a:endParaRPr lang="uk-UA" sz="2400" b="1" dirty="0"/>
          </a:p>
          <a:p>
            <a:pPr marL="0" indent="0">
              <a:buNone/>
            </a:pPr>
            <a:r>
              <a:rPr lang="uk-UA" sz="2400" b="1" dirty="0"/>
              <a:t>Реальний принцип</a:t>
            </a:r>
          </a:p>
          <a:p>
            <a:pPr marL="0" indent="0">
              <a:buNone/>
            </a:pPr>
            <a:endParaRPr lang="uk-UA" sz="2400" b="1" dirty="0"/>
          </a:p>
          <a:p>
            <a:pPr marL="0" indent="0">
              <a:buNone/>
            </a:pPr>
            <a:endParaRPr lang="uk-UA" sz="2400" b="1" dirty="0"/>
          </a:p>
          <a:p>
            <a:pPr marL="0" indent="0">
              <a:buNone/>
            </a:pPr>
            <a:endParaRPr lang="uk-UA" sz="2400" b="1" dirty="0"/>
          </a:p>
        </p:txBody>
      </p:sp>
    </p:spTree>
    <p:extLst>
      <p:ext uri="{BB962C8B-B14F-4D97-AF65-F5344CB8AC3E}">
        <p14:creationId xmlns:p14="http://schemas.microsoft.com/office/powerpoint/2010/main" val="930874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8E956F-5A1D-EAAB-47AD-93FD34D48915}"/>
              </a:ext>
            </a:extLst>
          </p:cNvPr>
          <p:cNvSpPr>
            <a:spLocks noGrp="1"/>
          </p:cNvSpPr>
          <p:nvPr>
            <p:ph type="title"/>
          </p:nvPr>
        </p:nvSpPr>
        <p:spPr>
          <a:xfrm>
            <a:off x="838200" y="365126"/>
            <a:ext cx="10515600" cy="1131166"/>
          </a:xfrm>
          <a:solidFill>
            <a:schemeClr val="accent6"/>
          </a:solidFill>
        </p:spPr>
        <p:txBody>
          <a:bodyPr>
            <a:normAutofit/>
          </a:bodyPr>
          <a:lstStyle/>
          <a:p>
            <a:pPr algn="ctr"/>
            <a:r>
              <a:rPr lang="ru-RU" sz="2800" b="1" dirty="0"/>
              <a:t>ЧИННІСТЬ ЗАКОНУ УКРАЇНИ ПРО КРИМІНАЛЬНУ ВІДПОВІДАЛЬНІСТЬ (КРИМІНАЛЬНОГО ЗАКОНУ, КК УКРАЇНИ) ПОШИРЮЄТЬСЯ: </a:t>
            </a:r>
            <a:endParaRPr lang="uk-UA" sz="2800" dirty="0"/>
          </a:p>
        </p:txBody>
      </p:sp>
      <p:sp>
        <p:nvSpPr>
          <p:cNvPr id="3" name="Объект 2">
            <a:extLst>
              <a:ext uri="{FF2B5EF4-FFF2-40B4-BE49-F238E27FC236}">
                <a16:creationId xmlns:a16="http://schemas.microsoft.com/office/drawing/2014/main" id="{3DE9466F-A535-340A-150D-F528FC9DB3B8}"/>
              </a:ext>
            </a:extLst>
          </p:cNvPr>
          <p:cNvSpPr>
            <a:spLocks noGrp="1"/>
          </p:cNvSpPr>
          <p:nvPr>
            <p:ph idx="1"/>
          </p:nvPr>
        </p:nvSpPr>
        <p:spPr>
          <a:xfrm>
            <a:off x="838200" y="1616364"/>
            <a:ext cx="10515600" cy="4876510"/>
          </a:xfrm>
          <a:solidFill>
            <a:srgbClr val="FFFF00"/>
          </a:solidFill>
        </p:spPr>
        <p:txBody>
          <a:bodyPr>
            <a:normAutofit fontScale="25000" lnSpcReduction="20000"/>
          </a:bodyPr>
          <a:lstStyle/>
          <a:p>
            <a:r>
              <a:rPr lang="uk-UA" sz="6200" b="1" dirty="0"/>
              <a:t>на всю територію України</a:t>
            </a:r>
          </a:p>
          <a:p>
            <a:pPr marL="0" indent="0">
              <a:buNone/>
            </a:pPr>
            <a:r>
              <a:rPr lang="uk-UA" sz="6200" b="1" dirty="0"/>
              <a:t>ТЕРИТОРІЯ УКРАЇНИ</a:t>
            </a:r>
          </a:p>
          <a:p>
            <a:pPr>
              <a:buFont typeface="Wingdings" panose="05000000000000000000" pitchFamily="2" charset="2"/>
              <a:buChar char="Ø"/>
            </a:pPr>
            <a:r>
              <a:rPr lang="uk-UA" sz="6200" b="1" dirty="0"/>
              <a:t>суша; </a:t>
            </a:r>
          </a:p>
          <a:p>
            <a:pPr>
              <a:buFont typeface="Wingdings" panose="05000000000000000000" pitchFamily="2" charset="2"/>
              <a:buChar char="Ø"/>
            </a:pPr>
            <a:r>
              <a:rPr lang="uk-UA" sz="6200" b="1" dirty="0"/>
              <a:t>внутрішні води (ріки, озера, сховища, територіальне море – прибережні морські води шириною 12 морських миль (1 морська миля – 1853 метри від лінії найбільшого відливу); </a:t>
            </a:r>
          </a:p>
          <a:p>
            <a:pPr>
              <a:buFont typeface="Wingdings" panose="05000000000000000000" pitchFamily="2" charset="2"/>
              <a:buChar char="Ø"/>
            </a:pPr>
            <a:r>
              <a:rPr lang="uk-UA" sz="6200" b="1" dirty="0"/>
              <a:t>надра землі в межах кордонів України; </a:t>
            </a:r>
          </a:p>
          <a:p>
            <a:pPr>
              <a:buFont typeface="Wingdings" panose="05000000000000000000" pitchFamily="2" charset="2"/>
              <a:buChar char="Ø"/>
            </a:pPr>
            <a:r>
              <a:rPr lang="uk-UA" sz="6200" b="1" dirty="0"/>
              <a:t>повітряний простір (на висоту 100-110 км над сушею і над територіальними водами) </a:t>
            </a:r>
          </a:p>
          <a:p>
            <a:pPr marL="0" indent="0">
              <a:buNone/>
            </a:pPr>
            <a:r>
              <a:rPr lang="uk-UA" sz="6200" b="1" dirty="0"/>
              <a:t>Державний кордон України є лінія і вертикальна поверхня, що проходить по цій лінії, які визначають межі території України – суші, вод, надр, повітряного простору (ст. 1 </a:t>
            </a:r>
            <a:r>
              <a:rPr lang="uk-UA" sz="6200" b="1" dirty="0" err="1"/>
              <a:t>ЗаконуУкраїни</a:t>
            </a:r>
            <a:r>
              <a:rPr lang="uk-UA" sz="6200" b="1" dirty="0"/>
              <a:t> «Про державний кордон» від 4 листопада 1991 року № 1777-</a:t>
            </a:r>
            <a:r>
              <a:rPr lang="en-US" sz="6200" b="1" dirty="0"/>
              <a:t>XII). </a:t>
            </a:r>
          </a:p>
          <a:p>
            <a:pPr marL="0" indent="0">
              <a:lnSpc>
                <a:spcPct val="120000"/>
              </a:lnSpc>
              <a:spcBef>
                <a:spcPts val="0"/>
              </a:spcBef>
              <a:buNone/>
            </a:pPr>
            <a:r>
              <a:rPr lang="uk-UA" sz="6400" b="1" dirty="0"/>
              <a:t>Кримінальне правопорушення визнається вчиненим на території України у будь-якому з таких випадків: </a:t>
            </a:r>
          </a:p>
          <a:p>
            <a:pPr marL="0" indent="0">
              <a:lnSpc>
                <a:spcPct val="120000"/>
              </a:lnSpc>
              <a:spcBef>
                <a:spcPts val="0"/>
              </a:spcBef>
              <a:buNone/>
            </a:pPr>
            <a:r>
              <a:rPr lang="uk-UA" sz="6400" b="1" dirty="0"/>
              <a:t>1) кримінальне правопорушення було почато на її території; </a:t>
            </a:r>
          </a:p>
          <a:p>
            <a:pPr marL="0" indent="0">
              <a:lnSpc>
                <a:spcPct val="120000"/>
              </a:lnSpc>
              <a:spcBef>
                <a:spcPts val="0"/>
              </a:spcBef>
              <a:buNone/>
            </a:pPr>
            <a:r>
              <a:rPr lang="uk-UA" sz="6400" b="1" dirty="0"/>
              <a:t>2) кримінальне правопорушення було продовжено на її території; </a:t>
            </a:r>
          </a:p>
          <a:p>
            <a:pPr marL="0" indent="0">
              <a:lnSpc>
                <a:spcPct val="120000"/>
              </a:lnSpc>
              <a:spcBef>
                <a:spcPts val="0"/>
              </a:spcBef>
              <a:buNone/>
            </a:pPr>
            <a:r>
              <a:rPr lang="uk-UA" sz="6400" b="1" dirty="0"/>
              <a:t>3) кримінальне правопорушення було закінчено на її території; </a:t>
            </a:r>
          </a:p>
          <a:p>
            <a:pPr marL="0" indent="0">
              <a:lnSpc>
                <a:spcPct val="120000"/>
              </a:lnSpc>
              <a:spcBef>
                <a:spcPts val="0"/>
              </a:spcBef>
              <a:buNone/>
            </a:pPr>
            <a:r>
              <a:rPr lang="uk-UA" sz="6400" b="1" dirty="0"/>
              <a:t>4) кримінальне правопорушення було припинено на її території; </a:t>
            </a:r>
          </a:p>
          <a:p>
            <a:pPr marL="0" indent="0">
              <a:lnSpc>
                <a:spcPct val="120000"/>
              </a:lnSpc>
              <a:spcBef>
                <a:spcPts val="0"/>
              </a:spcBef>
              <a:buNone/>
            </a:pPr>
            <a:r>
              <a:rPr lang="uk-UA" sz="6400" b="1" dirty="0"/>
              <a:t>5) його виконавець діяв на території України; </a:t>
            </a:r>
          </a:p>
          <a:p>
            <a:pPr marL="0" indent="0">
              <a:lnSpc>
                <a:spcPct val="120000"/>
              </a:lnSpc>
              <a:spcBef>
                <a:spcPts val="0"/>
              </a:spcBef>
              <a:buNone/>
            </a:pPr>
            <a:r>
              <a:rPr lang="uk-UA" sz="6400" b="1" dirty="0"/>
              <a:t>6) хоча б один зі співучасників кримінального правопорушення діяв на території України (чч. 2, 3 ст. 6 КК України). При цьому не має значення, де (в якій державі) особу було затримано чи віддано до суду у зв’язку з учиненням цього посягання.</a:t>
            </a:r>
          </a:p>
          <a:p>
            <a:pPr marL="0" indent="0">
              <a:buNone/>
            </a:pPr>
            <a:endParaRPr lang="uk-UA" dirty="0"/>
          </a:p>
        </p:txBody>
      </p:sp>
    </p:spTree>
    <p:extLst>
      <p:ext uri="{BB962C8B-B14F-4D97-AF65-F5344CB8AC3E}">
        <p14:creationId xmlns:p14="http://schemas.microsoft.com/office/powerpoint/2010/main" val="248806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58FDB1-EE64-FA15-68B4-2B861C3A7236}"/>
              </a:ext>
            </a:extLst>
          </p:cNvPr>
          <p:cNvSpPr>
            <a:spLocks noGrp="1"/>
          </p:cNvSpPr>
          <p:nvPr>
            <p:ph type="title"/>
          </p:nvPr>
        </p:nvSpPr>
        <p:spPr>
          <a:xfrm>
            <a:off x="838200" y="365125"/>
            <a:ext cx="10515600" cy="1084983"/>
          </a:xfrm>
          <a:solidFill>
            <a:schemeClr val="accent1"/>
          </a:solidFill>
        </p:spPr>
        <p:txBody>
          <a:bodyPr>
            <a:normAutofit fontScale="90000"/>
          </a:bodyPr>
          <a:lstStyle/>
          <a:p>
            <a:pPr algn="ctr"/>
            <a:br>
              <a:rPr kumimoji="0" lang="ru-RU" sz="2400" b="1"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ru-RU" sz="24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ru-RU" sz="2400" b="1" i="0" u="none" strike="noStrike" kern="1200" cap="none" spc="0" normalizeH="0" baseline="0" noProof="0" dirty="0">
                <a:ln>
                  <a:noFill/>
                </a:ln>
                <a:solidFill>
                  <a:prstClr val="black"/>
                </a:solidFill>
                <a:effectLst/>
                <a:uLnTx/>
                <a:uFillTx/>
                <a:latin typeface="Calibri Light" panose="020F0302020204030204"/>
                <a:ea typeface="+mj-ea"/>
                <a:cs typeface="+mj-cs"/>
              </a:rPr>
              <a:t>ЧИННІСТЬ ЗАКОНУ УКРАЇНИ ПРО КРИМІНАЛЬНУ ВІДПОВІДАЛЬНІСТЬ (КРИМІНАЛЬНОГО ЗАКОНУ, КК УКРАЇНИ) ПОШИРЮЄТЬСЯ: </a:t>
            </a:r>
            <a:br>
              <a:rPr kumimoji="0" lang="ru-RU" sz="2400" b="1"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uk-UA" dirty="0"/>
          </a:p>
        </p:txBody>
      </p:sp>
      <p:sp>
        <p:nvSpPr>
          <p:cNvPr id="3" name="Объект 2">
            <a:extLst>
              <a:ext uri="{FF2B5EF4-FFF2-40B4-BE49-F238E27FC236}">
                <a16:creationId xmlns:a16="http://schemas.microsoft.com/office/drawing/2014/main" id="{F7AE1E24-4C85-7767-80BB-BFF5F38D8F62}"/>
              </a:ext>
            </a:extLst>
          </p:cNvPr>
          <p:cNvSpPr>
            <a:spLocks noGrp="1"/>
          </p:cNvSpPr>
          <p:nvPr>
            <p:ph idx="1"/>
          </p:nvPr>
        </p:nvSpPr>
        <p:spPr>
          <a:xfrm>
            <a:off x="838200" y="1450108"/>
            <a:ext cx="10515600" cy="5096307"/>
          </a:xfrm>
          <a:solidFill>
            <a:srgbClr val="92D050"/>
          </a:solidFill>
        </p:spPr>
        <p:txBody>
          <a:bodyPr>
            <a:normAutofit fontScale="25000" lnSpcReduction="20000"/>
          </a:bodyPr>
          <a:lstStyle/>
          <a:p>
            <a:r>
              <a:rPr lang="uk-UA" sz="9600" dirty="0"/>
              <a:t>на об’єкти, що не є територією України, але перебувають під її суверенітетом:</a:t>
            </a:r>
          </a:p>
          <a:p>
            <a:pPr>
              <a:lnSpc>
                <a:spcPct val="120000"/>
              </a:lnSpc>
              <a:spcBef>
                <a:spcPts val="0"/>
              </a:spcBef>
              <a:buFont typeface="Wingdings" panose="05000000000000000000" pitchFamily="2" charset="2"/>
              <a:buChar char="Ø"/>
            </a:pPr>
            <a:r>
              <a:rPr lang="uk-UA" sz="6400" b="1" dirty="0"/>
              <a:t>іноземні невійськові судна, що перебувають у територіальному морі чи внутрішніх водах України (п. 5 ст. 28 Закону України «Про державний кордон» від 4 листопада 1991 року № 1777-XII); </a:t>
            </a:r>
          </a:p>
          <a:p>
            <a:pPr>
              <a:lnSpc>
                <a:spcPct val="120000"/>
              </a:lnSpc>
              <a:spcBef>
                <a:spcPts val="0"/>
              </a:spcBef>
              <a:buFont typeface="Wingdings" panose="05000000000000000000" pitchFamily="2" charset="2"/>
              <a:buChar char="Ø"/>
            </a:pPr>
            <a:r>
              <a:rPr lang="uk-UA" sz="6400" b="1" dirty="0"/>
              <a:t>іноземні невійськові повітряні судна, що перебувають у повітряному просторі або в аеропорту України; </a:t>
            </a:r>
          </a:p>
          <a:p>
            <a:pPr>
              <a:lnSpc>
                <a:spcPct val="120000"/>
              </a:lnSpc>
              <a:spcBef>
                <a:spcPts val="0"/>
              </a:spcBef>
              <a:buFont typeface="Wingdings" panose="05000000000000000000" pitchFamily="2" charset="2"/>
              <a:buChar char="Ø"/>
            </a:pPr>
            <a:r>
              <a:rPr lang="uk-UA" sz="6400" b="1" dirty="0"/>
              <a:t>континентальний шельф – поверхня і надра морського </a:t>
            </a:r>
            <a:r>
              <a:rPr lang="uk-UA" sz="6400" b="1" dirty="0" err="1"/>
              <a:t>дна</a:t>
            </a:r>
            <a:r>
              <a:rPr lang="uk-UA" sz="6400" b="1" dirty="0"/>
              <a:t>, що прилягають до побережжя чи островів, але перебувають поза зоною територіального моря до глибини 200 метрів або за цією межею до місця, де глибина води дозволяє розробку природних багатств; </a:t>
            </a:r>
          </a:p>
          <a:p>
            <a:pPr>
              <a:lnSpc>
                <a:spcPct val="120000"/>
              </a:lnSpc>
              <a:spcBef>
                <a:spcPts val="0"/>
              </a:spcBef>
              <a:buFont typeface="Wingdings" panose="05000000000000000000" pitchFamily="2" charset="2"/>
              <a:buChar char="Ø"/>
            </a:pPr>
            <a:r>
              <a:rPr lang="uk-UA" sz="6400" b="1" dirty="0"/>
              <a:t>наукова станція в Антарктиді («Академік Вернадський»); </a:t>
            </a:r>
          </a:p>
          <a:p>
            <a:pPr>
              <a:lnSpc>
                <a:spcPct val="120000"/>
              </a:lnSpc>
              <a:spcBef>
                <a:spcPts val="0"/>
              </a:spcBef>
              <a:buFont typeface="Wingdings" panose="05000000000000000000" pitchFamily="2" charset="2"/>
              <a:buChar char="Ø"/>
            </a:pPr>
            <a:r>
              <a:rPr lang="uk-UA" sz="6400" b="1" dirty="0"/>
              <a:t>виключно (морська) економічна зона (200 морських миль від лінії найбільшого відливу – 1 морська миля становить 1853 метри); </a:t>
            </a:r>
          </a:p>
          <a:p>
            <a:pPr>
              <a:lnSpc>
                <a:spcPct val="120000"/>
              </a:lnSpc>
              <a:spcBef>
                <a:spcPts val="0"/>
              </a:spcBef>
              <a:buFont typeface="Wingdings" panose="05000000000000000000" pitchFamily="2" charset="2"/>
              <a:buChar char="Ø"/>
            </a:pPr>
            <a:r>
              <a:rPr lang="uk-UA" sz="6400" b="1" dirty="0"/>
              <a:t>космічні об`єкти, що належать Україні та включені до реєстру космічних об`єктів згідно Конвенції про реєстрацію об’єктів, що запускаються в космічний </a:t>
            </a:r>
            <a:r>
              <a:rPr lang="uk-UA" sz="6400" b="1" dirty="0" err="1"/>
              <a:t>простірвід</a:t>
            </a:r>
            <a:r>
              <a:rPr lang="uk-UA" sz="6400" b="1" dirty="0"/>
              <a:t> 15 вересня 1976 року; </a:t>
            </a:r>
          </a:p>
          <a:p>
            <a:pPr>
              <a:lnSpc>
                <a:spcPct val="120000"/>
              </a:lnSpc>
              <a:spcBef>
                <a:spcPts val="0"/>
              </a:spcBef>
              <a:buFont typeface="Wingdings" panose="05000000000000000000" pitchFamily="2" charset="2"/>
              <a:buChar char="Ø"/>
            </a:pPr>
            <a:r>
              <a:rPr lang="uk-UA" sz="6400" b="1" dirty="0"/>
              <a:t>військові кораблі України, приписані до її портів, що знаходяться під прапором України у відкритому морі, в територіальному морі або в портах інших держав; </a:t>
            </a:r>
          </a:p>
          <a:p>
            <a:pPr>
              <a:lnSpc>
                <a:spcPct val="120000"/>
              </a:lnSpc>
              <a:spcBef>
                <a:spcPts val="0"/>
              </a:spcBef>
              <a:buFont typeface="Wingdings" panose="05000000000000000000" pitchFamily="2" charset="2"/>
              <a:buChar char="Ø"/>
            </a:pPr>
            <a:r>
              <a:rPr lang="uk-UA" sz="6400" b="1" dirty="0"/>
              <a:t>невійськові кораблі України, приписані до її портів, які знаходяться у відкритому морі;  військові повітряні судна України, приписані до аеропортів на її території, які під розпізнавальними знаками України знаходяться у відкритому повітряному просторі, в повітряному просторі чи на аеродромі іншої держави; </a:t>
            </a:r>
          </a:p>
          <a:p>
            <a:pPr>
              <a:lnSpc>
                <a:spcPct val="120000"/>
              </a:lnSpc>
              <a:spcBef>
                <a:spcPts val="0"/>
              </a:spcBef>
              <a:buFont typeface="Wingdings" panose="05000000000000000000" pitchFamily="2" charset="2"/>
              <a:buChar char="Ø"/>
            </a:pPr>
            <a:r>
              <a:rPr lang="uk-UA" sz="6400" b="1" dirty="0"/>
              <a:t>невійськові повітряні судна України, які приписані до аеропортів України та знаходяться у відкритому повітряному просторі під розпізнавальним знаком України; </a:t>
            </a:r>
          </a:p>
          <a:p>
            <a:pPr>
              <a:lnSpc>
                <a:spcPct val="120000"/>
              </a:lnSpc>
              <a:spcBef>
                <a:spcPts val="0"/>
              </a:spcBef>
              <a:buFont typeface="Wingdings" panose="05000000000000000000" pitchFamily="2" charset="2"/>
              <a:buChar char="Ø"/>
            </a:pPr>
            <a:r>
              <a:rPr lang="uk-UA" sz="6400" b="1" dirty="0"/>
              <a:t>українські підводні телеграфічні кабелі і трубопроводи, що проходять по </a:t>
            </a:r>
            <a:r>
              <a:rPr lang="uk-UA" sz="6400" b="1" dirty="0" err="1"/>
              <a:t>дну</a:t>
            </a:r>
            <a:r>
              <a:rPr lang="uk-UA" sz="6400" b="1" dirty="0"/>
              <a:t> відкритого моря. </a:t>
            </a:r>
          </a:p>
          <a:p>
            <a:endParaRPr lang="uk-UA" dirty="0"/>
          </a:p>
        </p:txBody>
      </p:sp>
    </p:spTree>
    <p:extLst>
      <p:ext uri="{BB962C8B-B14F-4D97-AF65-F5344CB8AC3E}">
        <p14:creationId xmlns:p14="http://schemas.microsoft.com/office/powerpoint/2010/main" val="349806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52D5DE-8338-FB28-B752-2A61488D0B74}"/>
              </a:ext>
            </a:extLst>
          </p:cNvPr>
          <p:cNvSpPr>
            <a:spLocks noGrp="1"/>
          </p:cNvSpPr>
          <p:nvPr>
            <p:ph type="title"/>
          </p:nvPr>
        </p:nvSpPr>
        <p:spPr>
          <a:xfrm>
            <a:off x="839788" y="365126"/>
            <a:ext cx="10515600" cy="657429"/>
          </a:xfrm>
          <a:solidFill>
            <a:srgbClr val="FFFF00"/>
          </a:solidFill>
        </p:spPr>
        <p:txBody>
          <a:bodyPr>
            <a:normAutofit fontScale="90000"/>
          </a:bodyPr>
          <a:lstStyle/>
          <a:p>
            <a:pPr algn="ctr"/>
            <a:br>
              <a:rPr lang="en-US" sz="2000" b="1" dirty="0"/>
            </a:br>
            <a:br>
              <a:rPr lang="en-US" sz="2000" b="1" dirty="0"/>
            </a:br>
            <a:r>
              <a:rPr lang="ru-RU" sz="2200" b="1" dirty="0"/>
              <a:t>ПРИНЦИП ГРОМАДЯНСТВА</a:t>
            </a:r>
            <a:br>
              <a:rPr lang="en-US" sz="2000" b="1" dirty="0"/>
            </a:br>
            <a:br>
              <a:rPr lang="en-US" sz="2000" b="1" dirty="0"/>
            </a:br>
            <a:br>
              <a:rPr lang="en-US" sz="2000" b="1" dirty="0"/>
            </a:br>
            <a:endParaRPr lang="uk-UA" sz="2000" b="1" dirty="0"/>
          </a:p>
        </p:txBody>
      </p:sp>
      <p:sp>
        <p:nvSpPr>
          <p:cNvPr id="3" name="Текст 2">
            <a:extLst>
              <a:ext uri="{FF2B5EF4-FFF2-40B4-BE49-F238E27FC236}">
                <a16:creationId xmlns:a16="http://schemas.microsoft.com/office/drawing/2014/main" id="{2B4C8E13-F119-61F1-70B3-645B67A80235}"/>
              </a:ext>
            </a:extLst>
          </p:cNvPr>
          <p:cNvSpPr>
            <a:spLocks noGrp="1"/>
          </p:cNvSpPr>
          <p:nvPr>
            <p:ph type="body" idx="1"/>
          </p:nvPr>
        </p:nvSpPr>
        <p:spPr>
          <a:xfrm>
            <a:off x="811212" y="1101213"/>
            <a:ext cx="5183188" cy="1423526"/>
          </a:xfrm>
          <a:solidFill>
            <a:schemeClr val="accent2"/>
          </a:solidFill>
        </p:spPr>
        <p:txBody>
          <a:bodyPr>
            <a:normAutofit fontScale="25000" lnSpcReduction="20000"/>
          </a:bodyPr>
          <a:lstStyle/>
          <a:p>
            <a:endParaRPr lang="en-US" sz="2900" dirty="0"/>
          </a:p>
          <a:p>
            <a:endParaRPr lang="en-US" sz="2900" dirty="0"/>
          </a:p>
          <a:p>
            <a:endParaRPr lang="en-US" sz="6400" dirty="0"/>
          </a:p>
          <a:p>
            <a:endParaRPr lang="en-US" sz="6400" dirty="0"/>
          </a:p>
          <a:p>
            <a:endParaRPr lang="en-US" sz="6400" dirty="0"/>
          </a:p>
          <a:p>
            <a:endParaRPr lang="en-US" sz="6400" dirty="0"/>
          </a:p>
          <a:p>
            <a:endParaRPr lang="en-US" sz="6400" dirty="0"/>
          </a:p>
          <a:p>
            <a:endParaRPr lang="en-US" sz="6400" dirty="0"/>
          </a:p>
          <a:p>
            <a:endParaRPr lang="en-US" sz="6400" dirty="0"/>
          </a:p>
          <a:p>
            <a:endParaRPr lang="uk-UA" sz="6400" dirty="0"/>
          </a:p>
          <a:p>
            <a:r>
              <a:rPr lang="uk-UA" sz="6400" dirty="0"/>
              <a:t>Громадяни України та особи без громадянства, що постійно проживають в Україні, які вчинили кримінальні правопорушення за її межами, підлягають кримінальній відповідальності за цим Кодексом, якщо інше не передбачено міжнародними договорами України, згода на обов'язковість яких надана Верховною Радою України.(ч. 1 ст. 7 КК України).</a:t>
            </a:r>
          </a:p>
          <a:p>
            <a:endParaRPr lang="uk-UA" dirty="0"/>
          </a:p>
        </p:txBody>
      </p:sp>
      <p:sp>
        <p:nvSpPr>
          <p:cNvPr id="4" name="Объект 3">
            <a:extLst>
              <a:ext uri="{FF2B5EF4-FFF2-40B4-BE49-F238E27FC236}">
                <a16:creationId xmlns:a16="http://schemas.microsoft.com/office/drawing/2014/main" id="{3278A827-0E68-324E-97B5-D496B021F791}"/>
              </a:ext>
            </a:extLst>
          </p:cNvPr>
          <p:cNvSpPr>
            <a:spLocks noGrp="1"/>
          </p:cNvSpPr>
          <p:nvPr>
            <p:ph sz="half" idx="2"/>
          </p:nvPr>
        </p:nvSpPr>
        <p:spPr>
          <a:solidFill>
            <a:schemeClr val="accent2"/>
          </a:solidFill>
        </p:spPr>
        <p:txBody>
          <a:bodyPr>
            <a:normAutofit fontScale="47500" lnSpcReduction="20000"/>
          </a:bodyPr>
          <a:lstStyle/>
          <a:p>
            <a:pPr marL="0" indent="0">
              <a:buNone/>
            </a:pPr>
            <a:r>
              <a:rPr lang="uk-UA" sz="2700" b="1" dirty="0"/>
              <a:t>Якщо особи, зазначені у частині першій статті</a:t>
            </a:r>
            <a:r>
              <a:rPr lang="en-US" sz="2700" b="1" dirty="0"/>
              <a:t> 7</a:t>
            </a:r>
            <a:r>
              <a:rPr lang="uk-UA" sz="2700" b="1" dirty="0"/>
              <a:t>, за вчинені кримінальні правопорушення зазнали кримінального покарання за межами України, вони не можуть бути притягнені в Україні до кримінальної відповідальності за ці кримінальні правопорушення.</a:t>
            </a:r>
            <a:r>
              <a:rPr lang="en-US" sz="2700" b="1" dirty="0"/>
              <a:t> </a:t>
            </a:r>
            <a:r>
              <a:rPr lang="uk-UA" sz="2700" b="1" dirty="0"/>
              <a:t>за принципом міжнародного права «</a:t>
            </a:r>
            <a:r>
              <a:rPr lang="uk-UA" sz="2700" b="1" dirty="0" err="1"/>
              <a:t>Non</a:t>
            </a:r>
            <a:r>
              <a:rPr lang="uk-UA" sz="2700" b="1" dirty="0"/>
              <a:t> </a:t>
            </a:r>
            <a:r>
              <a:rPr lang="uk-UA" sz="2700" b="1" dirty="0" err="1"/>
              <a:t>bis</a:t>
            </a:r>
            <a:r>
              <a:rPr lang="uk-UA" sz="2700" b="1" dirty="0"/>
              <a:t> </a:t>
            </a:r>
            <a:r>
              <a:rPr lang="uk-UA" sz="2700" b="1" dirty="0" err="1"/>
              <a:t>in</a:t>
            </a:r>
            <a:r>
              <a:rPr lang="uk-UA" sz="2700" b="1" dirty="0"/>
              <a:t> </a:t>
            </a:r>
            <a:r>
              <a:rPr lang="uk-UA" sz="2700" b="1" dirty="0" err="1"/>
              <a:t>idem</a:t>
            </a:r>
            <a:r>
              <a:rPr lang="uk-UA" sz="2700" b="1" dirty="0"/>
              <a:t>». </a:t>
            </a:r>
          </a:p>
          <a:p>
            <a:pPr marL="0" indent="0">
              <a:buNone/>
            </a:pPr>
            <a:r>
              <a:rPr lang="uk-UA" sz="3400" dirty="0"/>
              <a:t>Зміст принципу «</a:t>
            </a:r>
            <a:r>
              <a:rPr lang="uk-UA" sz="3400" dirty="0" err="1"/>
              <a:t>Non</a:t>
            </a:r>
            <a:r>
              <a:rPr lang="uk-UA" sz="3400" dirty="0"/>
              <a:t> </a:t>
            </a:r>
            <a:r>
              <a:rPr lang="uk-UA" sz="3400" dirty="0" err="1"/>
              <a:t>bis</a:t>
            </a:r>
            <a:r>
              <a:rPr lang="uk-UA" sz="3400" dirty="0"/>
              <a:t> </a:t>
            </a:r>
            <a:r>
              <a:rPr lang="uk-UA" sz="3400" dirty="0" err="1"/>
              <a:t>in</a:t>
            </a:r>
            <a:r>
              <a:rPr lang="uk-UA" sz="3400" dirty="0"/>
              <a:t> </a:t>
            </a:r>
            <a:r>
              <a:rPr lang="uk-UA" sz="3400" dirty="0" err="1"/>
              <a:t>idem</a:t>
            </a:r>
            <a:r>
              <a:rPr lang="uk-UA" sz="3400" dirty="0"/>
              <a:t>»: ‒ нікого не може бути вдруге </a:t>
            </a:r>
            <a:r>
              <a:rPr lang="uk-UA" sz="3400" dirty="0" err="1"/>
              <a:t>притягнено</a:t>
            </a:r>
            <a:r>
              <a:rPr lang="uk-UA" sz="3400" dirty="0"/>
              <a:t> до суду або покарано в порядку кримінального провадження під юрисдикцією однієї і тієї самої держави за правопорушення, за яке його вже було остаточно виправдано або засуджено відповідно до закону та кримінальної процедури цієї держави (ст. 4 «Право не бути притягненим до суду або покараним двічі» Протоколу №7 до Конвенції про захист прав людини і основоположних свобод від 22 листопада 1984 року); ‒ нікого, хто був засуджений за діяння, заборонене за змістом статті 6, 7 чи 8 не може бути засуджено за те саме діяння (ст. 20 Римського статуту Міжнародного кримінального суду від 17 липня 1998 року); ‒ ніхто не може бути двічі притягнений до юридичної відповідальності одного виду за одне й те саме правопорушення (ч. 1 ст. 61 Конституції України). </a:t>
            </a:r>
          </a:p>
          <a:p>
            <a:pPr marL="0" indent="0">
              <a:buNone/>
            </a:pPr>
            <a:endParaRPr lang="uk-UA" dirty="0"/>
          </a:p>
        </p:txBody>
      </p:sp>
      <p:sp>
        <p:nvSpPr>
          <p:cNvPr id="5" name="Текст 4">
            <a:extLst>
              <a:ext uri="{FF2B5EF4-FFF2-40B4-BE49-F238E27FC236}">
                <a16:creationId xmlns:a16="http://schemas.microsoft.com/office/drawing/2014/main" id="{00122BB9-0281-975C-9E8F-3C636EE8178A}"/>
              </a:ext>
            </a:extLst>
          </p:cNvPr>
          <p:cNvSpPr>
            <a:spLocks noGrp="1"/>
          </p:cNvSpPr>
          <p:nvPr>
            <p:ph type="body" sz="quarter" idx="3"/>
          </p:nvPr>
        </p:nvSpPr>
        <p:spPr>
          <a:xfrm>
            <a:off x="6172200" y="1022556"/>
            <a:ext cx="5183188" cy="2045110"/>
          </a:xfrm>
          <a:solidFill>
            <a:schemeClr val="accent4"/>
          </a:solidFill>
        </p:spPr>
        <p:txBody>
          <a:bodyPr>
            <a:normAutofit fontScale="25000" lnSpcReduction="20000"/>
          </a:bodyPr>
          <a:lstStyle/>
          <a:p>
            <a:r>
              <a:rPr lang="uk-UA" sz="6400" dirty="0"/>
              <a:t>Якщо громадянин України, особа без громадянства, що постійно проживають на території України, знову вчинять кримінальне правопорушення на території України, після засудження їх за кримінальне правопорушення, вчинене за межами України, то, рецидив кримінальних правопорушень, невідбуте покарання або інші правові наслідки вироку суду іноземної держави враховуються при кваліфікації нового кримінального правопорушення, призначенні покарання, звільненні від кримінальної відповідальності або покарання (ст. 9 КК України).</a:t>
            </a:r>
          </a:p>
        </p:txBody>
      </p:sp>
      <p:sp>
        <p:nvSpPr>
          <p:cNvPr id="6" name="Объект 5">
            <a:extLst>
              <a:ext uri="{FF2B5EF4-FFF2-40B4-BE49-F238E27FC236}">
                <a16:creationId xmlns:a16="http://schemas.microsoft.com/office/drawing/2014/main" id="{2CE83508-1DBC-24C9-7A37-F024326ADD99}"/>
              </a:ext>
            </a:extLst>
          </p:cNvPr>
          <p:cNvSpPr>
            <a:spLocks noGrp="1"/>
          </p:cNvSpPr>
          <p:nvPr>
            <p:ph sz="quarter" idx="4"/>
          </p:nvPr>
        </p:nvSpPr>
        <p:spPr>
          <a:xfrm>
            <a:off x="6172200" y="3205316"/>
            <a:ext cx="5183188" cy="2984346"/>
          </a:xfrm>
          <a:solidFill>
            <a:schemeClr val="accent4"/>
          </a:solidFill>
        </p:spPr>
        <p:txBody>
          <a:bodyPr>
            <a:noAutofit/>
          </a:bodyPr>
          <a:lstStyle/>
          <a:p>
            <a:pPr marL="0" indent="0">
              <a:buNone/>
            </a:pPr>
            <a:r>
              <a:rPr lang="uk-UA" sz="2000" b="1" dirty="0"/>
              <a:t>Кримінальна протиправність діяння, а також його караність та інші кримінально-правові наслідки діяння, вчиненого за межами України громадянами України або особами без громадянства, що постійно проживають в Україні у випадку притягнення їх до кримінальної відповідальності в Україні, визначається КК України.</a:t>
            </a:r>
          </a:p>
        </p:txBody>
      </p:sp>
    </p:spTree>
    <p:extLst>
      <p:ext uri="{BB962C8B-B14F-4D97-AF65-F5344CB8AC3E}">
        <p14:creationId xmlns:p14="http://schemas.microsoft.com/office/powerpoint/2010/main" val="374038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0ABF4-E887-C5E8-E9FE-AE37618ABFBC}"/>
              </a:ext>
            </a:extLst>
          </p:cNvPr>
          <p:cNvSpPr>
            <a:spLocks noGrp="1"/>
          </p:cNvSpPr>
          <p:nvPr>
            <p:ph type="title"/>
          </p:nvPr>
        </p:nvSpPr>
        <p:spPr>
          <a:solidFill>
            <a:srgbClr val="FF0000"/>
          </a:solidFill>
        </p:spPr>
        <p:txBody>
          <a:bodyPr/>
          <a:lstStyle/>
          <a:p>
            <a:pPr algn="ctr"/>
            <a:r>
              <a:rPr lang="ru-RU" sz="4400" b="1" dirty="0"/>
              <a:t>РЕАЛЬНИЙ ПРИНЦИП</a:t>
            </a:r>
            <a:endParaRPr lang="uk-UA" dirty="0"/>
          </a:p>
        </p:txBody>
      </p:sp>
      <p:sp>
        <p:nvSpPr>
          <p:cNvPr id="3" name="Объект 2">
            <a:extLst>
              <a:ext uri="{FF2B5EF4-FFF2-40B4-BE49-F238E27FC236}">
                <a16:creationId xmlns:a16="http://schemas.microsoft.com/office/drawing/2014/main" id="{E5B913F4-577D-A611-8E48-5C5028D81A2F}"/>
              </a:ext>
            </a:extLst>
          </p:cNvPr>
          <p:cNvSpPr>
            <a:spLocks noGrp="1"/>
          </p:cNvSpPr>
          <p:nvPr>
            <p:ph sz="half" idx="1"/>
          </p:nvPr>
        </p:nvSpPr>
        <p:spPr>
          <a:solidFill>
            <a:schemeClr val="accent3">
              <a:lumMod val="60000"/>
              <a:lumOff val="40000"/>
            </a:schemeClr>
          </a:solidFill>
        </p:spPr>
        <p:txBody>
          <a:bodyPr>
            <a:normAutofit fontScale="77500" lnSpcReduction="20000"/>
          </a:bodyPr>
          <a:lstStyle/>
          <a:p>
            <a:r>
              <a:rPr lang="uk-UA" b="1" i="0" dirty="0">
                <a:solidFill>
                  <a:srgbClr val="333333"/>
                </a:solidFill>
                <a:effectLst/>
                <a:latin typeface="Times New Roman" panose="02020603050405020304" pitchFamily="18" charset="0"/>
              </a:rPr>
              <a:t>Іноземці або особи без громадянства, що не проживають постійно в Україні, які вчинили кримінальні правопорушення за її межами, підлягають в Україні відповідальності за цим Кодексом у випадках, якщо вони вчинили передбачені цим Кодексом тяжкі або особливо тяжкі злочини проти прав і свобод громадян України або інтересів України.</a:t>
            </a:r>
          </a:p>
          <a:p>
            <a:endParaRPr lang="uk-UA" dirty="0"/>
          </a:p>
        </p:txBody>
      </p:sp>
      <p:sp>
        <p:nvSpPr>
          <p:cNvPr id="4" name="Объект 3">
            <a:extLst>
              <a:ext uri="{FF2B5EF4-FFF2-40B4-BE49-F238E27FC236}">
                <a16:creationId xmlns:a16="http://schemas.microsoft.com/office/drawing/2014/main" id="{61A7A4E9-1E86-440E-DAFF-E3390ADA655D}"/>
              </a:ext>
            </a:extLst>
          </p:cNvPr>
          <p:cNvSpPr>
            <a:spLocks noGrp="1"/>
          </p:cNvSpPr>
          <p:nvPr>
            <p:ph sz="half" idx="2"/>
          </p:nvPr>
        </p:nvSpPr>
        <p:spPr>
          <a:solidFill>
            <a:schemeClr val="accent3">
              <a:lumMod val="60000"/>
              <a:lumOff val="40000"/>
            </a:schemeClr>
          </a:solidFill>
        </p:spPr>
        <p:txBody>
          <a:bodyPr>
            <a:normAutofit fontScale="77500" lnSpcReduction="20000"/>
          </a:bodyPr>
          <a:lstStyle/>
          <a:p>
            <a:r>
              <a:rPr lang="uk-UA" b="1" i="0" dirty="0">
                <a:solidFill>
                  <a:srgbClr val="333333"/>
                </a:solidFill>
                <a:effectLst/>
                <a:latin typeface="Times New Roman" panose="02020603050405020304" pitchFamily="18" charset="0"/>
              </a:rPr>
              <a:t>Іноземці або особи без громадянства, що не проживають постійно в Україні, також підлягають в Україні відповідальності згідно з цим Кодексом, якщо вони за межами України вчинили у співучасті із службовими особами, які є громадянами України, будь-яке кримінальне правопорушення, передбачене у </a:t>
            </a:r>
            <a:r>
              <a:rPr lang="uk-UA" sz="2600" b="1" i="0" u="sng" dirty="0">
                <a:solidFill>
                  <a:srgbClr val="006600"/>
                </a:solidFill>
                <a:effectLst/>
                <a:latin typeface="Times New Roman" panose="02020603050405020304" pitchFamily="18" charset="0"/>
                <a:hlinkClick r:id="rId2"/>
              </a:rPr>
              <a:t>статтях 368</a:t>
            </a:r>
            <a:r>
              <a:rPr lang="uk-UA" sz="2600" b="1" i="0" dirty="0">
                <a:solidFill>
                  <a:srgbClr val="333333"/>
                </a:solidFill>
                <a:effectLst/>
                <a:latin typeface="Times New Roman" panose="02020603050405020304" pitchFamily="18" charset="0"/>
              </a:rPr>
              <a:t>, </a:t>
            </a:r>
            <a:r>
              <a:rPr lang="uk-UA" sz="2600" b="1" i="0" u="sng" dirty="0">
                <a:solidFill>
                  <a:srgbClr val="006600"/>
                </a:solidFill>
                <a:effectLst/>
                <a:latin typeface="Times New Roman" panose="02020603050405020304" pitchFamily="18" charset="0"/>
                <a:hlinkClick r:id="rId3"/>
              </a:rPr>
              <a:t>368</a:t>
            </a:r>
            <a:r>
              <a:rPr lang="uk-UA" sz="2600" b="1" i="0" u="sng" baseline="30000" dirty="0">
                <a:solidFill>
                  <a:srgbClr val="006600"/>
                </a:solidFill>
                <a:effectLst/>
                <a:latin typeface="Times New Roman" panose="02020603050405020304" pitchFamily="18" charset="0"/>
                <a:hlinkClick r:id="rId3"/>
              </a:rPr>
              <a:t>-3</a:t>
            </a:r>
            <a:r>
              <a:rPr lang="uk-UA" sz="2600" b="1" i="0" dirty="0">
                <a:solidFill>
                  <a:srgbClr val="333333"/>
                </a:solidFill>
                <a:effectLst/>
                <a:latin typeface="Times New Roman" panose="02020603050405020304" pitchFamily="18" charset="0"/>
              </a:rPr>
              <a:t>, </a:t>
            </a:r>
            <a:r>
              <a:rPr lang="uk-UA" sz="2600" b="1" i="0" u="sng" dirty="0">
                <a:solidFill>
                  <a:srgbClr val="006600"/>
                </a:solidFill>
                <a:effectLst/>
                <a:latin typeface="Times New Roman" panose="02020603050405020304" pitchFamily="18" charset="0"/>
                <a:hlinkClick r:id="rId4"/>
              </a:rPr>
              <a:t>368</a:t>
            </a:r>
            <a:r>
              <a:rPr lang="uk-UA" sz="2600" b="1" i="0" u="sng" baseline="30000" dirty="0">
                <a:solidFill>
                  <a:srgbClr val="006600"/>
                </a:solidFill>
                <a:effectLst/>
                <a:latin typeface="Times New Roman" panose="02020603050405020304" pitchFamily="18" charset="0"/>
                <a:hlinkClick r:id="rId4"/>
              </a:rPr>
              <a:t>-4</a:t>
            </a:r>
            <a:r>
              <a:rPr lang="uk-UA" sz="2600" b="1" i="0" dirty="0">
                <a:solidFill>
                  <a:srgbClr val="333333"/>
                </a:solidFill>
                <a:effectLst/>
                <a:latin typeface="Times New Roman" panose="02020603050405020304" pitchFamily="18" charset="0"/>
              </a:rPr>
              <a:t>, </a:t>
            </a:r>
            <a:r>
              <a:rPr lang="uk-UA" sz="2600" b="1" i="0" u="sng" dirty="0">
                <a:solidFill>
                  <a:srgbClr val="006600"/>
                </a:solidFill>
                <a:effectLst/>
                <a:latin typeface="Times New Roman" panose="02020603050405020304" pitchFamily="18" charset="0"/>
                <a:hlinkClick r:id="rId5"/>
              </a:rPr>
              <a:t>369</a:t>
            </a:r>
            <a:r>
              <a:rPr lang="uk-UA" sz="2600" b="1" i="0" dirty="0">
                <a:solidFill>
                  <a:srgbClr val="333333"/>
                </a:solidFill>
                <a:effectLst/>
                <a:latin typeface="Times New Roman" panose="02020603050405020304" pitchFamily="18" charset="0"/>
              </a:rPr>
              <a:t> і </a:t>
            </a:r>
            <a:r>
              <a:rPr lang="uk-UA" sz="2600" b="1" i="0" u="sng" dirty="0">
                <a:solidFill>
                  <a:srgbClr val="006600"/>
                </a:solidFill>
                <a:effectLst/>
                <a:latin typeface="Times New Roman" panose="02020603050405020304" pitchFamily="18" charset="0"/>
                <a:hlinkClick r:id="rId6"/>
              </a:rPr>
              <a:t>369</a:t>
            </a:r>
            <a:r>
              <a:rPr lang="uk-UA" sz="2600" b="1" i="0" u="sng" baseline="30000" dirty="0">
                <a:solidFill>
                  <a:srgbClr val="006600"/>
                </a:solidFill>
                <a:effectLst/>
                <a:latin typeface="Times New Roman" panose="02020603050405020304" pitchFamily="18" charset="0"/>
                <a:hlinkClick r:id="rId6"/>
              </a:rPr>
              <a:t>-2</a:t>
            </a:r>
            <a:r>
              <a:rPr lang="uk-UA" sz="2600" b="1" i="0" dirty="0">
                <a:solidFill>
                  <a:srgbClr val="333333"/>
                </a:solidFill>
                <a:effectLst/>
                <a:latin typeface="Times New Roman" panose="02020603050405020304" pitchFamily="18" charset="0"/>
              </a:rPr>
              <a:t> </a:t>
            </a:r>
            <a:r>
              <a:rPr lang="uk-UA" b="1" i="0" dirty="0">
                <a:solidFill>
                  <a:srgbClr val="333333"/>
                </a:solidFill>
                <a:effectLst/>
                <a:latin typeface="Times New Roman" panose="02020603050405020304" pitchFamily="18" charset="0"/>
              </a:rPr>
              <a:t>цього Кодексу, або якщо вони пропонували, обіцяли, надали неправомірну вигоду таким службовим особам, або прийняли пропозицію, обіцянку неправомірної вигоди чи одержали від них таку вигоду.</a:t>
            </a:r>
          </a:p>
          <a:p>
            <a:endParaRPr lang="uk-UA" dirty="0"/>
          </a:p>
        </p:txBody>
      </p:sp>
    </p:spTree>
    <p:extLst>
      <p:ext uri="{BB962C8B-B14F-4D97-AF65-F5344CB8AC3E}">
        <p14:creationId xmlns:p14="http://schemas.microsoft.com/office/powerpoint/2010/main" val="1459634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75CFEC-B7EB-E400-87FA-AA46F8B3BCE0}"/>
              </a:ext>
            </a:extLst>
          </p:cNvPr>
          <p:cNvSpPr>
            <a:spLocks noGrp="1"/>
          </p:cNvSpPr>
          <p:nvPr>
            <p:ph type="title"/>
          </p:nvPr>
        </p:nvSpPr>
        <p:spPr>
          <a:xfrm>
            <a:off x="839788" y="365126"/>
            <a:ext cx="10515600" cy="823912"/>
          </a:xfrm>
          <a:solidFill>
            <a:srgbClr val="FF0000"/>
          </a:solidFill>
        </p:spPr>
        <p:txBody>
          <a:bodyPr>
            <a:normAutofit fontScale="90000"/>
          </a:bodyPr>
          <a:lstStyle/>
          <a:p>
            <a:pPr algn="ctr"/>
            <a:br>
              <a:rPr lang="uk-UA" sz="4400" b="1" dirty="0"/>
            </a:br>
            <a:br>
              <a:rPr lang="uk-UA" sz="4400" b="1" dirty="0"/>
            </a:br>
            <a:r>
              <a:rPr lang="uk-UA" sz="4400" b="1" dirty="0"/>
              <a:t>Універсальний принцип</a:t>
            </a:r>
            <a:br>
              <a:rPr lang="uk-UA" sz="4400" b="1" dirty="0"/>
            </a:br>
            <a:br>
              <a:rPr lang="uk-UA" sz="4400" b="1" dirty="0"/>
            </a:br>
            <a:endParaRPr lang="uk-UA" dirty="0"/>
          </a:p>
        </p:txBody>
      </p:sp>
      <p:sp>
        <p:nvSpPr>
          <p:cNvPr id="3" name="Текст 2">
            <a:extLst>
              <a:ext uri="{FF2B5EF4-FFF2-40B4-BE49-F238E27FC236}">
                <a16:creationId xmlns:a16="http://schemas.microsoft.com/office/drawing/2014/main" id="{B5774116-11F5-DF81-CACB-A5D572310128}"/>
              </a:ext>
            </a:extLst>
          </p:cNvPr>
          <p:cNvSpPr>
            <a:spLocks noGrp="1"/>
          </p:cNvSpPr>
          <p:nvPr>
            <p:ph type="body" idx="1"/>
          </p:nvPr>
        </p:nvSpPr>
        <p:spPr>
          <a:xfrm>
            <a:off x="836612" y="1468581"/>
            <a:ext cx="5157787" cy="1385453"/>
          </a:xfrm>
          <a:solidFill>
            <a:schemeClr val="accent1">
              <a:lumMod val="40000"/>
              <a:lumOff val="60000"/>
            </a:schemeClr>
          </a:solidFill>
        </p:spPr>
        <p:txBody>
          <a:bodyPr>
            <a:noAutofit/>
          </a:bodyPr>
          <a:lstStyle/>
          <a:p>
            <a:r>
              <a:rPr lang="uk-UA" sz="1600" i="0" dirty="0">
                <a:solidFill>
                  <a:srgbClr val="333333"/>
                </a:solidFill>
                <a:effectLst/>
                <a:latin typeface="Times New Roman" panose="02020603050405020304" pitchFamily="18" charset="0"/>
              </a:rPr>
              <a:t>Іноземці або особи без громадянства, що не проживають постійно в Україні, які вчинили кримінальні правопорушення за її межами, підлягають в Україні відповідальності за цим Кодексом у випадках, передбачених міжнародними договорами </a:t>
            </a:r>
            <a:endParaRPr lang="uk-UA" sz="1600" dirty="0"/>
          </a:p>
        </p:txBody>
      </p:sp>
      <p:sp>
        <p:nvSpPr>
          <p:cNvPr id="4" name="Объект 3">
            <a:extLst>
              <a:ext uri="{FF2B5EF4-FFF2-40B4-BE49-F238E27FC236}">
                <a16:creationId xmlns:a16="http://schemas.microsoft.com/office/drawing/2014/main" id="{3C693212-0FF7-658E-4ACD-5457B19B7D8D}"/>
              </a:ext>
            </a:extLst>
          </p:cNvPr>
          <p:cNvSpPr>
            <a:spLocks noGrp="1"/>
          </p:cNvSpPr>
          <p:nvPr>
            <p:ph sz="half" idx="2"/>
          </p:nvPr>
        </p:nvSpPr>
        <p:spPr>
          <a:xfrm>
            <a:off x="839788" y="3038764"/>
            <a:ext cx="5157787" cy="3150899"/>
          </a:xfrm>
          <a:solidFill>
            <a:schemeClr val="accent6">
              <a:lumMod val="60000"/>
              <a:lumOff val="40000"/>
            </a:schemeClr>
          </a:solidFill>
        </p:spPr>
        <p:txBody>
          <a:bodyPr>
            <a:normAutofit fontScale="92500" lnSpcReduction="10000"/>
          </a:bodyPr>
          <a:lstStyle/>
          <a:p>
            <a:pPr marL="0" indent="0">
              <a:buNone/>
            </a:pPr>
            <a:r>
              <a:rPr lang="uk-UA" sz="1800" b="1" i="1" dirty="0">
                <a:effectLst/>
                <a:latin typeface="Times New Roman" panose="02020603050405020304" pitchFamily="18" charset="0"/>
                <a:ea typeface="Times New Roman" panose="02020603050405020304" pitchFamily="18" charset="0"/>
              </a:rPr>
              <a:t>Міжнародні кримінальні правопорушення</a:t>
            </a:r>
            <a:r>
              <a:rPr lang="uk-UA" sz="1800" b="1" dirty="0">
                <a:effectLst/>
                <a:latin typeface="Times New Roman" panose="02020603050405020304" pitchFamily="18" charset="0"/>
                <a:ea typeface="Times New Roman" panose="02020603050405020304" pitchFamily="18" charset="0"/>
              </a:rPr>
              <a:t> – це найбільш тяжкі суспільно небезпечні протиправні діяння, які порушують основоположні норми міжнародного права, завдають шкоди життєво важливим (базовим) інтересам усього міжнародного співтовариства як єдиного цілого, посягають на міжнародний правопорядок у цілому, міжнародний мир і безпеку людства. </a:t>
            </a:r>
          </a:p>
          <a:p>
            <a:pPr marL="0" indent="0">
              <a:buNone/>
            </a:pPr>
            <a:r>
              <a:rPr lang="uk-UA" sz="1800" b="1" dirty="0">
                <a:effectLst/>
                <a:latin typeface="Times New Roman" panose="02020603050405020304" pitchFamily="18" charset="0"/>
                <a:ea typeface="Times New Roman" panose="02020603050405020304" pitchFamily="18" charset="0"/>
              </a:rPr>
              <a:t>У кримінальному законодавстві України норми про кримінальну відповідальність за міжнародні кримінальні правопорушення сконцентровано у розділі ХХ Особливої частини КК України.</a:t>
            </a:r>
            <a:endParaRPr lang="uk-UA" b="1" dirty="0"/>
          </a:p>
        </p:txBody>
      </p:sp>
      <p:sp>
        <p:nvSpPr>
          <p:cNvPr id="5" name="Текст 4">
            <a:extLst>
              <a:ext uri="{FF2B5EF4-FFF2-40B4-BE49-F238E27FC236}">
                <a16:creationId xmlns:a16="http://schemas.microsoft.com/office/drawing/2014/main" id="{79AA6682-C60E-F1F3-1816-1DDC290B14E0}"/>
              </a:ext>
            </a:extLst>
          </p:cNvPr>
          <p:cNvSpPr>
            <a:spLocks noGrp="1"/>
          </p:cNvSpPr>
          <p:nvPr>
            <p:ph type="body" sz="quarter" idx="3"/>
          </p:nvPr>
        </p:nvSpPr>
        <p:spPr>
          <a:xfrm>
            <a:off x="6172200" y="1283855"/>
            <a:ext cx="5183188" cy="1385454"/>
          </a:xfrm>
          <a:solidFill>
            <a:srgbClr val="FFFF00"/>
          </a:solidFill>
        </p:spPr>
        <p:txBody>
          <a:bodyPr>
            <a:noAutofit/>
          </a:bodyPr>
          <a:lstStyle/>
          <a:p>
            <a:r>
              <a:rPr lang="uk-UA" sz="1200" b="1" i="1" dirty="0">
                <a:effectLst/>
                <a:latin typeface="Times New Roman" panose="02020603050405020304" pitchFamily="18" charset="0"/>
                <a:ea typeface="Times New Roman" panose="02020603050405020304" pitchFamily="18" charset="0"/>
              </a:rPr>
              <a:t>Кримінальні правопорушення міжнародного характеру</a:t>
            </a:r>
            <a:r>
              <a:rPr lang="uk-UA" sz="1200" dirty="0">
                <a:effectLst/>
                <a:latin typeface="Times New Roman" panose="02020603050405020304" pitchFamily="18" charset="0"/>
                <a:ea typeface="Times New Roman" panose="02020603050405020304" pitchFamily="18" charset="0"/>
              </a:rPr>
              <a:t> (їх називають також «конвенційні кримінальні правопорушення») – </a:t>
            </a:r>
            <a:r>
              <a:rPr lang="uk-UA" sz="1200" i="1" dirty="0">
                <a:effectLst/>
                <a:latin typeface="Times New Roman" panose="02020603050405020304" pitchFamily="18" charset="0"/>
                <a:ea typeface="Times New Roman" panose="02020603050405020304" pitchFamily="18" charset="0"/>
              </a:rPr>
              <a:t>це передбачені КК суспільно небезпечні винні діяння, норми про відповідальність за вчинення яких були включені у національне законодавство у зв’язку з виконанням зобов’язань України по міжнародних договорах, що були нею ратифіковані, та договорах, укладених до набуття Україною незалежності (підписаних від імені СРСР, УРСР), які держава виконує внаслідок правонаступництва.</a:t>
            </a:r>
            <a:endParaRPr lang="uk-UA" sz="1200" dirty="0"/>
          </a:p>
        </p:txBody>
      </p:sp>
      <p:sp>
        <p:nvSpPr>
          <p:cNvPr id="6" name="Объект 5">
            <a:extLst>
              <a:ext uri="{FF2B5EF4-FFF2-40B4-BE49-F238E27FC236}">
                <a16:creationId xmlns:a16="http://schemas.microsoft.com/office/drawing/2014/main" id="{9EED54CA-0385-7D88-85EF-A254A62C61FB}"/>
              </a:ext>
            </a:extLst>
          </p:cNvPr>
          <p:cNvSpPr>
            <a:spLocks noGrp="1"/>
          </p:cNvSpPr>
          <p:nvPr>
            <p:ph sz="quarter" idx="4"/>
          </p:nvPr>
        </p:nvSpPr>
        <p:spPr>
          <a:xfrm>
            <a:off x="6172200" y="2764125"/>
            <a:ext cx="5183188" cy="3425537"/>
          </a:xfrm>
          <a:solidFill>
            <a:srgbClr val="FFC000"/>
          </a:solidFill>
        </p:spPr>
        <p:txBody>
          <a:bodyPr>
            <a:normAutofit fontScale="92500" lnSpcReduction="10000"/>
          </a:bodyPr>
          <a:lstStyle/>
          <a:p>
            <a:pPr marL="0" indent="0">
              <a:buNone/>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Універсальний принцип визначає повноваження вітчизняних правоохоронних і судових органів на застосування КК України за </a:t>
            </a:r>
            <a:r>
              <a:rPr lang="uk-UA" sz="1500" dirty="0">
                <a:latin typeface="Times New Roman" panose="02020603050405020304" pitchFamily="18" charset="0"/>
                <a:cs typeface="Times New Roman" panose="02020603050405020304" pitchFamily="18" charset="0"/>
              </a:rPr>
              <a:t>вчинення за її межами кримінального правопорушення до особи</a:t>
            </a: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 яка не є громадянином України чи апатридом, який постійно у ній проживає. Такі повноваження існують за сукупності певних умов: </a:t>
            </a:r>
          </a:p>
          <a:p>
            <a:pPr marL="0" indent="0">
              <a:buNone/>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1) установлення в Україні кримінальної відповідальності за кримінальне правопорушення, що відповідає її зобов’язанням за чинним міжнародним договором; </a:t>
            </a:r>
          </a:p>
          <a:p>
            <a:pPr marL="0" indent="0">
              <a:buNone/>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2) міжнародний договір містить положення, які уповноважують державу – учасницю вирішувати питання відповідальності за таке кримінальне правопорушення за власним кримінальним законом; </a:t>
            </a:r>
          </a:p>
          <a:p>
            <a:pPr marL="0" indent="0">
              <a:buNone/>
            </a:pPr>
            <a:r>
              <a:rPr lang="uk-UA" sz="1500" dirty="0">
                <a:effectLst/>
                <a:latin typeface="Times New Roman" panose="02020603050405020304" pitchFamily="18" charset="0"/>
                <a:ea typeface="Times New Roman" panose="02020603050405020304" pitchFamily="18" charset="0"/>
                <a:cs typeface="Times New Roman" panose="02020603050405020304" pitchFamily="18" charset="0"/>
              </a:rPr>
              <a:t>3) особа, яка вчинила таке кримінальне правопорушення, перебуває на території України, й остання не видає таку особу іншій державі для притягнення до кримінальної відповідальності.</a:t>
            </a:r>
            <a:endParaRPr lang="ru-RU" sz="1500" dirty="0">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Tree>
    <p:extLst>
      <p:ext uri="{BB962C8B-B14F-4D97-AF65-F5344CB8AC3E}">
        <p14:creationId xmlns:p14="http://schemas.microsoft.com/office/powerpoint/2010/main" val="103078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D2BF8C-8F28-C1CD-87B7-C36916B17C36}"/>
              </a:ext>
            </a:extLst>
          </p:cNvPr>
          <p:cNvSpPr>
            <a:spLocks noGrp="1"/>
          </p:cNvSpPr>
          <p:nvPr>
            <p:ph type="title"/>
          </p:nvPr>
        </p:nvSpPr>
        <p:spPr>
          <a:xfrm>
            <a:off x="838200" y="365126"/>
            <a:ext cx="10515600" cy="1703820"/>
          </a:xfrm>
          <a:solidFill>
            <a:srgbClr val="FFFF00"/>
          </a:solidFill>
        </p:spPr>
        <p:txBody>
          <a:bodyPr>
            <a:normAutofit fontScale="90000"/>
          </a:bodyPr>
          <a:lstStyle/>
          <a:p>
            <a:r>
              <a:rPr lang="uk-UA" sz="20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Важливе значення при характеристиці дії закону про кримінальну відповідальність у просторі має інститут екстрадиції (ст. 10 КК). Взагалі, екстрадиція – це передача однією державою особи, яка вчинила злочин або була затримана на території цієї держави, іншій державі громадянином якої ця особа є для притягнення її до кримінальної відповідальності і віддання до суду або для відбування покарання.</a:t>
            </a:r>
            <a:br>
              <a:rPr lang="ru-RU" sz="2000" b="1" dirty="0">
                <a:effectLst/>
                <a:latin typeface="Calibri" panose="020F0502020204030204" pitchFamily="34" charset="0"/>
                <a:ea typeface="Calibri" panose="020F0502020204030204" pitchFamily="34" charset="0"/>
                <a:cs typeface="Times New Roman" panose="02020603050405020304" pitchFamily="18" charset="0"/>
              </a:rPr>
            </a:br>
            <a:endParaRPr lang="uk-UA" sz="2000" b="1" dirty="0"/>
          </a:p>
        </p:txBody>
      </p:sp>
      <p:sp>
        <p:nvSpPr>
          <p:cNvPr id="3" name="Объект 2">
            <a:extLst>
              <a:ext uri="{FF2B5EF4-FFF2-40B4-BE49-F238E27FC236}">
                <a16:creationId xmlns:a16="http://schemas.microsoft.com/office/drawing/2014/main" id="{EC96ECF2-88F1-DE84-59F6-0CCB4557C039}"/>
              </a:ext>
            </a:extLst>
          </p:cNvPr>
          <p:cNvSpPr>
            <a:spLocks noGrp="1"/>
          </p:cNvSpPr>
          <p:nvPr>
            <p:ph sz="half" idx="1"/>
          </p:nvPr>
        </p:nvSpPr>
        <p:spPr>
          <a:xfrm>
            <a:off x="838200" y="2068946"/>
            <a:ext cx="6218382" cy="4423928"/>
          </a:xfrm>
          <a:solidFill>
            <a:schemeClr val="accent3">
              <a:lumMod val="40000"/>
              <a:lumOff val="60000"/>
            </a:schemeClr>
          </a:solidFill>
        </p:spPr>
        <p:txBody>
          <a:bodyPr>
            <a:normAutofit fontScale="25000" lnSpcReduction="20000"/>
          </a:bodyPr>
          <a:lstStyle/>
          <a:p>
            <a:pPr marL="0" indent="457200">
              <a:lnSpc>
                <a:spcPct val="120000"/>
              </a:lnSpc>
              <a:spcBef>
                <a:spcPts val="0"/>
              </a:spcBef>
              <a:buNone/>
            </a:pPr>
            <a:r>
              <a:rPr lang="uk-UA" sz="56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Видача громадянина України іноземній державі є неприпустимою. Відповідно до ч. 2 ст. 25 Конституції України громадянин України не може бути виданий іншій державі. Це не стосується випадків видачі громадянина України повноважному міжнародному судовому органу у зв'язку з можливим вчиненням ним передбачених міжнародними конвенціями злочинів (скажімо, злочинів проти миру і людства та воєнних злочинів).</a:t>
            </a:r>
            <a:endParaRPr lang="ru-RU" sz="5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20000"/>
              </a:lnSpc>
              <a:spcBef>
                <a:spcPts val="0"/>
              </a:spcBef>
              <a:buNone/>
            </a:pPr>
            <a:r>
              <a:rPr lang="uk-UA" sz="56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Видача інших осіб – іноземних громадян і осіб без громадянства – може здійснюватися на основі міжнародних конвенцій, міжнародних договорів та угод, які безпосередньо укладені Україною або були укладені колишнім СРСР і зберігають чинність для України.</a:t>
            </a:r>
            <a:endParaRPr lang="ru-RU" sz="5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20000"/>
              </a:lnSpc>
              <a:spcBef>
                <a:spcPts val="0"/>
              </a:spcBef>
              <a:buNone/>
            </a:pPr>
            <a:r>
              <a:rPr lang="uk-UA" sz="56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Україна 25 вересня 1995 р. приєдналася до Європейської конвенції від 13 грудня 1957 р. про видачу правопорушників. Україна повинна видавати іншим договірним державам, з урахуванням положень та умов Конвенції, осіб, які переслідуються компетентними органами сторони, яка робить запит, за вчинення правопорушення або які розшукуються цими органами з метою виконання вироку або постанови про утримання під вартою (ст. 1 Конвенції).</a:t>
            </a:r>
            <a:endParaRPr lang="ru-RU" sz="5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1E48A5DE-3550-BE4A-D6C7-E2058971B74E}"/>
              </a:ext>
            </a:extLst>
          </p:cNvPr>
          <p:cNvSpPr>
            <a:spLocks noGrp="1"/>
          </p:cNvSpPr>
          <p:nvPr>
            <p:ph sz="half" idx="2"/>
          </p:nvPr>
        </p:nvSpPr>
        <p:spPr>
          <a:xfrm>
            <a:off x="7148944" y="2068946"/>
            <a:ext cx="4204855" cy="4423928"/>
          </a:xfrm>
          <a:solidFill>
            <a:srgbClr val="FFC000"/>
          </a:solidFill>
        </p:spPr>
        <p:txBody>
          <a:bodyPr>
            <a:normAutofit fontScale="25000" lnSpcReduction="20000"/>
          </a:bodyPr>
          <a:lstStyle/>
          <a:p>
            <a:pPr marL="0" indent="190500" algn="just">
              <a:lnSpc>
                <a:spcPct val="115000"/>
              </a:lnSpc>
              <a:spcBef>
                <a:spcPts val="0"/>
              </a:spcBef>
              <a:spcAft>
                <a:spcPts val="1000"/>
              </a:spcAft>
            </a:pPr>
            <a:r>
              <a:rPr lang="uk-UA" sz="56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Це положення про видачу не стосується громадян України, оскільки видача громадян України заборонена її Конституцією (ч. 2 ст. 25). Крім того, дана Конвенція, як й інші конвенції, передбачає право держави відмовити у видачі свого громадянина (п. "а" ч. 1 ст. 6).</a:t>
            </a:r>
            <a:endParaRPr lang="ru-RU" sz="5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190500" algn="just">
              <a:lnSpc>
                <a:spcPct val="115000"/>
              </a:lnSpc>
              <a:spcBef>
                <a:spcPts val="0"/>
              </a:spcBef>
              <a:spcAft>
                <a:spcPts val="1000"/>
              </a:spcAft>
            </a:pPr>
            <a:r>
              <a:rPr lang="uk-UA" sz="56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rPr>
              <a:t>Видача правопорушників здійснюється у зв'язку з правопорушеннями, які караються законами сторони, що робить запит, та сторони, якій робиться запит, позбавленням волі або згідно з постановою про утримання під вартою на максимальний термін не менше одного року чи більш суворим покаранням. Якщо особа визнається винною і вирок про ув'язнення або постанова про утримання під вартою проголошується на території сторони, що робить запит, термін призначеного покарання має складати не менше чотирьох місяців (ч. 1 ст. 2 Конвенції).</a:t>
            </a:r>
            <a:endParaRPr lang="ru-RU" sz="5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104941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C88E49-6030-B62F-D824-1D838F1292C1}"/>
              </a:ext>
            </a:extLst>
          </p:cNvPr>
          <p:cNvSpPr>
            <a:spLocks noGrp="1"/>
          </p:cNvSpPr>
          <p:nvPr>
            <p:ph type="title"/>
          </p:nvPr>
        </p:nvSpPr>
        <p:spPr>
          <a:solidFill>
            <a:srgbClr val="FFFF00"/>
          </a:solidFill>
        </p:spPr>
        <p:txBody>
          <a:bodyPr>
            <a:normAutofit/>
          </a:bodyPr>
          <a:lstStyle/>
          <a:p>
            <a:pPr algn="ctr"/>
            <a:r>
              <a:rPr lang="ru-RU" sz="2800" b="1" dirty="0"/>
              <a:t>ЧИННІСТЬ ЗАКОНУ УКРАЇНИ ПРО КРИМІНАЛЬНУ ВІДПОВІДАЛЬНІСТЬ (КРИМІНАЛЬНОГО ЗАКОНУ, КК УКРАЇНИ) НА КОЛО ОСІБ</a:t>
            </a:r>
            <a:endParaRPr lang="uk-UA" sz="2800" b="1" dirty="0"/>
          </a:p>
        </p:txBody>
      </p:sp>
      <p:sp>
        <p:nvSpPr>
          <p:cNvPr id="3" name="Объект 2">
            <a:extLst>
              <a:ext uri="{FF2B5EF4-FFF2-40B4-BE49-F238E27FC236}">
                <a16:creationId xmlns:a16="http://schemas.microsoft.com/office/drawing/2014/main" id="{236352BF-0787-A5D7-E1BB-DFFAA201EB67}"/>
              </a:ext>
            </a:extLst>
          </p:cNvPr>
          <p:cNvSpPr>
            <a:spLocks noGrp="1"/>
          </p:cNvSpPr>
          <p:nvPr>
            <p:ph sz="half" idx="1"/>
          </p:nvPr>
        </p:nvSpPr>
        <p:spPr>
          <a:solidFill>
            <a:schemeClr val="accent6">
              <a:lumMod val="40000"/>
              <a:lumOff val="60000"/>
            </a:schemeClr>
          </a:solidFill>
        </p:spPr>
        <p:txBody>
          <a:bodyPr/>
          <a:lstStyle/>
          <a:p>
            <a:pPr marL="0" indent="0">
              <a:buNone/>
            </a:pPr>
            <a:r>
              <a:rPr lang="uk-UA" dirty="0"/>
              <a:t>Закон України про кримінальну відповідальність поширюється: </a:t>
            </a:r>
          </a:p>
          <a:p>
            <a:pPr marL="0" indent="0">
              <a:buNone/>
            </a:pPr>
            <a:r>
              <a:rPr lang="uk-UA" dirty="0"/>
              <a:t>на громадян України; </a:t>
            </a:r>
          </a:p>
          <a:p>
            <a:pPr marL="0" indent="0">
              <a:buNone/>
            </a:pPr>
            <a:r>
              <a:rPr lang="uk-UA" dirty="0"/>
              <a:t>на громадян іноземних держав </a:t>
            </a:r>
          </a:p>
          <a:p>
            <a:pPr marL="0" indent="0">
              <a:buNone/>
            </a:pPr>
            <a:r>
              <a:rPr lang="uk-UA" dirty="0"/>
              <a:t>на осіб без громадянства (апатридів, аполідів); </a:t>
            </a:r>
          </a:p>
          <a:p>
            <a:pPr marL="0" indent="0">
              <a:buNone/>
            </a:pPr>
            <a:r>
              <a:rPr lang="uk-UA" dirty="0"/>
              <a:t>на осіб, що є громадянами кількох держав.</a:t>
            </a:r>
          </a:p>
        </p:txBody>
      </p:sp>
      <p:sp>
        <p:nvSpPr>
          <p:cNvPr id="4" name="Объект 3">
            <a:extLst>
              <a:ext uri="{FF2B5EF4-FFF2-40B4-BE49-F238E27FC236}">
                <a16:creationId xmlns:a16="http://schemas.microsoft.com/office/drawing/2014/main" id="{3B5E765C-A8AA-36C3-82FA-892F0199D6BB}"/>
              </a:ext>
            </a:extLst>
          </p:cNvPr>
          <p:cNvSpPr>
            <a:spLocks noGrp="1"/>
          </p:cNvSpPr>
          <p:nvPr>
            <p:ph sz="half" idx="2"/>
          </p:nvPr>
        </p:nvSpPr>
        <p:spPr>
          <a:solidFill>
            <a:schemeClr val="accent6">
              <a:lumMod val="60000"/>
              <a:lumOff val="40000"/>
            </a:schemeClr>
          </a:solidFill>
        </p:spPr>
        <p:txBody>
          <a:bodyPr/>
          <a:lstStyle/>
          <a:p>
            <a:pPr marL="0" indent="0">
              <a:buNone/>
            </a:pPr>
            <a:r>
              <a:rPr lang="uk-UA" dirty="0"/>
              <a:t>Здійснюється відповідно до міжнародних угод та чинного КК України</a:t>
            </a:r>
          </a:p>
        </p:txBody>
      </p:sp>
    </p:spTree>
    <p:extLst>
      <p:ext uri="{BB962C8B-B14F-4D97-AF65-F5344CB8AC3E}">
        <p14:creationId xmlns:p14="http://schemas.microsoft.com/office/powerpoint/2010/main" val="79944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C916D-E1AE-759E-C683-E14F8B371418}"/>
              </a:ext>
            </a:extLst>
          </p:cNvPr>
          <p:cNvSpPr>
            <a:spLocks noGrp="1"/>
          </p:cNvSpPr>
          <p:nvPr>
            <p:ph type="title"/>
          </p:nvPr>
        </p:nvSpPr>
        <p:spPr>
          <a:solidFill>
            <a:schemeClr val="accent6"/>
          </a:solidFill>
        </p:spPr>
        <p:txBody>
          <a:bodyPr>
            <a:noAutofit/>
          </a:bodyPr>
          <a:lstStyle/>
          <a:p>
            <a:pPr algn="ctr"/>
            <a:r>
              <a:rPr lang="ru-RU" sz="3200" b="1" dirty="0"/>
              <a:t>ЧИННІСТЬ ЗАКОНУ УКРАЇНИ ПРО КРИМІНАЛЬНУ ВІДПОВІДАЛЬНІСТЬ (КРИМІНАЛЬНОГО ЗАКОНУ, КК УКРАЇНИ) НЕ ПОШИРЮЄТЬСЯ</a:t>
            </a:r>
            <a:endParaRPr lang="uk-UA" sz="3200" b="1" dirty="0"/>
          </a:p>
        </p:txBody>
      </p:sp>
      <p:sp>
        <p:nvSpPr>
          <p:cNvPr id="3" name="Объект 2">
            <a:extLst>
              <a:ext uri="{FF2B5EF4-FFF2-40B4-BE49-F238E27FC236}">
                <a16:creationId xmlns:a16="http://schemas.microsoft.com/office/drawing/2014/main" id="{BB732AA2-96FB-C1D9-93A0-3A1DBC96D014}"/>
              </a:ext>
            </a:extLst>
          </p:cNvPr>
          <p:cNvSpPr>
            <a:spLocks noGrp="1"/>
          </p:cNvSpPr>
          <p:nvPr>
            <p:ph sz="half" idx="1"/>
          </p:nvPr>
        </p:nvSpPr>
        <p:spPr>
          <a:solidFill>
            <a:srgbClr val="FFFF00"/>
          </a:solidFill>
        </p:spPr>
        <p:txBody>
          <a:bodyPr>
            <a:normAutofit fontScale="62500" lnSpcReduction="20000"/>
          </a:bodyPr>
          <a:lstStyle/>
          <a:p>
            <a:r>
              <a:rPr lang="uk-UA" dirty="0"/>
              <a:t>На громадян іноземних держав, які користуються дипломатичним імунітетом</a:t>
            </a:r>
          </a:p>
          <a:p>
            <a:r>
              <a:rPr lang="uk-UA" dirty="0"/>
              <a:t>Повний дипломатичний імунітет</a:t>
            </a:r>
          </a:p>
          <a:p>
            <a:r>
              <a:rPr lang="uk-UA" dirty="0"/>
              <a:t>Обмежений дипломатичний імунітет</a:t>
            </a:r>
          </a:p>
        </p:txBody>
      </p:sp>
      <p:sp>
        <p:nvSpPr>
          <p:cNvPr id="4" name="Объект 3">
            <a:extLst>
              <a:ext uri="{FF2B5EF4-FFF2-40B4-BE49-F238E27FC236}">
                <a16:creationId xmlns:a16="http://schemas.microsoft.com/office/drawing/2014/main" id="{4E83C5DB-46F1-FB88-AFC8-3BB37FE23D59}"/>
              </a:ext>
            </a:extLst>
          </p:cNvPr>
          <p:cNvSpPr>
            <a:spLocks noGrp="1"/>
          </p:cNvSpPr>
          <p:nvPr>
            <p:ph sz="half" idx="2"/>
          </p:nvPr>
        </p:nvSpPr>
        <p:spPr>
          <a:xfrm>
            <a:off x="6172200" y="1825625"/>
            <a:ext cx="5181600" cy="4667250"/>
          </a:xfrm>
          <a:solidFill>
            <a:srgbClr val="FFC000"/>
          </a:solidFill>
        </p:spPr>
        <p:txBody>
          <a:bodyPr>
            <a:normAutofit fontScale="62500" lnSpcReduction="20000"/>
          </a:bodyPr>
          <a:lstStyle/>
          <a:p>
            <a:r>
              <a:rPr lang="uk-UA" dirty="0"/>
              <a:t>1. Особи, що наділені повним дипломатичним імунітетом користуються особистою недоторканністю і не можуть бути заарештовані або затримані. </a:t>
            </a:r>
          </a:p>
          <a:p>
            <a:r>
              <a:rPr lang="uk-UA" dirty="0"/>
              <a:t>2. Питання про кримінальну відповідальність цих осіб вирішується дипломатичним шляхом. Дані особи можуть бути притягнені до кримінальної відповідальності в Україні лише у разі чітко вираженої згоди на це </a:t>
            </a:r>
            <a:r>
              <a:rPr lang="uk-UA" dirty="0" err="1"/>
              <a:t>акредитуючої</a:t>
            </a:r>
            <a:r>
              <a:rPr lang="uk-UA" dirty="0"/>
              <a:t> держави</a:t>
            </a:r>
          </a:p>
          <a:p>
            <a:r>
              <a:rPr lang="uk-UA" dirty="0"/>
              <a:t>1. Особи, що наділені обмеженим дипломатичним імунітетом не підлягають юрисдикції України лише щодо дій, вчинених ними при виконанні своїх обов’язків. </a:t>
            </a:r>
          </a:p>
          <a:p>
            <a:r>
              <a:rPr lang="uk-UA" dirty="0"/>
              <a:t>2. Члени сімей осіб, що наділені обмеженим дипломатичним імунітетом, також користуються імунітетом від юрисдикції України у тій же мірі.</a:t>
            </a:r>
          </a:p>
          <a:p>
            <a:endParaRPr lang="uk-UA" dirty="0"/>
          </a:p>
        </p:txBody>
      </p:sp>
    </p:spTree>
    <p:extLst>
      <p:ext uri="{BB962C8B-B14F-4D97-AF65-F5344CB8AC3E}">
        <p14:creationId xmlns:p14="http://schemas.microsoft.com/office/powerpoint/2010/main" val="185751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A063DA-3B07-49F2-A892-ABB34CC1CA0A}"/>
              </a:ext>
            </a:extLst>
          </p:cNvPr>
          <p:cNvSpPr>
            <a:spLocks noGrp="1"/>
          </p:cNvSpPr>
          <p:nvPr>
            <p:ph type="ctrTitle"/>
          </p:nvPr>
        </p:nvSpPr>
        <p:spPr>
          <a:solidFill>
            <a:srgbClr val="FF0000"/>
          </a:solidFill>
        </p:spPr>
        <p:txBody>
          <a:bodyPr>
            <a:normAutofit/>
          </a:bodyPr>
          <a:lstStyle/>
          <a:p>
            <a:r>
              <a:rPr lang="ru-RU" sz="3200" b="1" dirty="0"/>
              <a:t>ЧИННІСТЬ ЗАКОНУ УКРАЇНИ ПРО КРИМІНАЛЬНУ ВІДПОВІДАЛЬНІСТЬ (КРИМІНАЛЬНОГО ЗАКОНУ, КК УКРАЇНИ) </a:t>
            </a:r>
            <a:br>
              <a:rPr lang="en-US" sz="3200" b="1" dirty="0"/>
            </a:br>
            <a:endParaRPr lang="ru-RU" sz="3200" dirty="0"/>
          </a:p>
        </p:txBody>
      </p:sp>
      <p:sp>
        <p:nvSpPr>
          <p:cNvPr id="3" name="Подзаголовок 2">
            <a:extLst>
              <a:ext uri="{FF2B5EF4-FFF2-40B4-BE49-F238E27FC236}">
                <a16:creationId xmlns:a16="http://schemas.microsoft.com/office/drawing/2014/main" id="{77A27EDA-E195-4928-0417-6B8262E39868}"/>
              </a:ext>
            </a:extLst>
          </p:cNvPr>
          <p:cNvSpPr>
            <a:spLocks noGrp="1"/>
          </p:cNvSpPr>
          <p:nvPr>
            <p:ph type="subTitle" idx="1"/>
          </p:nvPr>
        </p:nvSpPr>
        <p:spPr>
          <a:solidFill>
            <a:srgbClr val="FFFF00"/>
          </a:solidFill>
        </p:spPr>
        <p:txBody>
          <a:bodyPr/>
          <a:lstStyle/>
          <a:p>
            <a:pPr marL="342900" indent="-342900">
              <a:buFont typeface="Wingdings" panose="05000000000000000000" pitchFamily="2" charset="2"/>
              <a:buChar char="Ø"/>
            </a:pPr>
            <a:r>
              <a:rPr lang="ru-RU" sz="2800" b="1" dirty="0"/>
              <a:t>у </a:t>
            </a:r>
            <a:r>
              <a:rPr lang="ru-RU" sz="2800" b="1" dirty="0" err="1"/>
              <a:t>часі</a:t>
            </a:r>
            <a:endParaRPr lang="en-US" sz="2800" b="1" dirty="0"/>
          </a:p>
          <a:p>
            <a:pPr marL="342900" indent="-342900">
              <a:buFont typeface="Wingdings" panose="05000000000000000000" pitchFamily="2" charset="2"/>
              <a:buChar char="Ø"/>
            </a:pPr>
            <a:r>
              <a:rPr lang="ru-RU" sz="2800" b="1" dirty="0"/>
              <a:t>в </a:t>
            </a:r>
            <a:r>
              <a:rPr lang="ru-RU" sz="2800" b="1" dirty="0" err="1"/>
              <a:t>просторі</a:t>
            </a:r>
            <a:endParaRPr lang="en-US" sz="2800" b="1" dirty="0"/>
          </a:p>
          <a:p>
            <a:pPr marL="342900" indent="-342900">
              <a:buFont typeface="Wingdings" panose="05000000000000000000" pitchFamily="2" charset="2"/>
              <a:buChar char="Ø"/>
            </a:pPr>
            <a:r>
              <a:rPr lang="ru-RU" sz="2800" b="1" dirty="0"/>
              <a:t>на коло </a:t>
            </a:r>
            <a:r>
              <a:rPr lang="ru-RU" sz="2800" b="1" dirty="0" err="1"/>
              <a:t>осіб</a:t>
            </a:r>
            <a:endParaRPr lang="ru-RU" sz="2800" b="1" dirty="0"/>
          </a:p>
          <a:p>
            <a:endParaRPr lang="ru-RU" dirty="0"/>
          </a:p>
        </p:txBody>
      </p:sp>
    </p:spTree>
    <p:extLst>
      <p:ext uri="{BB962C8B-B14F-4D97-AF65-F5344CB8AC3E}">
        <p14:creationId xmlns:p14="http://schemas.microsoft.com/office/powerpoint/2010/main" val="3899498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3842B6-D5BD-B18D-4524-1024588A374B}"/>
              </a:ext>
            </a:extLst>
          </p:cNvPr>
          <p:cNvSpPr>
            <a:spLocks noGrp="1"/>
          </p:cNvSpPr>
          <p:nvPr>
            <p:ph type="title"/>
          </p:nvPr>
        </p:nvSpPr>
        <p:spPr>
          <a:solidFill>
            <a:schemeClr val="accent2"/>
          </a:solidFill>
        </p:spPr>
        <p:txBody>
          <a:bodyPr>
            <a:normAutofit/>
          </a:bodyPr>
          <a:lstStyle/>
          <a:p>
            <a:pPr algn="ctr"/>
            <a:r>
              <a:rPr lang="ru-RU" sz="2800" b="1" dirty="0"/>
              <a:t>НАБРАННЯ ЧИННОСТІ ЗАКОНОМ УКРАЇНИ ПРО КРИМІНАЛЬНУ ВІДПОВІДАЛЬНІСТЬ (КРИМІНАЛЬНОГО ЗАКОНУ, КК УКРАЇНИ)</a:t>
            </a:r>
          </a:p>
        </p:txBody>
      </p:sp>
      <p:sp>
        <p:nvSpPr>
          <p:cNvPr id="3" name="Объект 2">
            <a:extLst>
              <a:ext uri="{FF2B5EF4-FFF2-40B4-BE49-F238E27FC236}">
                <a16:creationId xmlns:a16="http://schemas.microsoft.com/office/drawing/2014/main" id="{4ED9E6A4-2B6B-C907-0304-62FFF1CFF609}"/>
              </a:ext>
            </a:extLst>
          </p:cNvPr>
          <p:cNvSpPr>
            <a:spLocks noGrp="1"/>
          </p:cNvSpPr>
          <p:nvPr>
            <p:ph sz="half" idx="1"/>
          </p:nvPr>
        </p:nvSpPr>
        <p:spPr>
          <a:solidFill>
            <a:srgbClr val="FFFF00"/>
          </a:solidFill>
        </p:spPr>
        <p:txBody>
          <a:bodyPr/>
          <a:lstStyle/>
          <a:p>
            <a:r>
              <a:rPr lang="uk-UA" b="1" dirty="0"/>
              <a:t>I стадія: оприлюднення кримінального закону (промульгація)</a:t>
            </a:r>
          </a:p>
        </p:txBody>
      </p:sp>
      <p:sp>
        <p:nvSpPr>
          <p:cNvPr id="4" name="Объект 3">
            <a:extLst>
              <a:ext uri="{FF2B5EF4-FFF2-40B4-BE49-F238E27FC236}">
                <a16:creationId xmlns:a16="http://schemas.microsoft.com/office/drawing/2014/main" id="{FB957B3A-1E57-63AE-F85A-AE7A17D413DF}"/>
              </a:ext>
            </a:extLst>
          </p:cNvPr>
          <p:cNvSpPr>
            <a:spLocks noGrp="1"/>
          </p:cNvSpPr>
          <p:nvPr>
            <p:ph sz="half" idx="2"/>
          </p:nvPr>
        </p:nvSpPr>
        <p:spPr>
          <a:solidFill>
            <a:srgbClr val="FFFF00"/>
          </a:solidFill>
        </p:spPr>
        <p:txBody>
          <a:bodyPr/>
          <a:lstStyle/>
          <a:p>
            <a:r>
              <a:rPr lang="uk-UA" b="1" dirty="0"/>
              <a:t>II стадія: вступ кримінального закону в силу</a:t>
            </a:r>
          </a:p>
        </p:txBody>
      </p:sp>
    </p:spTree>
    <p:extLst>
      <p:ext uri="{BB962C8B-B14F-4D97-AF65-F5344CB8AC3E}">
        <p14:creationId xmlns:p14="http://schemas.microsoft.com/office/powerpoint/2010/main" val="365591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C7ADBA-E8FB-0F53-44C4-1A6E087BF25A}"/>
              </a:ext>
            </a:extLst>
          </p:cNvPr>
          <p:cNvSpPr>
            <a:spLocks noGrp="1"/>
          </p:cNvSpPr>
          <p:nvPr>
            <p:ph type="title"/>
          </p:nvPr>
        </p:nvSpPr>
        <p:spPr>
          <a:solidFill>
            <a:schemeClr val="accent1"/>
          </a:solidFill>
        </p:spPr>
        <p:txBody>
          <a:bodyPr>
            <a:normAutofit/>
          </a:bodyPr>
          <a:lstStyle/>
          <a:p>
            <a:pPr algn="ctr"/>
            <a:r>
              <a:rPr lang="ru-RU" sz="3200" b="1" dirty="0"/>
              <a:t>ОПРИЛЮДНЕННЯ ЗАКОНУ УКРАЇНИ ПРО КРИМІНАЛЬНУ ВІДПОВІДАЛЬНІСТЬ (КРИМІНАЛЬНОГО ЗАКОНУ, КК УКРАЇНИ)</a:t>
            </a:r>
          </a:p>
        </p:txBody>
      </p:sp>
      <p:sp>
        <p:nvSpPr>
          <p:cNvPr id="3" name="Объект 2">
            <a:extLst>
              <a:ext uri="{FF2B5EF4-FFF2-40B4-BE49-F238E27FC236}">
                <a16:creationId xmlns:a16="http://schemas.microsoft.com/office/drawing/2014/main" id="{8398BFF7-2C83-1372-6010-00FF18B888AF}"/>
              </a:ext>
            </a:extLst>
          </p:cNvPr>
          <p:cNvSpPr>
            <a:spLocks noGrp="1"/>
          </p:cNvSpPr>
          <p:nvPr>
            <p:ph sz="half" idx="1"/>
          </p:nvPr>
        </p:nvSpPr>
        <p:spPr>
          <a:solidFill>
            <a:srgbClr val="FFFF00"/>
          </a:solidFill>
        </p:spPr>
        <p:txBody>
          <a:bodyPr>
            <a:normAutofit fontScale="85000" lnSpcReduction="20000"/>
          </a:bodyPr>
          <a:lstStyle/>
          <a:p>
            <a:pPr algn="ctr"/>
            <a:r>
              <a:rPr lang="uk-UA" dirty="0"/>
              <a:t>Закон, прийнятий Верховною Радою України більшістю від конституційного складу (ст. 91 Конституції України) підписує Голова Верховної Ради України і невідкладно направляє його Президентові України, який протягом 15 днів після отримання закону підписує його, беручи до виконання та офіційно оприлюднює його або повертає закон зі своїми вмотивованими і сформульованими пропозиціями до Верховної Ради України для повторного розгляду (частини 1, 2 ст. 94 Конституції України).</a:t>
            </a:r>
          </a:p>
        </p:txBody>
      </p:sp>
      <p:sp>
        <p:nvSpPr>
          <p:cNvPr id="4" name="Объект 3">
            <a:extLst>
              <a:ext uri="{FF2B5EF4-FFF2-40B4-BE49-F238E27FC236}">
                <a16:creationId xmlns:a16="http://schemas.microsoft.com/office/drawing/2014/main" id="{7AF222F9-6BC8-2E3D-B728-F0003F1FE2EC}"/>
              </a:ext>
            </a:extLst>
          </p:cNvPr>
          <p:cNvSpPr>
            <a:spLocks noGrp="1"/>
          </p:cNvSpPr>
          <p:nvPr>
            <p:ph sz="half" idx="2"/>
          </p:nvPr>
        </p:nvSpPr>
        <p:spPr>
          <a:solidFill>
            <a:srgbClr val="FFFF00"/>
          </a:solidFill>
        </p:spPr>
        <p:txBody>
          <a:bodyPr>
            <a:normAutofit fontScale="85000" lnSpcReduction="20000"/>
          </a:bodyPr>
          <a:lstStyle/>
          <a:p>
            <a:pPr algn="ctr"/>
            <a:r>
              <a:rPr lang="uk-UA" dirty="0"/>
              <a:t>Закони та інші нормативні акти, що визначають права і обов’язки громадян, не доведені до відома населення, у порядку встановленому законом, є нечинними (ч. 3 ст. 57 Конституції України).</a:t>
            </a:r>
          </a:p>
          <a:p>
            <a:pPr algn="ctr"/>
            <a:r>
              <a:rPr lang="uk-UA" dirty="0"/>
              <a:t>Якщо впродовж встановленого строку Президент України не повернув закон для повторного розгляду, закон вважається схваленим ним і має бути підписаний та офіційно оприлюднений (ч. 3 ст. 94 Конституції України).</a:t>
            </a:r>
          </a:p>
        </p:txBody>
      </p:sp>
    </p:spTree>
    <p:extLst>
      <p:ext uri="{BB962C8B-B14F-4D97-AF65-F5344CB8AC3E}">
        <p14:creationId xmlns:p14="http://schemas.microsoft.com/office/powerpoint/2010/main" val="57583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627F30-2BE1-AE88-9798-03C4259BC40A}"/>
              </a:ext>
            </a:extLst>
          </p:cNvPr>
          <p:cNvSpPr>
            <a:spLocks noGrp="1"/>
          </p:cNvSpPr>
          <p:nvPr>
            <p:ph type="title"/>
          </p:nvPr>
        </p:nvSpPr>
        <p:spPr>
          <a:xfrm>
            <a:off x="838200" y="365125"/>
            <a:ext cx="10515600" cy="5869420"/>
          </a:xfrm>
          <a:solidFill>
            <a:schemeClr val="accent2"/>
          </a:solidFill>
        </p:spPr>
        <p:txBody>
          <a:bodyPr>
            <a:noAutofit/>
          </a:bodyPr>
          <a:lstStyle/>
          <a:p>
            <a:pPr algn="ctr"/>
            <a:r>
              <a:rPr lang="uk-UA" sz="3200" b="1" dirty="0"/>
              <a:t>Якщо Президент України повернув до Верховної Ради закон зі своїми вмотивованими і сформульованими пропозиціями, а Верховна Рада знову прийняла його не менш як двома третинами від її конституційного складу, Президент України зобов’язаний його підписати та офіційно оприлюднити протягом десяти днів (частини 2, 4 ст. 94 Конституції України). </a:t>
            </a:r>
          </a:p>
        </p:txBody>
      </p:sp>
    </p:spTree>
    <p:extLst>
      <p:ext uri="{BB962C8B-B14F-4D97-AF65-F5344CB8AC3E}">
        <p14:creationId xmlns:p14="http://schemas.microsoft.com/office/powerpoint/2010/main" val="225161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BEA8A-9187-E1EC-BFED-0618C89B8C39}"/>
              </a:ext>
            </a:extLst>
          </p:cNvPr>
          <p:cNvSpPr>
            <a:spLocks noGrp="1"/>
          </p:cNvSpPr>
          <p:nvPr>
            <p:ph type="title"/>
          </p:nvPr>
        </p:nvSpPr>
        <p:spPr>
          <a:solidFill>
            <a:schemeClr val="accent1"/>
          </a:solidFill>
        </p:spPr>
        <p:txBody>
          <a:bodyPr>
            <a:normAutofit/>
          </a:bodyPr>
          <a:lstStyle/>
          <a:p>
            <a:pPr algn="ctr"/>
            <a:r>
              <a:rPr lang="ru-RU" sz="2800" b="1" dirty="0"/>
              <a:t>ОФІЦІЙНІ ДРУКОВАНІ ВИДАННЯ, В ЯКИХ ПІДЛЯГАЄ ОПРИЛЮДНЕННЮ ЗАКОН УКРАЇНИ ПРО КРИМІНАЛЬНУ ВІДПОВІДАЛЬНІСТЬ (КРИМІНАЛЬНИЙ ЗАКОН, КК УКРАЇНИ)</a:t>
            </a:r>
          </a:p>
        </p:txBody>
      </p:sp>
      <p:sp>
        <p:nvSpPr>
          <p:cNvPr id="3" name="Объект 2">
            <a:extLst>
              <a:ext uri="{FF2B5EF4-FFF2-40B4-BE49-F238E27FC236}">
                <a16:creationId xmlns:a16="http://schemas.microsoft.com/office/drawing/2014/main" id="{5A243DD4-1846-273F-B496-5C36D0F26076}"/>
              </a:ext>
            </a:extLst>
          </p:cNvPr>
          <p:cNvSpPr>
            <a:spLocks noGrp="1"/>
          </p:cNvSpPr>
          <p:nvPr>
            <p:ph sz="half" idx="1"/>
          </p:nvPr>
        </p:nvSpPr>
        <p:spPr>
          <a:solidFill>
            <a:srgbClr val="FFFF00"/>
          </a:solidFill>
        </p:spPr>
        <p:txBody>
          <a:bodyPr>
            <a:normAutofit fontScale="62500" lnSpcReduction="20000"/>
          </a:bodyPr>
          <a:lstStyle/>
          <a:p>
            <a:r>
              <a:rPr lang="uk-UA" dirty="0"/>
              <a:t>Відповідно до ст. 1 Указу Президента України від 10 червня 1997 року № 503 «Про порядок офіційного оприлюднення нормативно-правових актів та набрання ними чинності» офіційними друкованими виданнями є: </a:t>
            </a:r>
          </a:p>
          <a:p>
            <a:r>
              <a:rPr lang="uk-UA" dirty="0"/>
              <a:t>1. «Офіційний вісник України; </a:t>
            </a:r>
          </a:p>
          <a:p>
            <a:r>
              <a:rPr lang="uk-UA" dirty="0"/>
              <a:t>2. газета «Президентський вісник»; </a:t>
            </a:r>
          </a:p>
          <a:p>
            <a:r>
              <a:rPr lang="uk-UA" dirty="0"/>
              <a:t>3. газета «Урядовий кур’єр»; </a:t>
            </a:r>
          </a:p>
          <a:p>
            <a:r>
              <a:rPr lang="uk-UA" dirty="0"/>
              <a:t>4. газета «Голос України»; </a:t>
            </a:r>
          </a:p>
          <a:p>
            <a:r>
              <a:rPr lang="uk-UA" dirty="0"/>
              <a:t>5. «Відомості Верховної Ради України»; </a:t>
            </a:r>
          </a:p>
          <a:p>
            <a:r>
              <a:rPr lang="uk-UA" dirty="0"/>
              <a:t>6. акти Верховної Ради України, Президента України, Кабінету Міністрів України можуть бути в окремих випадках офіційно оприлюднені через телебачення і радіо.</a:t>
            </a:r>
          </a:p>
        </p:txBody>
      </p:sp>
      <p:sp>
        <p:nvSpPr>
          <p:cNvPr id="4" name="Объект 3">
            <a:extLst>
              <a:ext uri="{FF2B5EF4-FFF2-40B4-BE49-F238E27FC236}">
                <a16:creationId xmlns:a16="http://schemas.microsoft.com/office/drawing/2014/main" id="{E0D97FF2-340B-7076-F5FB-A2B8720FB406}"/>
              </a:ext>
            </a:extLst>
          </p:cNvPr>
          <p:cNvSpPr>
            <a:spLocks noGrp="1"/>
          </p:cNvSpPr>
          <p:nvPr>
            <p:ph sz="half" idx="2"/>
          </p:nvPr>
        </p:nvSpPr>
        <p:spPr>
          <a:solidFill>
            <a:srgbClr val="FFFF00"/>
          </a:solidFill>
        </p:spPr>
        <p:txBody>
          <a:bodyPr>
            <a:normAutofit fontScale="62500" lnSpcReduction="20000"/>
          </a:bodyPr>
          <a:lstStyle/>
          <a:p>
            <a:r>
              <a:rPr lang="uk-UA" dirty="0"/>
              <a:t>Підписані Президентом України закони публікуються в газеті «Голос України» та у Відомостях Верховної Ради України. Публікація законів та інших актів Верховної Ради у цих друкованих засобах масової інформації є офіційним опублікуванням. Підписані Головою Верховної Ради України постанови та інші акти Верховної Ради не пізніше наступного дня після їх підписання передаються Апаратом Верховної Ради для опублікування в газеті «Голос України» та у Відомостях Верховної Ради України. Крім офіційного опублікування, закони, постанови та інші акти Верховної Ради також доводяться до відома населення шляхом їх оприлюднення на офіційному веб-сайті Верховної Ради (ч. 2 ст. 139 Закону України «Про Регламент Верховної Ради України» від 10 лютого 2010 року № 1861 (зі змінами, внесеними Законом України № 2578-VIII від 02.10.2018)</a:t>
            </a:r>
          </a:p>
        </p:txBody>
      </p:sp>
    </p:spTree>
    <p:extLst>
      <p:ext uri="{BB962C8B-B14F-4D97-AF65-F5344CB8AC3E}">
        <p14:creationId xmlns:p14="http://schemas.microsoft.com/office/powerpoint/2010/main" val="224309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48D79A-0044-9B82-04AC-333890C16D4F}"/>
              </a:ext>
            </a:extLst>
          </p:cNvPr>
          <p:cNvSpPr txBox="1"/>
          <p:nvPr/>
        </p:nvSpPr>
        <p:spPr>
          <a:xfrm>
            <a:off x="979055" y="757382"/>
            <a:ext cx="10991272" cy="3970318"/>
          </a:xfrm>
          <a:prstGeom prst="rect">
            <a:avLst/>
          </a:prstGeom>
          <a:solidFill>
            <a:schemeClr val="accent4"/>
          </a:solidFill>
        </p:spPr>
        <p:txBody>
          <a:bodyPr wrap="square">
            <a:spAutoFit/>
          </a:bodyPr>
          <a:lstStyle/>
          <a:p>
            <a:pPr algn="ctr"/>
            <a:r>
              <a:rPr lang="ru-RU" sz="2400" b="1" dirty="0"/>
              <a:t>БЕЗПОСЕРЕДНІЙ ВСТУП ЗАКОНУ УКРАЇНИ ПРО КРИМІНАЛЬНУ ВІДПОВІДАЛЬНІСТЬ (КРИМІНАЛЬНОГО ЗАКОНУ, КК УКРАЇНИ) В СИЛУ (НАБРАННЯ НИМ ЧИННОСТІ)</a:t>
            </a:r>
            <a:endParaRPr lang="en-US" sz="2400" b="1" dirty="0"/>
          </a:p>
          <a:p>
            <a:pPr algn="ctr"/>
            <a:endParaRPr lang="en-US" b="1" dirty="0"/>
          </a:p>
          <a:p>
            <a:r>
              <a:rPr lang="uk-UA" sz="2000" b="1" dirty="0"/>
              <a:t>Кримінальний закон набирає чинності через 10 днів з дня його офіційного оприлюднення, якщо інше не передбачено самим законом, але не раніше дня його опублікування (ч. 5 ст. 94 Конституції України).</a:t>
            </a:r>
          </a:p>
          <a:p>
            <a:endParaRPr lang="uk-UA" dirty="0"/>
          </a:p>
          <a:p>
            <a:pPr marL="285750" indent="-285750">
              <a:buFont typeface="Wingdings" panose="05000000000000000000" pitchFamily="2" charset="2"/>
              <a:buChar char="Ø"/>
            </a:pPr>
            <a:r>
              <a:rPr lang="uk-UA" b="1" dirty="0"/>
              <a:t>Закон набирає чинності через десять днів з дня його офіційного оприлюднення.</a:t>
            </a:r>
          </a:p>
          <a:p>
            <a:pPr marL="285750" indent="-285750">
              <a:buFont typeface="Wingdings" panose="05000000000000000000" pitchFamily="2" charset="2"/>
              <a:buChar char="Ø"/>
            </a:pPr>
            <a:endParaRPr lang="uk-UA" b="1" dirty="0"/>
          </a:p>
          <a:p>
            <a:pPr marL="285750" indent="-285750">
              <a:buFont typeface="Wingdings" panose="05000000000000000000" pitchFamily="2" charset="2"/>
              <a:buChar char="Ø"/>
            </a:pPr>
            <a:r>
              <a:rPr lang="uk-UA" b="1" dirty="0"/>
              <a:t>Закон набирає чинності з дня, визначеного кримінальним законом, але не раніше дня його офіційного оприлюднення.</a:t>
            </a:r>
          </a:p>
          <a:p>
            <a:pPr marL="285750" indent="-285750">
              <a:buFont typeface="Wingdings" panose="05000000000000000000" pitchFamily="2" charset="2"/>
              <a:buChar char="Ø"/>
            </a:pPr>
            <a:endParaRPr lang="uk-UA" b="1" dirty="0"/>
          </a:p>
          <a:p>
            <a:pPr marL="285750" indent="-285750">
              <a:buFont typeface="Wingdings" panose="05000000000000000000" pitchFamily="2" charset="2"/>
              <a:buChar char="Ø"/>
            </a:pPr>
            <a:r>
              <a:rPr lang="uk-UA" b="1" dirty="0"/>
              <a:t>Закон набирає чинності з дня його офіційного оприлюднення</a:t>
            </a:r>
          </a:p>
        </p:txBody>
      </p:sp>
    </p:spTree>
    <p:extLst>
      <p:ext uri="{BB962C8B-B14F-4D97-AF65-F5344CB8AC3E}">
        <p14:creationId xmlns:p14="http://schemas.microsoft.com/office/powerpoint/2010/main" val="3796739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0DD55E-C003-010F-86A2-B345BE15F59E}"/>
              </a:ext>
            </a:extLst>
          </p:cNvPr>
          <p:cNvSpPr>
            <a:spLocks noGrp="1"/>
          </p:cNvSpPr>
          <p:nvPr>
            <p:ph type="title"/>
          </p:nvPr>
        </p:nvSpPr>
        <p:spPr>
          <a:solidFill>
            <a:srgbClr val="FFFF00"/>
          </a:solidFill>
        </p:spPr>
        <p:txBody>
          <a:bodyPr>
            <a:normAutofit/>
          </a:bodyPr>
          <a:lstStyle/>
          <a:p>
            <a:pPr algn="ctr"/>
            <a:r>
              <a:rPr lang="ru-RU" sz="2800" b="1" dirty="0"/>
              <a:t>ЗВОРОТНА ДІЯ ЗАКОНУ УКРАЇНИ ПРО КРИМІНАЛЬНУ ВІДПОВІДАЛЬНІСТЬ (КРИМІНАЛЬНОГО ЗАКОНУ, КК УКРАЇНИ) В ЧАСІ (ПРИНЦИП РЕТРОАКТИВНОСТІ)</a:t>
            </a:r>
            <a:endParaRPr lang="uk-UA" sz="2800" b="1" dirty="0"/>
          </a:p>
        </p:txBody>
      </p:sp>
      <p:sp>
        <p:nvSpPr>
          <p:cNvPr id="3" name="Текст 2">
            <a:extLst>
              <a:ext uri="{FF2B5EF4-FFF2-40B4-BE49-F238E27FC236}">
                <a16:creationId xmlns:a16="http://schemas.microsoft.com/office/drawing/2014/main" id="{52C7773E-AF3F-D268-1C78-069F98B96ADB}"/>
              </a:ext>
            </a:extLst>
          </p:cNvPr>
          <p:cNvSpPr>
            <a:spLocks noGrp="1"/>
          </p:cNvSpPr>
          <p:nvPr>
            <p:ph type="body" idx="1"/>
          </p:nvPr>
        </p:nvSpPr>
        <p:spPr>
          <a:xfrm>
            <a:off x="839788" y="1681163"/>
            <a:ext cx="5157787" cy="823912"/>
          </a:xfrm>
          <a:solidFill>
            <a:schemeClr val="accent4">
              <a:lumMod val="60000"/>
              <a:lumOff val="40000"/>
            </a:schemeClr>
          </a:solidFill>
        </p:spPr>
        <p:txBody>
          <a:bodyPr>
            <a:normAutofit fontScale="70000" lnSpcReduction="20000"/>
          </a:bodyPr>
          <a:lstStyle/>
          <a:p>
            <a:r>
              <a:rPr lang="uk-UA" dirty="0"/>
              <a:t>Кримінальний закон має зворотну дію в часі (частини 1, 3 ст. 5 КК України):</a:t>
            </a:r>
          </a:p>
          <a:p>
            <a:endParaRPr lang="uk-UA" dirty="0"/>
          </a:p>
        </p:txBody>
      </p:sp>
      <p:sp>
        <p:nvSpPr>
          <p:cNvPr id="4" name="Объект 3">
            <a:extLst>
              <a:ext uri="{FF2B5EF4-FFF2-40B4-BE49-F238E27FC236}">
                <a16:creationId xmlns:a16="http://schemas.microsoft.com/office/drawing/2014/main" id="{F388D326-261C-7272-77F7-7327287EADD6}"/>
              </a:ext>
            </a:extLst>
          </p:cNvPr>
          <p:cNvSpPr>
            <a:spLocks noGrp="1"/>
          </p:cNvSpPr>
          <p:nvPr>
            <p:ph sz="half" idx="2"/>
          </p:nvPr>
        </p:nvSpPr>
        <p:spPr>
          <a:solidFill>
            <a:schemeClr val="accent4">
              <a:lumMod val="60000"/>
              <a:lumOff val="40000"/>
            </a:schemeClr>
          </a:solidFill>
        </p:spPr>
        <p:txBody>
          <a:bodyPr>
            <a:normAutofit fontScale="70000" lnSpcReduction="20000"/>
          </a:bodyPr>
          <a:lstStyle/>
          <a:p>
            <a:r>
              <a:rPr lang="uk-UA" dirty="0"/>
              <a:t>якщо він скасовує злочинність діяння; </a:t>
            </a:r>
          </a:p>
          <a:p>
            <a:r>
              <a:rPr lang="uk-UA" dirty="0"/>
              <a:t>якщо він пом’якшує кримінальну відповідальність; </a:t>
            </a:r>
          </a:p>
          <a:p>
            <a:r>
              <a:rPr lang="uk-UA" dirty="0"/>
              <a:t>якщо він іншим чином поліпшує становище особи; </a:t>
            </a:r>
          </a:p>
          <a:p>
            <a:r>
              <a:rPr lang="uk-UA" dirty="0"/>
              <a:t>якщо він частково пом’якшує або іншим чином поліпшує становище особи, а частково посилює кримінальну відповідальність або іншим чином погіршує становище особи – в тій його частині, що пом’якшує кримінальну відповідальність або іншим чином поліпшує становище особи.</a:t>
            </a:r>
          </a:p>
        </p:txBody>
      </p:sp>
      <p:sp>
        <p:nvSpPr>
          <p:cNvPr id="5" name="Текст 4">
            <a:extLst>
              <a:ext uri="{FF2B5EF4-FFF2-40B4-BE49-F238E27FC236}">
                <a16:creationId xmlns:a16="http://schemas.microsoft.com/office/drawing/2014/main" id="{CA62A097-6E59-9A18-DABC-D9C4EE248055}"/>
              </a:ext>
            </a:extLst>
          </p:cNvPr>
          <p:cNvSpPr>
            <a:spLocks noGrp="1"/>
          </p:cNvSpPr>
          <p:nvPr>
            <p:ph type="body" sz="quarter" idx="3"/>
          </p:nvPr>
        </p:nvSpPr>
        <p:spPr>
          <a:solidFill>
            <a:schemeClr val="accent5">
              <a:lumMod val="60000"/>
              <a:lumOff val="40000"/>
            </a:schemeClr>
          </a:solidFill>
        </p:spPr>
        <p:txBody>
          <a:bodyPr>
            <a:normAutofit fontScale="70000" lnSpcReduction="20000"/>
          </a:bodyPr>
          <a:lstStyle/>
          <a:p>
            <a:r>
              <a:rPr lang="uk-UA" dirty="0"/>
              <a:t>Кримінальний закон не має зворотної дії в </a:t>
            </a:r>
          </a:p>
          <a:p>
            <a:r>
              <a:rPr lang="uk-UA" dirty="0"/>
              <a:t>часі – інверсійна норма (частини 2, 3 ст. 5 КК України):</a:t>
            </a:r>
          </a:p>
        </p:txBody>
      </p:sp>
      <p:sp>
        <p:nvSpPr>
          <p:cNvPr id="6" name="Объект 5">
            <a:extLst>
              <a:ext uri="{FF2B5EF4-FFF2-40B4-BE49-F238E27FC236}">
                <a16:creationId xmlns:a16="http://schemas.microsoft.com/office/drawing/2014/main" id="{14ACD309-7E1E-947B-81C2-5E6781CDBA56}"/>
              </a:ext>
            </a:extLst>
          </p:cNvPr>
          <p:cNvSpPr>
            <a:spLocks noGrp="1"/>
          </p:cNvSpPr>
          <p:nvPr>
            <p:ph sz="quarter" idx="4"/>
          </p:nvPr>
        </p:nvSpPr>
        <p:spPr>
          <a:solidFill>
            <a:schemeClr val="accent5">
              <a:lumMod val="60000"/>
              <a:lumOff val="40000"/>
            </a:schemeClr>
          </a:solidFill>
        </p:spPr>
        <p:txBody>
          <a:bodyPr>
            <a:normAutofit fontScale="70000" lnSpcReduction="20000"/>
          </a:bodyPr>
          <a:lstStyle/>
          <a:p>
            <a:r>
              <a:rPr lang="uk-UA" dirty="0"/>
              <a:t>якщо він встановлює злочинність діяння; </a:t>
            </a:r>
          </a:p>
          <a:p>
            <a:r>
              <a:rPr lang="uk-UA" dirty="0"/>
              <a:t>якщо він посилює кримінальну відповідальність; </a:t>
            </a:r>
          </a:p>
          <a:p>
            <a:r>
              <a:rPr lang="uk-UA" dirty="0"/>
              <a:t>якщо він іншим чином погіршує становище особи; </a:t>
            </a:r>
          </a:p>
          <a:p>
            <a:r>
              <a:rPr lang="uk-UA" dirty="0"/>
              <a:t>якщо він частково пом’якшує або іншим чином поліпшує становище особи, а частково посилює кримінальну відповідальність або іншим чином погіршує становище особи – в тій його частині, що посилює кримінальну відповідальність або іншим чином погіршує становище особи. </a:t>
            </a:r>
          </a:p>
        </p:txBody>
      </p:sp>
    </p:spTree>
    <p:extLst>
      <p:ext uri="{BB962C8B-B14F-4D97-AF65-F5344CB8AC3E}">
        <p14:creationId xmlns:p14="http://schemas.microsoft.com/office/powerpoint/2010/main" val="343252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F7391B-ADA6-8D76-B4A4-D01493D31E6E}"/>
              </a:ext>
            </a:extLst>
          </p:cNvPr>
          <p:cNvSpPr>
            <a:spLocks noGrp="1"/>
          </p:cNvSpPr>
          <p:nvPr>
            <p:ph type="title"/>
          </p:nvPr>
        </p:nvSpPr>
        <p:spPr>
          <a:solidFill>
            <a:srgbClr val="00B050"/>
          </a:solidFill>
        </p:spPr>
        <p:txBody>
          <a:bodyPr>
            <a:normAutofit/>
          </a:bodyPr>
          <a:lstStyle/>
          <a:p>
            <a:pPr algn="ctr"/>
            <a:r>
              <a:rPr lang="ru-RU" sz="4000" b="1" dirty="0"/>
              <a:t>ЧАС ВЧИНЕННЯ ЗЛОЧИНУ</a:t>
            </a:r>
            <a:endParaRPr lang="uk-UA" sz="4000" b="1" dirty="0"/>
          </a:p>
        </p:txBody>
      </p:sp>
      <p:sp>
        <p:nvSpPr>
          <p:cNvPr id="3" name="Объект 2">
            <a:extLst>
              <a:ext uri="{FF2B5EF4-FFF2-40B4-BE49-F238E27FC236}">
                <a16:creationId xmlns:a16="http://schemas.microsoft.com/office/drawing/2014/main" id="{5EBD89EB-CD39-303F-0DE8-DD574EC06C55}"/>
              </a:ext>
            </a:extLst>
          </p:cNvPr>
          <p:cNvSpPr>
            <a:spLocks noGrp="1"/>
          </p:cNvSpPr>
          <p:nvPr>
            <p:ph sz="half" idx="1"/>
          </p:nvPr>
        </p:nvSpPr>
        <p:spPr>
          <a:solidFill>
            <a:srgbClr val="FFFF00"/>
          </a:solidFill>
        </p:spPr>
        <p:txBody>
          <a:bodyPr>
            <a:normAutofit fontScale="85000" lnSpcReduction="10000"/>
          </a:bodyPr>
          <a:lstStyle/>
          <a:p>
            <a:r>
              <a:rPr lang="uk-UA" dirty="0"/>
              <a:t>Підставою кримінальної відповідальності є вчинення особою суспільно небезпечного діяння, яке містить склад кримінального правопорушення, передбаченого КК України (ч. 1 ст. 2 КК України). </a:t>
            </a:r>
          </a:p>
        </p:txBody>
      </p:sp>
      <p:sp>
        <p:nvSpPr>
          <p:cNvPr id="4" name="Объект 3">
            <a:extLst>
              <a:ext uri="{FF2B5EF4-FFF2-40B4-BE49-F238E27FC236}">
                <a16:creationId xmlns:a16="http://schemas.microsoft.com/office/drawing/2014/main" id="{46B0B1A7-1E53-ABFF-E7E8-3B114A00484B}"/>
              </a:ext>
            </a:extLst>
          </p:cNvPr>
          <p:cNvSpPr>
            <a:spLocks noGrp="1"/>
          </p:cNvSpPr>
          <p:nvPr>
            <p:ph sz="half" idx="2"/>
          </p:nvPr>
        </p:nvSpPr>
        <p:spPr>
          <a:solidFill>
            <a:srgbClr val="FFFF00"/>
          </a:solidFill>
        </p:spPr>
        <p:txBody>
          <a:bodyPr>
            <a:normAutofit fontScale="85000" lnSpcReduction="10000"/>
          </a:bodyPr>
          <a:lstStyle/>
          <a:p>
            <a:r>
              <a:rPr lang="uk-UA" dirty="0"/>
              <a:t>Часом вчинення кримінального правопорушення визнається час вчинення особою передбаченої законом про кримінальну відповідальність дії або бездіяльності (ч. 3 ст. 4 КК України).</a:t>
            </a:r>
          </a:p>
          <a:p>
            <a:r>
              <a:rPr lang="uk-UA" dirty="0"/>
              <a:t>Кримінальна протиправність і караність, а також інші кримінально-правові наслідки діяння визначаються законом про кримінальну відповідальність, що діяв на час вчинення цього діяння</a:t>
            </a:r>
            <a:r>
              <a:rPr lang="ru-RU" dirty="0"/>
              <a:t> (ч. 2 ст. 4 КК </a:t>
            </a:r>
            <a:r>
              <a:rPr lang="ru-RU" dirty="0" err="1"/>
              <a:t>України</a:t>
            </a:r>
            <a:r>
              <a:rPr lang="ru-RU" dirty="0"/>
              <a:t>).</a:t>
            </a:r>
            <a:endParaRPr lang="uk-UA" dirty="0"/>
          </a:p>
        </p:txBody>
      </p:sp>
    </p:spTree>
    <p:extLst>
      <p:ext uri="{BB962C8B-B14F-4D97-AF65-F5344CB8AC3E}">
        <p14:creationId xmlns:p14="http://schemas.microsoft.com/office/powerpoint/2010/main" val="8097127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2847</Words>
  <Application>Microsoft Office PowerPoint</Application>
  <PresentationFormat>Широкоэкранный</PresentationFormat>
  <Paragraphs>137</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Calibri Light</vt:lpstr>
      <vt:lpstr>Times New Roman</vt:lpstr>
      <vt:lpstr>Wingdings</vt:lpstr>
      <vt:lpstr>Тема Office</vt:lpstr>
      <vt:lpstr>        ТЕМА 3. ЧИННІСТЬ ЗАКОНУ ПРО КРИМІНАЛЬНУ ВІДПОВІДАЛЬНІСТЬ У ЧАСІ ТА ПРОСТОРІ  </vt:lpstr>
      <vt:lpstr>ЧИННІСТЬ ЗАКОНУ УКРАЇНИ ПРО КРИМІНАЛЬНУ ВІДПОВІДАЛЬНІСТЬ (КРИМІНАЛЬНОГО ЗАКОНУ, КК УКРАЇНИ)  </vt:lpstr>
      <vt:lpstr>НАБРАННЯ ЧИННОСТІ ЗАКОНОМ УКРАЇНИ ПРО КРИМІНАЛЬНУ ВІДПОВІДАЛЬНІСТЬ (КРИМІНАЛЬНОГО ЗАКОНУ, КК УКРАЇНИ)</vt:lpstr>
      <vt:lpstr>ОПРИЛЮДНЕННЯ ЗАКОНУ УКРАЇНИ ПРО КРИМІНАЛЬНУ ВІДПОВІДАЛЬНІСТЬ (КРИМІНАЛЬНОГО ЗАКОНУ, КК УКРАЇНИ)</vt:lpstr>
      <vt:lpstr>Якщо Президент України повернув до Верховної Ради закон зі своїми вмотивованими і сформульованими пропозиціями, а Верховна Рада знову прийняла його не менш як двома третинами від її конституційного складу, Президент України зобов’язаний його підписати та офіційно оприлюднити протягом десяти днів (частини 2, 4 ст. 94 Конституції України). </vt:lpstr>
      <vt:lpstr>ОФІЦІЙНІ ДРУКОВАНІ ВИДАННЯ, В ЯКИХ ПІДЛЯГАЄ ОПРИЛЮДНЕННЮ ЗАКОН УКРАЇНИ ПРО КРИМІНАЛЬНУ ВІДПОВІДАЛЬНІСТЬ (КРИМІНАЛЬНИЙ ЗАКОН, КК УКРАЇНИ)</vt:lpstr>
      <vt:lpstr>Презентация PowerPoint</vt:lpstr>
      <vt:lpstr>ЗВОРОТНА ДІЯ ЗАКОНУ УКРАЇНИ ПРО КРИМІНАЛЬНУ ВІДПОВІДАЛЬНІСТЬ (КРИМІНАЛЬНОГО ЗАКОНУ, КК УКРАЇНИ) В ЧАСІ (ПРИНЦИП РЕТРОАКТИВНОСТІ)</vt:lpstr>
      <vt:lpstr>ЧАС ВЧИНЕННЯ ЗЛОЧИНУ</vt:lpstr>
      <vt:lpstr>ЧИННІСТЬ ЗАКОНУ УКРАЇНИ ПРО КРИМІНАЛЬНУ ВІДПОВІДАЛЬНІСТЬ (КРИМІНАЛЬНОГО ЗАКОНУ, КК УКРАЇНИ) У ПРОСТОРІ</vt:lpstr>
      <vt:lpstr>ЧИННІСТЬ ЗАКОНУ УКРАЇНИ ПРО КРИМІНАЛЬНУ ВІДПОВІДАЛЬНІСТЬ (КРИМІНАЛЬНОГО ЗАКОНУ, КК УКРАЇНИ) ПОШИРЮЄТЬСЯ: </vt:lpstr>
      <vt:lpstr>  ЧИННІСТЬ ЗАКОНУ УКРАЇНИ ПРО КРИМІНАЛЬНУ ВІДПОВІДАЛЬНІСТЬ (КРИМІНАЛЬНОГО ЗАКОНУ, КК УКРАЇНИ) ПОШИРЮЄТЬСЯ:  </vt:lpstr>
      <vt:lpstr>  ПРИНЦИП ГРОМАДЯНСТВА   </vt:lpstr>
      <vt:lpstr>РЕАЛЬНИЙ ПРИНЦИП</vt:lpstr>
      <vt:lpstr>  Універсальний принцип  </vt:lpstr>
      <vt:lpstr>Важливе значення при характеристиці дії закону про кримінальну відповідальність у просторі має інститут екстрадиції (ст. 10 КК). Взагалі, екстрадиція – це передача однією державою особи, яка вчинила злочин або була затримана на території цієї держави, іншій державі громадянином якої ця особа є для притягнення її до кримінальної відповідальності і віддання до суду або для відбування покарання. </vt:lpstr>
      <vt:lpstr>ЧИННІСТЬ ЗАКОНУ УКРАЇНИ ПРО КРИМІНАЛЬНУ ВІДПОВІДАЛЬНІСТЬ (КРИМІНАЛЬНОГО ЗАКОНУ, КК УКРАЇНИ) НА КОЛО ОСІБ</vt:lpstr>
      <vt:lpstr>ЧИННІСТЬ ЗАКОНУ УКРАЇНИ ПРО КРИМІНАЛЬНУ ВІДПОВІДАЛЬНІСТЬ (КРИМІНАЛЬНОГО ЗАКОНУ, КК УКРАЇНИ) НЕ ПОШИРЮЄТЬСЯ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ЧИННІСТЬ ЗАКОНУ ПРО КРИМІНАЛЬНУ ВІДПОВІДАЛЬНІСТЬ У ЧАСІ ТА ПРОСТОРІ</dc:title>
  <dc:creator>Vladimir Petrov</dc:creator>
  <cp:lastModifiedBy>Vladimir Petrov</cp:lastModifiedBy>
  <cp:revision>5</cp:revision>
  <dcterms:created xsi:type="dcterms:W3CDTF">2022-09-13T08:29:14Z</dcterms:created>
  <dcterms:modified xsi:type="dcterms:W3CDTF">2022-09-19T06:56:29Z</dcterms:modified>
</cp:coreProperties>
</file>