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59" d="100"/>
          <a:sy n="59" d="100"/>
        </p:scale>
        <p:origin x="-226" y="4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F0C1AB-ADAF-CA6C-A356-9F6092790680}"/>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BC1CD7B4-45EA-3E1C-9467-8AAD19E72D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34231B4A-6C7B-9622-DC4F-81E48009A158}"/>
              </a:ext>
            </a:extLst>
          </p:cNvPr>
          <p:cNvSpPr>
            <a:spLocks noGrp="1"/>
          </p:cNvSpPr>
          <p:nvPr>
            <p:ph type="dt" sz="half" idx="10"/>
          </p:nvPr>
        </p:nvSpPr>
        <p:spPr/>
        <p:txBody>
          <a:bodyPr/>
          <a:lstStyle/>
          <a:p>
            <a:fld id="{D031B510-EB45-4974-A521-2A7131AA03CA}" type="datetimeFigureOut">
              <a:rPr lang="uk-UA" smtClean="0"/>
              <a:t>20.09.2022</a:t>
            </a:fld>
            <a:endParaRPr lang="uk-UA"/>
          </a:p>
        </p:txBody>
      </p:sp>
      <p:sp>
        <p:nvSpPr>
          <p:cNvPr id="5" name="Нижний колонтитул 4">
            <a:extLst>
              <a:ext uri="{FF2B5EF4-FFF2-40B4-BE49-F238E27FC236}">
                <a16:creationId xmlns:a16="http://schemas.microsoft.com/office/drawing/2014/main" id="{900D7F84-DF85-FB61-027B-3C10DB7EAC61}"/>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D61F7013-E4D8-60CD-28CB-F347B99A0D73}"/>
              </a:ext>
            </a:extLst>
          </p:cNvPr>
          <p:cNvSpPr>
            <a:spLocks noGrp="1"/>
          </p:cNvSpPr>
          <p:nvPr>
            <p:ph type="sldNum" sz="quarter" idx="12"/>
          </p:nvPr>
        </p:nvSpPr>
        <p:spPr/>
        <p:txBody>
          <a:bodyPr/>
          <a:lstStyle/>
          <a:p>
            <a:fld id="{6340AB25-4D2C-486B-828B-0DADE712F675}" type="slidenum">
              <a:rPr lang="uk-UA" smtClean="0"/>
              <a:t>‹#›</a:t>
            </a:fld>
            <a:endParaRPr lang="uk-UA"/>
          </a:p>
        </p:txBody>
      </p:sp>
    </p:spTree>
    <p:extLst>
      <p:ext uri="{BB962C8B-B14F-4D97-AF65-F5344CB8AC3E}">
        <p14:creationId xmlns:p14="http://schemas.microsoft.com/office/powerpoint/2010/main" val="1164973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1EC617-DCF0-E86B-CCA4-04CD63AD17A4}"/>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06D8387F-313A-091A-453B-507B5EAF6AB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0F0DDC54-2B86-F0F4-B82C-C76C4FFFC134}"/>
              </a:ext>
            </a:extLst>
          </p:cNvPr>
          <p:cNvSpPr>
            <a:spLocks noGrp="1"/>
          </p:cNvSpPr>
          <p:nvPr>
            <p:ph type="dt" sz="half" idx="10"/>
          </p:nvPr>
        </p:nvSpPr>
        <p:spPr/>
        <p:txBody>
          <a:bodyPr/>
          <a:lstStyle/>
          <a:p>
            <a:fld id="{D031B510-EB45-4974-A521-2A7131AA03CA}" type="datetimeFigureOut">
              <a:rPr lang="uk-UA" smtClean="0"/>
              <a:t>20.09.2022</a:t>
            </a:fld>
            <a:endParaRPr lang="uk-UA"/>
          </a:p>
        </p:txBody>
      </p:sp>
      <p:sp>
        <p:nvSpPr>
          <p:cNvPr id="5" name="Нижний колонтитул 4">
            <a:extLst>
              <a:ext uri="{FF2B5EF4-FFF2-40B4-BE49-F238E27FC236}">
                <a16:creationId xmlns:a16="http://schemas.microsoft.com/office/drawing/2014/main" id="{01F5C7B4-404E-9F1F-0148-59347AF93063}"/>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153E2CE4-A86B-BDD8-466E-968B303B6CC5}"/>
              </a:ext>
            </a:extLst>
          </p:cNvPr>
          <p:cNvSpPr>
            <a:spLocks noGrp="1"/>
          </p:cNvSpPr>
          <p:nvPr>
            <p:ph type="sldNum" sz="quarter" idx="12"/>
          </p:nvPr>
        </p:nvSpPr>
        <p:spPr/>
        <p:txBody>
          <a:bodyPr/>
          <a:lstStyle/>
          <a:p>
            <a:fld id="{6340AB25-4D2C-486B-828B-0DADE712F675}" type="slidenum">
              <a:rPr lang="uk-UA" smtClean="0"/>
              <a:t>‹#›</a:t>
            </a:fld>
            <a:endParaRPr lang="uk-UA"/>
          </a:p>
        </p:txBody>
      </p:sp>
    </p:spTree>
    <p:extLst>
      <p:ext uri="{BB962C8B-B14F-4D97-AF65-F5344CB8AC3E}">
        <p14:creationId xmlns:p14="http://schemas.microsoft.com/office/powerpoint/2010/main" val="1669445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93056DF5-9A65-DEFD-6935-42617CFF1CC8}"/>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5F9B28D4-B527-7A60-AC91-8819F357413C}"/>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E41CBB0D-7283-BD3A-FCFF-396344C5EC8E}"/>
              </a:ext>
            </a:extLst>
          </p:cNvPr>
          <p:cNvSpPr>
            <a:spLocks noGrp="1"/>
          </p:cNvSpPr>
          <p:nvPr>
            <p:ph type="dt" sz="half" idx="10"/>
          </p:nvPr>
        </p:nvSpPr>
        <p:spPr/>
        <p:txBody>
          <a:bodyPr/>
          <a:lstStyle/>
          <a:p>
            <a:fld id="{D031B510-EB45-4974-A521-2A7131AA03CA}" type="datetimeFigureOut">
              <a:rPr lang="uk-UA" smtClean="0"/>
              <a:t>20.09.2022</a:t>
            </a:fld>
            <a:endParaRPr lang="uk-UA"/>
          </a:p>
        </p:txBody>
      </p:sp>
      <p:sp>
        <p:nvSpPr>
          <p:cNvPr id="5" name="Нижний колонтитул 4">
            <a:extLst>
              <a:ext uri="{FF2B5EF4-FFF2-40B4-BE49-F238E27FC236}">
                <a16:creationId xmlns:a16="http://schemas.microsoft.com/office/drawing/2014/main" id="{F8F6267F-A0C8-1516-AEF9-A83F2A774BFE}"/>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6282E856-20D5-736F-A352-3EF6530279B9}"/>
              </a:ext>
            </a:extLst>
          </p:cNvPr>
          <p:cNvSpPr>
            <a:spLocks noGrp="1"/>
          </p:cNvSpPr>
          <p:nvPr>
            <p:ph type="sldNum" sz="quarter" idx="12"/>
          </p:nvPr>
        </p:nvSpPr>
        <p:spPr/>
        <p:txBody>
          <a:bodyPr/>
          <a:lstStyle/>
          <a:p>
            <a:fld id="{6340AB25-4D2C-486B-828B-0DADE712F675}" type="slidenum">
              <a:rPr lang="uk-UA" smtClean="0"/>
              <a:t>‹#›</a:t>
            </a:fld>
            <a:endParaRPr lang="uk-UA"/>
          </a:p>
        </p:txBody>
      </p:sp>
    </p:spTree>
    <p:extLst>
      <p:ext uri="{BB962C8B-B14F-4D97-AF65-F5344CB8AC3E}">
        <p14:creationId xmlns:p14="http://schemas.microsoft.com/office/powerpoint/2010/main" val="2214211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C045FF-9679-5186-D3F5-0C06EE1AC1F2}"/>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59250E72-1ED9-9EA3-4BD3-27F2A4F9BD0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41F3ADE3-18FF-EB9B-2E0A-ECC4609B9D7A}"/>
              </a:ext>
            </a:extLst>
          </p:cNvPr>
          <p:cNvSpPr>
            <a:spLocks noGrp="1"/>
          </p:cNvSpPr>
          <p:nvPr>
            <p:ph type="dt" sz="half" idx="10"/>
          </p:nvPr>
        </p:nvSpPr>
        <p:spPr/>
        <p:txBody>
          <a:bodyPr/>
          <a:lstStyle/>
          <a:p>
            <a:fld id="{D031B510-EB45-4974-A521-2A7131AA03CA}" type="datetimeFigureOut">
              <a:rPr lang="uk-UA" smtClean="0"/>
              <a:t>20.09.2022</a:t>
            </a:fld>
            <a:endParaRPr lang="uk-UA"/>
          </a:p>
        </p:txBody>
      </p:sp>
      <p:sp>
        <p:nvSpPr>
          <p:cNvPr id="5" name="Нижний колонтитул 4">
            <a:extLst>
              <a:ext uri="{FF2B5EF4-FFF2-40B4-BE49-F238E27FC236}">
                <a16:creationId xmlns:a16="http://schemas.microsoft.com/office/drawing/2014/main" id="{282A457E-69BB-730D-9370-3EDB274A3766}"/>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8CAB5355-4977-47B8-B1AB-6393A41BFE9C}"/>
              </a:ext>
            </a:extLst>
          </p:cNvPr>
          <p:cNvSpPr>
            <a:spLocks noGrp="1"/>
          </p:cNvSpPr>
          <p:nvPr>
            <p:ph type="sldNum" sz="quarter" idx="12"/>
          </p:nvPr>
        </p:nvSpPr>
        <p:spPr/>
        <p:txBody>
          <a:bodyPr/>
          <a:lstStyle/>
          <a:p>
            <a:fld id="{6340AB25-4D2C-486B-828B-0DADE712F675}" type="slidenum">
              <a:rPr lang="uk-UA" smtClean="0"/>
              <a:t>‹#›</a:t>
            </a:fld>
            <a:endParaRPr lang="uk-UA"/>
          </a:p>
        </p:txBody>
      </p:sp>
    </p:spTree>
    <p:extLst>
      <p:ext uri="{BB962C8B-B14F-4D97-AF65-F5344CB8AC3E}">
        <p14:creationId xmlns:p14="http://schemas.microsoft.com/office/powerpoint/2010/main" val="1877315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E7A92D-CEDF-47D7-8DA9-BA5432A7D4BC}"/>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2B7DD6B2-0963-6AF6-32CC-EF48818662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4F31B0D8-5AE9-E73E-6326-CFCAD8E776C9}"/>
              </a:ext>
            </a:extLst>
          </p:cNvPr>
          <p:cNvSpPr>
            <a:spLocks noGrp="1"/>
          </p:cNvSpPr>
          <p:nvPr>
            <p:ph type="dt" sz="half" idx="10"/>
          </p:nvPr>
        </p:nvSpPr>
        <p:spPr/>
        <p:txBody>
          <a:bodyPr/>
          <a:lstStyle/>
          <a:p>
            <a:fld id="{D031B510-EB45-4974-A521-2A7131AA03CA}" type="datetimeFigureOut">
              <a:rPr lang="uk-UA" smtClean="0"/>
              <a:t>20.09.2022</a:t>
            </a:fld>
            <a:endParaRPr lang="uk-UA"/>
          </a:p>
        </p:txBody>
      </p:sp>
      <p:sp>
        <p:nvSpPr>
          <p:cNvPr id="5" name="Нижний колонтитул 4">
            <a:extLst>
              <a:ext uri="{FF2B5EF4-FFF2-40B4-BE49-F238E27FC236}">
                <a16:creationId xmlns:a16="http://schemas.microsoft.com/office/drawing/2014/main" id="{544E6ED3-DA1D-2A9B-7B5B-4E8D496B4486}"/>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A6BEA994-34E1-94FC-268B-44B33FB0999F}"/>
              </a:ext>
            </a:extLst>
          </p:cNvPr>
          <p:cNvSpPr>
            <a:spLocks noGrp="1"/>
          </p:cNvSpPr>
          <p:nvPr>
            <p:ph type="sldNum" sz="quarter" idx="12"/>
          </p:nvPr>
        </p:nvSpPr>
        <p:spPr/>
        <p:txBody>
          <a:bodyPr/>
          <a:lstStyle/>
          <a:p>
            <a:fld id="{6340AB25-4D2C-486B-828B-0DADE712F675}" type="slidenum">
              <a:rPr lang="uk-UA" smtClean="0"/>
              <a:t>‹#›</a:t>
            </a:fld>
            <a:endParaRPr lang="uk-UA"/>
          </a:p>
        </p:txBody>
      </p:sp>
    </p:spTree>
    <p:extLst>
      <p:ext uri="{BB962C8B-B14F-4D97-AF65-F5344CB8AC3E}">
        <p14:creationId xmlns:p14="http://schemas.microsoft.com/office/powerpoint/2010/main" val="1487389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FE6A1A-BFDF-D7EB-2812-2AFA946350F0}"/>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E60BA37E-E49E-F17F-6BA4-C21948F1AC99}"/>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D98914F2-7FFC-CBF1-A349-BFF55551FD1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9575395E-D1FA-5DFD-CEE7-A2AFA24CFEC9}"/>
              </a:ext>
            </a:extLst>
          </p:cNvPr>
          <p:cNvSpPr>
            <a:spLocks noGrp="1"/>
          </p:cNvSpPr>
          <p:nvPr>
            <p:ph type="dt" sz="half" idx="10"/>
          </p:nvPr>
        </p:nvSpPr>
        <p:spPr/>
        <p:txBody>
          <a:bodyPr/>
          <a:lstStyle/>
          <a:p>
            <a:fld id="{D031B510-EB45-4974-A521-2A7131AA03CA}" type="datetimeFigureOut">
              <a:rPr lang="uk-UA" smtClean="0"/>
              <a:t>20.09.2022</a:t>
            </a:fld>
            <a:endParaRPr lang="uk-UA"/>
          </a:p>
        </p:txBody>
      </p:sp>
      <p:sp>
        <p:nvSpPr>
          <p:cNvPr id="6" name="Нижний колонтитул 5">
            <a:extLst>
              <a:ext uri="{FF2B5EF4-FFF2-40B4-BE49-F238E27FC236}">
                <a16:creationId xmlns:a16="http://schemas.microsoft.com/office/drawing/2014/main" id="{DF891D78-36F3-17A1-7739-66D77CCAA8A2}"/>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71AD3EE5-9900-1C3D-6EB3-C6E90081707F}"/>
              </a:ext>
            </a:extLst>
          </p:cNvPr>
          <p:cNvSpPr>
            <a:spLocks noGrp="1"/>
          </p:cNvSpPr>
          <p:nvPr>
            <p:ph type="sldNum" sz="quarter" idx="12"/>
          </p:nvPr>
        </p:nvSpPr>
        <p:spPr/>
        <p:txBody>
          <a:bodyPr/>
          <a:lstStyle/>
          <a:p>
            <a:fld id="{6340AB25-4D2C-486B-828B-0DADE712F675}" type="slidenum">
              <a:rPr lang="uk-UA" smtClean="0"/>
              <a:t>‹#›</a:t>
            </a:fld>
            <a:endParaRPr lang="uk-UA"/>
          </a:p>
        </p:txBody>
      </p:sp>
    </p:spTree>
    <p:extLst>
      <p:ext uri="{BB962C8B-B14F-4D97-AF65-F5344CB8AC3E}">
        <p14:creationId xmlns:p14="http://schemas.microsoft.com/office/powerpoint/2010/main" val="3514357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EABE2C-3844-1CC4-244A-771A5D24B7DC}"/>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B09DEAA7-C205-1E1F-3F56-A01784DECE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2E787844-E5DF-EC72-632B-892E7D931A12}"/>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7AFEA855-407B-2972-3CF3-F95469A401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D1E547B5-BA8D-E211-751B-C4045D88F91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2B126225-12D8-0E6D-79AE-95EC201556FF}"/>
              </a:ext>
            </a:extLst>
          </p:cNvPr>
          <p:cNvSpPr>
            <a:spLocks noGrp="1"/>
          </p:cNvSpPr>
          <p:nvPr>
            <p:ph type="dt" sz="half" idx="10"/>
          </p:nvPr>
        </p:nvSpPr>
        <p:spPr/>
        <p:txBody>
          <a:bodyPr/>
          <a:lstStyle/>
          <a:p>
            <a:fld id="{D031B510-EB45-4974-A521-2A7131AA03CA}" type="datetimeFigureOut">
              <a:rPr lang="uk-UA" smtClean="0"/>
              <a:t>20.09.2022</a:t>
            </a:fld>
            <a:endParaRPr lang="uk-UA"/>
          </a:p>
        </p:txBody>
      </p:sp>
      <p:sp>
        <p:nvSpPr>
          <p:cNvPr id="8" name="Нижний колонтитул 7">
            <a:extLst>
              <a:ext uri="{FF2B5EF4-FFF2-40B4-BE49-F238E27FC236}">
                <a16:creationId xmlns:a16="http://schemas.microsoft.com/office/drawing/2014/main" id="{140B8C13-50F1-648D-D94C-D025192BCFAF}"/>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45990A09-B663-9ED7-49D0-58900F6B732B}"/>
              </a:ext>
            </a:extLst>
          </p:cNvPr>
          <p:cNvSpPr>
            <a:spLocks noGrp="1"/>
          </p:cNvSpPr>
          <p:nvPr>
            <p:ph type="sldNum" sz="quarter" idx="12"/>
          </p:nvPr>
        </p:nvSpPr>
        <p:spPr/>
        <p:txBody>
          <a:bodyPr/>
          <a:lstStyle/>
          <a:p>
            <a:fld id="{6340AB25-4D2C-486B-828B-0DADE712F675}" type="slidenum">
              <a:rPr lang="uk-UA" smtClean="0"/>
              <a:t>‹#›</a:t>
            </a:fld>
            <a:endParaRPr lang="uk-UA"/>
          </a:p>
        </p:txBody>
      </p:sp>
    </p:spTree>
    <p:extLst>
      <p:ext uri="{BB962C8B-B14F-4D97-AF65-F5344CB8AC3E}">
        <p14:creationId xmlns:p14="http://schemas.microsoft.com/office/powerpoint/2010/main" val="1926029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A8AB10-67E2-3241-B97D-1AEF6DA02177}"/>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E0AC7803-8D89-F87E-6D5F-BAD52534DE5A}"/>
              </a:ext>
            </a:extLst>
          </p:cNvPr>
          <p:cNvSpPr>
            <a:spLocks noGrp="1"/>
          </p:cNvSpPr>
          <p:nvPr>
            <p:ph type="dt" sz="half" idx="10"/>
          </p:nvPr>
        </p:nvSpPr>
        <p:spPr/>
        <p:txBody>
          <a:bodyPr/>
          <a:lstStyle/>
          <a:p>
            <a:fld id="{D031B510-EB45-4974-A521-2A7131AA03CA}" type="datetimeFigureOut">
              <a:rPr lang="uk-UA" smtClean="0"/>
              <a:t>20.09.2022</a:t>
            </a:fld>
            <a:endParaRPr lang="uk-UA"/>
          </a:p>
        </p:txBody>
      </p:sp>
      <p:sp>
        <p:nvSpPr>
          <p:cNvPr id="4" name="Нижний колонтитул 3">
            <a:extLst>
              <a:ext uri="{FF2B5EF4-FFF2-40B4-BE49-F238E27FC236}">
                <a16:creationId xmlns:a16="http://schemas.microsoft.com/office/drawing/2014/main" id="{BF88B358-E20D-9112-E783-EF283701110A}"/>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3C470FF7-9AFF-8F8C-81F0-362209D63F3D}"/>
              </a:ext>
            </a:extLst>
          </p:cNvPr>
          <p:cNvSpPr>
            <a:spLocks noGrp="1"/>
          </p:cNvSpPr>
          <p:nvPr>
            <p:ph type="sldNum" sz="quarter" idx="12"/>
          </p:nvPr>
        </p:nvSpPr>
        <p:spPr/>
        <p:txBody>
          <a:bodyPr/>
          <a:lstStyle/>
          <a:p>
            <a:fld id="{6340AB25-4D2C-486B-828B-0DADE712F675}" type="slidenum">
              <a:rPr lang="uk-UA" smtClean="0"/>
              <a:t>‹#›</a:t>
            </a:fld>
            <a:endParaRPr lang="uk-UA"/>
          </a:p>
        </p:txBody>
      </p:sp>
    </p:spTree>
    <p:extLst>
      <p:ext uri="{BB962C8B-B14F-4D97-AF65-F5344CB8AC3E}">
        <p14:creationId xmlns:p14="http://schemas.microsoft.com/office/powerpoint/2010/main" val="3619710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CD7A5B6B-76C8-C281-D899-352A98DA2A82}"/>
              </a:ext>
            </a:extLst>
          </p:cNvPr>
          <p:cNvSpPr>
            <a:spLocks noGrp="1"/>
          </p:cNvSpPr>
          <p:nvPr>
            <p:ph type="dt" sz="half" idx="10"/>
          </p:nvPr>
        </p:nvSpPr>
        <p:spPr/>
        <p:txBody>
          <a:bodyPr/>
          <a:lstStyle/>
          <a:p>
            <a:fld id="{D031B510-EB45-4974-A521-2A7131AA03CA}" type="datetimeFigureOut">
              <a:rPr lang="uk-UA" smtClean="0"/>
              <a:t>20.09.2022</a:t>
            </a:fld>
            <a:endParaRPr lang="uk-UA"/>
          </a:p>
        </p:txBody>
      </p:sp>
      <p:sp>
        <p:nvSpPr>
          <p:cNvPr id="3" name="Нижний колонтитул 2">
            <a:extLst>
              <a:ext uri="{FF2B5EF4-FFF2-40B4-BE49-F238E27FC236}">
                <a16:creationId xmlns:a16="http://schemas.microsoft.com/office/drawing/2014/main" id="{37EB900E-711B-BB11-CDB8-6718F31CF698}"/>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D7DBA200-3108-6CA2-D76E-892D3D85CA5E}"/>
              </a:ext>
            </a:extLst>
          </p:cNvPr>
          <p:cNvSpPr>
            <a:spLocks noGrp="1"/>
          </p:cNvSpPr>
          <p:nvPr>
            <p:ph type="sldNum" sz="quarter" idx="12"/>
          </p:nvPr>
        </p:nvSpPr>
        <p:spPr/>
        <p:txBody>
          <a:bodyPr/>
          <a:lstStyle/>
          <a:p>
            <a:fld id="{6340AB25-4D2C-486B-828B-0DADE712F675}" type="slidenum">
              <a:rPr lang="uk-UA" smtClean="0"/>
              <a:t>‹#›</a:t>
            </a:fld>
            <a:endParaRPr lang="uk-UA"/>
          </a:p>
        </p:txBody>
      </p:sp>
    </p:spTree>
    <p:extLst>
      <p:ext uri="{BB962C8B-B14F-4D97-AF65-F5344CB8AC3E}">
        <p14:creationId xmlns:p14="http://schemas.microsoft.com/office/powerpoint/2010/main" val="1537524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29D309-A71A-DCF7-7E7C-B12C38B8926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C82117B8-0049-6D01-776E-86229F1006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EB1EB04A-F44C-D88A-111F-BA208A99D8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53980C4-92F8-F666-27A5-733D5AD8D08A}"/>
              </a:ext>
            </a:extLst>
          </p:cNvPr>
          <p:cNvSpPr>
            <a:spLocks noGrp="1"/>
          </p:cNvSpPr>
          <p:nvPr>
            <p:ph type="dt" sz="half" idx="10"/>
          </p:nvPr>
        </p:nvSpPr>
        <p:spPr/>
        <p:txBody>
          <a:bodyPr/>
          <a:lstStyle/>
          <a:p>
            <a:fld id="{D031B510-EB45-4974-A521-2A7131AA03CA}" type="datetimeFigureOut">
              <a:rPr lang="uk-UA" smtClean="0"/>
              <a:t>20.09.2022</a:t>
            </a:fld>
            <a:endParaRPr lang="uk-UA"/>
          </a:p>
        </p:txBody>
      </p:sp>
      <p:sp>
        <p:nvSpPr>
          <p:cNvPr id="6" name="Нижний колонтитул 5">
            <a:extLst>
              <a:ext uri="{FF2B5EF4-FFF2-40B4-BE49-F238E27FC236}">
                <a16:creationId xmlns:a16="http://schemas.microsoft.com/office/drawing/2014/main" id="{52BAE71C-C814-4819-4BE3-D5EAE018C2F4}"/>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B268441A-A053-792D-279E-E923719BCF1D}"/>
              </a:ext>
            </a:extLst>
          </p:cNvPr>
          <p:cNvSpPr>
            <a:spLocks noGrp="1"/>
          </p:cNvSpPr>
          <p:nvPr>
            <p:ph type="sldNum" sz="quarter" idx="12"/>
          </p:nvPr>
        </p:nvSpPr>
        <p:spPr/>
        <p:txBody>
          <a:bodyPr/>
          <a:lstStyle/>
          <a:p>
            <a:fld id="{6340AB25-4D2C-486B-828B-0DADE712F675}" type="slidenum">
              <a:rPr lang="uk-UA" smtClean="0"/>
              <a:t>‹#›</a:t>
            </a:fld>
            <a:endParaRPr lang="uk-UA"/>
          </a:p>
        </p:txBody>
      </p:sp>
    </p:spTree>
    <p:extLst>
      <p:ext uri="{BB962C8B-B14F-4D97-AF65-F5344CB8AC3E}">
        <p14:creationId xmlns:p14="http://schemas.microsoft.com/office/powerpoint/2010/main" val="342605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29B993-5DB5-E4AF-37A8-26CAB15DC48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75037015-B35F-A214-B6B2-88B9E62F3C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FE9964B2-8D0A-D80B-4ADB-74E2375F3D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B7C3A9B-8F1F-DB7F-BA81-346EA66A5655}"/>
              </a:ext>
            </a:extLst>
          </p:cNvPr>
          <p:cNvSpPr>
            <a:spLocks noGrp="1"/>
          </p:cNvSpPr>
          <p:nvPr>
            <p:ph type="dt" sz="half" idx="10"/>
          </p:nvPr>
        </p:nvSpPr>
        <p:spPr/>
        <p:txBody>
          <a:bodyPr/>
          <a:lstStyle/>
          <a:p>
            <a:fld id="{D031B510-EB45-4974-A521-2A7131AA03CA}" type="datetimeFigureOut">
              <a:rPr lang="uk-UA" smtClean="0"/>
              <a:t>20.09.2022</a:t>
            </a:fld>
            <a:endParaRPr lang="uk-UA"/>
          </a:p>
        </p:txBody>
      </p:sp>
      <p:sp>
        <p:nvSpPr>
          <p:cNvPr id="6" name="Нижний колонтитул 5">
            <a:extLst>
              <a:ext uri="{FF2B5EF4-FFF2-40B4-BE49-F238E27FC236}">
                <a16:creationId xmlns:a16="http://schemas.microsoft.com/office/drawing/2014/main" id="{6B8E07B5-7420-560D-BBE3-D83D6EAC7259}"/>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3F15702B-EFBE-A683-6292-07DE193FB343}"/>
              </a:ext>
            </a:extLst>
          </p:cNvPr>
          <p:cNvSpPr>
            <a:spLocks noGrp="1"/>
          </p:cNvSpPr>
          <p:nvPr>
            <p:ph type="sldNum" sz="quarter" idx="12"/>
          </p:nvPr>
        </p:nvSpPr>
        <p:spPr/>
        <p:txBody>
          <a:bodyPr/>
          <a:lstStyle/>
          <a:p>
            <a:fld id="{6340AB25-4D2C-486B-828B-0DADE712F675}" type="slidenum">
              <a:rPr lang="uk-UA" smtClean="0"/>
              <a:t>‹#›</a:t>
            </a:fld>
            <a:endParaRPr lang="uk-UA"/>
          </a:p>
        </p:txBody>
      </p:sp>
    </p:spTree>
    <p:extLst>
      <p:ext uri="{BB962C8B-B14F-4D97-AF65-F5344CB8AC3E}">
        <p14:creationId xmlns:p14="http://schemas.microsoft.com/office/powerpoint/2010/main" val="1194903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1F64F7-2516-9C2F-A4C1-ADB9099CBA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2A9A1275-9D39-9294-93BA-BF16901A07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215AFF56-C860-8A74-9975-38D4FF61C3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31B510-EB45-4974-A521-2A7131AA03CA}" type="datetimeFigureOut">
              <a:rPr lang="uk-UA" smtClean="0"/>
              <a:t>20.09.2022</a:t>
            </a:fld>
            <a:endParaRPr lang="uk-UA"/>
          </a:p>
        </p:txBody>
      </p:sp>
      <p:sp>
        <p:nvSpPr>
          <p:cNvPr id="5" name="Нижний колонтитул 4">
            <a:extLst>
              <a:ext uri="{FF2B5EF4-FFF2-40B4-BE49-F238E27FC236}">
                <a16:creationId xmlns:a16="http://schemas.microsoft.com/office/drawing/2014/main" id="{C804B7FE-6129-4F5B-2C2F-BC595E4D50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E3F4D1E2-05F0-45C5-EB70-D9B8E63D17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40AB25-4D2C-486B-828B-0DADE712F675}" type="slidenum">
              <a:rPr lang="uk-UA" smtClean="0"/>
              <a:t>‹#›</a:t>
            </a:fld>
            <a:endParaRPr lang="uk-UA"/>
          </a:p>
        </p:txBody>
      </p:sp>
    </p:spTree>
    <p:extLst>
      <p:ext uri="{BB962C8B-B14F-4D97-AF65-F5344CB8AC3E}">
        <p14:creationId xmlns:p14="http://schemas.microsoft.com/office/powerpoint/2010/main" val="1831389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E8014B-DC9C-FD30-E0DF-3416589DA41C}"/>
              </a:ext>
            </a:extLst>
          </p:cNvPr>
          <p:cNvSpPr>
            <a:spLocks noGrp="1"/>
          </p:cNvSpPr>
          <p:nvPr>
            <p:ph type="ctrTitle"/>
          </p:nvPr>
        </p:nvSpPr>
        <p:spPr>
          <a:xfrm>
            <a:off x="1371600" y="368384"/>
            <a:ext cx="9144000" cy="2334711"/>
          </a:xfrm>
          <a:solidFill>
            <a:srgbClr val="FFFF00"/>
          </a:solidFill>
        </p:spPr>
        <p:txBody>
          <a:bodyPr>
            <a:normAutofit fontScale="90000"/>
          </a:bodyPr>
          <a:lstStyle/>
          <a:p>
            <a:br>
              <a:rPr lang="uk-UA" sz="2800" b="1" dirty="0">
                <a:solidFill>
                  <a:srgbClr val="260751"/>
                </a:solidFill>
                <a:latin typeface="Times New Roman" panose="02020603050405020304" pitchFamily="18" charset="0"/>
                <a:ea typeface="Times New Roman" panose="02020603050405020304" pitchFamily="18" charset="0"/>
                <a:cs typeface="Arial" panose="020B0604020202020204" pitchFamily="34" charset="0"/>
              </a:rPr>
            </a:br>
            <a:r>
              <a:rPr lang="uk-UA" sz="2800" b="1" dirty="0">
                <a:solidFill>
                  <a:srgbClr val="260751"/>
                </a:solidFill>
                <a:latin typeface="Times New Roman" panose="02020603050405020304" pitchFamily="18" charset="0"/>
                <a:ea typeface="Times New Roman" panose="02020603050405020304" pitchFamily="18" charset="0"/>
                <a:cs typeface="Arial" panose="020B0604020202020204" pitchFamily="34" charset="0"/>
              </a:rPr>
              <a:t>КРИМІНАЛЬНЕ ПРАВОПОРУШЕННЯ ТА ЙОГО ВИДИ</a:t>
            </a:r>
            <a:r>
              <a:rPr lang="uk-UA" sz="2800" b="1" spc="-40" dirty="0">
                <a:solidFill>
                  <a:srgbClr val="260751"/>
                </a:solidFill>
                <a:latin typeface="Times New Roman" panose="02020603050405020304" pitchFamily="18" charset="0"/>
                <a:ea typeface="Times New Roman" panose="02020603050405020304" pitchFamily="18" charset="0"/>
                <a:cs typeface="Arial" panose="020B0604020202020204" pitchFamily="34" charset="0"/>
              </a:rPr>
              <a:t>.</a:t>
            </a:r>
            <a:br>
              <a:rPr lang="uk-UA" sz="2800" b="1" spc="-40" dirty="0">
                <a:solidFill>
                  <a:srgbClr val="260751"/>
                </a:solidFill>
                <a:latin typeface="Times New Roman" panose="02020603050405020304" pitchFamily="18" charset="0"/>
                <a:ea typeface="Times New Roman" panose="02020603050405020304" pitchFamily="18" charset="0"/>
                <a:cs typeface="Arial" panose="020B0604020202020204" pitchFamily="34" charset="0"/>
              </a:rPr>
            </a:br>
            <a:br>
              <a:rPr lang="ru-RU" sz="2800" dirty="0">
                <a:solidFill>
                  <a:srgbClr val="260751"/>
                </a:solidFill>
                <a:latin typeface="Verdana" panose="020B0604030504040204" pitchFamily="34" charset="0"/>
                <a:ea typeface="Times New Roman" panose="02020603050405020304" pitchFamily="18" charset="0"/>
                <a:cs typeface="Arial" panose="020B0604020202020204" pitchFamily="34" charset="0"/>
              </a:rPr>
            </a:br>
            <a:r>
              <a:rPr lang="uk-UA" sz="2800" dirty="0">
                <a:solidFill>
                  <a:srgbClr val="260751"/>
                </a:solidFill>
                <a:latin typeface="Times New Roman" panose="02020603050405020304" pitchFamily="18" charset="0"/>
                <a:ea typeface="Times New Roman" panose="02020603050405020304" pitchFamily="18" charset="0"/>
                <a:cs typeface="Arial" panose="020B0604020202020204" pitchFamily="34" charset="0"/>
              </a:rPr>
              <a:t> </a:t>
            </a:r>
            <a:br>
              <a:rPr lang="ru-RU" sz="2800" dirty="0">
                <a:solidFill>
                  <a:srgbClr val="260751"/>
                </a:solidFill>
                <a:latin typeface="Verdana" panose="020B0604030504040204" pitchFamily="34" charset="0"/>
                <a:ea typeface="Times New Roman" panose="02020603050405020304" pitchFamily="18" charset="0"/>
                <a:cs typeface="Arial" panose="020B0604020202020204" pitchFamily="34" charset="0"/>
              </a:rPr>
            </a:br>
            <a:endParaRPr lang="uk-UA" sz="2800" dirty="0"/>
          </a:p>
        </p:txBody>
      </p:sp>
      <p:sp>
        <p:nvSpPr>
          <p:cNvPr id="3" name="Подзаголовок 2">
            <a:extLst>
              <a:ext uri="{FF2B5EF4-FFF2-40B4-BE49-F238E27FC236}">
                <a16:creationId xmlns:a16="http://schemas.microsoft.com/office/drawing/2014/main" id="{454D4FDF-FC31-83D8-76C1-5AB4C2BD719F}"/>
              </a:ext>
            </a:extLst>
          </p:cNvPr>
          <p:cNvSpPr>
            <a:spLocks noGrp="1"/>
          </p:cNvSpPr>
          <p:nvPr>
            <p:ph type="subTitle" idx="1"/>
          </p:nvPr>
        </p:nvSpPr>
        <p:spPr>
          <a:xfrm>
            <a:off x="1588168" y="2999874"/>
            <a:ext cx="9144000" cy="2843462"/>
          </a:xfrm>
          <a:solidFill>
            <a:schemeClr val="accent2"/>
          </a:solidFill>
        </p:spPr>
        <p:txBody>
          <a:bodyPr>
            <a:normAutofit fontScale="25000" lnSpcReduction="20000"/>
          </a:bodyPr>
          <a:lstStyle/>
          <a:p>
            <a:pPr indent="254000" algn="ctr">
              <a:lnSpc>
                <a:spcPct val="105000"/>
              </a:lnSpc>
              <a:tabLst>
                <a:tab pos="161925" algn="l"/>
              </a:tabLst>
            </a:pPr>
            <a:r>
              <a:rPr lang="uk-UA" sz="8000" b="1" dirty="0">
                <a:solidFill>
                  <a:srgbClr val="260751"/>
                </a:solidFill>
                <a:effectLst/>
                <a:latin typeface="Times New Roman" panose="02020603050405020304" pitchFamily="18" charset="0"/>
                <a:ea typeface="Times New Roman" panose="02020603050405020304" pitchFamily="18" charset="0"/>
                <a:cs typeface="Latha" panose="020B0604020202020204" pitchFamily="34" charset="0"/>
              </a:rPr>
              <a:t>План лекції</a:t>
            </a:r>
            <a:endParaRPr lang="ru-RU" sz="8000" dirty="0">
              <a:solidFill>
                <a:srgbClr val="260751"/>
              </a:solidFill>
              <a:effectLst/>
              <a:latin typeface="Cambria" panose="02040503050406030204" pitchFamily="18" charset="0"/>
              <a:ea typeface="Times New Roman" panose="02020603050405020304" pitchFamily="18" charset="0"/>
              <a:cs typeface="Latha" panose="020B0604020202020204" pitchFamily="34" charset="0"/>
            </a:endParaRPr>
          </a:p>
          <a:p>
            <a:pPr marL="342900" lvl="0" indent="-342900" algn="l">
              <a:lnSpc>
                <a:spcPct val="105000"/>
              </a:lnSpc>
              <a:buClr>
                <a:srgbClr val="000000"/>
              </a:buClr>
              <a:buSzPts val="1000"/>
              <a:buFont typeface="+mj-lt"/>
              <a:buAutoNum type="arabicPeriod"/>
              <a:tabLst>
                <a:tab pos="161925" algn="l"/>
              </a:tabLst>
            </a:pPr>
            <a:r>
              <a:rPr lang="uk-UA" sz="5500" b="1" u="none" strike="noStrike" spc="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Поняття кримінального правопорушення.</a:t>
            </a:r>
            <a:endParaRPr lang="ru-RU" sz="5500" b="1" u="none" strike="noStrike" spc="0" dirty="0">
              <a:solidFill>
                <a:srgbClr val="260751"/>
              </a:solidFill>
              <a:effectLst/>
              <a:latin typeface="Cambria" panose="02040503050406030204" pitchFamily="18" charset="0"/>
              <a:ea typeface="Times New Roman" panose="02020603050405020304" pitchFamily="18" charset="0"/>
              <a:cs typeface="Latha" panose="020B0604020202020204" pitchFamily="34" charset="0"/>
            </a:endParaRPr>
          </a:p>
          <a:p>
            <a:pPr marL="342900" lvl="0" indent="-342900" algn="l">
              <a:lnSpc>
                <a:spcPct val="105000"/>
              </a:lnSpc>
              <a:buClr>
                <a:srgbClr val="000000"/>
              </a:buClr>
              <a:buSzPts val="1000"/>
              <a:buFont typeface="+mj-lt"/>
              <a:buAutoNum type="arabicPeriod"/>
              <a:tabLst>
                <a:tab pos="173990" algn="l"/>
              </a:tabLst>
            </a:pPr>
            <a:r>
              <a:rPr lang="uk-UA" sz="5500" b="1" u="none" strike="noStrike" spc="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Ознаки й елементи кримінального правопорушення як вольового вчинку людини.</a:t>
            </a:r>
            <a:endParaRPr lang="ru-RU" sz="5500" b="1" u="none" strike="noStrike" spc="0" dirty="0">
              <a:solidFill>
                <a:srgbClr val="260751"/>
              </a:solidFill>
              <a:effectLst/>
              <a:latin typeface="Cambria" panose="02040503050406030204" pitchFamily="18" charset="0"/>
              <a:ea typeface="Times New Roman" panose="02020603050405020304" pitchFamily="18" charset="0"/>
              <a:cs typeface="Latha" panose="020B0604020202020204" pitchFamily="34" charset="0"/>
            </a:endParaRPr>
          </a:p>
          <a:p>
            <a:pPr marL="342900" lvl="0" indent="-342900" algn="l">
              <a:lnSpc>
                <a:spcPct val="105000"/>
              </a:lnSpc>
              <a:buClr>
                <a:srgbClr val="000000"/>
              </a:buClr>
              <a:buSzPts val="1000"/>
              <a:buFont typeface="+mj-lt"/>
              <a:buAutoNum type="arabicPeriod"/>
              <a:tabLst>
                <a:tab pos="173990" algn="l"/>
              </a:tabLst>
            </a:pPr>
            <a:r>
              <a:rPr lang="uk-UA" sz="5500" b="1" u="none" strike="noStrike" spc="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Загальне визначення кримінального правопорушення в законі про кримінальну відповідальність.</a:t>
            </a:r>
            <a:endParaRPr lang="ru-RU" sz="5500" b="1" u="none" strike="noStrike" spc="0" dirty="0">
              <a:solidFill>
                <a:srgbClr val="260751"/>
              </a:solidFill>
              <a:effectLst/>
              <a:latin typeface="Cambria" panose="02040503050406030204" pitchFamily="18" charset="0"/>
              <a:ea typeface="Times New Roman" panose="02020603050405020304" pitchFamily="18" charset="0"/>
              <a:cs typeface="Latha" panose="020B0604020202020204" pitchFamily="34" charset="0"/>
            </a:endParaRPr>
          </a:p>
          <a:p>
            <a:pPr marL="342900" lvl="0" indent="-342900" algn="l">
              <a:lnSpc>
                <a:spcPct val="105000"/>
              </a:lnSpc>
              <a:buClr>
                <a:srgbClr val="000000"/>
              </a:buClr>
              <a:buSzPts val="1000"/>
              <a:buFont typeface="+mj-lt"/>
              <a:buAutoNum type="arabicPeriod"/>
              <a:tabLst>
                <a:tab pos="173990" algn="l"/>
              </a:tabLst>
            </a:pPr>
            <a:r>
              <a:rPr lang="uk-UA" sz="5500" b="1" u="none" strike="noStrike" spc="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Відмежування кримінальних правопорушень від інших правопорушень та аморальної поведінки.</a:t>
            </a:r>
            <a:endParaRPr lang="ru-RU" sz="5500" b="1" u="none" strike="noStrike" spc="0" dirty="0">
              <a:solidFill>
                <a:srgbClr val="260751"/>
              </a:solidFill>
              <a:effectLst/>
              <a:latin typeface="Cambria" panose="02040503050406030204" pitchFamily="18" charset="0"/>
              <a:ea typeface="Times New Roman" panose="02020603050405020304" pitchFamily="18" charset="0"/>
              <a:cs typeface="Latha" panose="020B0604020202020204" pitchFamily="34" charset="0"/>
            </a:endParaRPr>
          </a:p>
          <a:p>
            <a:pPr marL="342900" lvl="0" indent="-342900" algn="l">
              <a:lnSpc>
                <a:spcPct val="105000"/>
              </a:lnSpc>
              <a:buClr>
                <a:srgbClr val="000000"/>
              </a:buClr>
              <a:buSzPts val="1000"/>
              <a:buFont typeface="+mj-lt"/>
              <a:buAutoNum type="arabicPeriod"/>
              <a:tabLst>
                <a:tab pos="173990" algn="l"/>
              </a:tabLst>
            </a:pPr>
            <a:r>
              <a:rPr lang="uk-UA" sz="5500" b="1" u="none" strike="noStrike" spc="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Класифікація кримінальних правопорушень.</a:t>
            </a:r>
            <a:endParaRPr lang="ru-RU" sz="5500" b="1" u="none" strike="noStrike" spc="0" dirty="0">
              <a:solidFill>
                <a:srgbClr val="260751"/>
              </a:solidFill>
              <a:effectLst/>
              <a:latin typeface="Cambria" panose="02040503050406030204" pitchFamily="18" charset="0"/>
              <a:ea typeface="Times New Roman" panose="02020603050405020304" pitchFamily="18" charset="0"/>
              <a:cs typeface="Latha" panose="020B0604020202020204" pitchFamily="34" charset="0"/>
            </a:endParaRPr>
          </a:p>
          <a:p>
            <a:pPr marL="342900" lvl="0" indent="-342900" algn="l">
              <a:lnSpc>
                <a:spcPct val="105000"/>
              </a:lnSpc>
              <a:spcAft>
                <a:spcPts val="1300"/>
              </a:spcAft>
              <a:buClr>
                <a:srgbClr val="000000"/>
              </a:buClr>
              <a:buSzPts val="1000"/>
              <a:buFont typeface="+mj-lt"/>
              <a:buAutoNum type="arabicPeriod"/>
              <a:tabLst>
                <a:tab pos="173990" algn="l"/>
              </a:tabLst>
            </a:pPr>
            <a:r>
              <a:rPr lang="uk-UA" sz="5500" b="1" u="none" strike="noStrike" spc="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Кримінально-правове значення правомірного вчинку (правомірної поведінки).</a:t>
            </a:r>
            <a:endParaRPr lang="ru-RU" sz="5500" b="1" u="none" strike="noStrike" spc="0" dirty="0">
              <a:solidFill>
                <a:srgbClr val="260751"/>
              </a:solidFill>
              <a:effectLst/>
              <a:latin typeface="Cambria" panose="02040503050406030204" pitchFamily="18" charset="0"/>
              <a:ea typeface="Times New Roman" panose="02020603050405020304" pitchFamily="18" charset="0"/>
              <a:cs typeface="Latha" panose="020B0604020202020204" pitchFamily="34" charset="0"/>
            </a:endParaRPr>
          </a:p>
          <a:p>
            <a:endParaRPr lang="uk-UA" dirty="0"/>
          </a:p>
        </p:txBody>
      </p:sp>
    </p:spTree>
    <p:extLst>
      <p:ext uri="{BB962C8B-B14F-4D97-AF65-F5344CB8AC3E}">
        <p14:creationId xmlns:p14="http://schemas.microsoft.com/office/powerpoint/2010/main" val="1814283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372E22-39E8-EB47-5D70-1A91ED27440E}"/>
              </a:ext>
            </a:extLst>
          </p:cNvPr>
          <p:cNvSpPr txBox="1"/>
          <p:nvPr/>
        </p:nvSpPr>
        <p:spPr>
          <a:xfrm>
            <a:off x="3362036" y="2096655"/>
            <a:ext cx="6092598" cy="1479790"/>
          </a:xfrm>
          <a:prstGeom prst="rect">
            <a:avLst/>
          </a:prstGeom>
          <a:solidFill>
            <a:schemeClr val="accent2"/>
          </a:solidFill>
        </p:spPr>
        <p:txBody>
          <a:bodyPr wrap="square">
            <a:spAutoFit/>
          </a:bodyPr>
          <a:lstStyle/>
          <a:p>
            <a:r>
              <a:rPr lang="uk-UA" sz="1800" b="1" i="1" dirty="0">
                <a:solidFill>
                  <a:srgbClr val="000000"/>
                </a:solidFill>
                <a:effectLst/>
                <a:latin typeface="Times New Roman" panose="02020603050405020304" pitchFamily="18" charset="0"/>
                <a:ea typeface="Arial Unicode MS"/>
                <a:cs typeface="Latha" panose="020B0604020202020204" pitchFamily="34" charset="0"/>
              </a:rPr>
              <a:t>Ознаки кримінального правопорушення</a:t>
            </a:r>
            <a:r>
              <a:rPr lang="uk-UA" sz="1800" dirty="0">
                <a:solidFill>
                  <a:srgbClr val="000000"/>
                </a:solidFill>
                <a:effectLst/>
                <a:latin typeface="Times New Roman" panose="02020603050405020304" pitchFamily="18" charset="0"/>
                <a:ea typeface="Arial Unicode MS"/>
                <a:cs typeface="Latha" panose="020B0604020202020204" pitchFamily="34" charset="0"/>
              </a:rPr>
              <a:t>: </a:t>
            </a:r>
          </a:p>
          <a:p>
            <a:pPr marL="285750" indent="-285750">
              <a:buFont typeface="Wingdings" panose="05000000000000000000" pitchFamily="2" charset="2"/>
              <a:buChar char="Ø"/>
            </a:pPr>
            <a:r>
              <a:rPr lang="uk-UA" sz="1800" dirty="0">
                <a:solidFill>
                  <a:srgbClr val="000000"/>
                </a:solidFill>
                <a:effectLst/>
                <a:latin typeface="Times New Roman" panose="02020603050405020304" pitchFamily="18" charset="0"/>
                <a:ea typeface="Arial Unicode MS"/>
                <a:cs typeface="Latha" panose="020B0604020202020204" pitchFamily="34" charset="0"/>
              </a:rPr>
              <a:t>суспільна небезпечність, </a:t>
            </a:r>
          </a:p>
          <a:p>
            <a:pPr marL="285750" indent="-285750">
              <a:buFont typeface="Wingdings" panose="05000000000000000000" pitchFamily="2" charset="2"/>
              <a:buChar char="Ø"/>
            </a:pPr>
            <a:r>
              <a:rPr lang="uk-UA" sz="1800" dirty="0">
                <a:solidFill>
                  <a:srgbClr val="000000"/>
                </a:solidFill>
                <a:effectLst/>
                <a:latin typeface="Times New Roman" panose="02020603050405020304" pitchFamily="18" charset="0"/>
                <a:ea typeface="Arial Unicode MS"/>
                <a:cs typeface="Latha" panose="020B0604020202020204" pitchFamily="34" charset="0"/>
              </a:rPr>
              <a:t>винність, </a:t>
            </a:r>
          </a:p>
          <a:p>
            <a:pPr marL="285750" indent="-285750">
              <a:buFont typeface="Wingdings" panose="05000000000000000000" pitchFamily="2" charset="2"/>
              <a:buChar char="Ø"/>
            </a:pPr>
            <a:r>
              <a:rPr lang="uk-UA" sz="1800" dirty="0">
                <a:solidFill>
                  <a:srgbClr val="000000"/>
                </a:solidFill>
                <a:effectLst/>
                <a:latin typeface="Times New Roman" panose="02020603050405020304" pitchFamily="18" charset="0"/>
                <a:ea typeface="Arial Unicode MS"/>
                <a:cs typeface="Latha" panose="020B0604020202020204" pitchFamily="34" charset="0"/>
              </a:rPr>
              <a:t>протиправність, </a:t>
            </a:r>
          </a:p>
          <a:p>
            <a:pPr marL="285750" indent="-285750">
              <a:buFont typeface="Wingdings" panose="05000000000000000000" pitchFamily="2" charset="2"/>
              <a:buChar char="Ø"/>
            </a:pPr>
            <a:r>
              <a:rPr lang="uk-UA" sz="1800" dirty="0">
                <a:solidFill>
                  <a:srgbClr val="000000"/>
                </a:solidFill>
                <a:effectLst/>
                <a:latin typeface="Times New Roman" panose="02020603050405020304" pitchFamily="18" charset="0"/>
                <a:ea typeface="Arial Unicode MS"/>
                <a:cs typeface="Latha" panose="020B0604020202020204" pitchFamily="34" charset="0"/>
              </a:rPr>
              <a:t>караність. </a:t>
            </a:r>
            <a:endParaRPr lang="uk-UA" dirty="0"/>
          </a:p>
        </p:txBody>
      </p:sp>
      <p:sp>
        <p:nvSpPr>
          <p:cNvPr id="5" name="TextBox 4">
            <a:extLst>
              <a:ext uri="{FF2B5EF4-FFF2-40B4-BE49-F238E27FC236}">
                <a16:creationId xmlns:a16="http://schemas.microsoft.com/office/drawing/2014/main" id="{2D555507-BE3D-7BE4-FCD0-16BFB24D3CCF}"/>
              </a:ext>
            </a:extLst>
          </p:cNvPr>
          <p:cNvSpPr txBox="1"/>
          <p:nvPr/>
        </p:nvSpPr>
        <p:spPr>
          <a:xfrm>
            <a:off x="2358189" y="288758"/>
            <a:ext cx="7844590" cy="1569660"/>
          </a:xfrm>
          <a:prstGeom prst="rect">
            <a:avLst/>
          </a:prstGeom>
          <a:solidFill>
            <a:srgbClr val="FF0000"/>
          </a:solidFill>
        </p:spPr>
        <p:txBody>
          <a:bodyPr wrap="square">
            <a:spAutoFit/>
          </a:bodyPr>
          <a:lstStyle/>
          <a:p>
            <a:pPr indent="266700" algn="just"/>
            <a:r>
              <a:rPr lang="uk-UA" sz="1600" b="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Кримінальне правопорушення - це соціальне та правове явище, тому категорія «кримінальне правопорушення» має два значення: </a:t>
            </a:r>
          </a:p>
          <a:p>
            <a:pPr marL="342900" indent="-342900" algn="just">
              <a:buAutoNum type="arabicParenR"/>
            </a:pPr>
            <a:r>
              <a:rPr lang="uk-UA" sz="1600" b="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як вчинюване в реальній дійсності суспільно небезпечне діяння, тобто як вольовий вчинок людини; </a:t>
            </a:r>
          </a:p>
          <a:p>
            <a:pPr marL="342900" indent="-342900" algn="just">
              <a:buAutoNum type="arabicParenR"/>
            </a:pPr>
            <a:r>
              <a:rPr lang="uk-UA" sz="1600" b="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2) як загальне визначення кримінального правопорушення, що існує в законі про кримінальну відповідальність.</a:t>
            </a:r>
            <a:endParaRPr lang="ru-RU" sz="1600" b="1" dirty="0">
              <a:effectLst/>
              <a:latin typeface="Cambria" panose="02040503050406030204" pitchFamily="18" charset="0"/>
              <a:ea typeface="Times New Roman" panose="02020603050405020304" pitchFamily="18" charset="0"/>
              <a:cs typeface="Latha" panose="020B0604020202020204" pitchFamily="34" charset="0"/>
            </a:endParaRPr>
          </a:p>
        </p:txBody>
      </p:sp>
      <p:sp>
        <p:nvSpPr>
          <p:cNvPr id="8" name="TextBox 7">
            <a:extLst>
              <a:ext uri="{FF2B5EF4-FFF2-40B4-BE49-F238E27FC236}">
                <a16:creationId xmlns:a16="http://schemas.microsoft.com/office/drawing/2014/main" id="{14B34AD4-69C9-E835-C820-98EBC40BA1D4}"/>
              </a:ext>
            </a:extLst>
          </p:cNvPr>
          <p:cNvSpPr txBox="1"/>
          <p:nvPr/>
        </p:nvSpPr>
        <p:spPr>
          <a:xfrm>
            <a:off x="3362036" y="3948745"/>
            <a:ext cx="6096000" cy="1323439"/>
          </a:xfrm>
          <a:prstGeom prst="rect">
            <a:avLst/>
          </a:prstGeom>
          <a:noFill/>
        </p:spPr>
        <p:txBody>
          <a:bodyPr wrap="square">
            <a:spAutoFit/>
          </a:bodyPr>
          <a:lstStyle/>
          <a:p>
            <a:pPr indent="266700"/>
            <a:r>
              <a:rPr lang="uk-UA" sz="2000" b="1" dirty="0">
                <a:solidFill>
                  <a:srgbClr val="FF0000"/>
                </a:solidFill>
                <a:effectLst/>
                <a:latin typeface="Times New Roman" panose="02020603050405020304" pitchFamily="18" charset="0"/>
                <a:ea typeface="Times New Roman" panose="02020603050405020304" pitchFamily="18" charset="0"/>
                <a:cs typeface="Latha" panose="020B0604020202020204" pitchFamily="34" charset="0"/>
              </a:rPr>
              <a:t>Суспільну небезпечність і винність </a:t>
            </a:r>
            <a:r>
              <a:rPr lang="uk-UA" sz="2000" b="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зазвичай називають </a:t>
            </a:r>
            <a:r>
              <a:rPr lang="uk-UA" sz="2000" b="1" dirty="0">
                <a:solidFill>
                  <a:srgbClr val="FF0000"/>
                </a:solidFill>
                <a:effectLst/>
                <a:latin typeface="Times New Roman" panose="02020603050405020304" pitchFamily="18" charset="0"/>
                <a:ea typeface="Times New Roman" panose="02020603050405020304" pitchFamily="18" charset="0"/>
                <a:cs typeface="Latha" panose="020B0604020202020204" pitchFamily="34" charset="0"/>
              </a:rPr>
              <a:t>сутнісними ознаками</a:t>
            </a:r>
            <a:r>
              <a:rPr lang="uk-UA" sz="2000" b="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 а </a:t>
            </a:r>
            <a:r>
              <a:rPr lang="uk-UA" sz="2000" b="1" dirty="0">
                <a:solidFill>
                  <a:schemeClr val="accent1"/>
                </a:solidFill>
                <a:effectLst/>
                <a:latin typeface="Times New Roman" panose="02020603050405020304" pitchFamily="18" charset="0"/>
                <a:ea typeface="Times New Roman" panose="02020603050405020304" pitchFamily="18" charset="0"/>
                <a:cs typeface="Latha" panose="020B0604020202020204" pitchFamily="34" charset="0"/>
              </a:rPr>
              <a:t>протиправність і караність </a:t>
            </a:r>
            <a:r>
              <a:rPr lang="uk-UA" sz="2000" b="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 </a:t>
            </a:r>
            <a:r>
              <a:rPr lang="uk-UA" sz="2000" b="1" dirty="0">
                <a:solidFill>
                  <a:schemeClr val="accent1"/>
                </a:solidFill>
                <a:effectLst/>
                <a:latin typeface="Times New Roman" panose="02020603050405020304" pitchFamily="18" charset="0"/>
                <a:ea typeface="Times New Roman" panose="02020603050405020304" pitchFamily="18" charset="0"/>
                <a:cs typeface="Latha" panose="020B0604020202020204" pitchFamily="34" charset="0"/>
              </a:rPr>
              <a:t>формальними ознаками </a:t>
            </a:r>
            <a:r>
              <a:rPr lang="uk-UA" sz="2000" b="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кримінального правопорушення.</a:t>
            </a:r>
            <a:endParaRPr lang="ru-RU" sz="2000" b="1" dirty="0">
              <a:effectLst/>
              <a:latin typeface="Cambria" panose="02040503050406030204" pitchFamily="18" charset="0"/>
              <a:ea typeface="Times New Roman" panose="02020603050405020304" pitchFamily="18" charset="0"/>
              <a:cs typeface="Latha" panose="020B0604020202020204" pitchFamily="34" charset="0"/>
            </a:endParaRPr>
          </a:p>
        </p:txBody>
      </p:sp>
    </p:spTree>
    <p:extLst>
      <p:ext uri="{BB962C8B-B14F-4D97-AF65-F5344CB8AC3E}">
        <p14:creationId xmlns:p14="http://schemas.microsoft.com/office/powerpoint/2010/main" val="2882052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AF3DF23-C753-6D9F-85A0-AB4AB87936BC}"/>
              </a:ext>
            </a:extLst>
          </p:cNvPr>
          <p:cNvSpPr txBox="1"/>
          <p:nvPr/>
        </p:nvSpPr>
        <p:spPr>
          <a:xfrm>
            <a:off x="3048000" y="753009"/>
            <a:ext cx="6096000" cy="1477328"/>
          </a:xfrm>
          <a:prstGeom prst="rect">
            <a:avLst/>
          </a:prstGeom>
          <a:solidFill>
            <a:srgbClr val="FF0000"/>
          </a:solidFill>
        </p:spPr>
        <p:txBody>
          <a:bodyPr wrap="square">
            <a:spAutoFit/>
          </a:bodyPr>
          <a:lstStyle/>
          <a:p>
            <a:pPr indent="266700" algn="ctr"/>
            <a:r>
              <a:rPr lang="uk-UA" sz="180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Суспільна небезпечність об'єктивно притаманна діянню, що й обумовлює його криміналізацію, тобто суспільна небезпечність означає, що лише те діяння може бути криміналізовано, суспільна небезпечність якого є достатньо високою.</a:t>
            </a:r>
            <a:endParaRPr lang="ru-RU" sz="1100" dirty="0">
              <a:effectLst/>
              <a:latin typeface="Cambria" panose="02040503050406030204" pitchFamily="18" charset="0"/>
              <a:ea typeface="Times New Roman" panose="02020603050405020304" pitchFamily="18" charset="0"/>
              <a:cs typeface="Latha" panose="020B0604020202020204" pitchFamily="34" charset="0"/>
            </a:endParaRPr>
          </a:p>
        </p:txBody>
      </p:sp>
      <p:sp>
        <p:nvSpPr>
          <p:cNvPr id="7" name="TextBox 6">
            <a:extLst>
              <a:ext uri="{FF2B5EF4-FFF2-40B4-BE49-F238E27FC236}">
                <a16:creationId xmlns:a16="http://schemas.microsoft.com/office/drawing/2014/main" id="{C20A6284-1A76-287D-BF41-5C2C43221A5B}"/>
              </a:ext>
            </a:extLst>
          </p:cNvPr>
          <p:cNvSpPr txBox="1"/>
          <p:nvPr/>
        </p:nvSpPr>
        <p:spPr>
          <a:xfrm>
            <a:off x="1043709" y="2535765"/>
            <a:ext cx="4821382" cy="3139321"/>
          </a:xfrm>
          <a:prstGeom prst="rect">
            <a:avLst/>
          </a:prstGeom>
          <a:solidFill>
            <a:srgbClr val="FFFF00"/>
          </a:solidFill>
        </p:spPr>
        <p:txBody>
          <a:bodyPr wrap="square">
            <a:spAutoFit/>
          </a:bodyPr>
          <a:lstStyle/>
          <a:p>
            <a:pPr indent="266700" algn="just"/>
            <a:r>
              <a:rPr lang="uk-UA" sz="1800" b="1" i="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Характер суспільної небезпечності</a:t>
            </a:r>
            <a:r>
              <a:rPr lang="uk-UA" sz="1800" b="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 </a:t>
            </a:r>
            <a:r>
              <a:rPr lang="uk-UA" sz="180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кримінального правопорушення - це якісний показник, що визначається властивостями та значущістю тих чи інших охоронюваних кримінальним законом явищ реальної дійсності, на які посягає кримінальне правопорушення. Зокрема, за характером суспільної небезпечності відрізняються, наприклад, кримінальні правопорушення проти життя, здоров'я, довкілля, громадської безпеки тощо.</a:t>
            </a:r>
            <a:endParaRPr lang="ru-RU" sz="1100" dirty="0">
              <a:effectLst/>
              <a:latin typeface="Cambria" panose="02040503050406030204" pitchFamily="18" charset="0"/>
              <a:ea typeface="Times New Roman" panose="02020603050405020304" pitchFamily="18" charset="0"/>
              <a:cs typeface="Latha" panose="020B0604020202020204" pitchFamily="34" charset="0"/>
            </a:endParaRPr>
          </a:p>
        </p:txBody>
      </p:sp>
      <p:sp>
        <p:nvSpPr>
          <p:cNvPr id="9" name="TextBox 8">
            <a:extLst>
              <a:ext uri="{FF2B5EF4-FFF2-40B4-BE49-F238E27FC236}">
                <a16:creationId xmlns:a16="http://schemas.microsoft.com/office/drawing/2014/main" id="{9307FF26-FD76-939B-267A-0B63C89247EB}"/>
              </a:ext>
            </a:extLst>
          </p:cNvPr>
          <p:cNvSpPr txBox="1"/>
          <p:nvPr/>
        </p:nvSpPr>
        <p:spPr>
          <a:xfrm>
            <a:off x="6096000" y="2812764"/>
            <a:ext cx="5052291" cy="3416320"/>
          </a:xfrm>
          <a:prstGeom prst="rect">
            <a:avLst/>
          </a:prstGeom>
          <a:solidFill>
            <a:schemeClr val="accent4">
              <a:lumMod val="40000"/>
              <a:lumOff val="60000"/>
            </a:schemeClr>
          </a:solidFill>
        </p:spPr>
        <p:txBody>
          <a:bodyPr wrap="square">
            <a:spAutoFit/>
          </a:bodyPr>
          <a:lstStyle/>
          <a:p>
            <a:pPr indent="266700" algn="just"/>
            <a:r>
              <a:rPr lang="uk-UA" sz="1800" b="1" i="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Ступінь суспільної небезпечності</a:t>
            </a:r>
            <a:r>
              <a:rPr lang="uk-UA" sz="1800" b="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 </a:t>
            </a:r>
            <a:r>
              <a:rPr lang="uk-UA" sz="180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кримінального правопорушення - це кількісний показник, що визначається порівняльною небезпечністю тієї ж самої групи кримінальних правопорушень залежно від форми вини, мотиву та мети, способу посягання, тяжкості наслідків та інших обставин, за яких було вчинено кримінальне правопорушення. Наприклад, однакові за характером суспільної небезпечності крадіжки залежно від ступеня суспільної небезпечності кваліфікуватимуться за різними частинами статті 185 КК України.</a:t>
            </a:r>
            <a:endParaRPr lang="ru-RU" sz="1100" dirty="0">
              <a:effectLst/>
              <a:latin typeface="Cambria" panose="02040503050406030204" pitchFamily="18" charset="0"/>
              <a:ea typeface="Times New Roman" panose="02020603050405020304" pitchFamily="18" charset="0"/>
              <a:cs typeface="Latha" panose="020B0604020202020204" pitchFamily="34" charset="0"/>
            </a:endParaRPr>
          </a:p>
        </p:txBody>
      </p:sp>
    </p:spTree>
    <p:extLst>
      <p:ext uri="{BB962C8B-B14F-4D97-AF65-F5344CB8AC3E}">
        <p14:creationId xmlns:p14="http://schemas.microsoft.com/office/powerpoint/2010/main" val="1540300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18026C-9A98-E7B8-153F-A2AE4B6A10BB}"/>
              </a:ext>
            </a:extLst>
          </p:cNvPr>
          <p:cNvSpPr txBox="1"/>
          <p:nvPr/>
        </p:nvSpPr>
        <p:spPr>
          <a:xfrm>
            <a:off x="2752436" y="540665"/>
            <a:ext cx="6834909" cy="1754326"/>
          </a:xfrm>
          <a:prstGeom prst="rect">
            <a:avLst/>
          </a:prstGeom>
          <a:solidFill>
            <a:schemeClr val="accent6">
              <a:lumMod val="60000"/>
              <a:lumOff val="40000"/>
            </a:schemeClr>
          </a:solidFill>
        </p:spPr>
        <p:txBody>
          <a:bodyPr wrap="square">
            <a:spAutoFit/>
          </a:bodyPr>
          <a:lstStyle/>
          <a:p>
            <a:r>
              <a:rPr lang="uk-UA" b="1" i="1" dirty="0">
                <a:solidFill>
                  <a:srgbClr val="000000"/>
                </a:solidFill>
                <a:effectLst/>
                <a:latin typeface="Times New Roman" panose="02020603050405020304" pitchFamily="18" charset="0"/>
                <a:ea typeface="Arial Unicode MS"/>
                <a:cs typeface="Latha" panose="020B0604020202020204" pitchFamily="34" charset="0"/>
              </a:rPr>
              <a:t>Винність</a:t>
            </a:r>
            <a:r>
              <a:rPr lang="uk-UA" dirty="0">
                <a:solidFill>
                  <a:srgbClr val="000000"/>
                </a:solidFill>
                <a:effectLst/>
                <a:latin typeface="Times New Roman" panose="02020603050405020304" pitchFamily="18" charset="0"/>
                <a:ea typeface="Arial Unicode MS"/>
                <a:cs typeface="Latha" panose="020B0604020202020204" pitchFamily="34" charset="0"/>
              </a:rPr>
              <a:t> як сутнісна ознака кримінального правопорушення характеризує його внутрішній психологічний зміст, вона розкриває психічне ставлення особи до суспільно небезпечного діяння та його наслідків. У цій ознаці відбивається найважливіший принцип кримінального права - принцип суб'єктивного ставлення у провину, тобто відповідальності тільки за наявності вини. </a:t>
            </a:r>
            <a:endParaRPr lang="uk-UA" dirty="0"/>
          </a:p>
        </p:txBody>
      </p:sp>
      <p:sp>
        <p:nvSpPr>
          <p:cNvPr id="5" name="TextBox 4">
            <a:extLst>
              <a:ext uri="{FF2B5EF4-FFF2-40B4-BE49-F238E27FC236}">
                <a16:creationId xmlns:a16="http://schemas.microsoft.com/office/drawing/2014/main" id="{55689542-7222-5EAA-840F-A1BCABA71F1A}"/>
              </a:ext>
            </a:extLst>
          </p:cNvPr>
          <p:cNvSpPr txBox="1"/>
          <p:nvPr/>
        </p:nvSpPr>
        <p:spPr>
          <a:xfrm>
            <a:off x="2752435" y="2831145"/>
            <a:ext cx="6834909" cy="1200329"/>
          </a:xfrm>
          <a:prstGeom prst="rect">
            <a:avLst/>
          </a:prstGeom>
          <a:solidFill>
            <a:srgbClr val="FF0000"/>
          </a:solidFill>
        </p:spPr>
        <p:txBody>
          <a:bodyPr wrap="square">
            <a:spAutoFit/>
          </a:bodyPr>
          <a:lstStyle/>
          <a:p>
            <a:r>
              <a:rPr lang="uk-UA" sz="1800" b="1" i="1" dirty="0">
                <a:solidFill>
                  <a:srgbClr val="000000"/>
                </a:solidFill>
                <a:effectLst/>
                <a:latin typeface="Times New Roman" panose="02020603050405020304" pitchFamily="18" charset="0"/>
                <a:ea typeface="Arial Unicode MS"/>
                <a:cs typeface="Latha" panose="020B0604020202020204" pitchFamily="34" charset="0"/>
              </a:rPr>
              <a:t>Протиправність</a:t>
            </a:r>
            <a:r>
              <a:rPr lang="uk-UA" sz="1800" dirty="0">
                <a:solidFill>
                  <a:srgbClr val="000000"/>
                </a:solidFill>
                <a:effectLst/>
                <a:latin typeface="Times New Roman" panose="02020603050405020304" pitchFamily="18" charset="0"/>
                <a:ea typeface="Arial Unicode MS"/>
                <a:cs typeface="Latha" panose="020B0604020202020204" pitchFamily="34" charset="0"/>
              </a:rPr>
              <a:t> як формальна ознака кримінального правопорушення означає, що кримінальним правопорушенням визнається лише таке діяння, яке передбачається Кримінальним кодексом України. </a:t>
            </a:r>
            <a:endParaRPr lang="uk-UA" dirty="0"/>
          </a:p>
        </p:txBody>
      </p:sp>
      <p:sp>
        <p:nvSpPr>
          <p:cNvPr id="7" name="TextBox 6">
            <a:extLst>
              <a:ext uri="{FF2B5EF4-FFF2-40B4-BE49-F238E27FC236}">
                <a16:creationId xmlns:a16="http://schemas.microsoft.com/office/drawing/2014/main" id="{C8D88656-3354-4ACD-7312-D87DD758B718}"/>
              </a:ext>
            </a:extLst>
          </p:cNvPr>
          <p:cNvSpPr txBox="1"/>
          <p:nvPr/>
        </p:nvSpPr>
        <p:spPr>
          <a:xfrm>
            <a:off x="2752435" y="4429036"/>
            <a:ext cx="6834909" cy="923330"/>
          </a:xfrm>
          <a:prstGeom prst="rect">
            <a:avLst/>
          </a:prstGeom>
          <a:solidFill>
            <a:srgbClr val="FFC000"/>
          </a:solidFill>
        </p:spPr>
        <p:txBody>
          <a:bodyPr wrap="square">
            <a:spAutoFit/>
          </a:bodyPr>
          <a:lstStyle/>
          <a:p>
            <a:r>
              <a:rPr lang="uk-UA" sz="1800" b="1" i="1" dirty="0">
                <a:solidFill>
                  <a:srgbClr val="000000"/>
                </a:solidFill>
                <a:effectLst/>
                <a:latin typeface="Times New Roman" panose="02020603050405020304" pitchFamily="18" charset="0"/>
                <a:ea typeface="Arial Unicode MS"/>
                <a:cs typeface="Latha" panose="020B0604020202020204" pitchFamily="34" charset="0"/>
              </a:rPr>
              <a:t>Караність</a:t>
            </a:r>
            <a:r>
              <a:rPr lang="uk-UA" sz="1800" dirty="0">
                <a:solidFill>
                  <a:srgbClr val="000000"/>
                </a:solidFill>
                <a:effectLst/>
                <a:latin typeface="Times New Roman" panose="02020603050405020304" pitchFamily="18" charset="0"/>
                <a:ea typeface="Arial Unicode MS"/>
                <a:cs typeface="Latha" panose="020B0604020202020204" pitchFamily="34" charset="0"/>
              </a:rPr>
              <a:t> як формальна ознака кримінального правопорушення означає передбачення за кримінальне правопорушення покарання, що міститься в санкціях статей Особливої частини КК України. </a:t>
            </a:r>
            <a:endParaRPr lang="uk-UA" dirty="0"/>
          </a:p>
        </p:txBody>
      </p:sp>
    </p:spTree>
    <p:extLst>
      <p:ext uri="{BB962C8B-B14F-4D97-AF65-F5344CB8AC3E}">
        <p14:creationId xmlns:p14="http://schemas.microsoft.com/office/powerpoint/2010/main" val="385202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5BF2E4-15B5-1706-B750-3AB77B064906}"/>
              </a:ext>
            </a:extLst>
          </p:cNvPr>
          <p:cNvSpPr>
            <a:spLocks noGrp="1"/>
          </p:cNvSpPr>
          <p:nvPr>
            <p:ph type="title"/>
          </p:nvPr>
        </p:nvSpPr>
        <p:spPr>
          <a:xfrm>
            <a:off x="3037176" y="365125"/>
            <a:ext cx="5183188" cy="1325563"/>
          </a:xfrm>
          <a:solidFill>
            <a:schemeClr val="accent2"/>
          </a:solidFill>
        </p:spPr>
        <p:txBody>
          <a:bodyPr>
            <a:normAutofit fontScale="90000"/>
          </a:bodyPr>
          <a:lstStyle/>
          <a:p>
            <a:pPr marL="285750" indent="-285750" algn="ctr">
              <a:buFont typeface="Wingdings" panose="05000000000000000000" pitchFamily="2" charset="2"/>
              <a:buChar char="Ø"/>
            </a:pPr>
            <a:br>
              <a:rPr lang="uk-UA" sz="1800" b="1" i="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br>
            <a:br>
              <a:rPr lang="uk-UA" sz="1800" b="1" i="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br>
            <a:r>
              <a:rPr lang="uk-UA" sz="1800" b="1" i="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Елементи кримінального правопорушення </a:t>
            </a:r>
            <a:br>
              <a:rPr lang="uk-UA" sz="1800" b="1" i="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br>
            <a:r>
              <a:rPr lang="uk-UA" sz="180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об’єкт кримінального правопорушення </a:t>
            </a:r>
            <a:br>
              <a:rPr lang="uk-UA" sz="180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br>
            <a:r>
              <a:rPr lang="uk-UA" sz="180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об’єктивна сторона кримінального правопорушення</a:t>
            </a:r>
            <a:br>
              <a:rPr lang="uk-UA" sz="180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br>
            <a:r>
              <a:rPr lang="uk-UA" sz="180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суб’єкт кримінального правопорушення </a:t>
            </a:r>
            <a:br>
              <a:rPr lang="uk-UA" sz="180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br>
            <a:r>
              <a:rPr lang="uk-UA" sz="180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суб’єктивна сторона кримінального правопорушення</a:t>
            </a:r>
            <a:br>
              <a:rPr lang="ru-RU" sz="1800" dirty="0">
                <a:effectLst/>
                <a:latin typeface="Cambria" panose="02040503050406030204" pitchFamily="18" charset="0"/>
                <a:ea typeface="Times New Roman" panose="02020603050405020304" pitchFamily="18" charset="0"/>
                <a:cs typeface="Latha" panose="020B0604020202020204" pitchFamily="34" charset="0"/>
              </a:rPr>
            </a:br>
            <a:endParaRPr lang="uk-UA" dirty="0"/>
          </a:p>
        </p:txBody>
      </p:sp>
      <p:sp>
        <p:nvSpPr>
          <p:cNvPr id="3" name="Текст 2">
            <a:extLst>
              <a:ext uri="{FF2B5EF4-FFF2-40B4-BE49-F238E27FC236}">
                <a16:creationId xmlns:a16="http://schemas.microsoft.com/office/drawing/2014/main" id="{F1CD9083-CFBA-59F8-0B82-4143B1F4E1D5}"/>
              </a:ext>
            </a:extLst>
          </p:cNvPr>
          <p:cNvSpPr>
            <a:spLocks noGrp="1"/>
          </p:cNvSpPr>
          <p:nvPr>
            <p:ph type="body" idx="1"/>
          </p:nvPr>
        </p:nvSpPr>
        <p:spPr>
          <a:xfrm>
            <a:off x="839788" y="1773381"/>
            <a:ext cx="5157787" cy="1454727"/>
          </a:xfrm>
          <a:solidFill>
            <a:srgbClr val="FFFF00"/>
          </a:solidFill>
        </p:spPr>
        <p:txBody>
          <a:bodyPr>
            <a:normAutofit fontScale="92500" lnSpcReduction="20000"/>
          </a:bodyPr>
          <a:lstStyle/>
          <a:p>
            <a:r>
              <a:rPr lang="uk-UA" sz="2000" b="1" i="1" dirty="0">
                <a:solidFill>
                  <a:srgbClr val="000000"/>
                </a:solidFill>
                <a:effectLst/>
                <a:latin typeface="Times New Roman" panose="02020603050405020304" pitchFamily="18" charset="0"/>
                <a:ea typeface="Arial Unicode MS"/>
                <a:cs typeface="Latha" panose="020B0604020202020204" pitchFamily="34" charset="0"/>
              </a:rPr>
              <a:t>Об'єкт кримінального правопорушення </a:t>
            </a:r>
            <a:r>
              <a:rPr lang="uk-UA" sz="2000" dirty="0">
                <a:solidFill>
                  <a:srgbClr val="000000"/>
                </a:solidFill>
                <a:effectLst/>
                <a:latin typeface="Times New Roman" panose="02020603050405020304" pitchFamily="18" charset="0"/>
                <a:ea typeface="Arial Unicode MS"/>
                <a:cs typeface="Latha" panose="020B0604020202020204" pitchFamily="34" charset="0"/>
              </a:rPr>
              <a:t>- </a:t>
            </a:r>
            <a:r>
              <a:rPr lang="uk-UA" sz="2000" b="0" dirty="0">
                <a:solidFill>
                  <a:srgbClr val="000000"/>
                </a:solidFill>
                <a:effectLst/>
                <a:latin typeface="Times New Roman" panose="02020603050405020304" pitchFamily="18" charset="0"/>
                <a:ea typeface="Arial Unicode MS"/>
                <a:cs typeface="Latha" panose="020B0604020202020204" pitchFamily="34" charset="0"/>
              </a:rPr>
              <a:t>це те, на що кримінально протиправне діяння посягає та чому спричиняє істотну шкоду або створює загрозу заподіяння такої шкоди.</a:t>
            </a:r>
          </a:p>
          <a:p>
            <a:endParaRPr lang="uk-UA" sz="2000" b="0" dirty="0"/>
          </a:p>
        </p:txBody>
      </p:sp>
      <p:sp>
        <p:nvSpPr>
          <p:cNvPr id="4" name="Объект 3">
            <a:extLst>
              <a:ext uri="{FF2B5EF4-FFF2-40B4-BE49-F238E27FC236}">
                <a16:creationId xmlns:a16="http://schemas.microsoft.com/office/drawing/2014/main" id="{740A4C1A-54A8-8970-9183-6A8C6D816AAE}"/>
              </a:ext>
            </a:extLst>
          </p:cNvPr>
          <p:cNvSpPr>
            <a:spLocks noGrp="1"/>
          </p:cNvSpPr>
          <p:nvPr>
            <p:ph sz="half" idx="2"/>
          </p:nvPr>
        </p:nvSpPr>
        <p:spPr>
          <a:xfrm>
            <a:off x="839788" y="3629891"/>
            <a:ext cx="5157787" cy="2559772"/>
          </a:xfrm>
          <a:solidFill>
            <a:srgbClr val="FFFF00"/>
          </a:solidFill>
        </p:spPr>
        <p:txBody>
          <a:bodyPr>
            <a:normAutofit fontScale="92500" lnSpcReduction="10000"/>
          </a:bodyPr>
          <a:lstStyle/>
          <a:p>
            <a:r>
              <a:rPr lang="uk-UA" sz="1800" b="1" i="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Об'єктивна сторона кримінального правопорушення </a:t>
            </a:r>
            <a:r>
              <a:rPr lang="uk-UA" sz="180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 це зовнішній прояв кримінально протиправного діяння. </a:t>
            </a:r>
          </a:p>
          <a:p>
            <a:r>
              <a:rPr lang="uk-UA" sz="180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Об’єктивну сторону кримінального правопорушення складають суспільно небезпечне діяння (дія або бездіяльність), суспільно небезпечні наслідки, причинний зв’язок між діянням та наслідками, місце, час, спосіб, обстановка та засоби вчинення кримінального правопорушення.</a:t>
            </a:r>
            <a:endParaRPr lang="ru-RU" sz="1800" dirty="0">
              <a:effectLst/>
              <a:latin typeface="Cambria" panose="02040503050406030204" pitchFamily="18" charset="0"/>
              <a:ea typeface="Times New Roman" panose="02020603050405020304" pitchFamily="18" charset="0"/>
              <a:cs typeface="Latha" panose="020B0604020202020204" pitchFamily="34" charset="0"/>
            </a:endParaRPr>
          </a:p>
          <a:p>
            <a:endParaRPr lang="uk-UA" dirty="0"/>
          </a:p>
        </p:txBody>
      </p:sp>
      <p:sp>
        <p:nvSpPr>
          <p:cNvPr id="5" name="Текст 4">
            <a:extLst>
              <a:ext uri="{FF2B5EF4-FFF2-40B4-BE49-F238E27FC236}">
                <a16:creationId xmlns:a16="http://schemas.microsoft.com/office/drawing/2014/main" id="{C10D42C4-763C-D64E-C765-156403BEAF76}"/>
              </a:ext>
            </a:extLst>
          </p:cNvPr>
          <p:cNvSpPr>
            <a:spLocks noGrp="1"/>
          </p:cNvSpPr>
          <p:nvPr>
            <p:ph type="body" sz="quarter" idx="3"/>
          </p:nvPr>
        </p:nvSpPr>
        <p:spPr>
          <a:xfrm>
            <a:off x="6172200" y="1773382"/>
            <a:ext cx="5183188" cy="1454725"/>
          </a:xfrm>
          <a:solidFill>
            <a:schemeClr val="accent2">
              <a:lumMod val="60000"/>
              <a:lumOff val="40000"/>
            </a:schemeClr>
          </a:solidFill>
        </p:spPr>
        <p:txBody>
          <a:bodyPr>
            <a:normAutofit fontScale="92500" lnSpcReduction="20000"/>
          </a:bodyPr>
          <a:lstStyle/>
          <a:p>
            <a:endParaRPr lang="uk-UA" sz="1800" b="1" i="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endParaRPr>
          </a:p>
          <a:p>
            <a:endParaRPr lang="uk-UA" sz="1800" b="1" i="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endParaRPr>
          </a:p>
          <a:p>
            <a:r>
              <a:rPr lang="uk-UA" sz="1800" b="1" i="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Суб'єкт кримінального правопорушення </a:t>
            </a:r>
            <a:r>
              <a:rPr lang="uk-UA" sz="180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 </a:t>
            </a:r>
            <a:r>
              <a:rPr lang="uk-UA" sz="1800" b="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це фізична осудна особа, яка вчинила кримінально протиправне діяння у віці, з якого може наставати кримінальна відповідальність.</a:t>
            </a:r>
            <a:endParaRPr lang="ru-RU" sz="1800" b="0" dirty="0">
              <a:effectLst/>
              <a:latin typeface="Cambria" panose="02040503050406030204" pitchFamily="18" charset="0"/>
              <a:ea typeface="Times New Roman" panose="02020603050405020304" pitchFamily="18" charset="0"/>
              <a:cs typeface="Latha" panose="020B0604020202020204" pitchFamily="34" charset="0"/>
            </a:endParaRPr>
          </a:p>
          <a:p>
            <a:endParaRPr lang="uk-UA" dirty="0"/>
          </a:p>
        </p:txBody>
      </p:sp>
      <p:sp>
        <p:nvSpPr>
          <p:cNvPr id="6" name="Объект 5">
            <a:extLst>
              <a:ext uri="{FF2B5EF4-FFF2-40B4-BE49-F238E27FC236}">
                <a16:creationId xmlns:a16="http://schemas.microsoft.com/office/drawing/2014/main" id="{636EF0D9-E61E-8ECB-53C4-2556B6218846}"/>
              </a:ext>
            </a:extLst>
          </p:cNvPr>
          <p:cNvSpPr>
            <a:spLocks noGrp="1"/>
          </p:cNvSpPr>
          <p:nvPr>
            <p:ph sz="quarter" idx="4"/>
          </p:nvPr>
        </p:nvSpPr>
        <p:spPr>
          <a:xfrm>
            <a:off x="6172200" y="3629889"/>
            <a:ext cx="5183188" cy="2559773"/>
          </a:xfrm>
          <a:solidFill>
            <a:schemeClr val="accent2">
              <a:lumMod val="60000"/>
              <a:lumOff val="40000"/>
            </a:schemeClr>
          </a:solidFill>
        </p:spPr>
        <p:txBody>
          <a:bodyPr>
            <a:normAutofit fontScale="92500" lnSpcReduction="10000"/>
          </a:bodyPr>
          <a:lstStyle/>
          <a:p>
            <a:r>
              <a:rPr lang="uk-UA" sz="1800" b="1" i="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Суб'єктивна сторона кримінального правопорушення </a:t>
            </a:r>
            <a:r>
              <a:rPr lang="uk-UA" sz="180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 це внутрішній зміст кримінального правопорушення, тобто його психологічний бік, що відображає в психіці суб’єкта об’єктивні властивості вчиненого діяння. </a:t>
            </a:r>
          </a:p>
          <a:p>
            <a:r>
              <a:rPr lang="uk-UA" sz="180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Суб’єктивну сторону кримінального правопорушення складають вина у формі умислу або необережності, мотив і мета вчинення кримінального правопорушення, а також емоційний стан, потреби й інтереси, наявні під час учинення кримінального правопорушення.</a:t>
            </a:r>
            <a:endParaRPr lang="ru-RU" sz="1800" dirty="0">
              <a:effectLst/>
              <a:latin typeface="Cambria" panose="02040503050406030204" pitchFamily="18" charset="0"/>
              <a:ea typeface="Times New Roman" panose="02020603050405020304" pitchFamily="18" charset="0"/>
              <a:cs typeface="Latha" panose="020B0604020202020204" pitchFamily="34" charset="0"/>
            </a:endParaRPr>
          </a:p>
          <a:p>
            <a:endParaRPr lang="uk-UA" dirty="0"/>
          </a:p>
        </p:txBody>
      </p:sp>
    </p:spTree>
    <p:extLst>
      <p:ext uri="{BB962C8B-B14F-4D97-AF65-F5344CB8AC3E}">
        <p14:creationId xmlns:p14="http://schemas.microsoft.com/office/powerpoint/2010/main" val="3996249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2DA743-9652-E3F7-02B8-0F908DF753AA}"/>
              </a:ext>
            </a:extLst>
          </p:cNvPr>
          <p:cNvSpPr txBox="1"/>
          <p:nvPr/>
        </p:nvSpPr>
        <p:spPr>
          <a:xfrm>
            <a:off x="1884218" y="623700"/>
            <a:ext cx="8866909" cy="923330"/>
          </a:xfrm>
          <a:prstGeom prst="rect">
            <a:avLst/>
          </a:prstGeom>
          <a:solidFill>
            <a:srgbClr val="FF0000"/>
          </a:solidFill>
        </p:spPr>
        <p:txBody>
          <a:bodyPr wrap="square">
            <a:spAutoFit/>
          </a:bodyPr>
          <a:lstStyle/>
          <a:p>
            <a:pPr indent="266700" algn="ctr"/>
            <a:r>
              <a:rPr lang="uk-UA" sz="1800" b="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Стаття 12 КК України «Класифікація кримінальних правопорушень».</a:t>
            </a:r>
          </a:p>
          <a:p>
            <a:pPr indent="266700" algn="ctr"/>
            <a:r>
              <a:rPr lang="uk-UA" sz="180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За таким критерієм як ступінь тяжкості кримінальні правопорушення поділяються на проступки і злочини.</a:t>
            </a:r>
            <a:endParaRPr lang="ru-RU" sz="1100" dirty="0">
              <a:effectLst/>
              <a:latin typeface="Cambria" panose="02040503050406030204" pitchFamily="18" charset="0"/>
              <a:ea typeface="Times New Roman" panose="02020603050405020304" pitchFamily="18" charset="0"/>
              <a:cs typeface="Latha" panose="020B0604020202020204" pitchFamily="34" charset="0"/>
            </a:endParaRPr>
          </a:p>
        </p:txBody>
      </p:sp>
      <p:sp>
        <p:nvSpPr>
          <p:cNvPr id="5" name="TextBox 4">
            <a:extLst>
              <a:ext uri="{FF2B5EF4-FFF2-40B4-BE49-F238E27FC236}">
                <a16:creationId xmlns:a16="http://schemas.microsoft.com/office/drawing/2014/main" id="{5DE41456-48C4-A75D-D982-FE62FA661E59}"/>
              </a:ext>
            </a:extLst>
          </p:cNvPr>
          <p:cNvSpPr txBox="1"/>
          <p:nvPr/>
        </p:nvSpPr>
        <p:spPr>
          <a:xfrm>
            <a:off x="729673" y="2136338"/>
            <a:ext cx="3352800" cy="2585323"/>
          </a:xfrm>
          <a:prstGeom prst="rect">
            <a:avLst/>
          </a:prstGeom>
          <a:solidFill>
            <a:schemeClr val="accent1">
              <a:lumMod val="60000"/>
              <a:lumOff val="40000"/>
            </a:schemeClr>
          </a:solidFill>
        </p:spPr>
        <p:txBody>
          <a:bodyPr wrap="square">
            <a:spAutoFit/>
          </a:bodyPr>
          <a:lstStyle/>
          <a:p>
            <a:pPr indent="266700" algn="just"/>
            <a:r>
              <a:rPr lang="uk-UA" sz="1800" b="1" i="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Кримінальним проступком</a:t>
            </a:r>
            <a:r>
              <a:rPr lang="uk-UA" sz="1800" b="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 </a:t>
            </a:r>
            <a:r>
              <a:rPr lang="uk-UA" sz="180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є кримінальне правопорушення, за вчинення якого передбачене основне покарання у виді штрафу в розмірі не більше трьох тисяч неоподатковуваних мінімумів доходів громадян або інше покарання, не пов’язане з позбавленням волі.</a:t>
            </a:r>
            <a:endParaRPr lang="ru-RU" sz="1100" dirty="0">
              <a:effectLst/>
              <a:latin typeface="Cambria" panose="02040503050406030204" pitchFamily="18" charset="0"/>
              <a:ea typeface="Times New Roman" panose="02020603050405020304" pitchFamily="18" charset="0"/>
              <a:cs typeface="Latha" panose="020B0604020202020204" pitchFamily="34" charset="0"/>
            </a:endParaRPr>
          </a:p>
        </p:txBody>
      </p:sp>
      <p:sp>
        <p:nvSpPr>
          <p:cNvPr id="7" name="TextBox 6">
            <a:extLst>
              <a:ext uri="{FF2B5EF4-FFF2-40B4-BE49-F238E27FC236}">
                <a16:creationId xmlns:a16="http://schemas.microsoft.com/office/drawing/2014/main" id="{F4805A6B-654E-EC04-6242-C9DFED91903D}"/>
              </a:ext>
            </a:extLst>
          </p:cNvPr>
          <p:cNvSpPr txBox="1"/>
          <p:nvPr/>
        </p:nvSpPr>
        <p:spPr>
          <a:xfrm>
            <a:off x="4802909" y="1779687"/>
            <a:ext cx="6345381" cy="3539430"/>
          </a:xfrm>
          <a:prstGeom prst="rect">
            <a:avLst/>
          </a:prstGeom>
          <a:solidFill>
            <a:schemeClr val="accent4">
              <a:lumMod val="60000"/>
              <a:lumOff val="40000"/>
            </a:schemeClr>
          </a:solidFill>
        </p:spPr>
        <p:txBody>
          <a:bodyPr wrap="square">
            <a:spAutoFit/>
          </a:bodyPr>
          <a:lstStyle/>
          <a:p>
            <a:pPr indent="266700" algn="just"/>
            <a:r>
              <a:rPr lang="uk-UA" sz="160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Злочини поділяються на нетяжкі, тяжкі та особливо тяжкі.</a:t>
            </a:r>
            <a:endParaRPr lang="ru-RU" sz="1600" dirty="0">
              <a:effectLst/>
              <a:latin typeface="Cambria" panose="02040503050406030204" pitchFamily="18" charset="0"/>
              <a:ea typeface="Times New Roman" panose="02020603050405020304" pitchFamily="18" charset="0"/>
              <a:cs typeface="Latha" panose="020B0604020202020204" pitchFamily="34" charset="0"/>
            </a:endParaRPr>
          </a:p>
          <a:p>
            <a:pPr indent="266700" algn="just"/>
            <a:r>
              <a:rPr lang="uk-UA" sz="1600" b="1" i="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Нетяжким злочином</a:t>
            </a:r>
            <a:r>
              <a:rPr lang="uk-UA" sz="1600" b="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 </a:t>
            </a:r>
            <a:r>
              <a:rPr lang="uk-UA" sz="160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є кримінальне правопорушення, за вчинення якого передбачене основне покарання у виді штрафу в розмірі не більше десяти тисяч неоподатковуваних мінімумів доходів громадян або позбавлення волі на строк не більше п’яти років. </a:t>
            </a:r>
            <a:endParaRPr lang="ru-RU" sz="1600" dirty="0">
              <a:effectLst/>
              <a:latin typeface="Cambria" panose="02040503050406030204" pitchFamily="18" charset="0"/>
              <a:ea typeface="Times New Roman" panose="02020603050405020304" pitchFamily="18" charset="0"/>
              <a:cs typeface="Latha" panose="020B0604020202020204" pitchFamily="34" charset="0"/>
            </a:endParaRPr>
          </a:p>
          <a:p>
            <a:pPr indent="266700" algn="just"/>
            <a:r>
              <a:rPr lang="uk-UA" sz="1600" b="1" i="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Тяжким</a:t>
            </a:r>
            <a:r>
              <a:rPr lang="uk-UA" sz="1600" b="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 злочином </a:t>
            </a:r>
            <a:r>
              <a:rPr lang="uk-UA" sz="160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є кримінальне правопорушення, за вчинення якого передбачене основне покарання у виді штрафу в розмірі не більше двадцяти п’яти тисяч неоподатковуваних мінімумів доходів громадян або позбавлення волі на строк не більше десяти років. </a:t>
            </a:r>
            <a:endParaRPr lang="ru-RU" sz="1600" dirty="0">
              <a:effectLst/>
              <a:latin typeface="Cambria" panose="02040503050406030204" pitchFamily="18" charset="0"/>
              <a:ea typeface="Times New Roman" panose="02020603050405020304" pitchFamily="18" charset="0"/>
              <a:cs typeface="Latha" panose="020B0604020202020204" pitchFamily="34" charset="0"/>
            </a:endParaRPr>
          </a:p>
          <a:p>
            <a:pPr indent="266700" algn="just"/>
            <a:r>
              <a:rPr lang="uk-UA" sz="1600" b="1" i="1"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Особливо тяжким</a:t>
            </a:r>
            <a:r>
              <a:rPr lang="uk-UA" sz="1600" dirty="0">
                <a:solidFill>
                  <a:srgbClr val="000000"/>
                </a:solidFill>
                <a:effectLst/>
                <a:latin typeface="Times New Roman" panose="02020603050405020304" pitchFamily="18" charset="0"/>
                <a:ea typeface="Times New Roman" panose="02020603050405020304" pitchFamily="18" charset="0"/>
                <a:cs typeface="Latha" panose="020B0604020202020204" pitchFamily="34" charset="0"/>
              </a:rPr>
              <a:t> злочином є кримінальне правопорушення, за вчинення якого передбачене основне покарання у виді штрафу в розмірі понад двадцять п’ять тисяч неоподатковуваних мінімумів доходів громадян, позбавлення волі на строк понад десять років або довічного позбавлення волі. </a:t>
            </a:r>
            <a:endParaRPr lang="ru-RU" sz="1600" dirty="0">
              <a:effectLst/>
              <a:latin typeface="Cambria" panose="02040503050406030204" pitchFamily="18" charset="0"/>
              <a:ea typeface="Times New Roman" panose="02020603050405020304" pitchFamily="18" charset="0"/>
              <a:cs typeface="Latha" panose="020B0604020202020204" pitchFamily="34" charset="0"/>
            </a:endParaRPr>
          </a:p>
        </p:txBody>
      </p:sp>
    </p:spTree>
    <p:extLst>
      <p:ext uri="{BB962C8B-B14F-4D97-AF65-F5344CB8AC3E}">
        <p14:creationId xmlns:p14="http://schemas.microsoft.com/office/powerpoint/2010/main" val="123446137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747</Words>
  <Application>Microsoft Office PowerPoint</Application>
  <PresentationFormat>Широкоэкранный</PresentationFormat>
  <Paragraphs>39</Paragraphs>
  <Slides>6</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6</vt:i4>
      </vt:variant>
    </vt:vector>
  </HeadingPairs>
  <TitlesOfParts>
    <vt:vector size="14" baseType="lpstr">
      <vt:lpstr>Arial</vt:lpstr>
      <vt:lpstr>Calibri</vt:lpstr>
      <vt:lpstr>Calibri Light</vt:lpstr>
      <vt:lpstr>Cambria</vt:lpstr>
      <vt:lpstr>Times New Roman</vt:lpstr>
      <vt:lpstr>Verdana</vt:lpstr>
      <vt:lpstr>Wingdings</vt:lpstr>
      <vt:lpstr>Тема Office</vt:lpstr>
      <vt:lpstr> КРИМІНАЛЬНЕ ПРАВОПОРУШЕННЯ ТА ЙОГО ВИДИ.    </vt:lpstr>
      <vt:lpstr>Презентация PowerPoint</vt:lpstr>
      <vt:lpstr>Презентация PowerPoint</vt:lpstr>
      <vt:lpstr>Презентация PowerPoint</vt:lpstr>
      <vt:lpstr>  Елементи кримінального правопорушення  об’єкт кримінального правопорушення  об’єктивна сторона кримінального правопорушення суб’єкт кримінального правопорушення  суб’єктивна сторона кримінального правопорушення </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КРИМІНАЛЬНЕ ПРАВОПОРУШЕННЯ ТА ЙОГО ВИДИ.    </dc:title>
  <dc:creator>Vladimir Petrov</dc:creator>
  <cp:lastModifiedBy>Vladimir Petrov</cp:lastModifiedBy>
  <cp:revision>3</cp:revision>
  <dcterms:created xsi:type="dcterms:W3CDTF">2022-09-20T08:13:16Z</dcterms:created>
  <dcterms:modified xsi:type="dcterms:W3CDTF">2022-09-20T10:03:23Z</dcterms:modified>
</cp:coreProperties>
</file>