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2" d="100"/>
          <a:sy n="52" d="100"/>
        </p:scale>
        <p:origin x="53" y="7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7F968E1-51CB-EE06-6FF1-FF630559AC55}"/>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uk-UA"/>
          </a:p>
        </p:txBody>
      </p:sp>
      <p:sp>
        <p:nvSpPr>
          <p:cNvPr id="3" name="Подзаголовок 2">
            <a:extLst>
              <a:ext uri="{FF2B5EF4-FFF2-40B4-BE49-F238E27FC236}">
                <a16:creationId xmlns:a16="http://schemas.microsoft.com/office/drawing/2014/main" id="{AE66773B-D740-145F-E664-9D535CEF525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uk-UA"/>
          </a:p>
        </p:txBody>
      </p:sp>
      <p:sp>
        <p:nvSpPr>
          <p:cNvPr id="4" name="Дата 3">
            <a:extLst>
              <a:ext uri="{FF2B5EF4-FFF2-40B4-BE49-F238E27FC236}">
                <a16:creationId xmlns:a16="http://schemas.microsoft.com/office/drawing/2014/main" id="{90076346-4717-94F6-7BAB-CD8DB03E5258}"/>
              </a:ext>
            </a:extLst>
          </p:cNvPr>
          <p:cNvSpPr>
            <a:spLocks noGrp="1"/>
          </p:cNvSpPr>
          <p:nvPr>
            <p:ph type="dt" sz="half" idx="10"/>
          </p:nvPr>
        </p:nvSpPr>
        <p:spPr/>
        <p:txBody>
          <a:bodyPr/>
          <a:lstStyle/>
          <a:p>
            <a:fld id="{054B262D-D75D-4E80-BE87-BD3B5BEDB472}" type="datetimeFigureOut">
              <a:rPr lang="uk-UA" smtClean="0"/>
              <a:t>27.09.2022</a:t>
            </a:fld>
            <a:endParaRPr lang="uk-UA"/>
          </a:p>
        </p:txBody>
      </p:sp>
      <p:sp>
        <p:nvSpPr>
          <p:cNvPr id="5" name="Нижний колонтитул 4">
            <a:extLst>
              <a:ext uri="{FF2B5EF4-FFF2-40B4-BE49-F238E27FC236}">
                <a16:creationId xmlns:a16="http://schemas.microsoft.com/office/drawing/2014/main" id="{DA3FAE95-A57E-6843-D2D3-18D4BB26B61C}"/>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53BCE71F-C181-5FD7-4A9A-06117AAB422E}"/>
              </a:ext>
            </a:extLst>
          </p:cNvPr>
          <p:cNvSpPr>
            <a:spLocks noGrp="1"/>
          </p:cNvSpPr>
          <p:nvPr>
            <p:ph type="sldNum" sz="quarter" idx="12"/>
          </p:nvPr>
        </p:nvSpPr>
        <p:spPr/>
        <p:txBody>
          <a:bodyPr/>
          <a:lstStyle/>
          <a:p>
            <a:fld id="{EF3394F5-0422-4E19-804A-3248FE5DB1C8}" type="slidenum">
              <a:rPr lang="uk-UA" smtClean="0"/>
              <a:t>‹#›</a:t>
            </a:fld>
            <a:endParaRPr lang="uk-UA"/>
          </a:p>
        </p:txBody>
      </p:sp>
    </p:spTree>
    <p:extLst>
      <p:ext uri="{BB962C8B-B14F-4D97-AF65-F5344CB8AC3E}">
        <p14:creationId xmlns:p14="http://schemas.microsoft.com/office/powerpoint/2010/main" val="33628373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1065062-4812-2D56-7C1F-C852E3E81E79}"/>
              </a:ext>
            </a:extLst>
          </p:cNvPr>
          <p:cNvSpPr>
            <a:spLocks noGrp="1"/>
          </p:cNvSpPr>
          <p:nvPr>
            <p:ph type="title"/>
          </p:nvPr>
        </p:nvSpPr>
        <p:spPr/>
        <p:txBody>
          <a:bodyPr/>
          <a:lstStyle/>
          <a:p>
            <a:r>
              <a:rPr lang="ru-RU"/>
              <a:t>Образец заголовка</a:t>
            </a:r>
            <a:endParaRPr lang="uk-UA"/>
          </a:p>
        </p:txBody>
      </p:sp>
      <p:sp>
        <p:nvSpPr>
          <p:cNvPr id="3" name="Вертикальный текст 2">
            <a:extLst>
              <a:ext uri="{FF2B5EF4-FFF2-40B4-BE49-F238E27FC236}">
                <a16:creationId xmlns:a16="http://schemas.microsoft.com/office/drawing/2014/main" id="{88C778C1-62C8-175E-4082-32417D764C38}"/>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a:extLst>
              <a:ext uri="{FF2B5EF4-FFF2-40B4-BE49-F238E27FC236}">
                <a16:creationId xmlns:a16="http://schemas.microsoft.com/office/drawing/2014/main" id="{0F481BCA-2B2F-3956-6A5B-3766E280EEEC}"/>
              </a:ext>
            </a:extLst>
          </p:cNvPr>
          <p:cNvSpPr>
            <a:spLocks noGrp="1"/>
          </p:cNvSpPr>
          <p:nvPr>
            <p:ph type="dt" sz="half" idx="10"/>
          </p:nvPr>
        </p:nvSpPr>
        <p:spPr/>
        <p:txBody>
          <a:bodyPr/>
          <a:lstStyle/>
          <a:p>
            <a:fld id="{054B262D-D75D-4E80-BE87-BD3B5BEDB472}" type="datetimeFigureOut">
              <a:rPr lang="uk-UA" smtClean="0"/>
              <a:t>27.09.2022</a:t>
            </a:fld>
            <a:endParaRPr lang="uk-UA"/>
          </a:p>
        </p:txBody>
      </p:sp>
      <p:sp>
        <p:nvSpPr>
          <p:cNvPr id="5" name="Нижний колонтитул 4">
            <a:extLst>
              <a:ext uri="{FF2B5EF4-FFF2-40B4-BE49-F238E27FC236}">
                <a16:creationId xmlns:a16="http://schemas.microsoft.com/office/drawing/2014/main" id="{AD8EBD11-053D-5340-AEF9-7B170507F85E}"/>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D72703C1-329E-415A-9A0D-362F94134BE0}"/>
              </a:ext>
            </a:extLst>
          </p:cNvPr>
          <p:cNvSpPr>
            <a:spLocks noGrp="1"/>
          </p:cNvSpPr>
          <p:nvPr>
            <p:ph type="sldNum" sz="quarter" idx="12"/>
          </p:nvPr>
        </p:nvSpPr>
        <p:spPr/>
        <p:txBody>
          <a:bodyPr/>
          <a:lstStyle/>
          <a:p>
            <a:fld id="{EF3394F5-0422-4E19-804A-3248FE5DB1C8}" type="slidenum">
              <a:rPr lang="uk-UA" smtClean="0"/>
              <a:t>‹#›</a:t>
            </a:fld>
            <a:endParaRPr lang="uk-UA"/>
          </a:p>
        </p:txBody>
      </p:sp>
    </p:spTree>
    <p:extLst>
      <p:ext uri="{BB962C8B-B14F-4D97-AF65-F5344CB8AC3E}">
        <p14:creationId xmlns:p14="http://schemas.microsoft.com/office/powerpoint/2010/main" val="28364554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34E0EA9F-59F6-79F9-4C37-CB287AF8B0AA}"/>
              </a:ext>
            </a:extLst>
          </p:cNvPr>
          <p:cNvSpPr>
            <a:spLocks noGrp="1"/>
          </p:cNvSpPr>
          <p:nvPr>
            <p:ph type="title" orient="vert"/>
          </p:nvPr>
        </p:nvSpPr>
        <p:spPr>
          <a:xfrm>
            <a:off x="8724900" y="365125"/>
            <a:ext cx="2628900" cy="5811838"/>
          </a:xfrm>
        </p:spPr>
        <p:txBody>
          <a:bodyPr vert="eaVert"/>
          <a:lstStyle/>
          <a:p>
            <a:r>
              <a:rPr lang="ru-RU"/>
              <a:t>Образец заголовка</a:t>
            </a:r>
            <a:endParaRPr lang="uk-UA"/>
          </a:p>
        </p:txBody>
      </p:sp>
      <p:sp>
        <p:nvSpPr>
          <p:cNvPr id="3" name="Вертикальный текст 2">
            <a:extLst>
              <a:ext uri="{FF2B5EF4-FFF2-40B4-BE49-F238E27FC236}">
                <a16:creationId xmlns:a16="http://schemas.microsoft.com/office/drawing/2014/main" id="{52ACA89F-46DB-24E8-A2EB-FE01AA5F857E}"/>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a:extLst>
              <a:ext uri="{FF2B5EF4-FFF2-40B4-BE49-F238E27FC236}">
                <a16:creationId xmlns:a16="http://schemas.microsoft.com/office/drawing/2014/main" id="{B3F745EE-F533-E156-6ECA-CABA8C337A63}"/>
              </a:ext>
            </a:extLst>
          </p:cNvPr>
          <p:cNvSpPr>
            <a:spLocks noGrp="1"/>
          </p:cNvSpPr>
          <p:nvPr>
            <p:ph type="dt" sz="half" idx="10"/>
          </p:nvPr>
        </p:nvSpPr>
        <p:spPr/>
        <p:txBody>
          <a:bodyPr/>
          <a:lstStyle/>
          <a:p>
            <a:fld id="{054B262D-D75D-4E80-BE87-BD3B5BEDB472}" type="datetimeFigureOut">
              <a:rPr lang="uk-UA" smtClean="0"/>
              <a:t>27.09.2022</a:t>
            </a:fld>
            <a:endParaRPr lang="uk-UA"/>
          </a:p>
        </p:txBody>
      </p:sp>
      <p:sp>
        <p:nvSpPr>
          <p:cNvPr id="5" name="Нижний колонтитул 4">
            <a:extLst>
              <a:ext uri="{FF2B5EF4-FFF2-40B4-BE49-F238E27FC236}">
                <a16:creationId xmlns:a16="http://schemas.microsoft.com/office/drawing/2014/main" id="{E9D20C41-2F52-FEB8-D675-E1C9A17CEFAE}"/>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D48ADA61-3EB8-2799-50D4-B22EE43C5950}"/>
              </a:ext>
            </a:extLst>
          </p:cNvPr>
          <p:cNvSpPr>
            <a:spLocks noGrp="1"/>
          </p:cNvSpPr>
          <p:nvPr>
            <p:ph type="sldNum" sz="quarter" idx="12"/>
          </p:nvPr>
        </p:nvSpPr>
        <p:spPr/>
        <p:txBody>
          <a:bodyPr/>
          <a:lstStyle/>
          <a:p>
            <a:fld id="{EF3394F5-0422-4E19-804A-3248FE5DB1C8}" type="slidenum">
              <a:rPr lang="uk-UA" smtClean="0"/>
              <a:t>‹#›</a:t>
            </a:fld>
            <a:endParaRPr lang="uk-UA"/>
          </a:p>
        </p:txBody>
      </p:sp>
    </p:spTree>
    <p:extLst>
      <p:ext uri="{BB962C8B-B14F-4D97-AF65-F5344CB8AC3E}">
        <p14:creationId xmlns:p14="http://schemas.microsoft.com/office/powerpoint/2010/main" val="10458139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5A80C45-DF5B-8E9B-61A7-81BD166CF1E6}"/>
              </a:ext>
            </a:extLst>
          </p:cNvPr>
          <p:cNvSpPr>
            <a:spLocks noGrp="1"/>
          </p:cNvSpPr>
          <p:nvPr>
            <p:ph type="title"/>
          </p:nvPr>
        </p:nvSpPr>
        <p:spPr/>
        <p:txBody>
          <a:bodyPr/>
          <a:lstStyle/>
          <a:p>
            <a:r>
              <a:rPr lang="ru-RU"/>
              <a:t>Образец заголовка</a:t>
            </a:r>
            <a:endParaRPr lang="uk-UA"/>
          </a:p>
        </p:txBody>
      </p:sp>
      <p:sp>
        <p:nvSpPr>
          <p:cNvPr id="3" name="Объект 2">
            <a:extLst>
              <a:ext uri="{FF2B5EF4-FFF2-40B4-BE49-F238E27FC236}">
                <a16:creationId xmlns:a16="http://schemas.microsoft.com/office/drawing/2014/main" id="{B6F84FA5-8626-6FD5-7D35-6BCC2A307F35}"/>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a:extLst>
              <a:ext uri="{FF2B5EF4-FFF2-40B4-BE49-F238E27FC236}">
                <a16:creationId xmlns:a16="http://schemas.microsoft.com/office/drawing/2014/main" id="{F7C6C1B0-37A5-2186-EFEC-7CFC5132FCF8}"/>
              </a:ext>
            </a:extLst>
          </p:cNvPr>
          <p:cNvSpPr>
            <a:spLocks noGrp="1"/>
          </p:cNvSpPr>
          <p:nvPr>
            <p:ph type="dt" sz="half" idx="10"/>
          </p:nvPr>
        </p:nvSpPr>
        <p:spPr/>
        <p:txBody>
          <a:bodyPr/>
          <a:lstStyle/>
          <a:p>
            <a:fld id="{054B262D-D75D-4E80-BE87-BD3B5BEDB472}" type="datetimeFigureOut">
              <a:rPr lang="uk-UA" smtClean="0"/>
              <a:t>27.09.2022</a:t>
            </a:fld>
            <a:endParaRPr lang="uk-UA"/>
          </a:p>
        </p:txBody>
      </p:sp>
      <p:sp>
        <p:nvSpPr>
          <p:cNvPr id="5" name="Нижний колонтитул 4">
            <a:extLst>
              <a:ext uri="{FF2B5EF4-FFF2-40B4-BE49-F238E27FC236}">
                <a16:creationId xmlns:a16="http://schemas.microsoft.com/office/drawing/2014/main" id="{2076CF1F-C69E-DF74-BB2A-AF6F26DFAC63}"/>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BA15DA38-1A9D-D09A-BE07-812DBF201AD1}"/>
              </a:ext>
            </a:extLst>
          </p:cNvPr>
          <p:cNvSpPr>
            <a:spLocks noGrp="1"/>
          </p:cNvSpPr>
          <p:nvPr>
            <p:ph type="sldNum" sz="quarter" idx="12"/>
          </p:nvPr>
        </p:nvSpPr>
        <p:spPr/>
        <p:txBody>
          <a:bodyPr/>
          <a:lstStyle/>
          <a:p>
            <a:fld id="{EF3394F5-0422-4E19-804A-3248FE5DB1C8}" type="slidenum">
              <a:rPr lang="uk-UA" smtClean="0"/>
              <a:t>‹#›</a:t>
            </a:fld>
            <a:endParaRPr lang="uk-UA"/>
          </a:p>
        </p:txBody>
      </p:sp>
    </p:spTree>
    <p:extLst>
      <p:ext uri="{BB962C8B-B14F-4D97-AF65-F5344CB8AC3E}">
        <p14:creationId xmlns:p14="http://schemas.microsoft.com/office/powerpoint/2010/main" val="2415994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3155CCC-42AA-188E-F1FB-3C1C47868FAF}"/>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uk-UA"/>
          </a:p>
        </p:txBody>
      </p:sp>
      <p:sp>
        <p:nvSpPr>
          <p:cNvPr id="3" name="Текст 2">
            <a:extLst>
              <a:ext uri="{FF2B5EF4-FFF2-40B4-BE49-F238E27FC236}">
                <a16:creationId xmlns:a16="http://schemas.microsoft.com/office/drawing/2014/main" id="{878C930F-5743-73DB-BCA3-16E9EB8951B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4F5C4E32-950A-BF23-0C3B-C3E5A4766059}"/>
              </a:ext>
            </a:extLst>
          </p:cNvPr>
          <p:cNvSpPr>
            <a:spLocks noGrp="1"/>
          </p:cNvSpPr>
          <p:nvPr>
            <p:ph type="dt" sz="half" idx="10"/>
          </p:nvPr>
        </p:nvSpPr>
        <p:spPr/>
        <p:txBody>
          <a:bodyPr/>
          <a:lstStyle/>
          <a:p>
            <a:fld id="{054B262D-D75D-4E80-BE87-BD3B5BEDB472}" type="datetimeFigureOut">
              <a:rPr lang="uk-UA" smtClean="0"/>
              <a:t>27.09.2022</a:t>
            </a:fld>
            <a:endParaRPr lang="uk-UA"/>
          </a:p>
        </p:txBody>
      </p:sp>
      <p:sp>
        <p:nvSpPr>
          <p:cNvPr id="5" name="Нижний колонтитул 4">
            <a:extLst>
              <a:ext uri="{FF2B5EF4-FFF2-40B4-BE49-F238E27FC236}">
                <a16:creationId xmlns:a16="http://schemas.microsoft.com/office/drawing/2014/main" id="{4F35B5FE-4935-63C8-594B-5870EF780022}"/>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B3C513CC-4946-2B5B-B217-004D3002205D}"/>
              </a:ext>
            </a:extLst>
          </p:cNvPr>
          <p:cNvSpPr>
            <a:spLocks noGrp="1"/>
          </p:cNvSpPr>
          <p:nvPr>
            <p:ph type="sldNum" sz="quarter" idx="12"/>
          </p:nvPr>
        </p:nvSpPr>
        <p:spPr/>
        <p:txBody>
          <a:bodyPr/>
          <a:lstStyle/>
          <a:p>
            <a:fld id="{EF3394F5-0422-4E19-804A-3248FE5DB1C8}" type="slidenum">
              <a:rPr lang="uk-UA" smtClean="0"/>
              <a:t>‹#›</a:t>
            </a:fld>
            <a:endParaRPr lang="uk-UA"/>
          </a:p>
        </p:txBody>
      </p:sp>
    </p:spTree>
    <p:extLst>
      <p:ext uri="{BB962C8B-B14F-4D97-AF65-F5344CB8AC3E}">
        <p14:creationId xmlns:p14="http://schemas.microsoft.com/office/powerpoint/2010/main" val="32390975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AF05EBC-3942-3C1B-171B-2E7DFE4A1ECA}"/>
              </a:ext>
            </a:extLst>
          </p:cNvPr>
          <p:cNvSpPr>
            <a:spLocks noGrp="1"/>
          </p:cNvSpPr>
          <p:nvPr>
            <p:ph type="title"/>
          </p:nvPr>
        </p:nvSpPr>
        <p:spPr/>
        <p:txBody>
          <a:bodyPr/>
          <a:lstStyle/>
          <a:p>
            <a:r>
              <a:rPr lang="ru-RU"/>
              <a:t>Образец заголовка</a:t>
            </a:r>
            <a:endParaRPr lang="uk-UA"/>
          </a:p>
        </p:txBody>
      </p:sp>
      <p:sp>
        <p:nvSpPr>
          <p:cNvPr id="3" name="Объект 2">
            <a:extLst>
              <a:ext uri="{FF2B5EF4-FFF2-40B4-BE49-F238E27FC236}">
                <a16:creationId xmlns:a16="http://schemas.microsoft.com/office/drawing/2014/main" id="{362A5DD5-991E-1821-97FB-7A0049B5823F}"/>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Объект 3">
            <a:extLst>
              <a:ext uri="{FF2B5EF4-FFF2-40B4-BE49-F238E27FC236}">
                <a16:creationId xmlns:a16="http://schemas.microsoft.com/office/drawing/2014/main" id="{EA58FE33-B987-84F7-AD16-32F3084A2B79}"/>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5" name="Дата 4">
            <a:extLst>
              <a:ext uri="{FF2B5EF4-FFF2-40B4-BE49-F238E27FC236}">
                <a16:creationId xmlns:a16="http://schemas.microsoft.com/office/drawing/2014/main" id="{C4149122-6138-6CA7-B086-35BE25E930EA}"/>
              </a:ext>
            </a:extLst>
          </p:cNvPr>
          <p:cNvSpPr>
            <a:spLocks noGrp="1"/>
          </p:cNvSpPr>
          <p:nvPr>
            <p:ph type="dt" sz="half" idx="10"/>
          </p:nvPr>
        </p:nvSpPr>
        <p:spPr/>
        <p:txBody>
          <a:bodyPr/>
          <a:lstStyle/>
          <a:p>
            <a:fld id="{054B262D-D75D-4E80-BE87-BD3B5BEDB472}" type="datetimeFigureOut">
              <a:rPr lang="uk-UA" smtClean="0"/>
              <a:t>27.09.2022</a:t>
            </a:fld>
            <a:endParaRPr lang="uk-UA"/>
          </a:p>
        </p:txBody>
      </p:sp>
      <p:sp>
        <p:nvSpPr>
          <p:cNvPr id="6" name="Нижний колонтитул 5">
            <a:extLst>
              <a:ext uri="{FF2B5EF4-FFF2-40B4-BE49-F238E27FC236}">
                <a16:creationId xmlns:a16="http://schemas.microsoft.com/office/drawing/2014/main" id="{A1C12E7C-13AC-A00F-713A-38EA409A431A}"/>
              </a:ext>
            </a:extLst>
          </p:cNvPr>
          <p:cNvSpPr>
            <a:spLocks noGrp="1"/>
          </p:cNvSpPr>
          <p:nvPr>
            <p:ph type="ftr" sz="quarter" idx="11"/>
          </p:nvPr>
        </p:nvSpPr>
        <p:spPr/>
        <p:txBody>
          <a:bodyPr/>
          <a:lstStyle/>
          <a:p>
            <a:endParaRPr lang="uk-UA"/>
          </a:p>
        </p:txBody>
      </p:sp>
      <p:sp>
        <p:nvSpPr>
          <p:cNvPr id="7" name="Номер слайда 6">
            <a:extLst>
              <a:ext uri="{FF2B5EF4-FFF2-40B4-BE49-F238E27FC236}">
                <a16:creationId xmlns:a16="http://schemas.microsoft.com/office/drawing/2014/main" id="{3ED7E653-D7D6-0D1E-539C-2F59533A68D7}"/>
              </a:ext>
            </a:extLst>
          </p:cNvPr>
          <p:cNvSpPr>
            <a:spLocks noGrp="1"/>
          </p:cNvSpPr>
          <p:nvPr>
            <p:ph type="sldNum" sz="quarter" idx="12"/>
          </p:nvPr>
        </p:nvSpPr>
        <p:spPr/>
        <p:txBody>
          <a:bodyPr/>
          <a:lstStyle/>
          <a:p>
            <a:fld id="{EF3394F5-0422-4E19-804A-3248FE5DB1C8}" type="slidenum">
              <a:rPr lang="uk-UA" smtClean="0"/>
              <a:t>‹#›</a:t>
            </a:fld>
            <a:endParaRPr lang="uk-UA"/>
          </a:p>
        </p:txBody>
      </p:sp>
    </p:spTree>
    <p:extLst>
      <p:ext uri="{BB962C8B-B14F-4D97-AF65-F5344CB8AC3E}">
        <p14:creationId xmlns:p14="http://schemas.microsoft.com/office/powerpoint/2010/main" val="22689754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A8ACE84-8915-D19A-1C6F-E3551F8027A3}"/>
              </a:ext>
            </a:extLst>
          </p:cNvPr>
          <p:cNvSpPr>
            <a:spLocks noGrp="1"/>
          </p:cNvSpPr>
          <p:nvPr>
            <p:ph type="title"/>
          </p:nvPr>
        </p:nvSpPr>
        <p:spPr>
          <a:xfrm>
            <a:off x="839788" y="365125"/>
            <a:ext cx="10515600" cy="1325563"/>
          </a:xfrm>
        </p:spPr>
        <p:txBody>
          <a:bodyPr/>
          <a:lstStyle/>
          <a:p>
            <a:r>
              <a:rPr lang="ru-RU"/>
              <a:t>Образец заголовка</a:t>
            </a:r>
            <a:endParaRPr lang="uk-UA"/>
          </a:p>
        </p:txBody>
      </p:sp>
      <p:sp>
        <p:nvSpPr>
          <p:cNvPr id="3" name="Текст 2">
            <a:extLst>
              <a:ext uri="{FF2B5EF4-FFF2-40B4-BE49-F238E27FC236}">
                <a16:creationId xmlns:a16="http://schemas.microsoft.com/office/drawing/2014/main" id="{A5F47E8E-FF4E-1639-B679-4406E508D3B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DD02B91C-39C2-9B5B-3504-0AF070A0AE3C}"/>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5" name="Текст 4">
            <a:extLst>
              <a:ext uri="{FF2B5EF4-FFF2-40B4-BE49-F238E27FC236}">
                <a16:creationId xmlns:a16="http://schemas.microsoft.com/office/drawing/2014/main" id="{A12EF66B-22BB-63B8-245D-BBA2236AEBB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C4E9919E-AD52-4387-CDC7-E0D2A52C3E6E}"/>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7" name="Дата 6">
            <a:extLst>
              <a:ext uri="{FF2B5EF4-FFF2-40B4-BE49-F238E27FC236}">
                <a16:creationId xmlns:a16="http://schemas.microsoft.com/office/drawing/2014/main" id="{021C77DE-5405-31B6-4F08-469E35BC6E5F}"/>
              </a:ext>
            </a:extLst>
          </p:cNvPr>
          <p:cNvSpPr>
            <a:spLocks noGrp="1"/>
          </p:cNvSpPr>
          <p:nvPr>
            <p:ph type="dt" sz="half" idx="10"/>
          </p:nvPr>
        </p:nvSpPr>
        <p:spPr/>
        <p:txBody>
          <a:bodyPr/>
          <a:lstStyle/>
          <a:p>
            <a:fld id="{054B262D-D75D-4E80-BE87-BD3B5BEDB472}" type="datetimeFigureOut">
              <a:rPr lang="uk-UA" smtClean="0"/>
              <a:t>27.09.2022</a:t>
            </a:fld>
            <a:endParaRPr lang="uk-UA"/>
          </a:p>
        </p:txBody>
      </p:sp>
      <p:sp>
        <p:nvSpPr>
          <p:cNvPr id="8" name="Нижний колонтитул 7">
            <a:extLst>
              <a:ext uri="{FF2B5EF4-FFF2-40B4-BE49-F238E27FC236}">
                <a16:creationId xmlns:a16="http://schemas.microsoft.com/office/drawing/2014/main" id="{6A4F72E9-AEC5-F149-3F72-B19A868CD2B4}"/>
              </a:ext>
            </a:extLst>
          </p:cNvPr>
          <p:cNvSpPr>
            <a:spLocks noGrp="1"/>
          </p:cNvSpPr>
          <p:nvPr>
            <p:ph type="ftr" sz="quarter" idx="11"/>
          </p:nvPr>
        </p:nvSpPr>
        <p:spPr/>
        <p:txBody>
          <a:bodyPr/>
          <a:lstStyle/>
          <a:p>
            <a:endParaRPr lang="uk-UA"/>
          </a:p>
        </p:txBody>
      </p:sp>
      <p:sp>
        <p:nvSpPr>
          <p:cNvPr id="9" name="Номер слайда 8">
            <a:extLst>
              <a:ext uri="{FF2B5EF4-FFF2-40B4-BE49-F238E27FC236}">
                <a16:creationId xmlns:a16="http://schemas.microsoft.com/office/drawing/2014/main" id="{957F1457-1914-9F66-AD0B-366F7C7C1F31}"/>
              </a:ext>
            </a:extLst>
          </p:cNvPr>
          <p:cNvSpPr>
            <a:spLocks noGrp="1"/>
          </p:cNvSpPr>
          <p:nvPr>
            <p:ph type="sldNum" sz="quarter" idx="12"/>
          </p:nvPr>
        </p:nvSpPr>
        <p:spPr/>
        <p:txBody>
          <a:bodyPr/>
          <a:lstStyle/>
          <a:p>
            <a:fld id="{EF3394F5-0422-4E19-804A-3248FE5DB1C8}" type="slidenum">
              <a:rPr lang="uk-UA" smtClean="0"/>
              <a:t>‹#›</a:t>
            </a:fld>
            <a:endParaRPr lang="uk-UA"/>
          </a:p>
        </p:txBody>
      </p:sp>
    </p:spTree>
    <p:extLst>
      <p:ext uri="{BB962C8B-B14F-4D97-AF65-F5344CB8AC3E}">
        <p14:creationId xmlns:p14="http://schemas.microsoft.com/office/powerpoint/2010/main" val="6749714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A83C5C9-7751-B694-8B61-551F10D7E698}"/>
              </a:ext>
            </a:extLst>
          </p:cNvPr>
          <p:cNvSpPr>
            <a:spLocks noGrp="1"/>
          </p:cNvSpPr>
          <p:nvPr>
            <p:ph type="title"/>
          </p:nvPr>
        </p:nvSpPr>
        <p:spPr/>
        <p:txBody>
          <a:bodyPr/>
          <a:lstStyle/>
          <a:p>
            <a:r>
              <a:rPr lang="ru-RU"/>
              <a:t>Образец заголовка</a:t>
            </a:r>
            <a:endParaRPr lang="uk-UA"/>
          </a:p>
        </p:txBody>
      </p:sp>
      <p:sp>
        <p:nvSpPr>
          <p:cNvPr id="3" name="Дата 2">
            <a:extLst>
              <a:ext uri="{FF2B5EF4-FFF2-40B4-BE49-F238E27FC236}">
                <a16:creationId xmlns:a16="http://schemas.microsoft.com/office/drawing/2014/main" id="{C11855C4-19EE-AF8E-3D60-91CEFDB125ED}"/>
              </a:ext>
            </a:extLst>
          </p:cNvPr>
          <p:cNvSpPr>
            <a:spLocks noGrp="1"/>
          </p:cNvSpPr>
          <p:nvPr>
            <p:ph type="dt" sz="half" idx="10"/>
          </p:nvPr>
        </p:nvSpPr>
        <p:spPr/>
        <p:txBody>
          <a:bodyPr/>
          <a:lstStyle/>
          <a:p>
            <a:fld id="{054B262D-D75D-4E80-BE87-BD3B5BEDB472}" type="datetimeFigureOut">
              <a:rPr lang="uk-UA" smtClean="0"/>
              <a:t>27.09.2022</a:t>
            </a:fld>
            <a:endParaRPr lang="uk-UA"/>
          </a:p>
        </p:txBody>
      </p:sp>
      <p:sp>
        <p:nvSpPr>
          <p:cNvPr id="4" name="Нижний колонтитул 3">
            <a:extLst>
              <a:ext uri="{FF2B5EF4-FFF2-40B4-BE49-F238E27FC236}">
                <a16:creationId xmlns:a16="http://schemas.microsoft.com/office/drawing/2014/main" id="{ABD087E1-AF4A-2EBD-CA39-B8DDEF3EB0C3}"/>
              </a:ext>
            </a:extLst>
          </p:cNvPr>
          <p:cNvSpPr>
            <a:spLocks noGrp="1"/>
          </p:cNvSpPr>
          <p:nvPr>
            <p:ph type="ftr" sz="quarter" idx="11"/>
          </p:nvPr>
        </p:nvSpPr>
        <p:spPr/>
        <p:txBody>
          <a:bodyPr/>
          <a:lstStyle/>
          <a:p>
            <a:endParaRPr lang="uk-UA"/>
          </a:p>
        </p:txBody>
      </p:sp>
      <p:sp>
        <p:nvSpPr>
          <p:cNvPr id="5" name="Номер слайда 4">
            <a:extLst>
              <a:ext uri="{FF2B5EF4-FFF2-40B4-BE49-F238E27FC236}">
                <a16:creationId xmlns:a16="http://schemas.microsoft.com/office/drawing/2014/main" id="{AAE54A50-5D69-A7BB-8096-00433D98B74D}"/>
              </a:ext>
            </a:extLst>
          </p:cNvPr>
          <p:cNvSpPr>
            <a:spLocks noGrp="1"/>
          </p:cNvSpPr>
          <p:nvPr>
            <p:ph type="sldNum" sz="quarter" idx="12"/>
          </p:nvPr>
        </p:nvSpPr>
        <p:spPr/>
        <p:txBody>
          <a:bodyPr/>
          <a:lstStyle/>
          <a:p>
            <a:fld id="{EF3394F5-0422-4E19-804A-3248FE5DB1C8}" type="slidenum">
              <a:rPr lang="uk-UA" smtClean="0"/>
              <a:t>‹#›</a:t>
            </a:fld>
            <a:endParaRPr lang="uk-UA"/>
          </a:p>
        </p:txBody>
      </p:sp>
    </p:spTree>
    <p:extLst>
      <p:ext uri="{BB962C8B-B14F-4D97-AF65-F5344CB8AC3E}">
        <p14:creationId xmlns:p14="http://schemas.microsoft.com/office/powerpoint/2010/main" val="5434290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41872F98-FE05-CB2F-ED4E-950378D1410E}"/>
              </a:ext>
            </a:extLst>
          </p:cNvPr>
          <p:cNvSpPr>
            <a:spLocks noGrp="1"/>
          </p:cNvSpPr>
          <p:nvPr>
            <p:ph type="dt" sz="half" idx="10"/>
          </p:nvPr>
        </p:nvSpPr>
        <p:spPr/>
        <p:txBody>
          <a:bodyPr/>
          <a:lstStyle/>
          <a:p>
            <a:fld id="{054B262D-D75D-4E80-BE87-BD3B5BEDB472}" type="datetimeFigureOut">
              <a:rPr lang="uk-UA" smtClean="0"/>
              <a:t>27.09.2022</a:t>
            </a:fld>
            <a:endParaRPr lang="uk-UA"/>
          </a:p>
        </p:txBody>
      </p:sp>
      <p:sp>
        <p:nvSpPr>
          <p:cNvPr id="3" name="Нижний колонтитул 2">
            <a:extLst>
              <a:ext uri="{FF2B5EF4-FFF2-40B4-BE49-F238E27FC236}">
                <a16:creationId xmlns:a16="http://schemas.microsoft.com/office/drawing/2014/main" id="{282798D4-5D20-7B1F-3D6C-EA44252F1AB3}"/>
              </a:ext>
            </a:extLst>
          </p:cNvPr>
          <p:cNvSpPr>
            <a:spLocks noGrp="1"/>
          </p:cNvSpPr>
          <p:nvPr>
            <p:ph type="ftr" sz="quarter" idx="11"/>
          </p:nvPr>
        </p:nvSpPr>
        <p:spPr/>
        <p:txBody>
          <a:bodyPr/>
          <a:lstStyle/>
          <a:p>
            <a:endParaRPr lang="uk-UA"/>
          </a:p>
        </p:txBody>
      </p:sp>
      <p:sp>
        <p:nvSpPr>
          <p:cNvPr id="4" name="Номер слайда 3">
            <a:extLst>
              <a:ext uri="{FF2B5EF4-FFF2-40B4-BE49-F238E27FC236}">
                <a16:creationId xmlns:a16="http://schemas.microsoft.com/office/drawing/2014/main" id="{B56E65FB-98A6-181A-5FE3-6DDB11857E38}"/>
              </a:ext>
            </a:extLst>
          </p:cNvPr>
          <p:cNvSpPr>
            <a:spLocks noGrp="1"/>
          </p:cNvSpPr>
          <p:nvPr>
            <p:ph type="sldNum" sz="quarter" idx="12"/>
          </p:nvPr>
        </p:nvSpPr>
        <p:spPr/>
        <p:txBody>
          <a:bodyPr/>
          <a:lstStyle/>
          <a:p>
            <a:fld id="{EF3394F5-0422-4E19-804A-3248FE5DB1C8}" type="slidenum">
              <a:rPr lang="uk-UA" smtClean="0"/>
              <a:t>‹#›</a:t>
            </a:fld>
            <a:endParaRPr lang="uk-UA"/>
          </a:p>
        </p:txBody>
      </p:sp>
    </p:spTree>
    <p:extLst>
      <p:ext uri="{BB962C8B-B14F-4D97-AF65-F5344CB8AC3E}">
        <p14:creationId xmlns:p14="http://schemas.microsoft.com/office/powerpoint/2010/main" val="4322769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22C4F07-D6B7-B6BB-C13F-DFDA6B6BA7AA}"/>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uk-UA"/>
          </a:p>
        </p:txBody>
      </p:sp>
      <p:sp>
        <p:nvSpPr>
          <p:cNvPr id="3" name="Объект 2">
            <a:extLst>
              <a:ext uri="{FF2B5EF4-FFF2-40B4-BE49-F238E27FC236}">
                <a16:creationId xmlns:a16="http://schemas.microsoft.com/office/drawing/2014/main" id="{F1ED553F-B7D9-9CA6-4856-478044E9710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Текст 3">
            <a:extLst>
              <a:ext uri="{FF2B5EF4-FFF2-40B4-BE49-F238E27FC236}">
                <a16:creationId xmlns:a16="http://schemas.microsoft.com/office/drawing/2014/main" id="{49038766-C991-EF6B-81C7-E004DF82AD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D24D2C7B-615B-2DCE-7B6A-E37205369537}"/>
              </a:ext>
            </a:extLst>
          </p:cNvPr>
          <p:cNvSpPr>
            <a:spLocks noGrp="1"/>
          </p:cNvSpPr>
          <p:nvPr>
            <p:ph type="dt" sz="half" idx="10"/>
          </p:nvPr>
        </p:nvSpPr>
        <p:spPr/>
        <p:txBody>
          <a:bodyPr/>
          <a:lstStyle/>
          <a:p>
            <a:fld id="{054B262D-D75D-4E80-BE87-BD3B5BEDB472}" type="datetimeFigureOut">
              <a:rPr lang="uk-UA" smtClean="0"/>
              <a:t>27.09.2022</a:t>
            </a:fld>
            <a:endParaRPr lang="uk-UA"/>
          </a:p>
        </p:txBody>
      </p:sp>
      <p:sp>
        <p:nvSpPr>
          <p:cNvPr id="6" name="Нижний колонтитул 5">
            <a:extLst>
              <a:ext uri="{FF2B5EF4-FFF2-40B4-BE49-F238E27FC236}">
                <a16:creationId xmlns:a16="http://schemas.microsoft.com/office/drawing/2014/main" id="{386CBEEC-6C88-38D2-B813-EED6E023BEC1}"/>
              </a:ext>
            </a:extLst>
          </p:cNvPr>
          <p:cNvSpPr>
            <a:spLocks noGrp="1"/>
          </p:cNvSpPr>
          <p:nvPr>
            <p:ph type="ftr" sz="quarter" idx="11"/>
          </p:nvPr>
        </p:nvSpPr>
        <p:spPr/>
        <p:txBody>
          <a:bodyPr/>
          <a:lstStyle/>
          <a:p>
            <a:endParaRPr lang="uk-UA"/>
          </a:p>
        </p:txBody>
      </p:sp>
      <p:sp>
        <p:nvSpPr>
          <p:cNvPr id="7" name="Номер слайда 6">
            <a:extLst>
              <a:ext uri="{FF2B5EF4-FFF2-40B4-BE49-F238E27FC236}">
                <a16:creationId xmlns:a16="http://schemas.microsoft.com/office/drawing/2014/main" id="{E7DF87EC-605B-A9D0-A93B-B200C07F4DB2}"/>
              </a:ext>
            </a:extLst>
          </p:cNvPr>
          <p:cNvSpPr>
            <a:spLocks noGrp="1"/>
          </p:cNvSpPr>
          <p:nvPr>
            <p:ph type="sldNum" sz="quarter" idx="12"/>
          </p:nvPr>
        </p:nvSpPr>
        <p:spPr/>
        <p:txBody>
          <a:bodyPr/>
          <a:lstStyle/>
          <a:p>
            <a:fld id="{EF3394F5-0422-4E19-804A-3248FE5DB1C8}" type="slidenum">
              <a:rPr lang="uk-UA" smtClean="0"/>
              <a:t>‹#›</a:t>
            </a:fld>
            <a:endParaRPr lang="uk-UA"/>
          </a:p>
        </p:txBody>
      </p:sp>
    </p:spTree>
    <p:extLst>
      <p:ext uri="{BB962C8B-B14F-4D97-AF65-F5344CB8AC3E}">
        <p14:creationId xmlns:p14="http://schemas.microsoft.com/office/powerpoint/2010/main" val="34240758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EE83387-8589-3780-E6B9-174195A76CAB}"/>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uk-UA"/>
          </a:p>
        </p:txBody>
      </p:sp>
      <p:sp>
        <p:nvSpPr>
          <p:cNvPr id="3" name="Рисунок 2">
            <a:extLst>
              <a:ext uri="{FF2B5EF4-FFF2-40B4-BE49-F238E27FC236}">
                <a16:creationId xmlns:a16="http://schemas.microsoft.com/office/drawing/2014/main" id="{C1E39A91-8BD8-9AA1-D997-503B47A792A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a:extLst>
              <a:ext uri="{FF2B5EF4-FFF2-40B4-BE49-F238E27FC236}">
                <a16:creationId xmlns:a16="http://schemas.microsoft.com/office/drawing/2014/main" id="{57C40535-93F4-16D1-A752-F76D19B9E3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EB3B1E4C-B091-2ED6-11C6-0A890167FC7E}"/>
              </a:ext>
            </a:extLst>
          </p:cNvPr>
          <p:cNvSpPr>
            <a:spLocks noGrp="1"/>
          </p:cNvSpPr>
          <p:nvPr>
            <p:ph type="dt" sz="half" idx="10"/>
          </p:nvPr>
        </p:nvSpPr>
        <p:spPr/>
        <p:txBody>
          <a:bodyPr/>
          <a:lstStyle/>
          <a:p>
            <a:fld id="{054B262D-D75D-4E80-BE87-BD3B5BEDB472}" type="datetimeFigureOut">
              <a:rPr lang="uk-UA" smtClean="0"/>
              <a:t>27.09.2022</a:t>
            </a:fld>
            <a:endParaRPr lang="uk-UA"/>
          </a:p>
        </p:txBody>
      </p:sp>
      <p:sp>
        <p:nvSpPr>
          <p:cNvPr id="6" name="Нижний колонтитул 5">
            <a:extLst>
              <a:ext uri="{FF2B5EF4-FFF2-40B4-BE49-F238E27FC236}">
                <a16:creationId xmlns:a16="http://schemas.microsoft.com/office/drawing/2014/main" id="{94275596-C570-FD96-FCEF-7CD4AD4666AE}"/>
              </a:ext>
            </a:extLst>
          </p:cNvPr>
          <p:cNvSpPr>
            <a:spLocks noGrp="1"/>
          </p:cNvSpPr>
          <p:nvPr>
            <p:ph type="ftr" sz="quarter" idx="11"/>
          </p:nvPr>
        </p:nvSpPr>
        <p:spPr/>
        <p:txBody>
          <a:bodyPr/>
          <a:lstStyle/>
          <a:p>
            <a:endParaRPr lang="uk-UA"/>
          </a:p>
        </p:txBody>
      </p:sp>
      <p:sp>
        <p:nvSpPr>
          <p:cNvPr id="7" name="Номер слайда 6">
            <a:extLst>
              <a:ext uri="{FF2B5EF4-FFF2-40B4-BE49-F238E27FC236}">
                <a16:creationId xmlns:a16="http://schemas.microsoft.com/office/drawing/2014/main" id="{D30DAC54-E366-A523-EBD1-9AB4ED3D4DFC}"/>
              </a:ext>
            </a:extLst>
          </p:cNvPr>
          <p:cNvSpPr>
            <a:spLocks noGrp="1"/>
          </p:cNvSpPr>
          <p:nvPr>
            <p:ph type="sldNum" sz="quarter" idx="12"/>
          </p:nvPr>
        </p:nvSpPr>
        <p:spPr/>
        <p:txBody>
          <a:bodyPr/>
          <a:lstStyle/>
          <a:p>
            <a:fld id="{EF3394F5-0422-4E19-804A-3248FE5DB1C8}" type="slidenum">
              <a:rPr lang="uk-UA" smtClean="0"/>
              <a:t>‹#›</a:t>
            </a:fld>
            <a:endParaRPr lang="uk-UA"/>
          </a:p>
        </p:txBody>
      </p:sp>
    </p:spTree>
    <p:extLst>
      <p:ext uri="{BB962C8B-B14F-4D97-AF65-F5344CB8AC3E}">
        <p14:creationId xmlns:p14="http://schemas.microsoft.com/office/powerpoint/2010/main" val="15803075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94559A5-5B69-1A26-351B-4F4D9CC1AC9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uk-UA"/>
          </a:p>
        </p:txBody>
      </p:sp>
      <p:sp>
        <p:nvSpPr>
          <p:cNvPr id="3" name="Текст 2">
            <a:extLst>
              <a:ext uri="{FF2B5EF4-FFF2-40B4-BE49-F238E27FC236}">
                <a16:creationId xmlns:a16="http://schemas.microsoft.com/office/drawing/2014/main" id="{0D29D4C3-4478-07D4-FCD1-48416FB5C99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a:extLst>
              <a:ext uri="{FF2B5EF4-FFF2-40B4-BE49-F238E27FC236}">
                <a16:creationId xmlns:a16="http://schemas.microsoft.com/office/drawing/2014/main" id="{149F700F-111B-4AB0-6028-2C2FA56FDCB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4B262D-D75D-4E80-BE87-BD3B5BEDB472}" type="datetimeFigureOut">
              <a:rPr lang="uk-UA" smtClean="0"/>
              <a:t>27.09.2022</a:t>
            </a:fld>
            <a:endParaRPr lang="uk-UA"/>
          </a:p>
        </p:txBody>
      </p:sp>
      <p:sp>
        <p:nvSpPr>
          <p:cNvPr id="5" name="Нижний колонтитул 4">
            <a:extLst>
              <a:ext uri="{FF2B5EF4-FFF2-40B4-BE49-F238E27FC236}">
                <a16:creationId xmlns:a16="http://schemas.microsoft.com/office/drawing/2014/main" id="{B6F1428B-7A92-454D-1D60-3E3042D0338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Номер слайда 5">
            <a:extLst>
              <a:ext uri="{FF2B5EF4-FFF2-40B4-BE49-F238E27FC236}">
                <a16:creationId xmlns:a16="http://schemas.microsoft.com/office/drawing/2014/main" id="{0C85ED1A-51F2-1B1C-CD20-ADA2F4E839A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3394F5-0422-4E19-804A-3248FE5DB1C8}" type="slidenum">
              <a:rPr lang="uk-UA" smtClean="0"/>
              <a:t>‹#›</a:t>
            </a:fld>
            <a:endParaRPr lang="uk-UA"/>
          </a:p>
        </p:txBody>
      </p:sp>
    </p:spTree>
    <p:extLst>
      <p:ext uri="{BB962C8B-B14F-4D97-AF65-F5344CB8AC3E}">
        <p14:creationId xmlns:p14="http://schemas.microsoft.com/office/powerpoint/2010/main" val="41854606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29D957D-A547-0A88-C376-46E6705658DD}"/>
              </a:ext>
            </a:extLst>
          </p:cNvPr>
          <p:cNvSpPr>
            <a:spLocks noGrp="1"/>
          </p:cNvSpPr>
          <p:nvPr>
            <p:ph type="ctrTitle"/>
          </p:nvPr>
        </p:nvSpPr>
        <p:spPr>
          <a:xfrm>
            <a:off x="1524000" y="550607"/>
            <a:ext cx="9144000" cy="1730477"/>
          </a:xfrm>
          <a:solidFill>
            <a:srgbClr val="FF0000"/>
          </a:solidFill>
        </p:spPr>
        <p:txBody>
          <a:bodyPr>
            <a:normAutofit fontScale="90000"/>
          </a:bodyPr>
          <a:lstStyle/>
          <a:p>
            <a:br>
              <a:rPr lang="uk-UA" sz="2400" b="1"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br>
            <a:br>
              <a:rPr lang="uk-UA" sz="2400" b="1"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br>
            <a:br>
              <a:rPr lang="uk-UA" sz="2400" b="1"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br>
            <a:br>
              <a:rPr lang="uk-UA" sz="2400" b="1"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br>
            <a:br>
              <a:rPr lang="uk-UA" sz="2400" b="1"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br>
            <a:br>
              <a:rPr lang="uk-UA" sz="2400" b="1"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br>
            <a:br>
              <a:rPr lang="uk-UA" sz="2400" b="1"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br>
            <a:br>
              <a:rPr lang="uk-UA" sz="2400" b="1"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br>
            <a:br>
              <a:rPr lang="uk-UA" sz="2400" b="1"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br>
            <a:br>
              <a:rPr lang="uk-UA" sz="2400" b="1"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br>
            <a:br>
              <a:rPr lang="uk-UA" sz="2400" b="1"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br>
            <a:br>
              <a:rPr lang="uk-UA" sz="2400" b="1"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br>
            <a:r>
              <a:rPr lang="uk-UA" sz="2400" b="1"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ТЕМА 6. СКЛАД КРИМІНАЛЬНОГО ПРАВОПОРУШЕННЯ.</a:t>
            </a:r>
            <a:br>
              <a:rPr lang="ru-RU" sz="2400" dirty="0">
                <a:solidFill>
                  <a:srgbClr val="260751"/>
                </a:solidFill>
                <a:effectLst/>
                <a:latin typeface="Verdana" panose="020B0604030504040204" pitchFamily="34" charset="0"/>
                <a:ea typeface="Times New Roman" panose="02020603050405020304" pitchFamily="18" charset="0"/>
                <a:cs typeface="Arial" panose="020B0604020202020204" pitchFamily="34" charset="0"/>
              </a:rPr>
            </a:br>
            <a:r>
              <a:rPr lang="uk-UA" sz="2400" b="1"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 </a:t>
            </a:r>
            <a:br>
              <a:rPr lang="ru-RU" sz="2400" dirty="0">
                <a:solidFill>
                  <a:srgbClr val="260751"/>
                </a:solidFill>
                <a:effectLst/>
                <a:latin typeface="Verdana" panose="020B0604030504040204" pitchFamily="34" charset="0"/>
                <a:ea typeface="Times New Roman" panose="02020603050405020304" pitchFamily="18" charset="0"/>
                <a:cs typeface="Arial" panose="020B0604020202020204" pitchFamily="34" charset="0"/>
              </a:rPr>
            </a:br>
            <a:r>
              <a:rPr lang="uk-UA" sz="1800" b="1"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 </a:t>
            </a:r>
            <a:br>
              <a:rPr lang="ru-RU" sz="1800" dirty="0">
                <a:solidFill>
                  <a:srgbClr val="260751"/>
                </a:solidFill>
                <a:effectLst/>
                <a:latin typeface="Verdana" panose="020B0604030504040204" pitchFamily="34" charset="0"/>
                <a:ea typeface="Times New Roman" panose="02020603050405020304" pitchFamily="18" charset="0"/>
                <a:cs typeface="Arial" panose="020B0604020202020204" pitchFamily="34" charset="0"/>
              </a:rPr>
            </a:br>
            <a:endParaRPr lang="uk-UA" dirty="0"/>
          </a:p>
        </p:txBody>
      </p:sp>
      <p:sp>
        <p:nvSpPr>
          <p:cNvPr id="3" name="Подзаголовок 2">
            <a:extLst>
              <a:ext uri="{FF2B5EF4-FFF2-40B4-BE49-F238E27FC236}">
                <a16:creationId xmlns:a16="http://schemas.microsoft.com/office/drawing/2014/main" id="{86E2D3A4-E15F-36D7-15E8-86F9754B379F}"/>
              </a:ext>
            </a:extLst>
          </p:cNvPr>
          <p:cNvSpPr>
            <a:spLocks noGrp="1"/>
          </p:cNvSpPr>
          <p:nvPr>
            <p:ph type="subTitle" idx="1"/>
          </p:nvPr>
        </p:nvSpPr>
        <p:spPr>
          <a:xfrm>
            <a:off x="1524000" y="2281084"/>
            <a:ext cx="9144000" cy="2976715"/>
          </a:xfrm>
          <a:solidFill>
            <a:srgbClr val="FFFF00"/>
          </a:solidFill>
        </p:spPr>
        <p:txBody>
          <a:bodyPr>
            <a:normAutofit fontScale="92500" lnSpcReduction="20000"/>
          </a:bodyPr>
          <a:lstStyle/>
          <a:p>
            <a:pPr algn="l"/>
            <a:r>
              <a:rPr lang="uk-UA" b="1" dirty="0">
                <a:solidFill>
                  <a:srgbClr val="260751"/>
                </a:solidFill>
                <a:latin typeface="Times New Roman" panose="02020603050405020304" pitchFamily="18" charset="0"/>
                <a:ea typeface="Times New Roman" panose="02020603050405020304" pitchFamily="18" charset="0"/>
                <a:cs typeface="Latha" panose="020B0604020202020204" pitchFamily="34" charset="0"/>
              </a:rPr>
              <a:t>План лекції</a:t>
            </a:r>
            <a:br>
              <a:rPr lang="ru-RU" dirty="0">
                <a:solidFill>
                  <a:srgbClr val="260751"/>
                </a:solidFill>
                <a:latin typeface="Cambria" panose="02040503050406030204" pitchFamily="18" charset="0"/>
                <a:ea typeface="Times New Roman" panose="02020603050405020304" pitchFamily="18" charset="0"/>
                <a:cs typeface="Latha" panose="020B0604020202020204" pitchFamily="34" charset="0"/>
              </a:rPr>
            </a:br>
            <a:r>
              <a:rPr lang="uk-UA" dirty="0">
                <a:solidFill>
                  <a:srgbClr val="000000"/>
                </a:solidFill>
                <a:latin typeface="Times New Roman" panose="02020603050405020304" pitchFamily="18" charset="0"/>
                <a:ea typeface="Arial Unicode MS"/>
                <a:cs typeface="Arial Unicode MS"/>
              </a:rPr>
              <a:t>1. Поняття складу кримінального правопорушення.</a:t>
            </a:r>
            <a:br>
              <a:rPr lang="ru-RU" dirty="0">
                <a:solidFill>
                  <a:srgbClr val="000000"/>
                </a:solidFill>
                <a:latin typeface="Arial Unicode MS"/>
                <a:ea typeface="Arial Unicode MS"/>
                <a:cs typeface="Arial Unicode MS"/>
              </a:rPr>
            </a:br>
            <a:r>
              <a:rPr lang="uk-UA" dirty="0">
                <a:solidFill>
                  <a:srgbClr val="000000"/>
                </a:solidFill>
                <a:latin typeface="Times New Roman" panose="02020603050405020304" pitchFamily="18" charset="0"/>
                <a:ea typeface="Arial Unicode MS"/>
                <a:cs typeface="Arial Unicode MS"/>
              </a:rPr>
              <a:t>2. Ознаки складу кримінального правопорушення.</a:t>
            </a:r>
            <a:br>
              <a:rPr lang="ru-RU" dirty="0">
                <a:solidFill>
                  <a:srgbClr val="000000"/>
                </a:solidFill>
                <a:latin typeface="Arial Unicode MS"/>
                <a:ea typeface="Arial Unicode MS"/>
                <a:cs typeface="Arial Unicode MS"/>
              </a:rPr>
            </a:br>
            <a:r>
              <a:rPr lang="uk-UA" dirty="0">
                <a:solidFill>
                  <a:srgbClr val="000000"/>
                </a:solidFill>
                <a:latin typeface="Times New Roman" panose="02020603050405020304" pitchFamily="18" charset="0"/>
                <a:ea typeface="Arial Unicode MS"/>
                <a:cs typeface="Arial Unicode MS"/>
              </a:rPr>
              <a:t>3. Види складів кримінальних правопорушень.</a:t>
            </a:r>
            <a:br>
              <a:rPr lang="ru-RU" dirty="0">
                <a:solidFill>
                  <a:srgbClr val="000000"/>
                </a:solidFill>
                <a:latin typeface="Arial Unicode MS"/>
                <a:ea typeface="Arial Unicode MS"/>
                <a:cs typeface="Arial Unicode MS"/>
              </a:rPr>
            </a:br>
            <a:r>
              <a:rPr lang="uk-UA" dirty="0">
                <a:solidFill>
                  <a:srgbClr val="000000"/>
                </a:solidFill>
                <a:latin typeface="Times New Roman" panose="02020603050405020304" pitchFamily="18" charset="0"/>
                <a:ea typeface="Arial Unicode MS"/>
                <a:cs typeface="Arial Unicode MS"/>
              </a:rPr>
              <a:t>4. Співвідношення елементів кримінального правопорушення й ознак складу кримінального правопорушення.</a:t>
            </a:r>
            <a:br>
              <a:rPr lang="ru-RU" dirty="0">
                <a:solidFill>
                  <a:srgbClr val="000000"/>
                </a:solidFill>
                <a:latin typeface="Arial Unicode MS"/>
                <a:ea typeface="Arial Unicode MS"/>
                <a:cs typeface="Arial Unicode MS"/>
              </a:rPr>
            </a:br>
            <a:r>
              <a:rPr lang="uk-UA" dirty="0">
                <a:solidFill>
                  <a:srgbClr val="000000"/>
                </a:solidFill>
                <a:latin typeface="Times New Roman" panose="02020603050405020304" pitchFamily="18" charset="0"/>
                <a:ea typeface="Arial Unicode MS"/>
                <a:cs typeface="Arial Unicode MS"/>
              </a:rPr>
              <a:t>5. Поняття складу правомірного вчинку (правомірної поведінки) й інших діянь, вчинюваних за обставин, що виключають можливість застосування кримінальної відповідальності.</a:t>
            </a:r>
            <a:br>
              <a:rPr lang="ru-RU" dirty="0">
                <a:solidFill>
                  <a:srgbClr val="000000"/>
                </a:solidFill>
                <a:latin typeface="Arial Unicode MS"/>
                <a:ea typeface="Arial Unicode MS"/>
                <a:cs typeface="Arial Unicode MS"/>
              </a:rPr>
            </a:br>
            <a:r>
              <a:rPr lang="uk-UA" dirty="0">
                <a:solidFill>
                  <a:srgbClr val="000000"/>
                </a:solidFill>
                <a:latin typeface="Times New Roman" panose="02020603050405020304" pitchFamily="18" charset="0"/>
                <a:ea typeface="Arial Unicode MS"/>
                <a:cs typeface="Arial Unicode MS"/>
              </a:rPr>
              <a:t>6. Кваліфікація кримінальних правопорушень.</a:t>
            </a:r>
            <a:br>
              <a:rPr lang="ru-RU" dirty="0">
                <a:solidFill>
                  <a:srgbClr val="000000"/>
                </a:solidFill>
                <a:latin typeface="Arial Unicode MS"/>
                <a:ea typeface="Arial Unicode MS"/>
                <a:cs typeface="Arial Unicode MS"/>
              </a:rPr>
            </a:br>
            <a:endParaRPr lang="uk-UA" dirty="0"/>
          </a:p>
        </p:txBody>
      </p:sp>
    </p:spTree>
    <p:extLst>
      <p:ext uri="{BB962C8B-B14F-4D97-AF65-F5344CB8AC3E}">
        <p14:creationId xmlns:p14="http://schemas.microsoft.com/office/powerpoint/2010/main" val="4216105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E1DCB8A-13A8-E654-4651-0566B8BF68FE}"/>
              </a:ext>
            </a:extLst>
          </p:cNvPr>
          <p:cNvSpPr>
            <a:spLocks noGrp="1"/>
          </p:cNvSpPr>
          <p:nvPr>
            <p:ph type="ctrTitle"/>
          </p:nvPr>
        </p:nvSpPr>
        <p:spPr>
          <a:xfrm>
            <a:off x="1524000" y="526473"/>
            <a:ext cx="9144000" cy="2733963"/>
          </a:xfrm>
          <a:solidFill>
            <a:srgbClr val="FFC000"/>
          </a:solidFill>
        </p:spPr>
        <p:txBody>
          <a:bodyPr>
            <a:normAutofit/>
          </a:bodyPr>
          <a:lstStyle/>
          <a:p>
            <a:r>
              <a:rPr lang="uk-UA" sz="3600" b="1" dirty="0">
                <a:solidFill>
                  <a:srgbClr val="000000"/>
                </a:solidFill>
                <a:effectLst/>
                <a:latin typeface="Times New Roman" panose="02020603050405020304" pitchFamily="18" charset="0"/>
                <a:ea typeface="Times New Roman" panose="02020603050405020304" pitchFamily="18" charset="0"/>
              </a:rPr>
              <a:t>Склад кримінального</a:t>
            </a:r>
            <a:br>
              <a:rPr lang="uk-UA" sz="3600" b="1" dirty="0">
                <a:solidFill>
                  <a:srgbClr val="000000"/>
                </a:solidFill>
                <a:effectLst/>
                <a:latin typeface="Times New Roman" panose="02020603050405020304" pitchFamily="18" charset="0"/>
                <a:ea typeface="Times New Roman" panose="02020603050405020304" pitchFamily="18" charset="0"/>
              </a:rPr>
            </a:br>
            <a:r>
              <a:rPr lang="uk-UA" sz="3600" b="1" spc="-10" dirty="0">
                <a:solidFill>
                  <a:srgbClr val="000000"/>
                </a:solidFill>
                <a:effectLst/>
                <a:latin typeface="Times New Roman" panose="02020603050405020304" pitchFamily="18" charset="0"/>
                <a:ea typeface="Times New Roman" panose="02020603050405020304" pitchFamily="18" charset="0"/>
              </a:rPr>
              <a:t>правопорушення</a:t>
            </a:r>
            <a:r>
              <a:rPr lang="uk-UA" sz="4800" b="1" dirty="0">
                <a:solidFill>
                  <a:srgbClr val="000000"/>
                </a:solidFill>
                <a:effectLst/>
                <a:latin typeface="Times New Roman" panose="02020603050405020304" pitchFamily="18" charset="0"/>
                <a:ea typeface="Times New Roman" panose="02020603050405020304" pitchFamily="18" charset="0"/>
              </a:rPr>
              <a:t>	</a:t>
            </a:r>
            <a:br>
              <a:rPr lang="uk-UA" sz="4800" b="1" dirty="0">
                <a:solidFill>
                  <a:srgbClr val="000000"/>
                </a:solidFill>
                <a:effectLst/>
                <a:latin typeface="Times New Roman" panose="02020603050405020304" pitchFamily="18" charset="0"/>
                <a:ea typeface="Times New Roman" panose="02020603050405020304" pitchFamily="18" charset="0"/>
              </a:rPr>
            </a:br>
            <a:br>
              <a:rPr lang="uk-UA" sz="4800" b="1" dirty="0">
                <a:solidFill>
                  <a:srgbClr val="000000"/>
                </a:solidFill>
                <a:effectLst/>
                <a:latin typeface="Times New Roman" panose="02020603050405020304" pitchFamily="18" charset="0"/>
                <a:ea typeface="Times New Roman" panose="02020603050405020304" pitchFamily="18" charset="0"/>
              </a:rPr>
            </a:br>
            <a:endParaRPr lang="uk-UA" sz="2000" dirty="0"/>
          </a:p>
        </p:txBody>
      </p:sp>
      <p:sp>
        <p:nvSpPr>
          <p:cNvPr id="3" name="Подзаголовок 2">
            <a:extLst>
              <a:ext uri="{FF2B5EF4-FFF2-40B4-BE49-F238E27FC236}">
                <a16:creationId xmlns:a16="http://schemas.microsoft.com/office/drawing/2014/main" id="{01245828-B588-0813-9978-47FED2DDA34B}"/>
              </a:ext>
            </a:extLst>
          </p:cNvPr>
          <p:cNvSpPr>
            <a:spLocks noGrp="1"/>
          </p:cNvSpPr>
          <p:nvPr>
            <p:ph type="subTitle" idx="1"/>
          </p:nvPr>
        </p:nvSpPr>
        <p:spPr>
          <a:xfrm>
            <a:off x="1524000" y="3334327"/>
            <a:ext cx="9144000" cy="2660073"/>
          </a:xfrm>
          <a:solidFill>
            <a:schemeClr val="accent2">
              <a:lumMod val="75000"/>
            </a:schemeClr>
          </a:solidFill>
        </p:spPr>
        <p:txBody>
          <a:bodyPr>
            <a:noAutofit/>
          </a:bodyPr>
          <a:lstStyle/>
          <a:p>
            <a:r>
              <a:rPr lang="uk-UA" sz="3200" dirty="0"/>
              <a:t>сукупність встановлених у кримінальному законі юридичних ознак (об'єктивних і суб'єктивних), що визначають вчинене суспільне небезпечне діяння як протиправне</a:t>
            </a:r>
          </a:p>
        </p:txBody>
      </p:sp>
    </p:spTree>
    <p:extLst>
      <p:ext uri="{BB962C8B-B14F-4D97-AF65-F5344CB8AC3E}">
        <p14:creationId xmlns:p14="http://schemas.microsoft.com/office/powerpoint/2010/main" val="15051046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7726DEE-4422-335D-7F58-5A619C2207D9}"/>
              </a:ext>
            </a:extLst>
          </p:cNvPr>
          <p:cNvSpPr>
            <a:spLocks noGrp="1"/>
          </p:cNvSpPr>
          <p:nvPr>
            <p:ph type="title"/>
          </p:nvPr>
        </p:nvSpPr>
        <p:spPr>
          <a:solidFill>
            <a:schemeClr val="accent6"/>
          </a:solidFill>
        </p:spPr>
        <p:txBody>
          <a:bodyPr/>
          <a:lstStyle/>
          <a:p>
            <a:pPr algn="ctr"/>
            <a:r>
              <a:rPr lang="uk-UA" sz="4400" b="1" spc="-20" dirty="0">
                <a:solidFill>
                  <a:srgbClr val="000000"/>
                </a:solidFill>
                <a:effectLst/>
                <a:latin typeface="Times New Roman" panose="02020603050405020304" pitchFamily="18" charset="0"/>
                <a:ea typeface="Times New Roman" panose="02020603050405020304" pitchFamily="18" charset="0"/>
              </a:rPr>
              <a:t>Функції складу кримінального правопорушення </a:t>
            </a:r>
            <a:endParaRPr lang="uk-UA" dirty="0"/>
          </a:p>
        </p:txBody>
      </p:sp>
      <p:sp>
        <p:nvSpPr>
          <p:cNvPr id="3" name="Объект 2">
            <a:extLst>
              <a:ext uri="{FF2B5EF4-FFF2-40B4-BE49-F238E27FC236}">
                <a16:creationId xmlns:a16="http://schemas.microsoft.com/office/drawing/2014/main" id="{A03D2141-FD9C-6D0C-01F7-C49314E2A8AF}"/>
              </a:ext>
            </a:extLst>
          </p:cNvPr>
          <p:cNvSpPr>
            <a:spLocks noGrp="1"/>
          </p:cNvSpPr>
          <p:nvPr>
            <p:ph idx="1"/>
          </p:nvPr>
        </p:nvSpPr>
        <p:spPr>
          <a:solidFill>
            <a:schemeClr val="accent1">
              <a:lumMod val="60000"/>
              <a:lumOff val="40000"/>
            </a:schemeClr>
          </a:solidFill>
        </p:spPr>
        <p:txBody>
          <a:bodyPr/>
          <a:lstStyle/>
          <a:p>
            <a:pPr algn="ctr"/>
            <a:r>
              <a:rPr lang="uk-UA" sz="4000" dirty="0">
                <a:solidFill>
                  <a:srgbClr val="000000"/>
                </a:solidFill>
                <a:effectLst/>
                <a:latin typeface="Times New Roman" panose="02020603050405020304" pitchFamily="18" charset="0"/>
                <a:ea typeface="Times New Roman" panose="02020603050405020304" pitchFamily="18" charset="0"/>
              </a:rPr>
              <a:t>статична</a:t>
            </a:r>
          </a:p>
          <a:p>
            <a:pPr algn="ctr"/>
            <a:r>
              <a:rPr lang="uk-UA" sz="4000" spc="-15" dirty="0">
                <a:solidFill>
                  <a:srgbClr val="000000"/>
                </a:solidFill>
                <a:effectLst/>
                <a:latin typeface="Times New Roman" panose="02020603050405020304" pitchFamily="18" charset="0"/>
                <a:ea typeface="Times New Roman" panose="02020603050405020304" pitchFamily="18" charset="0"/>
              </a:rPr>
              <a:t>динамічна</a:t>
            </a:r>
          </a:p>
          <a:p>
            <a:pPr algn="ctr"/>
            <a:r>
              <a:rPr lang="uk-UA" sz="4000" dirty="0">
                <a:solidFill>
                  <a:srgbClr val="000000"/>
                </a:solidFill>
                <a:effectLst/>
                <a:latin typeface="Times New Roman" panose="02020603050405020304" pitchFamily="18" charset="0"/>
                <a:ea typeface="Times New Roman" panose="02020603050405020304" pitchFamily="18" charset="0"/>
              </a:rPr>
              <a:t>розмежувальна</a:t>
            </a:r>
          </a:p>
          <a:p>
            <a:pPr algn="ctr"/>
            <a:r>
              <a:rPr lang="uk-UA" sz="4000" dirty="0">
                <a:solidFill>
                  <a:srgbClr val="000000"/>
                </a:solidFill>
                <a:effectLst/>
                <a:latin typeface="Times New Roman" panose="02020603050405020304" pitchFamily="18" charset="0"/>
                <a:ea typeface="Times New Roman" panose="02020603050405020304" pitchFamily="18" charset="0"/>
              </a:rPr>
              <a:t>інформаційна</a:t>
            </a:r>
          </a:p>
          <a:p>
            <a:pPr algn="ctr"/>
            <a:r>
              <a:rPr lang="uk-UA" sz="4000" dirty="0">
                <a:solidFill>
                  <a:srgbClr val="000000"/>
                </a:solidFill>
                <a:effectLst/>
                <a:latin typeface="Times New Roman" panose="02020603050405020304" pitchFamily="18" charset="0"/>
                <a:ea typeface="Times New Roman" panose="02020603050405020304" pitchFamily="18" charset="0"/>
              </a:rPr>
              <a:t>гарантійна</a:t>
            </a:r>
          </a:p>
          <a:p>
            <a:pPr algn="ctr"/>
            <a:endParaRPr lang="uk-UA" sz="4000" dirty="0">
              <a:solidFill>
                <a:srgbClr val="000000"/>
              </a:solidFill>
              <a:effectLst/>
              <a:latin typeface="Times New Roman" panose="02020603050405020304" pitchFamily="18" charset="0"/>
              <a:ea typeface="Times New Roman" panose="02020603050405020304" pitchFamily="18" charset="0"/>
            </a:endParaRPr>
          </a:p>
          <a:p>
            <a:endParaRPr lang="uk-UA" dirty="0"/>
          </a:p>
        </p:txBody>
      </p:sp>
    </p:spTree>
    <p:extLst>
      <p:ext uri="{BB962C8B-B14F-4D97-AF65-F5344CB8AC3E}">
        <p14:creationId xmlns:p14="http://schemas.microsoft.com/office/powerpoint/2010/main" val="36500348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C662A0C-57E9-2349-7287-B7DF8768C426}"/>
              </a:ext>
            </a:extLst>
          </p:cNvPr>
          <p:cNvSpPr txBox="1"/>
          <p:nvPr/>
        </p:nvSpPr>
        <p:spPr>
          <a:xfrm>
            <a:off x="840509" y="212436"/>
            <a:ext cx="10815782" cy="3477875"/>
          </a:xfrm>
          <a:prstGeom prst="rect">
            <a:avLst/>
          </a:prstGeom>
          <a:solidFill>
            <a:schemeClr val="accent2">
              <a:lumMod val="40000"/>
              <a:lumOff val="60000"/>
            </a:schemeClr>
          </a:solidFill>
        </p:spPr>
        <p:txBody>
          <a:bodyPr wrap="square">
            <a:spAutoFit/>
          </a:bodyPr>
          <a:lstStyle/>
          <a:p>
            <a:r>
              <a:rPr lang="uk-UA" sz="2000" b="1" dirty="0"/>
              <a:t>Статична: </a:t>
            </a:r>
          </a:p>
          <a:p>
            <a:r>
              <a:rPr lang="uk-UA" sz="2000" dirty="0"/>
              <a:t>а) склад кримінального правопорушення є засобом криміналізації (декриміналізації) суспільно-небезпечних діянь; </a:t>
            </a:r>
          </a:p>
          <a:p>
            <a:r>
              <a:rPr lang="uk-UA" sz="2000" dirty="0"/>
              <a:t>б) за допомогою складу кримінального правопорушення злочину встановлюються межі кримінальної відповідальності за конкретні суспільно-небезпечні діяння;</a:t>
            </a:r>
          </a:p>
          <a:p>
            <a:r>
              <a:rPr lang="uk-UA" sz="2000" dirty="0"/>
              <a:t>в) склад кримінального правопорушення виступає одним із засобів визначення меж кримінально-правового регулювання; </a:t>
            </a:r>
          </a:p>
          <a:p>
            <a:r>
              <a:rPr lang="uk-UA" sz="2000" dirty="0"/>
              <a:t>г) склад кримінального правопорушення є одним із засобів фіксування рівня розвитку правової культури; </a:t>
            </a:r>
          </a:p>
          <a:p>
            <a:r>
              <a:rPr lang="uk-UA" sz="2000" dirty="0"/>
              <a:t>ґ) склад кримінального правопорушення – загальна, достатня і єдина підстава кримінальної відповідальності</a:t>
            </a:r>
          </a:p>
        </p:txBody>
      </p:sp>
      <p:sp>
        <p:nvSpPr>
          <p:cNvPr id="5" name="TextBox 4">
            <a:extLst>
              <a:ext uri="{FF2B5EF4-FFF2-40B4-BE49-F238E27FC236}">
                <a16:creationId xmlns:a16="http://schemas.microsoft.com/office/drawing/2014/main" id="{4DD6B32D-8CC9-F588-C804-221C5E31D3CF}"/>
              </a:ext>
            </a:extLst>
          </p:cNvPr>
          <p:cNvSpPr txBox="1"/>
          <p:nvPr/>
        </p:nvSpPr>
        <p:spPr>
          <a:xfrm>
            <a:off x="840509" y="3805382"/>
            <a:ext cx="10815782" cy="1750223"/>
          </a:xfrm>
          <a:prstGeom prst="rect">
            <a:avLst/>
          </a:prstGeom>
          <a:solidFill>
            <a:schemeClr val="accent2"/>
          </a:solidFill>
        </p:spPr>
        <p:txBody>
          <a:bodyPr wrap="square">
            <a:spAutoFit/>
          </a:bodyPr>
          <a:lstStyle/>
          <a:p>
            <a:pPr indent="448310" algn="just">
              <a:lnSpc>
                <a:spcPts val="1610"/>
              </a:lnSpc>
              <a:tabLst>
                <a:tab pos="640080" algn="l"/>
              </a:tabLst>
            </a:pPr>
            <a:endParaRPr lang="uk-UA" sz="1800" b="1" spc="-15" dirty="0">
              <a:solidFill>
                <a:srgbClr val="000000"/>
              </a:solidFill>
              <a:effectLst/>
              <a:latin typeface="Times New Roman" panose="02020603050405020304" pitchFamily="18" charset="0"/>
              <a:ea typeface="Times New Roman" panose="02020603050405020304" pitchFamily="18" charset="0"/>
            </a:endParaRPr>
          </a:p>
          <a:p>
            <a:pPr indent="448310" algn="just">
              <a:lnSpc>
                <a:spcPts val="1610"/>
              </a:lnSpc>
              <a:tabLst>
                <a:tab pos="640080" algn="l"/>
              </a:tabLst>
            </a:pPr>
            <a:r>
              <a:rPr lang="uk-UA" sz="1800" b="1" spc="-15" dirty="0">
                <a:solidFill>
                  <a:srgbClr val="000000"/>
                </a:solidFill>
                <a:effectLst/>
                <a:latin typeface="Times New Roman" panose="02020603050405020304" pitchFamily="18" charset="0"/>
                <a:ea typeface="Times New Roman" panose="02020603050405020304" pitchFamily="18" charset="0"/>
              </a:rPr>
              <a:t>Динамічна</a:t>
            </a:r>
            <a:r>
              <a:rPr lang="uk-UA" sz="1800" spc="-15" dirty="0">
                <a:solidFill>
                  <a:srgbClr val="000000"/>
                </a:solidFill>
                <a:effectLst/>
                <a:latin typeface="Times New Roman" panose="02020603050405020304" pitchFamily="18" charset="0"/>
                <a:ea typeface="Times New Roman" panose="02020603050405020304" pitchFamily="18" charset="0"/>
              </a:rPr>
              <a:t>: </a:t>
            </a:r>
          </a:p>
          <a:p>
            <a:pPr indent="448310">
              <a:lnSpc>
                <a:spcPts val="1610"/>
              </a:lnSpc>
              <a:tabLst>
                <a:tab pos="640080" algn="l"/>
              </a:tabLst>
            </a:pPr>
            <a:r>
              <a:rPr lang="uk-UA" sz="2000" dirty="0"/>
              <a:t>а) склад кримінального правопорушення є одним із засобів удосконалення чинного КК України; </a:t>
            </a:r>
          </a:p>
          <a:p>
            <a:pPr indent="448310">
              <a:lnSpc>
                <a:spcPts val="1610"/>
              </a:lnSpc>
              <a:tabLst>
                <a:tab pos="640080" algn="l"/>
              </a:tabLst>
            </a:pPr>
            <a:r>
              <a:rPr lang="uk-UA" sz="2000" dirty="0"/>
              <a:t>б) склад кримінального правопорушення має значення для застосування кримінального закону, оскільки виступає складовою об’єктивної та суб’єктивної підстав кримінальної відповідальності, визначає межі розслідування кримінального правопорушення, є основою правильної кваліфікації кримінального правопорушення</a:t>
            </a:r>
            <a:endParaRPr lang="ru-RU" sz="2000" dirty="0"/>
          </a:p>
        </p:txBody>
      </p:sp>
    </p:spTree>
    <p:extLst>
      <p:ext uri="{BB962C8B-B14F-4D97-AF65-F5344CB8AC3E}">
        <p14:creationId xmlns:p14="http://schemas.microsoft.com/office/powerpoint/2010/main" val="894239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40B971C-8684-B73A-601D-7946C820BC68}"/>
              </a:ext>
            </a:extLst>
          </p:cNvPr>
          <p:cNvSpPr txBox="1"/>
          <p:nvPr/>
        </p:nvSpPr>
        <p:spPr>
          <a:xfrm>
            <a:off x="1099127" y="1191490"/>
            <a:ext cx="10437091" cy="4093428"/>
          </a:xfrm>
          <a:prstGeom prst="rect">
            <a:avLst/>
          </a:prstGeom>
          <a:solidFill>
            <a:srgbClr val="00B0F0"/>
          </a:solidFill>
        </p:spPr>
        <p:txBody>
          <a:bodyPr wrap="square">
            <a:spAutoFit/>
          </a:bodyPr>
          <a:lstStyle/>
          <a:p>
            <a:r>
              <a:rPr lang="uk-UA" sz="2000" b="1" dirty="0"/>
              <a:t>Розмежувальна </a:t>
            </a:r>
          </a:p>
          <a:p>
            <a:r>
              <a:rPr lang="uk-UA" sz="2000" dirty="0"/>
              <a:t>а) склад кримінального правопорушення – критерій розмежування між	кримінальним правопорушенням та іншими видами правопорушень; </a:t>
            </a:r>
          </a:p>
          <a:p>
            <a:r>
              <a:rPr lang="uk-UA" sz="2000" dirty="0"/>
              <a:t>б) критерій розмежування кримінальних правопорушень між собою;</a:t>
            </a:r>
          </a:p>
          <a:p>
            <a:endParaRPr lang="uk-UA" sz="2000" b="1" dirty="0"/>
          </a:p>
          <a:p>
            <a:r>
              <a:rPr lang="uk-UA" sz="2000" b="1" dirty="0"/>
              <a:t>Інформаційна </a:t>
            </a:r>
          </a:p>
          <a:p>
            <a:r>
              <a:rPr lang="uk-UA" sz="2000" dirty="0"/>
              <a:t>склад кримінального правопорушення містить у собі інформацію про зміст і межі кримінально-правової заборони, що має важливе значення для правозастосовних органів; фізичних і юридичних осіб; науковців.</a:t>
            </a:r>
          </a:p>
          <a:p>
            <a:endParaRPr lang="uk-UA" sz="2000" dirty="0"/>
          </a:p>
          <a:p>
            <a:r>
              <a:rPr lang="uk-UA" sz="2000" b="1" dirty="0"/>
              <a:t>Гарантійна</a:t>
            </a:r>
          </a:p>
          <a:p>
            <a:r>
              <a:rPr lang="uk-UA" sz="2000" dirty="0"/>
              <a:t>склад кримінального правопорушення, визначаючи межі кримінальної відповідальності за суспільно небезпечні діяння, служить засобом гарантії прав людини в Україні.</a:t>
            </a:r>
          </a:p>
        </p:txBody>
      </p:sp>
    </p:spTree>
    <p:extLst>
      <p:ext uri="{BB962C8B-B14F-4D97-AF65-F5344CB8AC3E}">
        <p14:creationId xmlns:p14="http://schemas.microsoft.com/office/powerpoint/2010/main" val="18514341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AB58F7D-0B5C-88A8-9C98-7DC9AEC4DD4E}"/>
              </a:ext>
            </a:extLst>
          </p:cNvPr>
          <p:cNvSpPr>
            <a:spLocks noGrp="1"/>
          </p:cNvSpPr>
          <p:nvPr>
            <p:ph type="title"/>
          </p:nvPr>
        </p:nvSpPr>
        <p:spPr>
          <a:xfrm>
            <a:off x="838200" y="365125"/>
            <a:ext cx="10515600" cy="1805419"/>
          </a:xfrm>
          <a:solidFill>
            <a:schemeClr val="accent6">
              <a:lumMod val="60000"/>
              <a:lumOff val="40000"/>
            </a:schemeClr>
          </a:solidFill>
        </p:spPr>
        <p:txBody>
          <a:bodyPr>
            <a:noAutofit/>
          </a:bodyPr>
          <a:lstStyle/>
          <a:p>
            <a:pPr marR="3175" algn="ctr">
              <a:lnSpc>
                <a:spcPct val="100000"/>
              </a:lnSpc>
              <a:spcBef>
                <a:spcPts val="1585"/>
              </a:spcBef>
              <a:spcAft>
                <a:spcPts val="0"/>
              </a:spcAft>
            </a:pPr>
            <a:r>
              <a:rPr lang="uk-UA" sz="2400" dirty="0">
                <a:solidFill>
                  <a:srgbClr val="FF0000"/>
                </a:solidFill>
                <a:effectLst/>
                <a:latin typeface="Times New Roman" panose="02020603050405020304" pitchFamily="18" charset="0"/>
                <a:ea typeface="Times New Roman" panose="02020603050405020304" pitchFamily="18" charset="0"/>
              </a:rPr>
              <a:t>Склад кримінального правопорушення </a:t>
            </a:r>
            <a:r>
              <a:rPr lang="uk-UA" sz="2400" b="1" i="1" dirty="0">
                <a:solidFill>
                  <a:srgbClr val="000000"/>
                </a:solidFill>
                <a:effectLst/>
                <a:latin typeface="Times New Roman" panose="02020603050405020304" pitchFamily="18" charset="0"/>
                <a:ea typeface="Times New Roman" panose="02020603050405020304" pitchFamily="18" charset="0"/>
              </a:rPr>
              <a:t>необхідно відмежовувати </a:t>
            </a:r>
            <a:r>
              <a:rPr lang="uk-UA" sz="2400" dirty="0">
                <a:solidFill>
                  <a:srgbClr val="000000"/>
                </a:solidFill>
                <a:effectLst/>
                <a:latin typeface="Times New Roman" panose="02020603050405020304" pitchFamily="18" charset="0"/>
                <a:ea typeface="Times New Roman" panose="02020603050405020304" pitchFamily="18" charset="0"/>
              </a:rPr>
              <a:t>від самого </a:t>
            </a:r>
            <a:r>
              <a:rPr lang="uk-UA" sz="2400" dirty="0">
                <a:solidFill>
                  <a:srgbClr val="FFFF00"/>
                </a:solidFill>
                <a:effectLst/>
                <a:latin typeface="Times New Roman" panose="02020603050405020304" pitchFamily="18" charset="0"/>
                <a:ea typeface="Times New Roman" panose="02020603050405020304" pitchFamily="18" charset="0"/>
              </a:rPr>
              <a:t>кримінального правопорушення</a:t>
            </a:r>
            <a:r>
              <a:rPr lang="uk-UA" sz="2400" dirty="0">
                <a:solidFill>
                  <a:srgbClr val="000000"/>
                </a:solidFill>
                <a:effectLst/>
                <a:latin typeface="Times New Roman" panose="02020603050405020304" pitchFamily="18" charset="0"/>
                <a:ea typeface="Times New Roman" panose="02020603050405020304" pitchFamily="18" charset="0"/>
              </a:rPr>
              <a:t>, тому що вони не співпадають, а лише співвідносяться як явище (конкретне кримінальне правопорушення) і юридичне поняття про нього (склад конкретного виду кримінального правопорушення). </a:t>
            </a:r>
            <a:endParaRPr lang="uk-UA" sz="2400" dirty="0"/>
          </a:p>
        </p:txBody>
      </p:sp>
      <p:sp>
        <p:nvSpPr>
          <p:cNvPr id="3" name="Объект 2">
            <a:extLst>
              <a:ext uri="{FF2B5EF4-FFF2-40B4-BE49-F238E27FC236}">
                <a16:creationId xmlns:a16="http://schemas.microsoft.com/office/drawing/2014/main" id="{585C6050-54B8-ABBF-DFA1-827364AC0244}"/>
              </a:ext>
            </a:extLst>
          </p:cNvPr>
          <p:cNvSpPr>
            <a:spLocks noGrp="1"/>
          </p:cNvSpPr>
          <p:nvPr>
            <p:ph sz="half" idx="1"/>
          </p:nvPr>
        </p:nvSpPr>
        <p:spPr>
          <a:xfrm>
            <a:off x="838200" y="2272145"/>
            <a:ext cx="5181600" cy="3904818"/>
          </a:xfrm>
          <a:solidFill>
            <a:srgbClr val="FFFF00"/>
          </a:solidFill>
        </p:spPr>
        <p:txBody>
          <a:bodyPr>
            <a:noAutofit/>
          </a:bodyPr>
          <a:lstStyle/>
          <a:p>
            <a:pPr marL="0" indent="0">
              <a:buNone/>
            </a:pPr>
            <a:r>
              <a:rPr lang="uk-UA" sz="2200" dirty="0">
                <a:solidFill>
                  <a:srgbClr val="000000"/>
                </a:solidFill>
                <a:latin typeface="Times New Roman" panose="02020603050405020304" pitchFamily="18" charset="0"/>
                <a:ea typeface="Times New Roman" panose="02020603050405020304" pitchFamily="18" charset="0"/>
              </a:rPr>
              <a:t>Кримінальне правопорушення – це конкретне суспільне небезпечне діяння, вчинене у певній обстановці, у певний час і у певному місці, що відрізняється безліччю особливостей від всіх інших кримінальних правопорушень даного виду (наприклад, крадіжка, вчинена вперше, шляхом обману, була усунута охорона, запори знищені тощо). Тому це кримінальне правопорушення відрізняється безліччю властивих йому індивідуальних ознак від всіх інших крадіжок.</a:t>
            </a:r>
            <a:br>
              <a:rPr lang="ru-RU" sz="2200" dirty="0">
                <a:latin typeface="Times New Roman" panose="02020603050405020304" pitchFamily="18" charset="0"/>
                <a:ea typeface="Times New Roman" panose="02020603050405020304" pitchFamily="18" charset="0"/>
              </a:rPr>
            </a:br>
            <a:endParaRPr lang="uk-UA" sz="2200" dirty="0"/>
          </a:p>
        </p:txBody>
      </p:sp>
      <p:sp>
        <p:nvSpPr>
          <p:cNvPr id="4" name="Объект 3">
            <a:extLst>
              <a:ext uri="{FF2B5EF4-FFF2-40B4-BE49-F238E27FC236}">
                <a16:creationId xmlns:a16="http://schemas.microsoft.com/office/drawing/2014/main" id="{656D76CC-5381-31FB-998B-E4D3668F40E9}"/>
              </a:ext>
            </a:extLst>
          </p:cNvPr>
          <p:cNvSpPr>
            <a:spLocks noGrp="1"/>
          </p:cNvSpPr>
          <p:nvPr>
            <p:ph sz="half" idx="2"/>
          </p:nvPr>
        </p:nvSpPr>
        <p:spPr>
          <a:xfrm>
            <a:off x="6172200" y="2272143"/>
            <a:ext cx="5181600" cy="2715493"/>
          </a:xfrm>
          <a:solidFill>
            <a:schemeClr val="accent4">
              <a:lumMod val="60000"/>
              <a:lumOff val="40000"/>
            </a:schemeClr>
          </a:solidFill>
        </p:spPr>
        <p:txBody>
          <a:bodyPr>
            <a:noAutofit/>
          </a:bodyPr>
          <a:lstStyle/>
          <a:p>
            <a:pPr marL="0" indent="0">
              <a:buNone/>
            </a:pPr>
            <a:r>
              <a:rPr lang="uk-UA" sz="2200" dirty="0">
                <a:solidFill>
                  <a:srgbClr val="000000"/>
                </a:solidFill>
                <a:latin typeface="Times New Roman" panose="02020603050405020304" pitchFamily="18" charset="0"/>
                <a:ea typeface="Times New Roman" panose="02020603050405020304" pitchFamily="18" charset="0"/>
              </a:rPr>
              <a:t>Склад же кримінального правопорушення являє собою юридичне поняття про кримінальне правопорушення певного виду (склад крадіжки, вбивства, зґвалтування, </a:t>
            </a:r>
            <a:r>
              <a:rPr lang="uk-UA" sz="2200" dirty="0" err="1">
                <a:solidFill>
                  <a:srgbClr val="000000"/>
                </a:solidFill>
                <a:latin typeface="Times New Roman" panose="02020603050405020304" pitchFamily="18" charset="0"/>
                <a:ea typeface="Times New Roman" panose="02020603050405020304" pitchFamily="18" charset="0"/>
              </a:rPr>
              <a:t>грабіжу</a:t>
            </a:r>
            <a:r>
              <a:rPr lang="uk-UA" sz="2200" dirty="0">
                <a:solidFill>
                  <a:srgbClr val="000000"/>
                </a:solidFill>
                <a:latin typeface="Times New Roman" panose="02020603050405020304" pitchFamily="18" charset="0"/>
                <a:ea typeface="Times New Roman" panose="02020603050405020304" pitchFamily="18" charset="0"/>
              </a:rPr>
              <a:t> і т.д.), у якому об'єднані найбільш істотні, найбільш типові й універсальні їхні ознаки.</a:t>
            </a:r>
            <a:br>
              <a:rPr lang="ru-RU" sz="2200" dirty="0">
                <a:latin typeface="Times New Roman" panose="02020603050405020304" pitchFamily="18" charset="0"/>
                <a:ea typeface="Times New Roman" panose="02020603050405020304" pitchFamily="18" charset="0"/>
              </a:rPr>
            </a:br>
            <a:endParaRPr lang="uk-UA" sz="2200" dirty="0"/>
          </a:p>
        </p:txBody>
      </p:sp>
    </p:spTree>
    <p:extLst>
      <p:ext uri="{BB962C8B-B14F-4D97-AF65-F5344CB8AC3E}">
        <p14:creationId xmlns:p14="http://schemas.microsoft.com/office/powerpoint/2010/main" val="34590940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D4C3101-E3AA-5C98-8B47-037A4F85C00C}"/>
              </a:ext>
            </a:extLst>
          </p:cNvPr>
          <p:cNvSpPr>
            <a:spLocks noGrp="1"/>
          </p:cNvSpPr>
          <p:nvPr>
            <p:ph type="title"/>
          </p:nvPr>
        </p:nvSpPr>
        <p:spPr>
          <a:solidFill>
            <a:schemeClr val="accent6"/>
          </a:solidFill>
        </p:spPr>
        <p:txBody>
          <a:bodyPr>
            <a:noAutofit/>
          </a:bodyPr>
          <a:lstStyle/>
          <a:p>
            <a:pPr algn="ctr"/>
            <a:r>
              <a:rPr lang="uk-UA" sz="3200" b="1" dirty="0"/>
              <a:t>Класифікація ознак складу кримінального правопорушення у відповідності до елементів кримінального правопорушення</a:t>
            </a:r>
          </a:p>
        </p:txBody>
      </p:sp>
      <p:sp>
        <p:nvSpPr>
          <p:cNvPr id="3" name="Текст 2">
            <a:extLst>
              <a:ext uri="{FF2B5EF4-FFF2-40B4-BE49-F238E27FC236}">
                <a16:creationId xmlns:a16="http://schemas.microsoft.com/office/drawing/2014/main" id="{C2353AF3-F2F7-757D-74BE-765BBB833EA9}"/>
              </a:ext>
            </a:extLst>
          </p:cNvPr>
          <p:cNvSpPr>
            <a:spLocks noGrp="1"/>
          </p:cNvSpPr>
          <p:nvPr>
            <p:ph type="body" idx="1"/>
          </p:nvPr>
        </p:nvSpPr>
        <p:spPr>
          <a:xfrm>
            <a:off x="839788" y="2431470"/>
            <a:ext cx="5157787" cy="997529"/>
          </a:xfrm>
          <a:solidFill>
            <a:schemeClr val="accent4"/>
          </a:solidFill>
        </p:spPr>
        <p:txBody>
          <a:bodyPr/>
          <a:lstStyle/>
          <a:p>
            <a:pPr marL="342900" indent="-342900">
              <a:buAutoNum type="arabicParenR"/>
            </a:pPr>
            <a:r>
              <a:rPr lang="uk-UA" sz="1800" dirty="0">
                <a:solidFill>
                  <a:srgbClr val="000000"/>
                </a:solidFill>
                <a:effectLst/>
                <a:latin typeface="Times New Roman" panose="02020603050405020304" pitchFamily="18" charset="0"/>
                <a:ea typeface="Arial Unicode MS"/>
              </a:rPr>
              <a:t>ознаки, які характеризують об’єкт кримінального правопорушення; </a:t>
            </a:r>
          </a:p>
          <a:p>
            <a:pPr marL="457200" indent="-457200">
              <a:buAutoNum type="arabicParenR"/>
            </a:pPr>
            <a:endParaRPr lang="uk-UA" dirty="0"/>
          </a:p>
        </p:txBody>
      </p:sp>
      <p:sp>
        <p:nvSpPr>
          <p:cNvPr id="4" name="Объект 3">
            <a:extLst>
              <a:ext uri="{FF2B5EF4-FFF2-40B4-BE49-F238E27FC236}">
                <a16:creationId xmlns:a16="http://schemas.microsoft.com/office/drawing/2014/main" id="{5BDCF27B-C663-A05D-3F69-CCDBD0BDD369}"/>
              </a:ext>
            </a:extLst>
          </p:cNvPr>
          <p:cNvSpPr>
            <a:spLocks noGrp="1"/>
          </p:cNvSpPr>
          <p:nvPr>
            <p:ph sz="half" idx="2"/>
          </p:nvPr>
        </p:nvSpPr>
        <p:spPr>
          <a:xfrm>
            <a:off x="839788" y="3666835"/>
            <a:ext cx="5157787" cy="997529"/>
          </a:xfrm>
          <a:solidFill>
            <a:schemeClr val="accent4">
              <a:lumMod val="60000"/>
              <a:lumOff val="40000"/>
            </a:schemeClr>
          </a:solidFill>
        </p:spPr>
        <p:txBody>
          <a:bodyPr/>
          <a:lstStyle/>
          <a:p>
            <a:pPr marL="0" indent="0">
              <a:buNone/>
            </a:pPr>
            <a:r>
              <a:rPr lang="uk-UA" sz="1800" b="1" dirty="0">
                <a:solidFill>
                  <a:srgbClr val="000000"/>
                </a:solidFill>
                <a:effectLst/>
                <a:latin typeface="Times New Roman" panose="02020603050405020304" pitchFamily="18" charset="0"/>
                <a:ea typeface="Arial Unicode MS"/>
              </a:rPr>
              <a:t>2) ознаки, які характеризують об’єктивну сторону кримінального правопорушення;</a:t>
            </a:r>
            <a:endParaRPr lang="uk-UA" b="1" dirty="0"/>
          </a:p>
        </p:txBody>
      </p:sp>
      <p:sp>
        <p:nvSpPr>
          <p:cNvPr id="5" name="Текст 4">
            <a:extLst>
              <a:ext uri="{FF2B5EF4-FFF2-40B4-BE49-F238E27FC236}">
                <a16:creationId xmlns:a16="http://schemas.microsoft.com/office/drawing/2014/main" id="{021F05DE-2373-AC05-6B9D-47999ED481A3}"/>
              </a:ext>
            </a:extLst>
          </p:cNvPr>
          <p:cNvSpPr>
            <a:spLocks noGrp="1"/>
          </p:cNvSpPr>
          <p:nvPr>
            <p:ph type="body" sz="quarter" idx="3"/>
          </p:nvPr>
        </p:nvSpPr>
        <p:spPr>
          <a:xfrm>
            <a:off x="6172200" y="2431469"/>
            <a:ext cx="5183188" cy="997530"/>
          </a:xfrm>
          <a:solidFill>
            <a:schemeClr val="accent1"/>
          </a:solidFill>
        </p:spPr>
        <p:txBody>
          <a:bodyPr/>
          <a:lstStyle/>
          <a:p>
            <a:r>
              <a:rPr lang="uk-UA" sz="1800" dirty="0">
                <a:solidFill>
                  <a:srgbClr val="000000"/>
                </a:solidFill>
                <a:effectLst/>
                <a:latin typeface="Times New Roman" panose="02020603050405020304" pitchFamily="18" charset="0"/>
                <a:ea typeface="Arial Unicode MS"/>
              </a:rPr>
              <a:t>3) ознаки, які характеризують суб’єкта кримінального правопорушення; </a:t>
            </a:r>
          </a:p>
          <a:p>
            <a:endParaRPr lang="uk-UA" dirty="0"/>
          </a:p>
        </p:txBody>
      </p:sp>
      <p:sp>
        <p:nvSpPr>
          <p:cNvPr id="6" name="Объект 5">
            <a:extLst>
              <a:ext uri="{FF2B5EF4-FFF2-40B4-BE49-F238E27FC236}">
                <a16:creationId xmlns:a16="http://schemas.microsoft.com/office/drawing/2014/main" id="{1D5B9253-F0C0-2D5F-1590-6AEEB7FFB6D6}"/>
              </a:ext>
            </a:extLst>
          </p:cNvPr>
          <p:cNvSpPr>
            <a:spLocks noGrp="1"/>
          </p:cNvSpPr>
          <p:nvPr>
            <p:ph sz="quarter" idx="4"/>
          </p:nvPr>
        </p:nvSpPr>
        <p:spPr>
          <a:xfrm>
            <a:off x="6194427" y="3666835"/>
            <a:ext cx="5183188" cy="997529"/>
          </a:xfrm>
          <a:solidFill>
            <a:schemeClr val="accent1">
              <a:lumMod val="60000"/>
              <a:lumOff val="40000"/>
            </a:schemeClr>
          </a:solidFill>
        </p:spPr>
        <p:txBody>
          <a:bodyPr/>
          <a:lstStyle/>
          <a:p>
            <a:pPr marL="0" indent="0">
              <a:buNone/>
            </a:pPr>
            <a:r>
              <a:rPr lang="uk-UA" sz="1800" b="1" dirty="0">
                <a:solidFill>
                  <a:srgbClr val="000000"/>
                </a:solidFill>
                <a:effectLst/>
                <a:latin typeface="Times New Roman" panose="02020603050405020304" pitchFamily="18" charset="0"/>
                <a:ea typeface="Arial Unicode MS"/>
              </a:rPr>
              <a:t>4) ознаки, які характеризують суб’єктивну сторону кримінального правопорушення.</a:t>
            </a:r>
            <a:endParaRPr lang="uk-UA" b="1" dirty="0"/>
          </a:p>
        </p:txBody>
      </p:sp>
    </p:spTree>
    <p:extLst>
      <p:ext uri="{BB962C8B-B14F-4D97-AF65-F5344CB8AC3E}">
        <p14:creationId xmlns:p14="http://schemas.microsoft.com/office/powerpoint/2010/main" val="25593262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385A6FE-6843-4667-535A-B7ED11A5CF36}"/>
              </a:ext>
            </a:extLst>
          </p:cNvPr>
          <p:cNvSpPr>
            <a:spLocks noGrp="1"/>
          </p:cNvSpPr>
          <p:nvPr>
            <p:ph type="title"/>
          </p:nvPr>
        </p:nvSpPr>
        <p:spPr>
          <a:solidFill>
            <a:schemeClr val="accent1">
              <a:lumMod val="60000"/>
              <a:lumOff val="40000"/>
            </a:schemeClr>
          </a:solidFill>
        </p:spPr>
        <p:txBody>
          <a:bodyPr>
            <a:normAutofit/>
          </a:bodyPr>
          <a:lstStyle/>
          <a:p>
            <a:pPr algn="ctr"/>
            <a:r>
              <a:rPr lang="uk-UA" sz="3600" b="1" dirty="0"/>
              <a:t>Ознаки складів кримінальних правопорушень поділяють на обов’язкові та факультативні</a:t>
            </a:r>
          </a:p>
        </p:txBody>
      </p:sp>
      <p:sp>
        <p:nvSpPr>
          <p:cNvPr id="3" name="Объект 2">
            <a:extLst>
              <a:ext uri="{FF2B5EF4-FFF2-40B4-BE49-F238E27FC236}">
                <a16:creationId xmlns:a16="http://schemas.microsoft.com/office/drawing/2014/main" id="{B0DD7BC9-8ACE-7A76-9EE9-8BABE4C37D06}"/>
              </a:ext>
            </a:extLst>
          </p:cNvPr>
          <p:cNvSpPr>
            <a:spLocks noGrp="1"/>
          </p:cNvSpPr>
          <p:nvPr>
            <p:ph sz="half" idx="1"/>
          </p:nvPr>
        </p:nvSpPr>
        <p:spPr>
          <a:solidFill>
            <a:srgbClr val="FF0000"/>
          </a:solidFill>
        </p:spPr>
        <p:txBody>
          <a:bodyPr/>
          <a:lstStyle/>
          <a:p>
            <a:pPr marL="0" indent="0" algn="ctr">
              <a:buNone/>
            </a:pPr>
            <a:r>
              <a:rPr lang="uk-UA" sz="1800" b="1" dirty="0">
                <a:solidFill>
                  <a:srgbClr val="000000"/>
                </a:solidFill>
                <a:effectLst/>
                <a:latin typeface="Times New Roman" panose="02020603050405020304" pitchFamily="18" charset="0"/>
                <a:ea typeface="Arial Unicode MS"/>
              </a:rPr>
              <a:t>До обов’язкових ознак належать ті, які законодавець включає до всіх складів кримінальних правопорушень</a:t>
            </a:r>
          </a:p>
          <a:p>
            <a:pPr marL="0" indent="0">
              <a:buNone/>
            </a:pPr>
            <a:r>
              <a:rPr lang="uk-UA" sz="1800" dirty="0">
                <a:solidFill>
                  <a:srgbClr val="000000"/>
                </a:solidFill>
                <a:effectLst/>
                <a:latin typeface="Times New Roman" panose="02020603050405020304" pitchFamily="18" charset="0"/>
                <a:ea typeface="Arial Unicode MS"/>
              </a:rPr>
              <a:t>у всіх складах кримінальних правопорушень передбачається така ознака об’єктивної сторони кримінального правопорушення, як діяння (дія чи бездіяльність), і така ознака суб’єктивної сторони складу кримінального правопорушення, як вина</a:t>
            </a:r>
            <a:endParaRPr lang="uk-UA" b="1" dirty="0"/>
          </a:p>
        </p:txBody>
      </p:sp>
      <p:sp>
        <p:nvSpPr>
          <p:cNvPr id="4" name="Объект 3">
            <a:extLst>
              <a:ext uri="{FF2B5EF4-FFF2-40B4-BE49-F238E27FC236}">
                <a16:creationId xmlns:a16="http://schemas.microsoft.com/office/drawing/2014/main" id="{B4CDF5CA-3878-73BB-0D11-4721BEAC1784}"/>
              </a:ext>
            </a:extLst>
          </p:cNvPr>
          <p:cNvSpPr>
            <a:spLocks noGrp="1"/>
          </p:cNvSpPr>
          <p:nvPr>
            <p:ph sz="half" idx="2"/>
          </p:nvPr>
        </p:nvSpPr>
        <p:spPr>
          <a:solidFill>
            <a:schemeClr val="accent6">
              <a:lumMod val="60000"/>
              <a:lumOff val="40000"/>
            </a:schemeClr>
          </a:solidFill>
        </p:spPr>
        <p:txBody>
          <a:bodyPr/>
          <a:lstStyle/>
          <a:p>
            <a:pPr marL="0" indent="0" algn="ctr">
              <a:buNone/>
            </a:pPr>
            <a:r>
              <a:rPr lang="uk-UA" sz="1800" b="1" dirty="0">
                <a:solidFill>
                  <a:srgbClr val="000000"/>
                </a:solidFill>
                <a:latin typeface="Times New Roman" panose="02020603050405020304" pitchFamily="18" charset="0"/>
                <a:ea typeface="Arial Unicode MS"/>
              </a:rPr>
              <a:t>Д</a:t>
            </a:r>
            <a:r>
              <a:rPr lang="uk-UA" sz="1800" b="1" dirty="0">
                <a:solidFill>
                  <a:srgbClr val="000000"/>
                </a:solidFill>
                <a:effectLst/>
                <a:latin typeface="Times New Roman" panose="02020603050405020304" pitchFamily="18" charset="0"/>
                <a:ea typeface="Arial Unicode MS"/>
              </a:rPr>
              <a:t>о факультативних – ті, які він передбачає лише в окремих складах кримінальних правопорушень</a:t>
            </a:r>
          </a:p>
          <a:p>
            <a:pPr marL="0" indent="0">
              <a:buNone/>
            </a:pPr>
            <a:r>
              <a:rPr lang="uk-UA" sz="1800" dirty="0">
                <a:solidFill>
                  <a:srgbClr val="000000"/>
                </a:solidFill>
                <a:effectLst/>
                <a:latin typeface="Times New Roman" panose="02020603050405020304" pitchFamily="18" charset="0"/>
                <a:ea typeface="Arial Unicode MS"/>
              </a:rPr>
              <a:t>всі інші ознаки об’єктивної сторони (наслідки, причинний зв’язок між діянням і наслідками, час, місце, спосіб, обстановка й засоби вчинення кримінального правопорушення) та суб’єктивної сторони (мотив, мета, емоційний стан, потреби, інтереси) можуть передбачатися лише в окремих складах кримінальних правопорушень</a:t>
            </a:r>
            <a:endParaRPr lang="uk-UA" b="1" dirty="0"/>
          </a:p>
        </p:txBody>
      </p:sp>
    </p:spTree>
    <p:extLst>
      <p:ext uri="{BB962C8B-B14F-4D97-AF65-F5344CB8AC3E}">
        <p14:creationId xmlns:p14="http://schemas.microsoft.com/office/powerpoint/2010/main" val="17701303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E1A1763-A1E1-CF28-AF19-73BA4D6A8717}"/>
              </a:ext>
            </a:extLst>
          </p:cNvPr>
          <p:cNvSpPr txBox="1"/>
          <p:nvPr/>
        </p:nvSpPr>
        <p:spPr>
          <a:xfrm>
            <a:off x="1191491" y="240145"/>
            <a:ext cx="9809018" cy="5355312"/>
          </a:xfrm>
          <a:prstGeom prst="rect">
            <a:avLst/>
          </a:prstGeom>
          <a:noFill/>
        </p:spPr>
        <p:txBody>
          <a:bodyPr wrap="square">
            <a:spAutoFit/>
          </a:bodyPr>
          <a:lstStyle/>
          <a:p>
            <a:pPr algn="ctr"/>
            <a:r>
              <a:rPr lang="uk-UA" sz="2400" b="1" dirty="0">
                <a:solidFill>
                  <a:srgbClr val="000000"/>
                </a:solidFill>
                <a:effectLst/>
                <a:latin typeface="Times New Roman" panose="02020603050405020304" pitchFamily="18" charset="0"/>
                <a:ea typeface="Arial Unicode MS"/>
                <a:cs typeface="Arial Unicode MS"/>
              </a:rPr>
              <a:t>З урахуванням тих чи інших кваліфікуючих ознак (обтяжуючих обставин) можна виділити такі види кваліфікованих складів кримінальних правопорушень: </a:t>
            </a:r>
          </a:p>
          <a:p>
            <a:pPr algn="just"/>
            <a:r>
              <a:rPr lang="uk-UA" sz="1800" b="1" dirty="0">
                <a:solidFill>
                  <a:schemeClr val="accent4">
                    <a:lumMod val="75000"/>
                  </a:schemeClr>
                </a:solidFill>
                <a:effectLst/>
                <a:latin typeface="Times New Roman" panose="02020603050405020304" pitchFamily="18" charset="0"/>
                <a:ea typeface="Arial Unicode MS"/>
                <a:cs typeface="Arial Unicode MS"/>
              </a:rPr>
              <a:t>1) склади кримінальних правопорушень зі звичайними обтяжуючими ознаками (кваліфіковані склади кримінальних правопорушень, наприклад ч. 2 ст. 186, ч. 2 ст. 262, ч. 2 ст. 289, ч. 2 ст. 308 КК України); </a:t>
            </a:r>
          </a:p>
          <a:p>
            <a:pPr algn="just"/>
            <a:endParaRPr lang="uk-UA" sz="1800" b="1" dirty="0">
              <a:solidFill>
                <a:srgbClr val="000000"/>
              </a:solidFill>
              <a:effectLst/>
              <a:latin typeface="Times New Roman" panose="02020603050405020304" pitchFamily="18" charset="0"/>
              <a:ea typeface="Arial Unicode MS"/>
              <a:cs typeface="Arial Unicode MS"/>
            </a:endParaRPr>
          </a:p>
          <a:p>
            <a:pPr algn="just"/>
            <a:r>
              <a:rPr lang="uk-UA" sz="1800" b="1" dirty="0">
                <a:solidFill>
                  <a:schemeClr val="accent2">
                    <a:lumMod val="75000"/>
                  </a:schemeClr>
                </a:solidFill>
                <a:effectLst/>
                <a:latin typeface="Times New Roman" panose="02020603050405020304" pitchFamily="18" charset="0"/>
                <a:ea typeface="Arial Unicode MS"/>
                <a:cs typeface="Arial Unicode MS"/>
              </a:rPr>
              <a:t>2) склади кримінальних правопорушень з особливо обтяжуючими обставинами (особливо кваліфіковані склади кримінальних правопорушень, наприклад ч. 3 ст. 186, ч. 3 ст. 262, ч. 3 ст. 289, ч. 3 ст. 308 КК України); </a:t>
            </a:r>
          </a:p>
          <a:p>
            <a:pPr algn="just"/>
            <a:endParaRPr lang="uk-UA" sz="1800" b="1" dirty="0">
              <a:solidFill>
                <a:schemeClr val="accent2">
                  <a:lumMod val="75000"/>
                </a:schemeClr>
              </a:solidFill>
              <a:effectLst/>
              <a:latin typeface="Times New Roman" panose="02020603050405020304" pitchFamily="18" charset="0"/>
              <a:ea typeface="Arial Unicode MS"/>
              <a:cs typeface="Arial Unicode MS"/>
            </a:endParaRPr>
          </a:p>
          <a:p>
            <a:pPr algn="just"/>
            <a:r>
              <a:rPr lang="uk-UA" sz="1800" b="1" dirty="0">
                <a:solidFill>
                  <a:schemeClr val="accent2">
                    <a:lumMod val="50000"/>
                  </a:schemeClr>
                </a:solidFill>
                <a:effectLst/>
                <a:latin typeface="Times New Roman" panose="02020603050405020304" pitchFamily="18" charset="0"/>
                <a:ea typeface="Arial Unicode MS"/>
                <a:cs typeface="Arial Unicode MS"/>
              </a:rPr>
              <a:t>3) склади кримінальних правопорушень з винятково обтяжуючими ознаками (винятково кваліфіковані склади кримінальних правопорушень, наприклад ч. 4 ст. 185, ч. 4 ст. 186, ч. 4 ст. 187, ч. 4 ст. 190 КК України); </a:t>
            </a:r>
          </a:p>
          <a:p>
            <a:pPr algn="just"/>
            <a:endParaRPr lang="uk-UA" sz="1800" b="1" dirty="0">
              <a:solidFill>
                <a:srgbClr val="000000"/>
              </a:solidFill>
              <a:effectLst/>
              <a:latin typeface="Times New Roman" panose="02020603050405020304" pitchFamily="18" charset="0"/>
              <a:ea typeface="Arial Unicode MS"/>
              <a:cs typeface="Arial Unicode MS"/>
            </a:endParaRPr>
          </a:p>
          <a:p>
            <a:pPr algn="just"/>
            <a:r>
              <a:rPr lang="uk-UA" b="1" dirty="0">
                <a:solidFill>
                  <a:srgbClr val="FF0000"/>
                </a:solidFill>
                <a:latin typeface="Times New Roman" panose="02020603050405020304" pitchFamily="18" charset="0"/>
              </a:rPr>
              <a:t>4)</a:t>
            </a:r>
            <a:r>
              <a:rPr lang="uk-UA" sz="1800" b="1" dirty="0">
                <a:solidFill>
                  <a:srgbClr val="FF0000"/>
                </a:solidFill>
                <a:effectLst/>
                <a:latin typeface="Times New Roman" panose="02020603050405020304" pitchFamily="18" charset="0"/>
                <a:ea typeface="Arial Unicode MS"/>
                <a:cs typeface="Arial Unicode MS"/>
              </a:rPr>
              <a:t> склади кримінальних правопорушень з надзвичайно обтяжуючими обставинами (надзвичайно кваліфіковані склади кримінальних правопорушень, наприклад ч. 5 ст. 185, ч. 5 ст. 186 КК України).</a:t>
            </a:r>
            <a:endParaRPr lang="ru-RU" sz="1600" b="1" dirty="0">
              <a:solidFill>
                <a:srgbClr val="FF0000"/>
              </a:solidFill>
              <a:effectLst/>
              <a:latin typeface="Arial Unicode MS"/>
              <a:ea typeface="Arial Unicode MS"/>
              <a:cs typeface="Arial Unicode MS"/>
            </a:endParaRPr>
          </a:p>
        </p:txBody>
      </p:sp>
    </p:spTree>
    <p:extLst>
      <p:ext uri="{BB962C8B-B14F-4D97-AF65-F5344CB8AC3E}">
        <p14:creationId xmlns:p14="http://schemas.microsoft.com/office/powerpoint/2010/main" val="424401568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183</TotalTime>
  <Words>848</Words>
  <Application>Microsoft Office PowerPoint</Application>
  <PresentationFormat>Широкоэкранный</PresentationFormat>
  <Paragraphs>50</Paragraphs>
  <Slides>9</Slides>
  <Notes>0</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9</vt:i4>
      </vt:variant>
    </vt:vector>
  </HeadingPairs>
  <TitlesOfParts>
    <vt:vector size="17" baseType="lpstr">
      <vt:lpstr>Arial</vt:lpstr>
      <vt:lpstr>Arial Unicode MS</vt:lpstr>
      <vt:lpstr>Calibri</vt:lpstr>
      <vt:lpstr>Calibri Light</vt:lpstr>
      <vt:lpstr>Cambria</vt:lpstr>
      <vt:lpstr>Times New Roman</vt:lpstr>
      <vt:lpstr>Verdana</vt:lpstr>
      <vt:lpstr>Тема Office</vt:lpstr>
      <vt:lpstr>            ТЕМА 6. СКЛАД КРИМІНАЛЬНОГО ПРАВОПОРУШЕННЯ.     </vt:lpstr>
      <vt:lpstr>Склад кримінального правопорушення   </vt:lpstr>
      <vt:lpstr>Функції складу кримінального правопорушення </vt:lpstr>
      <vt:lpstr>Презентация PowerPoint</vt:lpstr>
      <vt:lpstr>Презентация PowerPoint</vt:lpstr>
      <vt:lpstr>Склад кримінального правопорушення необхідно відмежовувати від самого кримінального правопорушення, тому що вони не співпадають, а лише співвідносяться як явище (конкретне кримінальне правопорушення) і юридичне поняття про нього (склад конкретного виду кримінального правопорушення). </vt:lpstr>
      <vt:lpstr>Класифікація ознак складу кримінального правопорушення у відповідності до елементів кримінального правопорушення</vt:lpstr>
      <vt:lpstr>Ознаки складів кримінальних правопорушень поділяють на обов’язкові та факультативні</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ТЕМА 6. СКЛАД КРИМІНАЛЬНОГО ПРАВОПОРУШЕННЯ.     </dc:title>
  <dc:creator>Vladimir Petrov</dc:creator>
  <cp:lastModifiedBy>Vladimir Petrov</cp:lastModifiedBy>
  <cp:revision>3</cp:revision>
  <dcterms:created xsi:type="dcterms:W3CDTF">2022-09-27T07:04:33Z</dcterms:created>
  <dcterms:modified xsi:type="dcterms:W3CDTF">2022-09-27T10:07:48Z</dcterms:modified>
</cp:coreProperties>
</file>