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1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94B5E-D9EC-FFAB-D30F-366D10C19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70955A-D265-4944-26C8-6B1CF0E3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00228E-48FD-FCC9-162A-AFC830BD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CE72A-B89B-939B-19BC-6BFF663B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5A4DF8-D1EB-C868-5024-037D06E8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22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6169-AAB8-6A44-457E-8FFC35C54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30E0C4-35C1-8EEF-5918-513B1A1F8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D8FFC5-C081-5C71-F52A-97503752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90E72-ADEC-DD0A-CBCD-90CBCB90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3FE7E6-F77B-AFEE-3D77-BFAD804E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45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AB9D9D-A1A8-FCE4-D47A-474946F7A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2F65DB-1C16-2C5E-BF88-E9410E016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E9E653-10DA-D6A4-DE2A-B494604D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A04FE5-47C6-6891-FF27-67B808F2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C2C6E0-40B3-DD1F-A955-F65B320A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232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86997-D9E2-9AA0-0ADD-A9C05657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A724D-D22D-4D40-7D02-DC98FEFCE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C94DD-FC9B-590E-564E-273EFB6F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41BD7E-3C36-5A1E-683B-F53A637F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EA87C5-62C6-4D89-AF51-9EA84190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66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2E5FF-150A-72A2-F0E6-8A92649F4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C394DA-A197-0090-E6D7-839B9CFAD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6C8870-8A28-4820-428E-839DE63C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195D7A-9C3E-BB6A-9E84-E41A6E88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799C3-51DF-BA3A-93B6-A9527314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26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489DC-0D2B-9082-074D-8C648E68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179207-E1EA-0B42-7138-75D8BFC96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0D85D6-DF44-7771-FF78-B737EF6A6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FEB11B-6A0E-AB17-CFCE-120743B7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2A4710-6575-A542-E131-614E09D2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964603-7048-101B-34E1-FD9B74D2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763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BC2B3-940A-EE50-0743-9C791A9D1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2BE4E6-1FF1-9887-9FCD-F656B453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7B9E51-F2A0-54EF-BAA0-17E8B720A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A07F6B-1DA3-037F-3104-BF452FFCD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224F08-C25B-3DC6-02D5-57ABA4035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53DAFA-BBE1-5568-6ADB-43AF72555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616CB57-E5B7-171E-5D14-520F78E0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E3CF61-9784-F2B6-1D34-B0466BB0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228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9FF70-8F4A-ACB7-CD9E-491AEDA4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622F9B5-5B8D-64AC-854C-4ED7A5C6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41A8C2-28C2-60A5-48DD-162C858E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E143CC-9454-EC8C-AA35-48FFA9D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59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3940BE1-82CC-FFAB-321B-0D809746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622B78-D0BC-625E-EFBC-09843516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73A6C2-16A9-7D00-B56D-739AE4D8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0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663B0-D08E-91AC-2140-A0BA8E00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E1673-0F84-6D07-320C-2B4B6B4C1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559FE4-4FAC-91E5-25CC-490EFE49A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BBC8BA-F9DC-FBE7-047F-FE1306E5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A96999-973C-19CF-43E3-B711CDD1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B00D57-DF04-32B5-6CD9-55EE619A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539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584F2-7880-30EA-0089-C1F5F9C8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22A36C-7885-7C60-18B2-ACDFE618A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5B87D7-155E-2D62-753F-86E150EA9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DE77D6-6720-F909-27D8-66C6B3F2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8AD6A-FD41-8868-F7F2-2CE65B3C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74B31D-6BFC-6648-E34C-B837EFB6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7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A6EA7-0E9D-38AD-9BF9-5354B2CC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FDF758-F9B7-2BC8-78ED-539F8833A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64BAB5-5951-97DF-628F-3BA7E6078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FA13-66F6-4D4B-8294-B4BBEFB680CD}" type="datetimeFigureOut">
              <a:rPr lang="uk-UA" smtClean="0"/>
              <a:t>04.10.2022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0C0585-D5C6-1381-8AB3-A592722FD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BB7E2-70C1-3616-D720-4C94245B0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E537-96B2-4E67-B12A-8F57924F75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536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6FE6E-A607-4C24-6ACF-5F0F0D1C1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96478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7-8. 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 КРИМІНАЛЬНОГО ПРАВОПОРУШЕННЯ.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ОБ’ЄКТИВНА СТОРОНА КРИМІНАЛЬНОГО ПРАВОПОРУШЕННЯ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D91D92-BF02-B461-4F29-D56F35CEC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49"/>
            <a:ext cx="9144000" cy="291936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Поняття, види об’єктів та їх значення.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Поняття предмета кримінального правопорушення і його відмінність від об’єкта.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Поняття i значення об’єктивної сторони кримінального правопорушення.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Суспільно небезпечне діяння (дія або бездіяльність).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Суспільно небезпечні наслідки: поняття, види, значення.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 Причинний зв’язок між діянням (дією або бездіяльністю) і суспільно</a:t>
            </a:r>
            <a:b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небезпечними наслідками.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Місце, час, обстановка, спосіб, знаряддя та засоби вчинення кримінального правопорушення.</a:t>
            </a:r>
            <a:endParaRPr lang="ru-RU" sz="33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145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B9DEF-5235-B181-81D7-27F9066682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	НЕБЕЗПЕЧНЕ	ДІЯННЯ	(ДІЯ	АБО БЕЗДІЯЛЬНІСТЬ)</a:t>
            </a:r>
            <a:b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59C2A6-E170-C331-0BB2-51144A591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 “діяння” в Кримінальному кодексі України, теорії і судовій практиці вживається в двох значеннях: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синонім поняття “кримінальне правопорушення”,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якого дається у ст. 11 КК;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ознака об’єктивної сторони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проявляється у поведінці суб’єкту кримінального правопорушення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формі дії або бездіяльності.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5192ED-483F-74E6-69FA-8B6FBFCF9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Діяння, як прояв злочинної поведінки особи, має наступні ознаки: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Суспільна небезпечність (ст. 2 і ч.1,2 ст. 11 КК).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Протиправність (ст. 11 КК).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Конкретність (встановити конкретний акт злочинної поведінки).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Свідомість (відображення у свідомості процесів, наслідків, зв’язку).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Вольовий акт поведінки (немає прояву волі в діяннях внаслідок нездоланної сили, фізичного примусу і т. ін.).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407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D600BB-5BBF-B246-98C1-51CF31448806}"/>
              </a:ext>
            </a:extLst>
          </p:cNvPr>
          <p:cNvSpPr txBox="1"/>
          <p:nvPr/>
        </p:nvSpPr>
        <p:spPr>
          <a:xfrm>
            <a:off x="3352800" y="267855"/>
            <a:ext cx="589280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СУСПІЛЬНО НЕБЕЗПЕЧНІ НАСЛІДКИ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F048B6-238C-6BB8-A8FA-66307E2C15F9}"/>
              </a:ext>
            </a:extLst>
          </p:cNvPr>
          <p:cNvSpPr txBox="1"/>
          <p:nvPr/>
        </p:nvSpPr>
        <p:spPr>
          <a:xfrm>
            <a:off x="2281383" y="997527"/>
            <a:ext cx="7906326" cy="12578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 НЕБЕЗПЕЧНИЙ НАСЛІДОК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шкідливі зміни які настають в соціальних цінностях, що є об’єктом кримінально-правової охорони, і полягає у заподіянні в них певних негативних змін або створенні реальної загрози їх настання.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17AC51-E282-F7A2-E467-8B358B1B82A3}"/>
              </a:ext>
            </a:extLst>
          </p:cNvPr>
          <p:cNvSpPr txBox="1"/>
          <p:nvPr/>
        </p:nvSpPr>
        <p:spPr>
          <a:xfrm>
            <a:off x="1302327" y="2410692"/>
            <a:ext cx="9975273" cy="39365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 наслідків кримінального правопорушення на 3 види, за якими: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наслідків майнового характеру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 ті, що тягнуть спричинення матеріальної шкоди, тобто такої, що може бути відображена у відповідному грошовому еквіваленті і у свою чергу поділяються на наслідки, що спричинили так звану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позитивну шкоду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 у прямих матеріальних збитках (при крадіжці або знищенні чи пошкодженні майна тощо), а також у вигляді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недоотриманого доходу або втраченої вигоди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наслідків нематеріального доходу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 такі шкідливі зміни, які спричиняють шкоду політичного, ідеологічного, морального та іншого характеру.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особливість полягає, що вони не піддаються метричній системі виміру і не можуть бути виражені ні в грошах, ні в кілограмах ні в інших кількісних іменних показниках.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наслідків особистісного характеру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 спричинення шкоди життю та здоров'ю людини (вбивство, заподіяння тілесних ушкоджень, тощо).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7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ECEC0-D2B4-E43D-9D98-302373AF74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b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ПРИЧИННИЙ ЗВ’ЯЗОК МІЖ ДІЯННЯМ (ДІЄЮ АБО БЕЗДІЯЛЬНІСТЮ) I СУСШЛЬНО НЕБЕЗПЕЧНИМИ НАСЛІДКАМИ</a:t>
            </a:r>
            <a:b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ПРИЧИННИЙ ЗВ’ЯЗОК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кримінальному праві -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об’єктивно існуючий зв’язок між суспільно небезпечним діянням (дією або бездіяльністю як причиною) та суспільно небезпечними наслідками (наслідком), коли діяння викликає (породжує) настання суспільно небезпечного наслідку.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11A98A-5039-9F4D-B87C-CB63E6CB0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 щодо встановлення наявності причинного зв’язку: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 у часі завжди передує наслідку;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 як причина повинна викликати (породжувати) наслідок, при цьому дія безпосередньо викликає наслідок, а бездіяльність –  опосередковано (через дії інших сил і засобів), завдяки бездіяльності особи;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 виступає головною, визначальною умовою настання наслідку;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 неминуче викликає настання цього наслідку.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A641CB-0467-4C80-9F24-66FE4C5E8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причинних зв’язків, які мають кримінально-правове значення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1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причинний зв’язок безпосереднього заподіяння (прямий);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1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опосередкований необхідний причинний зв’язок (через інші засоби, неосудних осіб, тварин тощо);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1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необхідний причинний зв’язок при співучасті (організатор,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підбурювач, пособник, виконавець, наслідок);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10000"/>
              </a:lnSpc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необхідний причинний зв’язок за наявності особливих умов.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64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4E4442-C8D1-F310-497F-0C89AD3F4193}"/>
              </a:ext>
            </a:extLst>
          </p:cNvPr>
          <p:cNvSpPr txBox="1"/>
          <p:nvPr/>
        </p:nvSpPr>
        <p:spPr>
          <a:xfrm>
            <a:off x="1727200" y="286327"/>
            <a:ext cx="8996218" cy="6651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МІСЦЕ, ЧАС, ОБСТАНОВКА, СПОСІБ ТА ЗАСОБИ ВЧИНЕННЯ КРИМІНАЛЬНОГО ПРАВОПОРУШЕННЯ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400D24-BA10-35B2-E354-571478CE42F5}"/>
              </a:ext>
            </a:extLst>
          </p:cNvPr>
          <p:cNvSpPr txBox="1"/>
          <p:nvPr/>
        </p:nvSpPr>
        <p:spPr>
          <a:xfrm>
            <a:off x="1801092" y="1394692"/>
            <a:ext cx="8996218" cy="52933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0215" algn="just"/>
            <a:r>
              <a:rPr lang="uk-UA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 вчинення кримінального правопорушення 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певна територія або інше місце, де відбувається суспільно небезпечне діяння і настають суспільно небезпечні наслідки в результаті вчинення суспільно небезпечних діянь (ст.6 КК – територія України, ст.268, 334 КК, земля, надра, економічна зона, в лісах…).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Часом вчинення кримінального правопорушення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визнається час вчинення особою передбаченої законом про кримінальну відповідальність дії або бездіяльності (ч.3 ст.4 КК).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Обстановка вчинення кримінального правопорушення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конкретні об’єктивно-предметні умови, в яких вчиняється кримінальне правопорушення.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 вчинення кримінального правопорушення </a:t>
            </a:r>
            <a:r>
              <a:rPr lang="uk-UA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сукупність прийомів і методів, що використовуються при вчиненні кримінального правопорушення (фізичне або психічне насильство або погроза насильства, обман, зловживання довірою, жорстокий та ін.).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Знаряддя вчинення злочину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технічні пристосування, механізми, зброя, інструмент, інші предмети, якими злочинець вчиняє кримінальне правопорушення ( ніж, сокира, транспортний засіб, мотузок, вогнепальна зброя тощо).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</a:t>
            </a: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також речі матеріального світу, які полегшують злочинцю вчинити кримінальне правопорушення - документи, фомка при вчинені квартирної крадіжки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4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2C8C61-6C48-4A84-D7C9-79EDFF8152A3}"/>
              </a:ext>
            </a:extLst>
          </p:cNvPr>
          <p:cNvSpPr txBox="1"/>
          <p:nvPr/>
        </p:nvSpPr>
        <p:spPr>
          <a:xfrm>
            <a:off x="1917032" y="505326"/>
            <a:ext cx="8582526" cy="125784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 кримінального правопорушення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суспільні відносини, конкретні блага людини, соціальні інтереси, які охороняються кримінальним законом від злочинних посягань на них і яким внаслідок вчинення кримінального правопорушення завдається чи може бути завдана істотна шкода.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0B3D1-44D9-9B65-BD2A-642E80763374}"/>
              </a:ext>
            </a:extLst>
          </p:cNvPr>
          <p:cNvSpPr txBox="1"/>
          <p:nvPr/>
        </p:nvSpPr>
        <p:spPr>
          <a:xfrm>
            <a:off x="1917031" y="2229853"/>
            <a:ext cx="8582525" cy="681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 відносини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зв’язки поміж людьми, їх поведінка по відношенню до визначеної соціальної цінності.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16E7D6-84A5-5439-FFEC-D2A1F0FCE3B5}"/>
              </a:ext>
            </a:extLst>
          </p:cNvPr>
          <p:cNvSpPr txBox="1"/>
          <p:nvPr/>
        </p:nvSpPr>
        <p:spPr>
          <a:xfrm>
            <a:off x="1917031" y="3561347"/>
            <a:ext cx="8582526" cy="21583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 відносини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складне структурне соціальне утворення, і у вітчизняній теорії кримінального права прийнято виділяти </a:t>
            </a: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 структурні елементи суспільних відносин: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 (учасники, носії) відносин;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предмет, з приводу якого існують   відносини;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соціальний зв’язок ( суспільна значуща діяльність ) як зміст відносин.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2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2FB536-C864-95DB-C7DE-21E499ED09E5}"/>
              </a:ext>
            </a:extLst>
          </p:cNvPr>
          <p:cNvSpPr txBox="1"/>
          <p:nvPr/>
        </p:nvSpPr>
        <p:spPr>
          <a:xfrm>
            <a:off x="2428407" y="434714"/>
            <a:ext cx="7734925" cy="1200329"/>
          </a:xfrm>
          <a:prstGeom prst="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види об’єктів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родовий (груповий, спеціальний);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безпосередній ( конкретний).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095B66-A2CB-56A0-9BFD-2B3724407DF3}"/>
              </a:ext>
            </a:extLst>
          </p:cNvPr>
          <p:cNvSpPr txBox="1"/>
          <p:nvPr/>
        </p:nvSpPr>
        <p:spPr>
          <a:xfrm>
            <a:off x="1813810" y="1635043"/>
            <a:ext cx="8529403" cy="6651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 об’єкт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вся сукупність суспільних відносин, соціальних благ, інтересів, що охороняються кримінальним законом від злочинних посягань   на   них.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92F96-CE14-CE8F-BB9E-C59EE57F5605}"/>
              </a:ext>
            </a:extLst>
          </p:cNvPr>
          <p:cNvSpPr txBox="1"/>
          <p:nvPr/>
        </p:nvSpPr>
        <p:spPr>
          <a:xfrm>
            <a:off x="1813810" y="2653259"/>
            <a:ext cx="8529403" cy="9614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Родовий об’єкт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частина загального об’єкту, яка представляє собою групу (коло) однорідних, тотожних або близько схожих за соціальною політичною і економічною суттю суспільних відносин, на які посягає певна група злочинів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83F823-EE2E-4FB2-3D7B-DE0DED1CB0D4}"/>
              </a:ext>
            </a:extLst>
          </p:cNvPr>
          <p:cNvSpPr txBox="1"/>
          <p:nvPr/>
        </p:nvSpPr>
        <p:spPr>
          <a:xfrm>
            <a:off x="1813810" y="3786909"/>
            <a:ext cx="8529403" cy="175939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Безпосередній об’єкт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частина родового об’єкта, яка представляє собою конкретне суспільне відношення (благо людини), на яке посягає конкретний злочин або група злочинів.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9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E66D03-E72B-71BF-C4C5-8803C80E10E0}"/>
              </a:ext>
            </a:extLst>
          </p:cNvPr>
          <p:cNvSpPr txBox="1"/>
          <p:nvPr/>
        </p:nvSpPr>
        <p:spPr>
          <a:xfrm>
            <a:off x="1625599" y="424873"/>
            <a:ext cx="911629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конструюванні деяких складів кримінальних правопорушень законодавець встановлює не один, а декілька самостійних і різнорідних безпосередніх об’єктів посягань</a:t>
            </a:r>
            <a:endParaRPr lang="uk-UA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AC1940-A3B5-6550-6954-6F475474410E}"/>
              </a:ext>
            </a:extLst>
          </p:cNvPr>
          <p:cNvSpPr txBox="1"/>
          <p:nvPr/>
        </p:nvSpPr>
        <p:spPr>
          <a:xfrm>
            <a:off x="1625599" y="1551709"/>
            <a:ext cx="9116291" cy="9614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Основний безпосередній об’єкт -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 ті суспільні відносини, блага, інтереси, посягання на які становлять суспільну сутність кримінального правопорушення та заради охорони яких законодавець створив відповідну кримінально – правову норму.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E90FD3-B3F2-0175-A079-837932434150}"/>
              </a:ext>
            </a:extLst>
          </p:cNvPr>
          <p:cNvSpPr txBox="1"/>
          <p:nvPr/>
        </p:nvSpPr>
        <p:spPr>
          <a:xfrm>
            <a:off x="1625599" y="2847976"/>
            <a:ext cx="911629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Безпосередній об’єкт підрозділяється на 2 види: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основний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додатковий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а) обов’язковий; б) факультативний.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7F1F4-63FA-DA17-AA32-C8A870430D0D}"/>
              </a:ext>
            </a:extLst>
          </p:cNvPr>
          <p:cNvSpPr txBox="1"/>
          <p:nvPr/>
        </p:nvSpPr>
        <p:spPr>
          <a:xfrm>
            <a:off x="1625599" y="3990109"/>
            <a:ext cx="9116291" cy="23521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Додатковий об’єкт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ті суспільні відношення, блага, інтереси , яким заподіюється шкода або стосовно яких виникає загроза заподіяння шкоди поряд з основним об’єктом.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Додатковий (</a:t>
            </a:r>
            <a:r>
              <a:rPr lang="uk-UA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</a:t>
            </a: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суспільні відносини, блага, інтереси, яким при вчиненні даного кримінального правопорушення завжди спричиняється шкода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Факультативний об’єкт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такий об’єкт, який не є обов’язковою ознакою відповідного злочину.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3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146085-1C21-7D77-E177-AD3C0E3A1815}"/>
              </a:ext>
            </a:extLst>
          </p:cNvPr>
          <p:cNvSpPr txBox="1"/>
          <p:nvPr/>
        </p:nvSpPr>
        <p:spPr>
          <a:xfrm>
            <a:off x="1865745" y="360218"/>
            <a:ext cx="9023928" cy="136043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кримінального правопорушення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ті речі (фізичні утворення) або явища матеріального світу, у зв’язку з якими або з приводу яких вчиняється кримінальне правопорушення, або, впливаючи на які, особа спричиняє шкоду суспільним відносинам.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AB77B-5192-8AF8-828B-9C06D1BBA235}"/>
              </a:ext>
            </a:extLst>
          </p:cNvPr>
          <p:cNvSpPr txBox="1"/>
          <p:nvPr/>
        </p:nvSpPr>
        <p:spPr>
          <a:xfrm>
            <a:off x="1865744" y="2355273"/>
            <a:ext cx="9023929" cy="3693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кримінального правопорушення має велике значення для кваліфікації. Якщо предмет вказаний в диспозиції норми Особливої частини КК або прямо (однозначно) витікає з неї, то він повинен бути обов’язково встановлений, виявлений і відсутність його виключає наявність складу даного кримінального правопорушення.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 ст. 199 КК – предметом є: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buFont typeface="Arial" panose="020B0604020202020204" pitchFamily="34" charset="0"/>
              <a:buChar char="*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 валюта у виді банкнот чи металевої монети;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buFont typeface="Arial" panose="020B0604020202020204" pitchFamily="34" charset="0"/>
              <a:buChar char="*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державні цінні папери; іноземна валюта.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buFont typeface="Arial" panose="020B0604020202020204" pitchFamily="34" charset="0"/>
              <a:buChar char="*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білети державної лотереї.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Цінні папери у теперішній час випускає не тільки держава, а і різні комерційні структури.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Тому підробка і збут цінних паперів останніх не тягне кримінальної відповідальності по ст. 199 КК, а настає за ст. 224 КК “ Виготовлення, збут та використання підроблених недержавних цінних паперів.”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FDEF3D-00C4-9429-47B8-9660811A19DC}"/>
              </a:ext>
            </a:extLst>
          </p:cNvPr>
          <p:cNvSpPr txBox="1"/>
          <p:nvPr/>
        </p:nvSpPr>
        <p:spPr>
          <a:xfrm>
            <a:off x="1930399" y="341745"/>
            <a:ext cx="9070109" cy="50308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Належить відрізняти предмет кримінального правопорушення від знаряддя або засобу кримінального правопорушення.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Знаряддя кримінального правопорушення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річ матеріального світу, яким скоюється злочин (ніж, сокира, пістолет тощо).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кримінального правопорушення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річ матеріального світу, яка полегшує (сприяє) скоєнню кримінального правопорушення (документ, транспортні засоби тощо).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 відмінність між предметом кримінального правопорушення, з однієї сторони, та знаряддям, а також засобами кримінального правопорушення, з другої сторони, повинно проводитися по характеру використання цих речей у процесі скоєння кримінального правопорушення.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річ використовується у якості інструменту впливу, то вона є знаряддям або засобом скоєння кримінального правопорушення. Якщо ж річ грає “пасивну” роль, і діяння відбувається лише у зв’язку або з приводу цієї речі, то вона повинна бути визнана предметом кримінального правопорушення.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1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54AAB9-5D54-27BE-D9FE-854D1DC6DF5A}"/>
              </a:ext>
            </a:extLst>
          </p:cNvPr>
          <p:cNvSpPr txBox="1"/>
          <p:nvPr/>
        </p:nvSpPr>
        <p:spPr>
          <a:xfrm>
            <a:off x="2161309" y="1810327"/>
            <a:ext cx="8682182" cy="31365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Об’єктивна сторона кримінального правопорушення </a:t>
            </a:r>
            <a:r>
              <a:rPr lang="uk-UA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зовнішній прояв кримінального правопорушення, що характеризується суспільно небезпечним діянням, суспільно небезпечними наслідками та причинним зв’язком між ними, а також місцем, часом, способом, обстановкою, ситуацією, знаряддями та засобами вчинення кримінального правопорушення.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 обов’язкових ознак об’єктивної сторони будь-якого складу кримінального правопорушення належить діяння (поведінка людини), яке може мати прояв у формі дії або бездіяльності.</a:t>
            </a:r>
            <a:endParaRPr lang="ru-RU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4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EBBF16-B7B8-561C-7145-7F0BFB3B565F}"/>
              </a:ext>
            </a:extLst>
          </p:cNvPr>
          <p:cNvSpPr txBox="1"/>
          <p:nvPr/>
        </p:nvSpPr>
        <p:spPr>
          <a:xfrm>
            <a:off x="1717964" y="458956"/>
            <a:ext cx="8756071" cy="50167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000" b="1" i="1" dirty="0">
                <a:solidFill>
                  <a:schemeClr val="accent1"/>
                </a:solidFill>
              </a:rPr>
              <a:t>До факультативних ознак об’єктивної сторони складу кримінального правопорушення відносять:</a:t>
            </a:r>
          </a:p>
          <a:p>
            <a:r>
              <a:rPr lang="uk-UA" sz="2000" b="1" i="1" dirty="0"/>
              <a:t>1. суспільно небезпечні наслідки;</a:t>
            </a:r>
          </a:p>
          <a:p>
            <a:r>
              <a:rPr lang="uk-UA" sz="2000" b="1" i="1" dirty="0"/>
              <a:t>2. причинний зв’язок між суспільно небезпечними наслідками та суспільно небезпечними діяннями;</a:t>
            </a:r>
          </a:p>
          <a:p>
            <a:r>
              <a:rPr lang="uk-UA" sz="2000" b="1" i="1" dirty="0"/>
              <a:t>3. місце (на полі бою);</a:t>
            </a:r>
          </a:p>
          <a:p>
            <a:r>
              <a:rPr lang="uk-UA" sz="2000" b="1" i="1" dirty="0"/>
              <a:t>4. час (проходження військової служби або військових зборів);</a:t>
            </a:r>
          </a:p>
          <a:p>
            <a:r>
              <a:rPr lang="uk-UA" sz="2000" b="1" i="1" dirty="0"/>
              <a:t>5. обстановка (військовий стан)</a:t>
            </a:r>
          </a:p>
          <a:p>
            <a:r>
              <a:rPr lang="uk-UA" sz="2000" b="1" i="1" dirty="0"/>
              <a:t>6. спосіб (таємно, відкрито, з особливою жорстокістю);</a:t>
            </a:r>
          </a:p>
          <a:p>
            <a:r>
              <a:rPr lang="uk-UA" sz="2000" b="1" i="1" dirty="0"/>
              <a:t>7. засоби (електронно-обчислювальна техніка, зброя, радіоактивні матеріали тощо);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які, будучи притаманними кожному кримінальному правопорушенню як явищу реальної дійсності, не є обов’язковими для встановлення  об'єктивної      сторони,      як      ознаки конкретного складу кримінального правопорушення, сформульованого в диспозиції статті Особливої частини.</a:t>
            </a:r>
          </a:p>
        </p:txBody>
      </p:sp>
    </p:spTree>
    <p:extLst>
      <p:ext uri="{BB962C8B-B14F-4D97-AF65-F5344CB8AC3E}">
        <p14:creationId xmlns:p14="http://schemas.microsoft.com/office/powerpoint/2010/main" val="3444476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DB8DDB-47CE-57D5-6EED-789C84FEBF9E}"/>
              </a:ext>
            </a:extLst>
          </p:cNvPr>
          <p:cNvSpPr txBox="1"/>
          <p:nvPr/>
        </p:nvSpPr>
        <p:spPr>
          <a:xfrm>
            <a:off x="2041236" y="738909"/>
            <a:ext cx="8321964" cy="37952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Однак,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будь-які із вказаних ознак прямо вказуються в диспозиції статті Особливої частини КК або однозначно випливають з її змісту, то вони є обов’язковими ознаками об’єктивної сторони цього складу кримінального правопорушення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їх встановлення є предметом доказування для наявності складу кримінального правопорушення у діянні особи,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 є обов’язковими для кваліфікації скоєного кримінального правопорушення.</a:t>
            </a:r>
            <a:endParaRPr lang="ru-RU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кримінальних правопорушень, які за конструкцією визначаються як такі, що мають матеріальний склад, крім діяння, завжди обов’язковими ознаками об'єктивної сторони є ще й суспільно небезпечні наслідки та причинний зв’язок між ними і діянням особи.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1744</Words>
  <Application>Microsoft Office PowerPoint</Application>
  <PresentationFormat>Широкоэкранный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        ТЕМА 7-8.  ОБ’ЄКТ КРИМІНАЛЬНОГО ПРАВОПОРУШЕННЯ. ОБ’ЄКТИВНА СТОРОНА КРИМІНАЛЬНОГО ПРАВОПОРУШЕННЯ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СУСПІЛЬНО НЕБЕЗПЕЧНЕ ДІЯННЯ (ДІЯ АБО БЕЗДІЯЛЬНІСТЬ) </vt:lpstr>
      <vt:lpstr>Презентация PowerPoint</vt:lpstr>
      <vt:lpstr>  ПРИЧИННИЙ ЗВ’ЯЗОК МІЖ ДІЯННЯМ (ДІЄЮ АБО БЕЗДІЯЛЬНІСТЮ) I СУСШЛЬНО НЕБЕЗПЕЧНИМИ НАСЛІДКАМИ ПРИЧИННИЙ ЗВ’ЯЗОК у кримінальному праві - це об’єктивно існуючий зв’язок між суспільно небезпечним діянням (дією або бездіяльністю як причиною) та суспільно небезпечними наслідками (наслідком), коли діяння викликає (породжує) настання суспільно небезпечного наслідку.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ТЕМА 7-8.  ОБ’ЄКТ КРИМІНАЛЬНОГО ПРАВОПОРУШЕННЯ. ОБ’ЄКТИВНА СТОРОНА КРИМІНАЛЬНОГО ПРАВОПОРУШЕННЯ  </dc:title>
  <dc:creator>Vladimir Petrov</dc:creator>
  <cp:lastModifiedBy>Vladimir Petrov</cp:lastModifiedBy>
  <cp:revision>5</cp:revision>
  <dcterms:created xsi:type="dcterms:W3CDTF">2022-10-04T05:47:46Z</dcterms:created>
  <dcterms:modified xsi:type="dcterms:W3CDTF">2022-10-04T10:06:55Z</dcterms:modified>
</cp:coreProperties>
</file>