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2" autoAdjust="0"/>
    <p:restoredTop sz="94660"/>
  </p:normalViewPr>
  <p:slideViewPr>
    <p:cSldViewPr snapToGrid="0">
      <p:cViewPr varScale="1">
        <p:scale>
          <a:sx n="83" d="100"/>
          <a:sy n="83" d="100"/>
        </p:scale>
        <p:origin x="461"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0F84D7-F146-5217-DC97-3B68B349004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8CECF91E-B2F7-854F-AE43-7733FA8986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6A9F8152-72E8-508E-A29E-9157C87E95F1}"/>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5" name="Нижний колонтитул 4">
            <a:extLst>
              <a:ext uri="{FF2B5EF4-FFF2-40B4-BE49-F238E27FC236}">
                <a16:creationId xmlns:a16="http://schemas.microsoft.com/office/drawing/2014/main" id="{948DA116-A0CF-4EED-217D-E1A02A8C148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25EA00A9-E080-77FF-F490-04F55A2D014A}"/>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1226486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78AB39A-F147-DC4F-42A6-41053CE202E2}"/>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9D2C3473-06F1-1CC1-6601-23D054B0FA5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36D7C97-1825-423E-E1D8-670AC1C68C1B}"/>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5" name="Нижний колонтитул 4">
            <a:extLst>
              <a:ext uri="{FF2B5EF4-FFF2-40B4-BE49-F238E27FC236}">
                <a16:creationId xmlns:a16="http://schemas.microsoft.com/office/drawing/2014/main" id="{549209B4-073D-CC30-B5BA-9E9B081223E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58F100C-E92E-0850-3103-874D87FEECF4}"/>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309180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04B9FF92-2191-18E7-A74B-3C567F2042B0}"/>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84222AF6-0F9E-C910-6C85-F514C910650C}"/>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999A3AE9-1EEA-41A8-1998-804B46B57AD1}"/>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5" name="Нижний колонтитул 4">
            <a:extLst>
              <a:ext uri="{FF2B5EF4-FFF2-40B4-BE49-F238E27FC236}">
                <a16:creationId xmlns:a16="http://schemas.microsoft.com/office/drawing/2014/main" id="{180B7D16-8511-FCA4-F177-9442C184203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D0E40A7-24D3-AC00-95AB-9B0C87392A92}"/>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3967462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EF6C99-C338-4362-58BC-8B7354793FDB}"/>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75C84C88-C662-EC10-41A7-2C30A862696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AAFB883C-9FEE-F2D1-0388-761C1BEC5E72}"/>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5" name="Нижний колонтитул 4">
            <a:extLst>
              <a:ext uri="{FF2B5EF4-FFF2-40B4-BE49-F238E27FC236}">
                <a16:creationId xmlns:a16="http://schemas.microsoft.com/office/drawing/2014/main" id="{BEA5AFDB-A089-B6B7-55F1-16BAD306665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EF950F9-6E20-C56A-8B8C-18B880BBD21D}"/>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3023333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C400E1-854B-C02B-F569-FE4F03B3E2C3}"/>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335DE758-428E-4CDC-72B0-FE950A50A1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84BCADFA-5E1E-5149-FF86-9F32DB8BA519}"/>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5" name="Нижний колонтитул 4">
            <a:extLst>
              <a:ext uri="{FF2B5EF4-FFF2-40B4-BE49-F238E27FC236}">
                <a16:creationId xmlns:a16="http://schemas.microsoft.com/office/drawing/2014/main" id="{800D1A7C-81F2-53E2-5FB9-2AC4AD08285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A5C0832-DCF7-0607-1B21-8EF1868B113D}"/>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602672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8B0FAA6-ACC6-8E0F-68EE-64FE3B985C2B}"/>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C690629F-1A85-58DD-E4A8-9C0F98493719}"/>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0E23680F-6F49-F208-EED2-01786FC20EF7}"/>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26A91E6F-1F89-E8B0-42A7-8DBA084AED0B}"/>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6" name="Нижний колонтитул 5">
            <a:extLst>
              <a:ext uri="{FF2B5EF4-FFF2-40B4-BE49-F238E27FC236}">
                <a16:creationId xmlns:a16="http://schemas.microsoft.com/office/drawing/2014/main" id="{A0DD9B7F-F2A7-45EF-A5A8-71386D72E2C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C3171FC2-EB74-2DB4-5A76-89657D35BBD2}"/>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300916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06467BF-8EEB-291F-A30E-25A877E5A78C}"/>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4E22FB53-3B6C-519A-3DA2-B7163ADFDA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2E43CE33-7D6F-6B90-2364-A18B0C3BBB8E}"/>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5D80BDC0-68E6-A5F9-30AF-2520743B79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1C5E479D-2073-491A-B1B9-EAC7076B571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DB113059-049D-4F6B-6A1D-1404D7903409}"/>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8" name="Нижний колонтитул 7">
            <a:extLst>
              <a:ext uri="{FF2B5EF4-FFF2-40B4-BE49-F238E27FC236}">
                <a16:creationId xmlns:a16="http://schemas.microsoft.com/office/drawing/2014/main" id="{86213CCD-CAE1-CEAA-7E1C-36BFE78FB378}"/>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9A206D3C-9CD9-2324-C992-12C5387929B1}"/>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3137507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099A20-DC3D-A80A-7374-7CCF6505823A}"/>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968FF427-49AE-F4D3-3AE7-62EAD5AB6536}"/>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4" name="Нижний колонтитул 3">
            <a:extLst>
              <a:ext uri="{FF2B5EF4-FFF2-40B4-BE49-F238E27FC236}">
                <a16:creationId xmlns:a16="http://schemas.microsoft.com/office/drawing/2014/main" id="{0B8E7F7F-C240-AD05-4749-572E941DE004}"/>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80E16B35-756E-90BE-3E05-1287C2C9B0B8}"/>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23148023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DF294354-D2C6-3F13-5755-15FC8B191441}"/>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3" name="Нижний колонтитул 2">
            <a:extLst>
              <a:ext uri="{FF2B5EF4-FFF2-40B4-BE49-F238E27FC236}">
                <a16:creationId xmlns:a16="http://schemas.microsoft.com/office/drawing/2014/main" id="{F0BB80F3-BCF5-8574-590A-BB21D1C58ABA}"/>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BDEE6EB6-FE03-A4C0-C426-6A65618A76C4}"/>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108649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E7F8C7-7F24-B45D-E000-998D05D0F27D}"/>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20A0BFF0-CA77-F5ED-D812-5DEC2F437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4C98DE84-4765-25FB-5BEE-7F53EA1F2F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10A8CCD-2E93-BA90-5D05-1803378F95EA}"/>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6" name="Нижний колонтитул 5">
            <a:extLst>
              <a:ext uri="{FF2B5EF4-FFF2-40B4-BE49-F238E27FC236}">
                <a16:creationId xmlns:a16="http://schemas.microsoft.com/office/drawing/2014/main" id="{3698043D-9BE0-0DD9-DB10-B70E9C0BE973}"/>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56101E33-B278-A316-8D49-F8508AC99BCC}"/>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3578797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54BCA1-ABBC-B1D5-88AD-5728138602E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C5DF5597-0781-E509-9A50-69DEE6BA72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5BF06907-ED67-4237-FA35-2BDC73651A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949D48CE-3602-E69D-9DF2-F56DCD86BFD9}"/>
              </a:ext>
            </a:extLst>
          </p:cNvPr>
          <p:cNvSpPr>
            <a:spLocks noGrp="1"/>
          </p:cNvSpPr>
          <p:nvPr>
            <p:ph type="dt" sz="half" idx="10"/>
          </p:nvPr>
        </p:nvSpPr>
        <p:spPr/>
        <p:txBody>
          <a:bodyPr/>
          <a:lstStyle/>
          <a:p>
            <a:fld id="{63E23F2A-49A4-4AEB-8E09-9EE9735B32A8}" type="datetimeFigureOut">
              <a:rPr lang="uk-UA" smtClean="0"/>
              <a:t>11.10.2022</a:t>
            </a:fld>
            <a:endParaRPr lang="uk-UA"/>
          </a:p>
        </p:txBody>
      </p:sp>
      <p:sp>
        <p:nvSpPr>
          <p:cNvPr id="6" name="Нижний колонтитул 5">
            <a:extLst>
              <a:ext uri="{FF2B5EF4-FFF2-40B4-BE49-F238E27FC236}">
                <a16:creationId xmlns:a16="http://schemas.microsoft.com/office/drawing/2014/main" id="{239095F8-D9EF-BBA4-C40C-1952A2E03887}"/>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7B2B2F94-B4EC-D583-9CE5-33E3BAE810A6}"/>
              </a:ext>
            </a:extLst>
          </p:cNvPr>
          <p:cNvSpPr>
            <a:spLocks noGrp="1"/>
          </p:cNvSpPr>
          <p:nvPr>
            <p:ph type="sldNum" sz="quarter" idx="12"/>
          </p:nvPr>
        </p:nvSpPr>
        <p:spPr/>
        <p:txBody>
          <a:bodyPr/>
          <a:lstStyle/>
          <a:p>
            <a:fld id="{7E9D7179-3041-47E0-965D-1CC689F9BE72}" type="slidenum">
              <a:rPr lang="uk-UA" smtClean="0"/>
              <a:t>‹#›</a:t>
            </a:fld>
            <a:endParaRPr lang="uk-UA"/>
          </a:p>
        </p:txBody>
      </p:sp>
    </p:spTree>
    <p:extLst>
      <p:ext uri="{BB962C8B-B14F-4D97-AF65-F5344CB8AC3E}">
        <p14:creationId xmlns:p14="http://schemas.microsoft.com/office/powerpoint/2010/main" val="2269773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3F3575C-9F4B-5D98-277E-AF077391D71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23C38F1E-ECFB-08BD-ADF8-0ADD17E6C3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EF4CCACE-FAA2-BEC2-944E-85937B0E63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E23F2A-49A4-4AEB-8E09-9EE9735B32A8}" type="datetimeFigureOut">
              <a:rPr lang="uk-UA" smtClean="0"/>
              <a:t>11.10.2022</a:t>
            </a:fld>
            <a:endParaRPr lang="uk-UA"/>
          </a:p>
        </p:txBody>
      </p:sp>
      <p:sp>
        <p:nvSpPr>
          <p:cNvPr id="5" name="Нижний колонтитул 4">
            <a:extLst>
              <a:ext uri="{FF2B5EF4-FFF2-40B4-BE49-F238E27FC236}">
                <a16:creationId xmlns:a16="http://schemas.microsoft.com/office/drawing/2014/main" id="{00159DD4-3766-58D3-37AF-D3692529E6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7AC04CCA-70C3-9FC8-51F2-3E8F03F97E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9D7179-3041-47E0-965D-1CC689F9BE72}" type="slidenum">
              <a:rPr lang="uk-UA" smtClean="0"/>
              <a:t>‹#›</a:t>
            </a:fld>
            <a:endParaRPr lang="uk-UA"/>
          </a:p>
        </p:txBody>
      </p:sp>
    </p:spTree>
    <p:extLst>
      <p:ext uri="{BB962C8B-B14F-4D97-AF65-F5344CB8AC3E}">
        <p14:creationId xmlns:p14="http://schemas.microsoft.com/office/powerpoint/2010/main" val="1693987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14B7B37-12D8-C9E8-8E77-A49A668E267C}"/>
              </a:ext>
            </a:extLst>
          </p:cNvPr>
          <p:cNvSpPr>
            <a:spLocks noGrp="1"/>
          </p:cNvSpPr>
          <p:nvPr>
            <p:ph type="ctrTitle"/>
          </p:nvPr>
        </p:nvSpPr>
        <p:spPr>
          <a:xfrm>
            <a:off x="1712686" y="566057"/>
            <a:ext cx="8955314" cy="1524000"/>
          </a:xfrm>
        </p:spPr>
        <p:txBody>
          <a:bodyPr>
            <a:normAutofit fontScale="90000"/>
          </a:bodyPr>
          <a:lstStyle/>
          <a:p>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br>
              <a:rPr lang="en-US" sz="18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br>
            <a:r>
              <a:rPr lang="uk-UA" sz="2200" b="1" spc="-4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СУБ’ЄКТ КРИМІНАЛЬНОГО ПРАВОПОРУШЕННЯ</a:t>
            </a:r>
            <a:br>
              <a:rPr lang="ru-RU" sz="18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r>
              <a:rPr lang="uk-UA" sz="1800" b="1"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 </a:t>
            </a:r>
            <a:br>
              <a:rPr lang="ru-RU" sz="18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endParaRPr lang="uk-UA" dirty="0"/>
          </a:p>
        </p:txBody>
      </p:sp>
      <p:sp>
        <p:nvSpPr>
          <p:cNvPr id="3" name="Подзаголовок 2">
            <a:extLst>
              <a:ext uri="{FF2B5EF4-FFF2-40B4-BE49-F238E27FC236}">
                <a16:creationId xmlns:a16="http://schemas.microsoft.com/office/drawing/2014/main" id="{07D28465-5E8D-44EF-30D9-C293F50BBAB6}"/>
              </a:ext>
            </a:extLst>
          </p:cNvPr>
          <p:cNvSpPr>
            <a:spLocks noGrp="1"/>
          </p:cNvSpPr>
          <p:nvPr>
            <p:ph type="subTitle" idx="1"/>
          </p:nvPr>
        </p:nvSpPr>
        <p:spPr>
          <a:xfrm>
            <a:off x="1524000" y="2090057"/>
            <a:ext cx="9144000" cy="3167743"/>
          </a:xfrm>
        </p:spPr>
        <p:txBody>
          <a:bodyPr>
            <a:normAutofit fontScale="92500" lnSpcReduction="20000"/>
          </a:bodyPr>
          <a:lstStyle/>
          <a:p>
            <a:r>
              <a:rPr lang="uk-UA" sz="2400" b="1" dirty="0">
                <a:solidFill>
                  <a:srgbClr val="260751"/>
                </a:solidFill>
                <a:effectLst/>
                <a:latin typeface="Times New Roman" panose="02020603050405020304" pitchFamily="18" charset="0"/>
                <a:ea typeface="Times New Roman" panose="02020603050405020304" pitchFamily="18" charset="0"/>
                <a:cs typeface="Times New Roman" panose="02020603050405020304" pitchFamily="18" charset="0"/>
              </a:rPr>
              <a:t>План лекції</a:t>
            </a:r>
            <a:br>
              <a:rPr lang="ru-RU" sz="2400" dirty="0">
                <a:solidFill>
                  <a:srgbClr val="260751"/>
                </a:solidFill>
                <a:effectLst/>
                <a:latin typeface="Times New Roman" panose="02020603050405020304" pitchFamily="18" charset="0"/>
                <a:ea typeface="Times New Roman" panose="02020603050405020304" pitchFamily="18" charset="0"/>
                <a:cs typeface="Courier New" panose="02070309020205020404" pitchFamily="49" charset="0"/>
              </a:rPr>
            </a:b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1. Поняття та ознаки суб’єкта кримінального правопорушення.</a:t>
            </a:r>
            <a:br>
              <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2. Осудність як обов’язкова ознака суб’єкта кримінального правопорушення. Формула осудності та обмеженої осудності.</a:t>
            </a:r>
            <a:br>
              <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3. Поняття неосудності, юридичний (психологічний) та медичний (біологічний) критерії неосудності.</a:t>
            </a:r>
            <a:br>
              <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4. Вік з якого може наставати кримінальна відповідальність.</a:t>
            </a:r>
            <a:br>
              <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5. Кримінальна відповідальність за кримінальні правопорушення, вчинені у стані алкогольного, наркотичного чи іншого сп’яніння або під впливом лікарських препаратів, що знижують увагу та швидкість реакції.</a:t>
            </a:r>
            <a:br>
              <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r>
              <a:rPr lang="uk-UA" sz="2400" dirty="0">
                <a:solidFill>
                  <a:srgbClr val="260751"/>
                </a:solidFill>
                <a:effectLst/>
                <a:latin typeface="Times New Roman" panose="02020603050405020304" pitchFamily="18" charset="0"/>
                <a:ea typeface="Times New Roman" panose="02020603050405020304" pitchFamily="18" charset="0"/>
                <a:cs typeface="Arial" panose="020B0604020202020204" pitchFamily="34" charset="0"/>
              </a:rPr>
              <a:t>6. Спеціальний суб’єкт кримінального правопорушення: його поняття та види.</a:t>
            </a:r>
            <a:br>
              <a:rPr lang="ru-RU" sz="2400" dirty="0">
                <a:solidFill>
                  <a:srgbClr val="260751"/>
                </a:solidFill>
                <a:effectLst/>
                <a:latin typeface="Verdana" panose="020B0604030504040204" pitchFamily="34" charset="0"/>
                <a:ea typeface="Times New Roman" panose="02020603050405020304" pitchFamily="18" charset="0"/>
                <a:cs typeface="Arial" panose="020B0604020202020204" pitchFamily="34" charset="0"/>
              </a:rPr>
            </a:br>
            <a:endParaRPr lang="uk-UA" dirty="0"/>
          </a:p>
        </p:txBody>
      </p:sp>
    </p:spTree>
    <p:extLst>
      <p:ext uri="{BB962C8B-B14F-4D97-AF65-F5344CB8AC3E}">
        <p14:creationId xmlns:p14="http://schemas.microsoft.com/office/powerpoint/2010/main" val="3869036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FAE0DC9-765B-ECF3-E201-100873CCCD9C}"/>
              </a:ext>
            </a:extLst>
          </p:cNvPr>
          <p:cNvSpPr txBox="1"/>
          <p:nvPr/>
        </p:nvSpPr>
        <p:spPr>
          <a:xfrm>
            <a:off x="1838036" y="757382"/>
            <a:ext cx="8820728" cy="4093428"/>
          </a:xfrm>
          <a:prstGeom prst="rect">
            <a:avLst/>
          </a:prstGeom>
          <a:solidFill>
            <a:schemeClr val="accent1">
              <a:lumMod val="60000"/>
              <a:lumOff val="40000"/>
            </a:schemeClr>
          </a:solidFill>
        </p:spPr>
        <p:txBody>
          <a:bodyPr wrap="square">
            <a:spAutoFit/>
          </a:bodyPr>
          <a:lstStyle/>
          <a:p>
            <a:pPr algn="ct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Обчислення віку</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здійснюється, у такий спосіб: </a:t>
            </a: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якщо людина в день свого народження вчиняє кримінальне правопорушення, а вона, наприклад, народилася о 14 годині, а вчинила кримінальне правопорушення о 23 годині, то притягнути її до кримінальної відповідальності не можна, оскільки юридично 14 років настають тільки о 0:01 наступного дня. Це відбувається через те, що у свідоцтві про народження не вказується час народження. Рік додається тільки з наступного дня після дня народження, тут виявляється один із принципів кримінального права – усі сумніви тлумачаться на користь обвинувачуваного. </a:t>
            </a:r>
          </a:p>
          <a:p>
            <a:pPr algn="just"/>
            <a:endParaRPr lang="ru-RU"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Така ж ситуація з днем, місяцем і роком, якщо не відома точна дата народження. Приблизний рік народження і місяць визначаються судово-медичною експертизою.</a:t>
            </a:r>
            <a:endParaRPr lang="ru-RU"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69983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E4E8A8-E3D7-B985-8FCB-E4BA5C14FFFA}"/>
              </a:ext>
            </a:extLst>
          </p:cNvPr>
          <p:cNvSpPr txBox="1"/>
          <p:nvPr/>
        </p:nvSpPr>
        <p:spPr>
          <a:xfrm>
            <a:off x="2835564" y="443345"/>
            <a:ext cx="7158182" cy="1200329"/>
          </a:xfrm>
          <a:prstGeom prst="rect">
            <a:avLst/>
          </a:prstGeom>
          <a:solidFill>
            <a:schemeClr val="accent2"/>
          </a:solidFill>
        </p:spPr>
        <p:txBody>
          <a:bodyPr wrap="square">
            <a:spAutoFit/>
          </a:bodyPr>
          <a:lstStyle/>
          <a:p>
            <a:pPr algn="ct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5.</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Кримінальна відповідальність за кримінальні правопорушення, вчинені у стані алкогольного, наркотичного чи іншого сп’яніння або під впливом лікарських препаратів, що знижують увагу та швидкість реакції </a:t>
            </a: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7123152-24BE-35FC-0DE4-A15A931EB7F5}"/>
              </a:ext>
            </a:extLst>
          </p:cNvPr>
          <p:cNvSpPr txBox="1"/>
          <p:nvPr/>
        </p:nvSpPr>
        <p:spPr>
          <a:xfrm>
            <a:off x="2225964" y="2078182"/>
            <a:ext cx="8451272" cy="1477328"/>
          </a:xfrm>
          <a:prstGeom prst="rect">
            <a:avLst/>
          </a:prstGeom>
          <a:solidFill>
            <a:schemeClr val="accent4">
              <a:lumMod val="60000"/>
              <a:lumOff val="40000"/>
            </a:schemeClr>
          </a:solidFill>
        </p:spPr>
        <p:txBody>
          <a:bodyPr wrap="square">
            <a:spAutoFit/>
          </a:bodyPr>
          <a:lstStyle/>
          <a:p>
            <a:pPr algn="ct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Стаття 21 КК України  </a:t>
            </a:r>
          </a:p>
          <a:p>
            <a:pPr algn="ct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«Особа, яка вчинила кримінальне правопорушення у стані алкогольного, наркотичного чи іншого сп’яніння або під впливом лікарських препаратів, що знижують увагу та швидкість реакції, підлягає кримінальній відповідальності».</a:t>
            </a:r>
            <a:endParaRPr lang="ru-RU" sz="1100" b="1"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1172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CD13F0-4FC7-0DE1-8FDE-38BDD92B1DEE}"/>
              </a:ext>
            </a:extLst>
          </p:cNvPr>
          <p:cNvSpPr txBox="1"/>
          <p:nvPr/>
        </p:nvSpPr>
        <p:spPr>
          <a:xfrm>
            <a:off x="2530764" y="304800"/>
            <a:ext cx="7481454" cy="923330"/>
          </a:xfrm>
          <a:prstGeom prst="rect">
            <a:avLst/>
          </a:prstGeom>
          <a:solidFill>
            <a:schemeClr val="accent2"/>
          </a:solidFill>
        </p:spPr>
        <p:txBody>
          <a:bodyPr wrap="square">
            <a:spAutoFit/>
          </a:bodyPr>
          <a:lstStyle/>
          <a:p>
            <a:pPr algn="ct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6.</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Спеціальний суб’єкт кримінального правопорушення: його поняття та види.</a:t>
            </a: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5B2AAE2C-FB16-4FDC-C7BD-AB0396286745}"/>
              </a:ext>
            </a:extLst>
          </p:cNvPr>
          <p:cNvSpPr txBox="1"/>
          <p:nvPr/>
        </p:nvSpPr>
        <p:spPr>
          <a:xfrm>
            <a:off x="2530764" y="1533238"/>
            <a:ext cx="7481454" cy="1200329"/>
          </a:xfrm>
          <a:prstGeom prst="rect">
            <a:avLst/>
          </a:prstGeom>
          <a:solidFill>
            <a:schemeClr val="accent2">
              <a:lumMod val="60000"/>
              <a:lumOff val="40000"/>
            </a:schemeClr>
          </a:solidFill>
        </p:spPr>
        <p:txBody>
          <a:bodyPr wrap="square">
            <a:spAutoFit/>
          </a:bodyPr>
          <a:lstStyle/>
          <a:p>
            <a:pPr algn="just"/>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Спеціальний суб’єкт кримінального правопорушення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фізична осудна особа, що вчинила у віці, з якого може наставати кримінальна відповідальність, кримінальне правопорушення, суб’єктом якого може бути лише певна особа (ч. 2 ст. 18 КК України).</a:t>
            </a: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4BB71B0-81C0-91DD-AE5C-3942A16E561F}"/>
              </a:ext>
            </a:extLst>
          </p:cNvPr>
          <p:cNvSpPr txBox="1"/>
          <p:nvPr/>
        </p:nvSpPr>
        <p:spPr>
          <a:xfrm>
            <a:off x="1865745" y="3429000"/>
            <a:ext cx="8839200" cy="2031325"/>
          </a:xfrm>
          <a:prstGeom prst="rect">
            <a:avLst/>
          </a:prstGeom>
          <a:solidFill>
            <a:schemeClr val="accent4">
              <a:lumMod val="75000"/>
            </a:schemeClr>
          </a:solidFill>
        </p:spPr>
        <p:txBody>
          <a:bodyPr wrap="square">
            <a:spAutoFit/>
          </a:bodyPr>
          <a:lstStyle/>
          <a:p>
            <a:pPr algn="just"/>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Спеціальний суб’єкт кримінального правопорушення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особа, що поряд із загальними ознаками суб’єкта має додаткові, зазначені в законі, ознаки, тільки при наявності яких може наставати кримінальна відповідальність по визначеній статті чи частині статті КК України. Ця особа може вчинити такі дії, до яких більшість звичайних людей не мають доступу. Звичайні люди, що не володіють спеціальними якостями (ознаками), не можуть бути суб’єктом кримінального правопорушення. Наприклад, суб’єктом державної зради не може виступати іноземець.</a:t>
            </a: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8351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B86363C5-AFD1-21D0-2D96-CCE4B2629995}"/>
              </a:ext>
            </a:extLst>
          </p:cNvPr>
          <p:cNvSpPr txBox="1"/>
          <p:nvPr/>
        </p:nvSpPr>
        <p:spPr>
          <a:xfrm>
            <a:off x="2189017" y="498764"/>
            <a:ext cx="8654474" cy="2806987"/>
          </a:xfrm>
          <a:prstGeom prst="rect">
            <a:avLst/>
          </a:prstGeom>
          <a:solidFill>
            <a:schemeClr val="accent1">
              <a:lumMod val="40000"/>
              <a:lumOff val="60000"/>
            </a:schemeClr>
          </a:solidFill>
        </p:spPr>
        <p:txBody>
          <a:bodyPr wrap="square">
            <a:spAutoFit/>
          </a:bodyPr>
          <a:lstStyle/>
          <a:p>
            <a:pPr algn="just">
              <a:lnSpc>
                <a:spcPct val="150000"/>
              </a:lnSpc>
            </a:pPr>
            <a:r>
              <a:rPr lang="uk-UA" sz="2000" spc="-5" dirty="0">
                <a:solidFill>
                  <a:srgbClr val="000000"/>
                </a:solidFill>
                <a:effectLst/>
                <a:latin typeface="Times New Roman" panose="02020603050405020304" pitchFamily="18" charset="0"/>
                <a:ea typeface="Times New Roman" panose="02020603050405020304" pitchFamily="18" charset="0"/>
              </a:rPr>
              <a:t>Додаткові ознаки</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що характеризують особу як </a:t>
            </a:r>
            <a:r>
              <a:rPr lang="uk-UA" sz="2000" b="1" i="1" spc="-5" dirty="0">
                <a:solidFill>
                  <a:srgbClr val="000000"/>
                </a:solidFill>
                <a:effectLst/>
                <a:latin typeface="Times New Roman" panose="02020603050405020304" pitchFamily="18" charset="0"/>
                <a:ea typeface="Times New Roman" panose="02020603050405020304" pitchFamily="18" charset="0"/>
              </a:rPr>
              <a:t>спеціального суб'єкта</a:t>
            </a:r>
            <a:r>
              <a:rPr lang="uk-UA" sz="2000" b="1" i="1" spc="-5" dirty="0">
                <a:solidFill>
                  <a:srgbClr val="1A171B"/>
                </a:solidFill>
                <a:effectLst/>
                <a:latin typeface="Times New Roman" panose="02020603050405020304" pitchFamily="18" charset="0"/>
                <a:ea typeface="Times New Roman" panose="02020603050405020304" pitchFamily="18" charset="0"/>
              </a:rPr>
              <a:t>:</a:t>
            </a:r>
            <a:endParaRPr lang="ru-RU" sz="2000" i="1" dirty="0">
              <a:effectLst/>
              <a:latin typeface="Times New Roman" panose="02020603050405020304" pitchFamily="18" charset="0"/>
              <a:ea typeface="Times New Roman" panose="02020603050405020304" pitchFamily="18" charset="0"/>
            </a:endParaRPr>
          </a:p>
          <a:p>
            <a:pPr algn="just">
              <a:lnSpc>
                <a:spcPct val="150000"/>
              </a:lnSpc>
            </a:pPr>
            <a:r>
              <a:rPr lang="uk-UA" sz="2000" b="1" i="1" spc="-5" dirty="0">
                <a:solidFill>
                  <a:srgbClr val="000000"/>
                </a:solidFill>
                <a:effectLst/>
                <a:latin typeface="Times New Roman" panose="02020603050405020304" pitchFamily="18" charset="0"/>
                <a:ea typeface="Times New Roman" panose="02020603050405020304" pitchFamily="18" charset="0"/>
              </a:rPr>
              <a:t>ознаки</a:t>
            </a:r>
            <a:r>
              <a:rPr lang="uk-UA" sz="2000" b="1" i="1" spc="-5" dirty="0">
                <a:solidFill>
                  <a:srgbClr val="1A171B"/>
                </a:solidFill>
                <a:effectLst/>
                <a:latin typeface="Times New Roman" panose="02020603050405020304" pitchFamily="18" charset="0"/>
                <a:ea typeface="Times New Roman" panose="02020603050405020304" pitchFamily="18" charset="0"/>
              </a:rPr>
              <a:t>, </a:t>
            </a:r>
            <a:r>
              <a:rPr lang="uk-UA" sz="2000" b="1" i="1" spc="-5" dirty="0">
                <a:solidFill>
                  <a:srgbClr val="000000"/>
                </a:solidFill>
                <a:effectLst/>
                <a:latin typeface="Times New Roman" panose="02020603050405020304" pitchFamily="18" charset="0"/>
                <a:ea typeface="Times New Roman" panose="02020603050405020304" pitchFamily="18" charset="0"/>
              </a:rPr>
              <a:t>що характеризують соціальну роль і правове становище суб'єкт</a:t>
            </a:r>
            <a:r>
              <a:rPr lang="uk-UA" sz="2000" b="1" spc="-5" dirty="0">
                <a:solidFill>
                  <a:srgbClr val="000000"/>
                </a:solidFill>
                <a:effectLst/>
                <a:latin typeface="Times New Roman" panose="02020603050405020304" pitchFamily="18" charset="0"/>
                <a:ea typeface="Times New Roman" panose="02020603050405020304" pitchFamily="18" charset="0"/>
              </a:rPr>
              <a:t>а </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громадянство</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службове становище</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фах</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певна діяльність</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dirty="0">
                <a:solidFill>
                  <a:srgbClr val="000000"/>
                </a:solidFill>
                <a:effectLst/>
                <a:latin typeface="Times New Roman" panose="02020603050405020304" pitchFamily="18" charset="0"/>
                <a:ea typeface="Times New Roman" panose="02020603050405020304" pitchFamily="18" charset="0"/>
              </a:rPr>
              <a:t>судимість і т</a:t>
            </a:r>
            <a:r>
              <a:rPr lang="uk-UA" sz="2000" dirty="0">
                <a:solidFill>
                  <a:srgbClr val="1A171B"/>
                </a:solidFill>
                <a:effectLst/>
                <a:latin typeface="Times New Roman" panose="02020603050405020304" pitchFamily="18" charset="0"/>
                <a:ea typeface="Times New Roman" panose="02020603050405020304" pitchFamily="18" charset="0"/>
              </a:rPr>
              <a:t>.</a:t>
            </a:r>
            <a:r>
              <a:rPr lang="uk-UA" sz="2000" dirty="0">
                <a:solidFill>
                  <a:srgbClr val="000000"/>
                </a:solidFill>
                <a:effectLst/>
                <a:latin typeface="Times New Roman" panose="02020603050405020304" pitchFamily="18" charset="0"/>
                <a:ea typeface="Times New Roman" panose="02020603050405020304" pitchFamily="18" charset="0"/>
              </a:rPr>
              <a:t>д</a:t>
            </a:r>
            <a:r>
              <a:rPr lang="uk-UA" sz="2000" dirty="0">
                <a:solidFill>
                  <a:srgbClr val="1A171B"/>
                </a:solidFill>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50000"/>
              </a:lnSpc>
            </a:pPr>
            <a:r>
              <a:rPr lang="uk-UA" sz="2000" b="1" i="1" spc="-5" dirty="0">
                <a:solidFill>
                  <a:srgbClr val="000000"/>
                </a:solidFill>
                <a:effectLst/>
                <a:latin typeface="Times New Roman" panose="02020603050405020304" pitchFamily="18" charset="0"/>
                <a:ea typeface="Times New Roman" panose="02020603050405020304" pitchFamily="18" charset="0"/>
              </a:rPr>
              <a:t>фізичні властивості </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стать</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вік</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стан здоров'я і т</a:t>
            </a:r>
            <a:r>
              <a:rPr lang="uk-UA" sz="2000" spc="-5" dirty="0">
                <a:solidFill>
                  <a:srgbClr val="1A171B"/>
                </a:solidFill>
                <a:effectLst/>
                <a:latin typeface="Times New Roman" panose="02020603050405020304" pitchFamily="18" charset="0"/>
                <a:ea typeface="Times New Roman" panose="02020603050405020304" pitchFamily="18" charset="0"/>
              </a:rPr>
              <a:t>.</a:t>
            </a:r>
            <a:r>
              <a:rPr lang="uk-UA" sz="2000" spc="-5" dirty="0">
                <a:solidFill>
                  <a:srgbClr val="000000"/>
                </a:solidFill>
                <a:effectLst/>
                <a:latin typeface="Times New Roman" panose="02020603050405020304" pitchFamily="18" charset="0"/>
                <a:ea typeface="Times New Roman" panose="02020603050405020304" pitchFamily="18" charset="0"/>
              </a:rPr>
              <a:t>д</a:t>
            </a:r>
            <a:r>
              <a:rPr lang="uk-UA" sz="2000" spc="-5" dirty="0">
                <a:solidFill>
                  <a:srgbClr val="1A171B"/>
                </a:solidFill>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a:p>
            <a:pPr algn="just">
              <a:lnSpc>
                <a:spcPct val="150000"/>
              </a:lnSpc>
            </a:pPr>
            <a:r>
              <a:rPr lang="uk-UA" sz="2000" b="1" i="1" spc="-5" dirty="0">
                <a:solidFill>
                  <a:srgbClr val="000000"/>
                </a:solidFill>
                <a:effectLst/>
                <a:latin typeface="Times New Roman" panose="02020603050405020304" pitchFamily="18" charset="0"/>
                <a:ea typeface="Times New Roman" panose="02020603050405020304" pitchFamily="18" charset="0"/>
              </a:rPr>
              <a:t>взаємовідносини суб'єкта з потерпілим </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родинні</a:t>
            </a:r>
            <a:r>
              <a:rPr lang="uk-UA" sz="2000" spc="-5" dirty="0">
                <a:solidFill>
                  <a:srgbClr val="1A171B"/>
                </a:solidFill>
                <a:effectLst/>
                <a:latin typeface="Times New Roman" panose="02020603050405020304" pitchFamily="18" charset="0"/>
                <a:ea typeface="Times New Roman" panose="02020603050405020304" pitchFamily="18" charset="0"/>
              </a:rPr>
              <a:t>, </a:t>
            </a:r>
            <a:r>
              <a:rPr lang="uk-UA" sz="2000" spc="-5" dirty="0">
                <a:solidFill>
                  <a:srgbClr val="000000"/>
                </a:solidFill>
                <a:effectLst/>
                <a:latin typeface="Times New Roman" panose="02020603050405020304" pitchFamily="18" charset="0"/>
                <a:ea typeface="Times New Roman" panose="02020603050405020304" pitchFamily="18" charset="0"/>
              </a:rPr>
              <a:t>службові або інші </a:t>
            </a:r>
            <a:r>
              <a:rPr lang="uk-UA" sz="2000" dirty="0">
                <a:solidFill>
                  <a:srgbClr val="000000"/>
                </a:solidFill>
                <a:effectLst/>
                <a:latin typeface="Times New Roman" panose="02020603050405020304" pitchFamily="18" charset="0"/>
                <a:ea typeface="Times New Roman" panose="02020603050405020304" pitchFamily="18" charset="0"/>
              </a:rPr>
              <a:t>відносини тощо</a:t>
            </a:r>
            <a:r>
              <a:rPr lang="uk-UA" sz="2000" dirty="0">
                <a:solidFill>
                  <a:srgbClr val="1A171B"/>
                </a:solidFill>
                <a:effectLst/>
                <a:latin typeface="Times New Roman" panose="02020603050405020304" pitchFamily="18" charset="0"/>
                <a:ea typeface="Times New Roman" panose="02020603050405020304" pitchFamily="18" charset="0"/>
              </a:rPr>
              <a:t>.</a:t>
            </a:r>
            <a:endParaRPr lang="ru-R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18227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26470F3-4992-D18C-063F-8AB33097DD7F}"/>
              </a:ext>
            </a:extLst>
          </p:cNvPr>
          <p:cNvSpPr txBox="1"/>
          <p:nvPr/>
        </p:nvSpPr>
        <p:spPr>
          <a:xfrm>
            <a:off x="2365828" y="711200"/>
            <a:ext cx="6807200" cy="1323439"/>
          </a:xfrm>
          <a:prstGeom prst="rect">
            <a:avLst/>
          </a:prstGeom>
          <a:solidFill>
            <a:srgbClr val="FFFF00"/>
          </a:solidFill>
        </p:spPr>
        <p:txBody>
          <a:bodyPr wrap="square">
            <a:spAutoFit/>
          </a:bodyPr>
          <a:lstStyle/>
          <a:p>
            <a:pPr marL="179705" algn="just">
              <a:spcAft>
                <a:spcPts val="600"/>
              </a:spcAft>
            </a:pP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 </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фізична осудна особа, що досягла на момент вчинення кримінального правопорушення віку кримінальної відповідальності.</a:t>
            </a:r>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3D50BE59-2068-C731-F13D-4122C5EB1F8D}"/>
              </a:ext>
            </a:extLst>
          </p:cNvPr>
          <p:cNvSpPr txBox="1"/>
          <p:nvPr/>
        </p:nvSpPr>
        <p:spPr>
          <a:xfrm>
            <a:off x="1727200" y="2452914"/>
            <a:ext cx="9245600" cy="3170099"/>
          </a:xfrm>
          <a:prstGeom prst="rect">
            <a:avLst/>
          </a:prstGeom>
          <a:solidFill>
            <a:schemeClr val="accent2">
              <a:lumMod val="60000"/>
              <a:lumOff val="40000"/>
            </a:schemeClr>
          </a:solidFill>
        </p:spPr>
        <p:txBody>
          <a:bodyPr wrap="square">
            <a:spAutoFit/>
          </a:bodyPr>
          <a:lstStyle/>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Виходячи з визначення суб’єкта кримінального правопорушення, можна визначити його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ознаки:</a:t>
            </a:r>
            <a:endParaRPr lang="ru-RU"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lgn="just">
              <a:buFont typeface="+mj-lt"/>
              <a:buAutoNum type="arabicPeriod"/>
              <a:tabLst>
                <a:tab pos="630555" algn="l"/>
              </a:tabLs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Суб’єкт кримінального правопорушення –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фізична особа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(КК України відповідальність юридичних осіб не передбачена, хоча в деяких країнах вона існує);</a:t>
            </a:r>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marL="342900" lvl="0" indent="-342900" algn="just">
              <a:buFont typeface="+mj-lt"/>
              <a:buAutoNum type="arabicPeriod"/>
              <a:tabLst>
                <a:tab pos="630555" algn="l"/>
              </a:tabLs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Суб’єктом кримінального правопорушення є особа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осудна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(осудною визнається особа, яка під час вчинення кримінального правопорушення могла усвідомлювати свої дії (бездіяльність) і керувати ними);</a:t>
            </a:r>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a:p>
            <a:pPr marL="342900" lvl="0" indent="-342900" algn="just">
              <a:buFont typeface="+mj-lt"/>
              <a:buAutoNum type="arabicPeriod"/>
              <a:tabLst>
                <a:tab pos="630555" algn="l"/>
              </a:tabLs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Суб’єктом кримінального правопорушення є особа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певного віку</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(особа повинна досягти передбаченого в законі віку (ст. 22 КК України).</a:t>
            </a:r>
            <a:endParaRPr lang="ru-RU" sz="20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1513777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262C49C-0A03-37A4-0A0D-7ECF85B8654B}"/>
              </a:ext>
            </a:extLst>
          </p:cNvPr>
          <p:cNvSpPr txBox="1"/>
          <p:nvPr/>
        </p:nvSpPr>
        <p:spPr>
          <a:xfrm>
            <a:off x="2004291" y="304800"/>
            <a:ext cx="9345880" cy="1200329"/>
          </a:xfrm>
          <a:prstGeom prst="rect">
            <a:avLst/>
          </a:prstGeom>
          <a:solidFill>
            <a:schemeClr val="accent2"/>
          </a:solidFill>
        </p:spPr>
        <p:txBody>
          <a:bodyPr wrap="square">
            <a:spAutoFit/>
          </a:bodyPr>
          <a:lstStyle/>
          <a:p>
            <a:pPr algn="ctr"/>
            <a:r>
              <a:rPr lang="uk-UA" sz="2400" b="1" dirty="0">
                <a:effectLst/>
                <a:latin typeface="Times New Roman" panose="02020603050405020304" pitchFamily="18" charset="0"/>
                <a:ea typeface="Times New Roman" panose="02020603050405020304" pitchFamily="18" charset="0"/>
                <a:cs typeface="Times New Roman" panose="02020603050405020304" pitchFamily="18" charset="0"/>
              </a:rPr>
              <a:t>2.</a:t>
            </a:r>
            <a:r>
              <a:rPr lang="ru-RU"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2400" b="1" dirty="0">
                <a:effectLst/>
                <a:latin typeface="Times New Roman" panose="02020603050405020304" pitchFamily="18" charset="0"/>
                <a:ea typeface="Times New Roman" panose="02020603050405020304" pitchFamily="18" charset="0"/>
                <a:cs typeface="Times New Roman" panose="02020603050405020304" pitchFamily="18" charset="0"/>
              </a:rPr>
              <a:t>Осудність як обов’язкова ознака суб’єкта кримінального правопорушення. Формула осудності та обмеженої осудності</a:t>
            </a:r>
            <a:endParaRPr lang="ru-RU" sz="24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24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A509664C-BB1A-4120-9306-F4776734D1C7}"/>
              </a:ext>
            </a:extLst>
          </p:cNvPr>
          <p:cNvSpPr txBox="1"/>
          <p:nvPr/>
        </p:nvSpPr>
        <p:spPr>
          <a:xfrm>
            <a:off x="2004291" y="1745673"/>
            <a:ext cx="9345880" cy="1938992"/>
          </a:xfrm>
          <a:prstGeom prst="rect">
            <a:avLst/>
          </a:prstGeom>
          <a:solidFill>
            <a:schemeClr val="accent4">
              <a:lumMod val="60000"/>
              <a:lumOff val="40000"/>
            </a:schemeClr>
          </a:solidFill>
        </p:spPr>
        <p:txBody>
          <a:bodyPr wrap="square">
            <a:spAutoFit/>
          </a:bodyPr>
          <a:lstStyle/>
          <a:p>
            <a:pPr algn="just"/>
            <a:r>
              <a:rPr lang="uk-UA" sz="2400" b="1" i="1" dirty="0">
                <a:effectLst/>
                <a:latin typeface="Times New Roman" panose="02020603050405020304" pitchFamily="18" charset="0"/>
                <a:ea typeface="Times New Roman" panose="02020603050405020304" pitchFamily="18" charset="0"/>
                <a:cs typeface="Times New Roman" panose="02020603050405020304" pitchFamily="18" charset="0"/>
              </a:rPr>
              <a:t>Осудність</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 фіксований показник достатності в особи здатностей для усвідомлення своїх дій (бездіяльності) і керування ними під час вчинення кримінального правопорушення, що є необхідною умовою наявності суб’єкта кримінального правопорушення та його можливості зазнавати заходів кримінально-правового впливу.</a:t>
            </a:r>
            <a:endParaRPr lang="ru-RU" sz="24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46FF031-A157-9B1B-C263-0C4730BFE213}"/>
              </a:ext>
            </a:extLst>
          </p:cNvPr>
          <p:cNvSpPr txBox="1"/>
          <p:nvPr/>
        </p:nvSpPr>
        <p:spPr>
          <a:xfrm>
            <a:off x="2004291" y="3616682"/>
            <a:ext cx="9345880" cy="2862322"/>
          </a:xfrm>
          <a:prstGeom prst="rect">
            <a:avLst/>
          </a:prstGeom>
          <a:solidFill>
            <a:schemeClr val="accent4">
              <a:lumMod val="75000"/>
            </a:schemeClr>
          </a:solidFill>
        </p:spPr>
        <p:txBody>
          <a:bodyPr wrap="square">
            <a:spAutoFit/>
          </a:bodyPr>
          <a:lstStyle/>
          <a:p>
            <a:pPr algn="just"/>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У цьому визначенні осудності знаходять відображення наступні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ознаки</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по-перше</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те, що осудність – не психічний стан індивіда, не його психофізіологічна властивість, а правова категорія, яка характеризує здатність особи розуміти вчинене та його можливі наслідки, бути визнаною злочинцем;</a:t>
            </a:r>
            <a:endParaRPr lang="ru-RU"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по-друге</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підкреслюється нерозривний зв’язок осудності з діянням в цілому (не тільки з дією, або з бездіяльністю) і з часом його вчинення;</a:t>
            </a:r>
            <a:endParaRPr lang="ru-RU" sz="20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по-третє</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вказується зв’язок осудності з виною і кримінальною відповідальністю, який виражається в тому, що осудність є передумовою вини особи і її кримінальної відповідальності.</a:t>
            </a:r>
            <a:endParaRPr lang="ru-RU" sz="20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92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6783F8-72CD-E6DA-A0B1-F63D4682A877}"/>
              </a:ext>
            </a:extLst>
          </p:cNvPr>
          <p:cNvSpPr>
            <a:spLocks noGrp="1"/>
          </p:cNvSpPr>
          <p:nvPr>
            <p:ph type="title"/>
          </p:nvPr>
        </p:nvSpPr>
        <p:spPr>
          <a:solidFill>
            <a:schemeClr val="accent6">
              <a:lumMod val="60000"/>
              <a:lumOff val="40000"/>
            </a:schemeClr>
          </a:solidFill>
        </p:spPr>
        <p:txBody>
          <a:bodyPr/>
          <a:lstStyle/>
          <a:p>
            <a:pPr algn="ct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Формула осудності</a:t>
            </a:r>
            <a:r>
              <a:rPr lang="uk-UA" sz="1800" i="1" dirty="0">
                <a:effectLst/>
                <a:latin typeface="Times New Roman" panose="02020603050405020304" pitchFamily="18" charset="0"/>
                <a:ea typeface="Times New Roman" panose="02020603050405020304" pitchFamily="18" charset="0"/>
                <a:cs typeface="Times New Roman" panose="02020603050405020304" pitchFamily="18" charset="0"/>
              </a:rPr>
              <a:t>, яка викладена у КК України, будується на підставі двох критеріїв: юридичного (психологічного або психофізіологічного) та медичного (біологічного).</a:t>
            </a:r>
            <a:br>
              <a:rPr lang="ru-RU" sz="1800" i="1" dirty="0">
                <a:effectLst/>
                <a:latin typeface="Times New Roman" panose="02020603050405020304" pitchFamily="18" charset="0"/>
                <a:ea typeface="Times New Roman" panose="02020603050405020304" pitchFamily="18" charset="0"/>
                <a:cs typeface="Courier New" panose="02070309020205020404" pitchFamily="49" charset="0"/>
              </a:rPr>
            </a:br>
            <a:endParaRPr lang="uk-UA" i="1" dirty="0"/>
          </a:p>
        </p:txBody>
      </p:sp>
      <p:sp>
        <p:nvSpPr>
          <p:cNvPr id="3" name="Объект 2">
            <a:extLst>
              <a:ext uri="{FF2B5EF4-FFF2-40B4-BE49-F238E27FC236}">
                <a16:creationId xmlns:a16="http://schemas.microsoft.com/office/drawing/2014/main" id="{E101B3A4-21E4-EF37-95F0-60DF7F1A8B68}"/>
              </a:ext>
            </a:extLst>
          </p:cNvPr>
          <p:cNvSpPr>
            <a:spLocks noGrp="1"/>
          </p:cNvSpPr>
          <p:nvPr>
            <p:ph sz="half" idx="1"/>
          </p:nvPr>
        </p:nvSpPr>
        <p:spPr>
          <a:solidFill>
            <a:schemeClr val="accent2">
              <a:lumMod val="60000"/>
              <a:lumOff val="40000"/>
            </a:schemeClr>
          </a:solidFill>
        </p:spPr>
        <p:txBody>
          <a:bodyPr>
            <a:normAutofit fontScale="92500" lnSpcReduction="20000"/>
          </a:bodyPr>
          <a:lstStyle/>
          <a:p>
            <a:pPr marL="0" indent="0" algn="just">
              <a:buNone/>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Юридичний (психологічний або психофізіологічний) критерій</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осудності характеризує зміст осудності як здатність людини усвідомлювати фактичний характер і суспільну небезпеку діяння і здатність керувати ним під час його вчинення.</a:t>
            </a:r>
            <a:endParaRPr lang="ru-RU" sz="18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Юридичний (психологічний або психофізіологічний) критерій осудності характеризується двома ознаками: </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інтелектуальною та вольовою.</a:t>
            </a:r>
            <a:endParaRPr lang="ru-RU" sz="1800" b="1" i="1"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buFont typeface="Wingdings" panose="05000000000000000000" pitchFamily="2" charset="2"/>
              <a:buChar char="Ø"/>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Інтелектуальна ознака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психологічного критерію осудності відображає здатність особи під час вчинення кримінального правопорушення  усвідомлювати фактичний характер і суспільну небезпечність дій (бездіяльності) та їх наслідків.</a:t>
            </a:r>
            <a:endParaRPr lang="ru-RU" sz="18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buFont typeface="Wingdings" panose="05000000000000000000" pitchFamily="2" charset="2"/>
              <a:buChar char="Ø"/>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Вольова ознака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психологічного критерію осудності – здатність особи під час вчинення кримінального правопорушення керувати своїми діями (бездіяльністю).</a:t>
            </a:r>
            <a:endParaRPr lang="ru-RU" sz="1800" dirty="0">
              <a:effectLst/>
              <a:latin typeface="Times New Roman" panose="02020603050405020304" pitchFamily="18" charset="0"/>
              <a:ea typeface="Times New Roman" panose="02020603050405020304" pitchFamily="18" charset="0"/>
              <a:cs typeface="Courier New" panose="02070309020205020404" pitchFamily="49" charset="0"/>
            </a:endParaRPr>
          </a:p>
          <a:p>
            <a:endParaRPr lang="uk-UA" dirty="0"/>
          </a:p>
        </p:txBody>
      </p:sp>
      <p:sp>
        <p:nvSpPr>
          <p:cNvPr id="4" name="Объект 3">
            <a:extLst>
              <a:ext uri="{FF2B5EF4-FFF2-40B4-BE49-F238E27FC236}">
                <a16:creationId xmlns:a16="http://schemas.microsoft.com/office/drawing/2014/main" id="{10817DC4-F1F3-3B54-04BF-AFA6128B7573}"/>
              </a:ext>
            </a:extLst>
          </p:cNvPr>
          <p:cNvSpPr>
            <a:spLocks noGrp="1"/>
          </p:cNvSpPr>
          <p:nvPr>
            <p:ph sz="half" idx="2"/>
          </p:nvPr>
        </p:nvSpPr>
        <p:spPr>
          <a:solidFill>
            <a:schemeClr val="accent4">
              <a:lumMod val="60000"/>
              <a:lumOff val="40000"/>
            </a:schemeClr>
          </a:solidFill>
        </p:spPr>
        <p:txBody>
          <a:bodyPr>
            <a:normAutofit fontScale="92500" lnSpcReduction="20000"/>
          </a:bodyPr>
          <a:lstStyle/>
          <a:p>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Медичний (біологічний) критерій</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осудності характеризує психічне здоров’я суб’єкта під час вчинення ним кримінального правопорушення, рівень розвитку його психічних функцій, що обумовлюють здатність особи усвідомлювати свої дії (бездіяльність) і керувати ними. </a:t>
            </a:r>
          </a:p>
          <a:p>
            <a:pPr marL="0" indent="0">
              <a:buNone/>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В даному випадку психічне здоров’я відносне. Відносність психічного здоров’я полягає в тому, що існує ціла гамма проміжних станів, які вказують на різні форми психічних аномалій і розладів, що не виходять за рамки осудності.</a:t>
            </a:r>
            <a:endParaRPr lang="ru-RU" sz="1800" b="1" i="1" dirty="0">
              <a:effectLst/>
              <a:latin typeface="Times New Roman" panose="02020603050405020304" pitchFamily="18" charset="0"/>
              <a:ea typeface="Times New Roman" panose="02020603050405020304" pitchFamily="18" charset="0"/>
              <a:cs typeface="Courier New" panose="02070309020205020404" pitchFamily="49" charset="0"/>
            </a:endParaRPr>
          </a:p>
          <a:p>
            <a:endParaRPr lang="uk-UA" dirty="0"/>
          </a:p>
        </p:txBody>
      </p:sp>
    </p:spTree>
    <p:extLst>
      <p:ext uri="{BB962C8B-B14F-4D97-AF65-F5344CB8AC3E}">
        <p14:creationId xmlns:p14="http://schemas.microsoft.com/office/powerpoint/2010/main" val="8064835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07927D4-FB8A-F2BE-4540-143DF7A8D1C5}"/>
              </a:ext>
            </a:extLst>
          </p:cNvPr>
          <p:cNvSpPr>
            <a:spLocks noGrp="1"/>
          </p:cNvSpPr>
          <p:nvPr>
            <p:ph type="title"/>
          </p:nvPr>
        </p:nvSpPr>
        <p:spPr>
          <a:xfrm>
            <a:off x="838200" y="230909"/>
            <a:ext cx="10515600" cy="2207491"/>
          </a:xfrm>
          <a:solidFill>
            <a:schemeClr val="accent4">
              <a:lumMod val="60000"/>
              <a:lumOff val="40000"/>
            </a:schemeClr>
          </a:solidFill>
        </p:spPr>
        <p:txBody>
          <a:bodyPr>
            <a:noAutofit/>
          </a:bodyPr>
          <a:lstStyle/>
          <a:p>
            <a:pPr algn="just"/>
            <a:r>
              <a:rPr lang="uk-UA" sz="16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Кримінальний Кодекс України у ч. 1 ст. 20 визначає, що підлягає кримінальній відповідальності особа, визнана судом обмежено осудною, тобто такою, яка під час вчинення кримінального правопорушення через психічний розлад повною мірою не здатна була усвідомлювати свої дії (бездіяльність) та (або) керувати ними.</a:t>
            </a:r>
            <a:br>
              <a:rPr lang="ru-RU"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br>
            <a:br>
              <a:rPr lang="ru-RU" sz="1600"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b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Обмежена осудність є видом осудності, який характеризує здатність особи усвідомлювати свої дії (бездіяльність) та (або) керувати ними під час вчинення кримінального правопорушення, яка істотно обмежена через наявний у неї психічний розлад.</a:t>
            </a:r>
            <a:br>
              <a:rPr lang="ru-RU" sz="2000" b="1" i="1" dirty="0">
                <a:effectLst/>
                <a:latin typeface="Arial" panose="020B0604020202020204" pitchFamily="34" charset="0"/>
                <a:ea typeface="Times New Roman" panose="02020603050405020304" pitchFamily="18" charset="0"/>
                <a:cs typeface="Times New Roman" panose="02020603050405020304" pitchFamily="18" charset="0"/>
              </a:rPr>
            </a:br>
            <a:endParaRPr lang="uk-UA" sz="2000" b="1" i="1" dirty="0"/>
          </a:p>
        </p:txBody>
      </p:sp>
      <p:sp>
        <p:nvSpPr>
          <p:cNvPr id="3" name="Объект 2">
            <a:extLst>
              <a:ext uri="{FF2B5EF4-FFF2-40B4-BE49-F238E27FC236}">
                <a16:creationId xmlns:a16="http://schemas.microsoft.com/office/drawing/2014/main" id="{B7AC17ED-6A3D-8543-8487-934B49CB4DA4}"/>
              </a:ext>
            </a:extLst>
          </p:cNvPr>
          <p:cNvSpPr>
            <a:spLocks noGrp="1"/>
          </p:cNvSpPr>
          <p:nvPr>
            <p:ph sz="half" idx="1"/>
          </p:nvPr>
        </p:nvSpPr>
        <p:spPr>
          <a:xfrm>
            <a:off x="838200" y="2512291"/>
            <a:ext cx="5181600" cy="3664672"/>
          </a:xfrm>
          <a:solidFill>
            <a:schemeClr val="accent2">
              <a:lumMod val="60000"/>
              <a:lumOff val="40000"/>
            </a:schemeClr>
          </a:solidFill>
        </p:spPr>
        <p:txBody>
          <a:bodyPr>
            <a:normAutofit fontScale="92500" lnSpcReduction="10000"/>
          </a:bodyPr>
          <a:lstStyle/>
          <a:p>
            <a:r>
              <a:rPr lang="uk-UA" sz="2400" b="1" i="1" dirty="0">
                <a:effectLst/>
                <a:latin typeface="Times New Roman" panose="02020603050405020304" pitchFamily="18" charset="0"/>
                <a:ea typeface="Times New Roman" panose="02020603050405020304" pitchFamily="18" charset="0"/>
                <a:cs typeface="Times New Roman" panose="02020603050405020304" pitchFamily="18" charset="0"/>
              </a:rPr>
              <a:t>Юридичний (психологічний або психофізіологічний) критерій</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(інтелектуальна і вольова ознаки) характеризує такий вплив психічного розладу на здатність особи усвідомлювати свої дії (бездіяльність) та (або) керувати ними, який істотно обмежує здатності особи.</a:t>
            </a:r>
            <a:endParaRPr lang="ru-RU" sz="24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uk-UA" dirty="0"/>
          </a:p>
        </p:txBody>
      </p:sp>
      <p:sp>
        <p:nvSpPr>
          <p:cNvPr id="4" name="Объект 3">
            <a:extLst>
              <a:ext uri="{FF2B5EF4-FFF2-40B4-BE49-F238E27FC236}">
                <a16:creationId xmlns:a16="http://schemas.microsoft.com/office/drawing/2014/main" id="{51FAD30E-FA72-B325-65A9-223F2B034954}"/>
              </a:ext>
            </a:extLst>
          </p:cNvPr>
          <p:cNvSpPr>
            <a:spLocks noGrp="1"/>
          </p:cNvSpPr>
          <p:nvPr>
            <p:ph sz="half" idx="2"/>
          </p:nvPr>
        </p:nvSpPr>
        <p:spPr>
          <a:xfrm>
            <a:off x="6172200" y="2512289"/>
            <a:ext cx="5181600" cy="3664673"/>
          </a:xfrm>
          <a:solidFill>
            <a:schemeClr val="accent3">
              <a:lumMod val="60000"/>
              <a:lumOff val="40000"/>
            </a:schemeClr>
          </a:solidFill>
        </p:spPr>
        <p:txBody>
          <a:bodyPr>
            <a:normAutofit fontScale="92500" lnSpcReduction="10000"/>
          </a:bodyPr>
          <a:lstStyle/>
          <a:p>
            <a:r>
              <a:rPr lang="uk-UA" sz="2400" b="1" i="1" dirty="0">
                <a:effectLst/>
                <a:latin typeface="Times New Roman" panose="02020603050405020304" pitchFamily="18" charset="0"/>
                <a:ea typeface="Times New Roman" panose="02020603050405020304" pitchFamily="18" charset="0"/>
                <a:cs typeface="Times New Roman" panose="02020603050405020304" pitchFamily="18" charset="0"/>
              </a:rPr>
              <a:t>Медичний (біологічний) критерій</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обмеженої осудності «психічний розлад» вказує на наявність певного розладу психічної діяльності або психічної хвороби, що виступає причиною істотного обмеження здатності особи усвідомлювати свої дії (бездіяльність) та (або) керувати ними. До таких психічних розладів та </a:t>
            </a:r>
            <a:r>
              <a:rPr lang="uk-UA" sz="2400" dirty="0" err="1">
                <a:effectLst/>
                <a:latin typeface="Times New Roman" panose="02020603050405020304" pitchFamily="18" charset="0"/>
                <a:ea typeface="Times New Roman" panose="02020603050405020304" pitchFamily="18" charset="0"/>
                <a:cs typeface="Times New Roman" panose="02020603050405020304" pitchFamily="18" charset="0"/>
              </a:rPr>
              <a:t>хвороб</a:t>
            </a:r>
            <a:r>
              <a:rPr lang="uk-UA" sz="2400" dirty="0">
                <a:effectLst/>
                <a:latin typeface="Times New Roman" panose="02020603050405020304" pitchFamily="18" charset="0"/>
                <a:ea typeface="Times New Roman" panose="02020603050405020304" pitchFamily="18" charset="0"/>
                <a:cs typeface="Times New Roman" panose="02020603050405020304" pitchFamily="18" charset="0"/>
              </a:rPr>
              <a:t>, як правило, відносять органічний розлад особистості внаслідок епілепсії, шизофренію в стані ремісії, легку розумову відсталість і деякі інші.</a:t>
            </a:r>
            <a:endParaRPr lang="ru-RU" sz="2400" dirty="0">
              <a:effectLst/>
              <a:latin typeface="Times New Roman" panose="02020603050405020304" pitchFamily="18" charset="0"/>
              <a:ea typeface="Times New Roman" panose="02020603050405020304" pitchFamily="18" charset="0"/>
              <a:cs typeface="Courier New" panose="02070309020205020404" pitchFamily="49" charset="0"/>
            </a:endParaRPr>
          </a:p>
          <a:p>
            <a:endParaRPr lang="uk-UA" dirty="0"/>
          </a:p>
        </p:txBody>
      </p:sp>
    </p:spTree>
    <p:extLst>
      <p:ext uri="{BB962C8B-B14F-4D97-AF65-F5344CB8AC3E}">
        <p14:creationId xmlns:p14="http://schemas.microsoft.com/office/powerpoint/2010/main" val="420233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12452EA-9F82-3C81-AEAB-EBA2BAB0989B}"/>
              </a:ext>
            </a:extLst>
          </p:cNvPr>
          <p:cNvSpPr txBox="1"/>
          <p:nvPr/>
        </p:nvSpPr>
        <p:spPr>
          <a:xfrm>
            <a:off x="1699491" y="249382"/>
            <a:ext cx="8552873" cy="923330"/>
          </a:xfrm>
          <a:prstGeom prst="rect">
            <a:avLst/>
          </a:prstGeom>
          <a:solidFill>
            <a:schemeClr val="accent2"/>
          </a:solidFill>
        </p:spPr>
        <p:txBody>
          <a:bodyPr wrap="square">
            <a:spAutoFit/>
          </a:bodyPr>
          <a:lstStyle/>
          <a:p>
            <a:pPr algn="ct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3.</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Поняття неосудності, юридичний (психологічний) та</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ct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медичний (біологічний) критерії неосудності</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a:p>
            <a:pPr algn="just"/>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5" name="TextBox 4">
            <a:extLst>
              <a:ext uri="{FF2B5EF4-FFF2-40B4-BE49-F238E27FC236}">
                <a16:creationId xmlns:a16="http://schemas.microsoft.com/office/drawing/2014/main" id="{9D0A388B-1FBD-F3AE-03E2-3E21969BD2D7}"/>
              </a:ext>
            </a:extLst>
          </p:cNvPr>
          <p:cNvSpPr txBox="1"/>
          <p:nvPr/>
        </p:nvSpPr>
        <p:spPr>
          <a:xfrm>
            <a:off x="1579418" y="1440873"/>
            <a:ext cx="9190182" cy="1938992"/>
          </a:xfrm>
          <a:prstGeom prst="rect">
            <a:avLst/>
          </a:prstGeom>
          <a:solidFill>
            <a:schemeClr val="accent4">
              <a:lumMod val="60000"/>
              <a:lumOff val="40000"/>
            </a:schemeClr>
          </a:solidFill>
        </p:spPr>
        <p:txBody>
          <a:bodyPr wrap="square">
            <a:spAutoFit/>
          </a:bodyPr>
          <a:lstStyle/>
          <a:p>
            <a:pPr marL="179705" algn="just">
              <a:spcAft>
                <a:spcPts val="600"/>
              </a:spcAft>
            </a:pP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Неосудність – передбачена законом обставина, яка є фіксованим показником неможливості особи, під час вчинення суспільно небезпечного діяння, усвідомлювати свої дії (бездіяльність) або керувати ними через тяжкий хворобливий стан психіки або тимчасовий розлад психічної діяльності, що виключає наявність суб’єкта кримінального правопорушення і кримінальну відповідальність особи за вчинене.</a:t>
            </a:r>
            <a:endParaRPr lang="ru-RU" sz="2000" b="1" i="1"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
        <p:nvSpPr>
          <p:cNvPr id="7" name="TextBox 6">
            <a:extLst>
              <a:ext uri="{FF2B5EF4-FFF2-40B4-BE49-F238E27FC236}">
                <a16:creationId xmlns:a16="http://schemas.microsoft.com/office/drawing/2014/main" id="{2CEACE10-AB3F-5ABC-9C9F-45B5E0D630BD}"/>
              </a:ext>
            </a:extLst>
          </p:cNvPr>
          <p:cNvSpPr txBox="1"/>
          <p:nvPr/>
        </p:nvSpPr>
        <p:spPr>
          <a:xfrm>
            <a:off x="2382983" y="3823855"/>
            <a:ext cx="7481454" cy="2308324"/>
          </a:xfrm>
          <a:prstGeom prst="rect">
            <a:avLst/>
          </a:prstGeom>
          <a:solidFill>
            <a:schemeClr val="accent6">
              <a:lumMod val="60000"/>
              <a:lumOff val="40000"/>
            </a:schemeClr>
          </a:solidFill>
        </p:spPr>
        <p:txBody>
          <a:bodyPr wrap="square">
            <a:spAutoFit/>
          </a:bodyPr>
          <a:lstStyle/>
          <a:p>
            <a:pPr algn="just"/>
            <a:r>
              <a:rPr lang="uk-UA" b="1" dirty="0">
                <a:latin typeface="Times New Roman" panose="02020603050405020304" pitchFamily="18" charset="0"/>
                <a:ea typeface="Times New Roman" panose="02020603050405020304" pitchFamily="18" charset="0"/>
                <a:cs typeface="Times New Roman" panose="02020603050405020304" pitchFamily="18" charset="0"/>
              </a:rPr>
              <a:t>Поняття неосудності закріплено у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ч. 2 ст. 19 КК України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«Не підлягає кримінальній відповідальності особа, яка під час вчинення суспільно небезпечного діяння, передбаченого цим Кодексом, перебувала в стані неосудності, тобто не могла усвідомлювати свої дії (бездіяльність) або керувати ними внаслідок хронічного психічного захворювання, тимчасового розладу психічної діяльності, недоумства або іншого хворобливого стану психіки. До такої особи за рішенням суду можуть бути застосовані примусові заходи медичного характеру».</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369475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120548-411F-CCD4-F37E-7AF31A46C002}"/>
              </a:ext>
            </a:extLst>
          </p:cNvPr>
          <p:cNvSpPr>
            <a:spLocks noGrp="1"/>
          </p:cNvSpPr>
          <p:nvPr>
            <p:ph type="title"/>
          </p:nvPr>
        </p:nvSpPr>
        <p:spPr>
          <a:xfrm>
            <a:off x="838201" y="300470"/>
            <a:ext cx="10515600" cy="1691409"/>
          </a:xfrm>
          <a:solidFill>
            <a:schemeClr val="accent5">
              <a:lumMod val="60000"/>
              <a:lumOff val="40000"/>
            </a:schemeClr>
          </a:solidFill>
        </p:spPr>
        <p:txBody>
          <a:bodyPr>
            <a:noAutofit/>
          </a:bodyPr>
          <a:lstStyle/>
          <a:p>
            <a:pPr algn="ct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Юридичний (психологічний або патопсихологічний) критерій</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b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неосудності виражається в нездатності особи під час вчинення суспільно небезпечного діяння усвідомлювати свої дії (бездіяльність) або керувати ними внаслідок наявності у неї психічного захворювання чи розладу психічної діяльності, тобто критерію медичного.</a:t>
            </a:r>
            <a:br>
              <a:rPr lang="ru-RU" sz="1800" dirty="0">
                <a:effectLst/>
                <a:latin typeface="Arial" panose="020B0604020202020204" pitchFamily="34" charset="0"/>
                <a:ea typeface="Times New Roman" panose="02020603050405020304" pitchFamily="18" charset="0"/>
                <a:cs typeface="Times New Roman" panose="02020603050405020304" pitchFamily="18" charset="0"/>
              </a:rPr>
            </a:b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Юридичний критерій неосудності охоплює відсутність у особи здатності усвідомлювати свої дії (інтелектуальна ознака) або керувати ними (вольова ознака).</a:t>
            </a:r>
            <a:br>
              <a:rPr lang="ru-RU" sz="1800" dirty="0">
                <a:effectLst/>
                <a:latin typeface="Times New Roman" panose="02020603050405020304" pitchFamily="18" charset="0"/>
                <a:ea typeface="Times New Roman" panose="02020603050405020304" pitchFamily="18" charset="0"/>
                <a:cs typeface="Courier New" panose="02070309020205020404" pitchFamily="49" charset="0"/>
              </a:rPr>
            </a:br>
            <a:endParaRPr lang="uk-UA" sz="1800" dirty="0"/>
          </a:p>
        </p:txBody>
      </p:sp>
      <p:sp>
        <p:nvSpPr>
          <p:cNvPr id="3" name="Объект 2">
            <a:extLst>
              <a:ext uri="{FF2B5EF4-FFF2-40B4-BE49-F238E27FC236}">
                <a16:creationId xmlns:a16="http://schemas.microsoft.com/office/drawing/2014/main" id="{1B51F2E1-0A6E-F091-84AB-7F18E54A3635}"/>
              </a:ext>
            </a:extLst>
          </p:cNvPr>
          <p:cNvSpPr>
            <a:spLocks noGrp="1"/>
          </p:cNvSpPr>
          <p:nvPr>
            <p:ph sz="half" idx="1"/>
          </p:nvPr>
        </p:nvSpPr>
        <p:spPr>
          <a:xfrm>
            <a:off x="838201" y="1991879"/>
            <a:ext cx="5181600" cy="4351338"/>
          </a:xfrm>
          <a:solidFill>
            <a:srgbClr val="FFFF00"/>
          </a:solidFill>
        </p:spPr>
        <p:txBody>
          <a:bodyPr>
            <a:normAutofit fontScale="85000" lnSpcReduction="20000"/>
          </a:bodyPr>
          <a:lstStyle/>
          <a:p>
            <a:pPr marL="0" indent="0" algn="ctr">
              <a:buNone/>
            </a:pPr>
            <a:r>
              <a:rPr lang="uk-UA" sz="1800" b="1" i="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Інтелектуальна ознака</a:t>
            </a:r>
            <a:r>
              <a:rPr lang="uk-UA" sz="1800" b="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юридичного критерію неосудності знаходить свій вияв, </a:t>
            </a:r>
          </a:p>
          <a:p>
            <a:pPr algn="just"/>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по-перше,</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в тому, що особа вчиняючи те чи інше діяння, небезпечне для суспільства, «не усвідомлює фактичну сторону своїх дій або не може розуміти їх суспільний зміст»</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(не розуміє, що скоює вбивство, підпалює будинок і т. ін.), </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а тому не може розуміти і його суспільну небезпечність. </a:t>
            </a:r>
            <a:r>
              <a:rPr lang="uk-UA" sz="1800" i="1" dirty="0">
                <a:effectLst/>
                <a:latin typeface="Times New Roman" panose="02020603050405020304" pitchFamily="18" charset="0"/>
                <a:ea typeface="Times New Roman" panose="02020603050405020304" pitchFamily="18" charset="0"/>
                <a:cs typeface="Times New Roman" panose="02020603050405020304" pitchFamily="18" charset="0"/>
              </a:rPr>
              <a:t>Так, душевнохвора мати під час купання своєї малолітньої дитини вводила їй в тіло звичайні швейні голки, думаючи, що таким чином вона вилікує її від тяжкої недуги. Зрештою це призвело до смерті дитини, а в її тілі було знайдено понад сорок голок. </a:t>
            </a:r>
            <a:endParaRPr lang="ru-RU" sz="1800" i="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По-друге, інтелектуальна ознака знаходить свій вияв ще і в тому, що особа не здатна усвідомлювати того, що її дія має суспільно небезпечний характер. </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У ряді випадків це не виключає того, що особа при цьому розуміє фактичну сторону своєї поведінки. Так, хворий, який страждає на олігофренію, підпалив у вечірній час сарай сусіда для того, щоб освітити вулицю, де розважалася молодь. Тут він розумів фактичну сторону своїх дій, однак внаслідок психічного захворювання не усвідомлював їх суспільної небезпечності.</a:t>
            </a:r>
            <a:endParaRPr lang="ru-RU"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uk-UA" dirty="0"/>
          </a:p>
        </p:txBody>
      </p:sp>
      <p:sp>
        <p:nvSpPr>
          <p:cNvPr id="4" name="Объект 3">
            <a:extLst>
              <a:ext uri="{FF2B5EF4-FFF2-40B4-BE49-F238E27FC236}">
                <a16:creationId xmlns:a16="http://schemas.microsoft.com/office/drawing/2014/main" id="{91DE7448-4D7F-92E2-73D4-0DB1052E1AE0}"/>
              </a:ext>
            </a:extLst>
          </p:cNvPr>
          <p:cNvSpPr>
            <a:spLocks noGrp="1"/>
          </p:cNvSpPr>
          <p:nvPr>
            <p:ph sz="half" idx="2"/>
          </p:nvPr>
        </p:nvSpPr>
        <p:spPr>
          <a:xfrm>
            <a:off x="6172201" y="1991879"/>
            <a:ext cx="5181600" cy="4351338"/>
          </a:xfrm>
          <a:solidFill>
            <a:schemeClr val="accent4">
              <a:lumMod val="60000"/>
              <a:lumOff val="40000"/>
            </a:schemeClr>
          </a:solidFill>
        </p:spPr>
        <p:txBody>
          <a:bodyPr>
            <a:normAutofit fontScale="85000" lnSpcReduction="20000"/>
          </a:bodyPr>
          <a:lstStyle/>
          <a:p>
            <a:pPr marL="0" indent="0" algn="ctr">
              <a:buNone/>
            </a:pPr>
            <a:r>
              <a:rPr lang="uk-UA" sz="1800" b="1" i="1"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Вольова ознака</a:t>
            </a:r>
            <a:r>
              <a:rPr lang="uk-UA" sz="1800" dirty="0">
                <a:solidFill>
                  <a:schemeClr val="accent1">
                    <a:lumMod val="75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 юридичного критерію неосудності свідчить про такий ступінь руйнування психічною хворобою вольової сфери людини, коли вона не може керувати своїми діями (бездіяльністю).</a:t>
            </a:r>
            <a:endParaRPr lang="ru-RU" sz="1800" dirty="0">
              <a:solidFill>
                <a:schemeClr val="accent1">
                  <a:lumMod val="7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buNone/>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Відомо, що вольова сфера людини завжди органічно пов’язана зі сферою свідомості. Однак можливі й інші ситуації, коли особа усвідомлює фактичну сторону свого діяння, може усвідомлювати суспільну небезпечність своїх дій та їх наслідків, проте не може керувати своєю поведінкою. </a:t>
            </a:r>
          </a:p>
          <a:p>
            <a:pPr marL="0" indent="0" algn="just">
              <a:buNone/>
            </a:pPr>
            <a:r>
              <a:rPr lang="uk-UA" sz="1800" i="1" dirty="0">
                <a:effectLst/>
                <a:latin typeface="Times New Roman" panose="02020603050405020304" pitchFamily="18" charset="0"/>
                <a:ea typeface="Times New Roman" panose="02020603050405020304" pitchFamily="18" charset="0"/>
                <a:cs typeface="Times New Roman" panose="02020603050405020304" pitchFamily="18" charset="0"/>
              </a:rPr>
              <a:t>Такий стан спостерігається у піроманів, клептоманів, наркоманів у стані абстиненції та ін. Ці хворі можуть цілком зберігати здатність усвідомлювати фактичну сторону діяння, що вчиняється, і навіть розуміти його суспільну небезпечність, однак вони втрачають здатність керувати своїми вчинками. Піроман, наприклад, під час підпалу житлового будинку розуміє фактичну сторону своєї поведінки, правильно оцінює суспільну небезпечність діяння і його наслідків, однак він не може керувати своїми діями. Також не може утримати себе і клептоман, коли трапляється нагода, від спокуси вчинити викрадення чужого майна.</a:t>
            </a:r>
            <a:endParaRPr lang="ru-RU" sz="1800" i="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16963568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6D4C3D9-87F8-58A1-3DFA-6B5E28DA1E95}"/>
              </a:ext>
            </a:extLst>
          </p:cNvPr>
          <p:cNvSpPr>
            <a:spLocks noGrp="1"/>
          </p:cNvSpPr>
          <p:nvPr>
            <p:ph type="title"/>
          </p:nvPr>
        </p:nvSpPr>
        <p:spPr>
          <a:xfrm>
            <a:off x="839788" y="365126"/>
            <a:ext cx="10515600" cy="1029566"/>
          </a:xfrm>
          <a:solidFill>
            <a:schemeClr val="accent4">
              <a:lumMod val="60000"/>
              <a:lumOff val="40000"/>
            </a:schemeClr>
          </a:solidFill>
        </p:spPr>
        <p:txBody>
          <a:bodyPr>
            <a:normAutofit fontScale="90000"/>
          </a:bodyPr>
          <a:lstStyle/>
          <a:p>
            <a:pPr algn="ct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Медичний (біологічний) критерій</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b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неосудності передбачає наявність у особи будь-якого з можливих психічних захворювань, що істотно впливають на свідомість і волю людини. Визначено </a:t>
            </a:r>
            <a:r>
              <a:rPr lang="uk-UA" sz="2000" b="1" i="1" dirty="0">
                <a:effectLst/>
                <a:latin typeface="Times New Roman" panose="02020603050405020304" pitchFamily="18" charset="0"/>
                <a:ea typeface="Times New Roman" panose="02020603050405020304" pitchFamily="18" charset="0"/>
                <a:cs typeface="Times New Roman" panose="02020603050405020304" pitchFamily="18" charset="0"/>
              </a:rPr>
              <a:t>чотири види (групи) психічних захворювань</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ru-RU" sz="2000" dirty="0">
                <a:effectLst/>
                <a:latin typeface="Arial" panose="020B0604020202020204" pitchFamily="34" charset="0"/>
                <a:ea typeface="Times New Roman" panose="02020603050405020304" pitchFamily="18" charset="0"/>
                <a:cs typeface="Times New Roman" panose="02020603050405020304" pitchFamily="18" charset="0"/>
              </a:rPr>
            </a:br>
            <a:endParaRPr lang="uk-UA" sz="2000" dirty="0"/>
          </a:p>
        </p:txBody>
      </p:sp>
      <p:sp>
        <p:nvSpPr>
          <p:cNvPr id="3" name="Текст 2">
            <a:extLst>
              <a:ext uri="{FF2B5EF4-FFF2-40B4-BE49-F238E27FC236}">
                <a16:creationId xmlns:a16="http://schemas.microsoft.com/office/drawing/2014/main" id="{6D6AAB66-14D5-B973-0C7B-0AE501F11AE7}"/>
              </a:ext>
            </a:extLst>
          </p:cNvPr>
          <p:cNvSpPr>
            <a:spLocks noGrp="1"/>
          </p:cNvSpPr>
          <p:nvPr>
            <p:ph type="body" idx="1"/>
          </p:nvPr>
        </p:nvSpPr>
        <p:spPr>
          <a:xfrm>
            <a:off x="839788" y="1690687"/>
            <a:ext cx="5157787" cy="814388"/>
          </a:xfrm>
          <a:solidFill>
            <a:schemeClr val="accent4">
              <a:lumMod val="40000"/>
              <a:lumOff val="60000"/>
            </a:schemeClr>
          </a:solidFill>
        </p:spPr>
        <p:txBody>
          <a:bodyPr>
            <a:normAutofit fontScale="47500" lnSpcReduction="20000"/>
          </a:bodyPr>
          <a:lstStyle/>
          <a:p>
            <a:pPr algn="just"/>
            <a:endParaRPr lang="uk-UA" sz="18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just"/>
            <a:r>
              <a:rPr lang="uk-UA" sz="3300" i="1" dirty="0">
                <a:effectLst/>
                <a:latin typeface="Times New Roman" panose="02020603050405020304" pitchFamily="18" charset="0"/>
                <a:ea typeface="Times New Roman" panose="02020603050405020304" pitchFamily="18" charset="0"/>
                <a:cs typeface="Times New Roman" panose="02020603050405020304" pitchFamily="18" charset="0"/>
              </a:rPr>
              <a:t>а) хронічна психічна хвороба; </a:t>
            </a:r>
            <a:endParaRPr lang="ru-RU" sz="3300" i="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3300" i="1" dirty="0">
                <a:effectLst/>
                <a:latin typeface="Times New Roman" panose="02020603050405020304" pitchFamily="18" charset="0"/>
                <a:ea typeface="Times New Roman" panose="02020603050405020304" pitchFamily="18" charset="0"/>
                <a:cs typeface="Times New Roman" panose="02020603050405020304" pitchFamily="18" charset="0"/>
              </a:rPr>
              <a:t>б) тимчасовий розлад психічної діяльності; </a:t>
            </a:r>
            <a:endParaRPr lang="ru-RU" sz="3300" i="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uk-UA" dirty="0"/>
          </a:p>
        </p:txBody>
      </p:sp>
      <p:sp>
        <p:nvSpPr>
          <p:cNvPr id="4" name="Объект 3">
            <a:extLst>
              <a:ext uri="{FF2B5EF4-FFF2-40B4-BE49-F238E27FC236}">
                <a16:creationId xmlns:a16="http://schemas.microsoft.com/office/drawing/2014/main" id="{D01F10A0-1B1A-A2DA-4544-699F0503F803}"/>
              </a:ext>
            </a:extLst>
          </p:cNvPr>
          <p:cNvSpPr>
            <a:spLocks noGrp="1"/>
          </p:cNvSpPr>
          <p:nvPr>
            <p:ph sz="half" idx="2"/>
          </p:nvPr>
        </p:nvSpPr>
        <p:spPr>
          <a:solidFill>
            <a:srgbClr val="FFFF00"/>
          </a:solidFill>
        </p:spPr>
        <p:txBody>
          <a:bodyPr>
            <a:normAutofit fontScale="25000" lnSpcReduction="20000"/>
          </a:bodyPr>
          <a:lstStyle/>
          <a:p>
            <a:pPr algn="just"/>
            <a:r>
              <a:rPr lang="uk-UA" sz="6400" b="1" i="1" dirty="0">
                <a:effectLst/>
                <a:latin typeface="Times New Roman" panose="02020603050405020304" pitchFamily="18" charset="0"/>
                <a:ea typeface="Times New Roman" panose="02020603050405020304" pitchFamily="18" charset="0"/>
                <a:cs typeface="Times New Roman" panose="02020603050405020304" pitchFamily="18" charset="0"/>
              </a:rPr>
              <a:t>Хронічна психічна хвороба</a:t>
            </a:r>
            <a:r>
              <a:rPr lang="uk-UA" sz="6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5600" b="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uk-UA" sz="5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5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психічне захворювання, що характеризується тривалим перебігом і тенденцією до наростання хворобливих явищ. В окремих випадках у хворих спостерігаються періоди тимчасового покращення стану, так звані ремісії, але такі стани не означають видужання. </a:t>
            </a:r>
            <a:r>
              <a:rPr lang="uk-UA" sz="5600" dirty="0">
                <a:effectLst/>
                <a:latin typeface="Times New Roman" panose="02020603050405020304" pitchFamily="18" charset="0"/>
                <a:ea typeface="Times New Roman" panose="02020603050405020304" pitchFamily="18" charset="0"/>
                <a:cs typeface="Times New Roman" panose="02020603050405020304" pitchFamily="18" charset="0"/>
              </a:rPr>
              <a:t>Хронічні психічні хвороби призводять до глибоких та стійких змін особистості хворого (дефект психіки) і є практично невиліковними. В цю групу психічних розладів відносять шизофренію, епілепсію, прогресивний параліч, маніакально-депресивний психоз, епідемічний енцефаліт, артеріосклероз, старечий психоз та ін.</a:t>
            </a:r>
            <a:endParaRPr lang="ru-RU" sz="56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6400" b="1" i="1" dirty="0">
                <a:effectLst/>
                <a:latin typeface="Times New Roman" panose="02020603050405020304" pitchFamily="18" charset="0"/>
                <a:ea typeface="Times New Roman" panose="02020603050405020304" pitchFamily="18" charset="0"/>
                <a:cs typeface="Times New Roman" panose="02020603050405020304" pitchFamily="18" charset="0"/>
              </a:rPr>
              <a:t>Тимчасовим розладом психічної діяльності</a:t>
            </a:r>
            <a:r>
              <a:rPr lang="uk-UA" sz="6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5600" b="1" dirty="0">
                <a:effectLst/>
                <a:latin typeface="Times New Roman" panose="02020603050405020304" pitchFamily="18" charset="0"/>
                <a:ea typeface="Times New Roman" panose="02020603050405020304" pitchFamily="18" charset="0"/>
                <a:cs typeface="Times New Roman" panose="02020603050405020304" pitchFamily="18" charset="0"/>
              </a:rPr>
              <a:t>визнається гостре психічне захворювання, що </a:t>
            </a:r>
            <a:r>
              <a:rPr lang="uk-UA" sz="5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характеризується стрімким розвитком, триває короткий період часу та закінчується повним видужанням.</a:t>
            </a:r>
            <a:r>
              <a:rPr lang="uk-UA" sz="5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До таких розладів, як правило, відносять гострі психози при загальних інфекційних захворюваннях (наприклад, при дизентерії, тифі, холері тощо), реактивні стани (тимчасові розлади психічної діяльності під впливом тяжких душевних потрясінь) та виключні стани, що викликають запаморочення свідомості на короткий строк (патологічне сп’яніння, патологічні </a:t>
            </a:r>
            <a:r>
              <a:rPr lang="uk-UA" sz="56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просоночні</a:t>
            </a:r>
            <a:r>
              <a:rPr lang="uk-UA" sz="5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стани, патологічний афект тощо).</a:t>
            </a:r>
            <a:endParaRPr lang="ru-RU" sz="5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uk-UA" dirty="0"/>
          </a:p>
        </p:txBody>
      </p:sp>
      <p:sp>
        <p:nvSpPr>
          <p:cNvPr id="5" name="Текст 4">
            <a:extLst>
              <a:ext uri="{FF2B5EF4-FFF2-40B4-BE49-F238E27FC236}">
                <a16:creationId xmlns:a16="http://schemas.microsoft.com/office/drawing/2014/main" id="{BB89639D-A0AE-759D-2952-197A8AB5387F}"/>
              </a:ext>
            </a:extLst>
          </p:cNvPr>
          <p:cNvSpPr>
            <a:spLocks noGrp="1"/>
          </p:cNvSpPr>
          <p:nvPr>
            <p:ph type="body" sz="quarter" idx="3"/>
          </p:nvPr>
        </p:nvSpPr>
        <p:spPr>
          <a:xfrm>
            <a:off x="6194427" y="1690687"/>
            <a:ext cx="5183188" cy="814388"/>
          </a:xfrm>
          <a:solidFill>
            <a:schemeClr val="accent4">
              <a:lumMod val="40000"/>
              <a:lumOff val="60000"/>
            </a:schemeClr>
          </a:solidFill>
        </p:spPr>
        <p:txBody>
          <a:bodyPr>
            <a:normAutofit fontScale="47500" lnSpcReduction="20000"/>
          </a:bodyPr>
          <a:lstStyle/>
          <a:p>
            <a:pPr algn="just"/>
            <a:r>
              <a:rPr lang="uk-UA" sz="3300" i="1" dirty="0">
                <a:effectLst/>
                <a:latin typeface="Times New Roman" panose="02020603050405020304" pitchFamily="18" charset="0"/>
                <a:ea typeface="Times New Roman" panose="02020603050405020304" pitchFamily="18" charset="0"/>
                <a:cs typeface="Times New Roman" panose="02020603050405020304" pitchFamily="18" charset="0"/>
              </a:rPr>
              <a:t>в) недоумство; </a:t>
            </a:r>
            <a:endParaRPr lang="ru-RU" sz="3300" i="1"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3300" i="1" dirty="0">
                <a:effectLst/>
                <a:latin typeface="Times New Roman" panose="02020603050405020304" pitchFamily="18" charset="0"/>
                <a:ea typeface="Times New Roman" panose="02020603050405020304" pitchFamily="18" charset="0"/>
                <a:cs typeface="Times New Roman" panose="02020603050405020304" pitchFamily="18" charset="0"/>
              </a:rPr>
              <a:t>г) інший хворобливий стан психіки.</a:t>
            </a:r>
            <a:endParaRPr lang="ru-RU" sz="3300" i="1"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uk-UA" dirty="0"/>
          </a:p>
        </p:txBody>
      </p:sp>
      <p:sp>
        <p:nvSpPr>
          <p:cNvPr id="6" name="Объект 5">
            <a:extLst>
              <a:ext uri="{FF2B5EF4-FFF2-40B4-BE49-F238E27FC236}">
                <a16:creationId xmlns:a16="http://schemas.microsoft.com/office/drawing/2014/main" id="{E14A3171-30FF-7DBD-41AF-0B5BD51EE4F7}"/>
              </a:ext>
            </a:extLst>
          </p:cNvPr>
          <p:cNvSpPr>
            <a:spLocks noGrp="1"/>
          </p:cNvSpPr>
          <p:nvPr>
            <p:ph sz="quarter" idx="4"/>
          </p:nvPr>
        </p:nvSpPr>
        <p:spPr>
          <a:solidFill>
            <a:srgbClr val="FFFF00"/>
          </a:solidFill>
        </p:spPr>
        <p:txBody>
          <a:bodyPr>
            <a:normAutofit fontScale="25000" lnSpcReduction="20000"/>
          </a:bodyPr>
          <a:lstStyle/>
          <a:p>
            <a:pPr algn="just"/>
            <a:r>
              <a:rPr lang="uk-UA" sz="6400" b="1" i="1" dirty="0">
                <a:effectLst/>
                <a:latin typeface="Times New Roman" panose="02020603050405020304" pitchFamily="18" charset="0"/>
                <a:ea typeface="Times New Roman" panose="02020603050405020304" pitchFamily="18" charset="0"/>
                <a:cs typeface="Times New Roman" panose="02020603050405020304" pitchFamily="18" charset="0"/>
              </a:rPr>
              <a:t>Недоумство (слабоумство)</a:t>
            </a:r>
            <a:r>
              <a:rPr lang="uk-UA" sz="5600" dirty="0">
                <a:effectLst/>
                <a:latin typeface="Times New Roman" panose="02020603050405020304" pitchFamily="18" charset="0"/>
                <a:ea typeface="Times New Roman" panose="02020603050405020304" pitchFamily="18" charset="0"/>
                <a:cs typeface="Times New Roman" panose="02020603050405020304" pitchFamily="18" charset="0"/>
              </a:rPr>
              <a:t> – </a:t>
            </a:r>
            <a:r>
              <a:rPr lang="uk-UA" sz="5600" b="1" dirty="0">
                <a:effectLst/>
                <a:latin typeface="Times New Roman" panose="02020603050405020304" pitchFamily="18" charset="0"/>
                <a:ea typeface="Times New Roman" panose="02020603050405020304" pitchFamily="18" charset="0"/>
                <a:cs typeface="Times New Roman" panose="02020603050405020304" pitchFamily="18" charset="0"/>
              </a:rPr>
              <a:t>найтяжче психічне захворювання (психічне каліцтво). Цим терміном охоплено </a:t>
            </a:r>
            <a:r>
              <a:rPr lang="uk-UA" sz="5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групу психічних захворювань, які характеризуються неповноцінністю розумової діяльності, що виражається в нездатності або вкрай обмеженій здатності до аналітичної і особливо синтетичної розумової діяльності, різка перевага конкретного мислення над абстрактним, відсутність або недостатність цілеспрямованості в розумових актах, часта дефектність не тільки форми, а й змістовного значення мовлення, слабкість критичної оцінки власного стану та оточуючого середовища. </a:t>
            </a:r>
          </a:p>
          <a:p>
            <a:pPr algn="just"/>
            <a:r>
              <a:rPr lang="uk-UA" sz="5600" b="1" dirty="0">
                <a:effectLst/>
                <a:latin typeface="Times New Roman" panose="02020603050405020304" pitchFamily="18" charset="0"/>
                <a:ea typeface="Times New Roman" panose="02020603050405020304" pitchFamily="18" charset="0"/>
                <a:cs typeface="Times New Roman" panose="02020603050405020304" pitchFamily="18" charset="0"/>
              </a:rPr>
              <a:t>Під </a:t>
            </a:r>
            <a:r>
              <a:rPr lang="uk-UA" sz="6400" b="1" i="1" dirty="0">
                <a:effectLst/>
                <a:latin typeface="Times New Roman" panose="02020603050405020304" pitchFamily="18" charset="0"/>
                <a:ea typeface="Times New Roman" panose="02020603050405020304" pitchFamily="18" charset="0"/>
                <a:cs typeface="Times New Roman" panose="02020603050405020304" pitchFamily="18" charset="0"/>
              </a:rPr>
              <a:t>іншим хворобливим станом психіки</a:t>
            </a:r>
            <a:r>
              <a:rPr lang="uk-UA" sz="6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5600" b="1" dirty="0">
                <a:effectLst/>
                <a:latin typeface="Times New Roman" panose="02020603050405020304" pitchFamily="18" charset="0"/>
                <a:ea typeface="Times New Roman" panose="02020603050405020304" pitchFamily="18" charset="0"/>
                <a:cs typeface="Times New Roman" panose="02020603050405020304" pitchFamily="18" charset="0"/>
              </a:rPr>
              <a:t>розуміють такі хворобливі розлади психіки, що не охоплюються раніше названими трьома видами психічних захворювань.</a:t>
            </a:r>
            <a:r>
              <a:rPr lang="uk-UA" sz="5600" dirty="0">
                <a:effectLst/>
                <a:latin typeface="Times New Roman" panose="02020603050405020304" pitchFamily="18" charset="0"/>
                <a:ea typeface="Times New Roman" panose="02020603050405020304" pitchFamily="18" charset="0"/>
                <a:cs typeface="Times New Roman" panose="02020603050405020304" pitchFamily="18" charset="0"/>
              </a:rPr>
              <a:t> До них належать важкі форми психастенії, явища абстиненції при наркоманії (наркотичне голодування) та ін. Це не психічні захворювання в чистому вигляді, але за своїми психопатичними порушеннями вони можуть бути прирівняні до них.</a:t>
            </a:r>
            <a:endParaRPr lang="ru-RU" sz="56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251757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6A9F397-7DCB-63EF-6D49-10DAD17E0554}"/>
              </a:ext>
            </a:extLst>
          </p:cNvPr>
          <p:cNvSpPr txBox="1"/>
          <p:nvPr/>
        </p:nvSpPr>
        <p:spPr>
          <a:xfrm>
            <a:off x="2207490" y="415636"/>
            <a:ext cx="8155709" cy="369332"/>
          </a:xfrm>
          <a:prstGeom prst="rect">
            <a:avLst/>
          </a:prstGeom>
          <a:solidFill>
            <a:schemeClr val="accent2"/>
          </a:solidFill>
        </p:spPr>
        <p:txBody>
          <a:bodyPr wrap="square">
            <a:spAutoFit/>
          </a:bodyPr>
          <a:lstStyle/>
          <a:p>
            <a:pPr algn="ct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ru-RU"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Вік з якого може наставати кримінальна відповідальність</a:t>
            </a: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877C600-34DF-20BD-4A75-9B14FE29438A}"/>
              </a:ext>
            </a:extLst>
          </p:cNvPr>
          <p:cNvSpPr txBox="1"/>
          <p:nvPr/>
        </p:nvSpPr>
        <p:spPr>
          <a:xfrm>
            <a:off x="2207489" y="1274618"/>
            <a:ext cx="8155709" cy="923330"/>
          </a:xfrm>
          <a:prstGeom prst="rect">
            <a:avLst/>
          </a:prstGeom>
          <a:solidFill>
            <a:schemeClr val="accent5">
              <a:lumMod val="40000"/>
              <a:lumOff val="60000"/>
            </a:schemeClr>
          </a:solidFill>
        </p:spPr>
        <p:txBody>
          <a:bodyPr wrap="square">
            <a:spAutoFit/>
          </a:bodyPr>
          <a:lstStyle/>
          <a:p>
            <a:pPr algn="just"/>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Ч. 1 ст. 22 КК України передбачає настання загальної кримінальної відповідальності у віці 16 років, а у ч. 2 – за злочини, що представляють підвищену суспільну небезпеку – з 14 років.</a:t>
            </a:r>
            <a:endParaRPr lang="ru-RU" sz="1100" b="1" i="1" dirty="0">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B3E33088-C36B-24CC-194A-342268406784}"/>
              </a:ext>
            </a:extLst>
          </p:cNvPr>
          <p:cNvSpPr txBox="1"/>
          <p:nvPr/>
        </p:nvSpPr>
        <p:spPr>
          <a:xfrm>
            <a:off x="1616364" y="2373745"/>
            <a:ext cx="9199418" cy="2092881"/>
          </a:xfrm>
          <a:prstGeom prst="rect">
            <a:avLst/>
          </a:prstGeom>
          <a:solidFill>
            <a:schemeClr val="accent2">
              <a:lumMod val="60000"/>
              <a:lumOff val="40000"/>
            </a:schemeClr>
          </a:solidFill>
        </p:spPr>
        <p:txBody>
          <a:bodyPr wrap="square">
            <a:spAutoFit/>
          </a:bodyPr>
          <a:lstStyle/>
          <a:p>
            <a:pPr algn="just"/>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В основу зниження віку</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кримінальної відповідальності </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покладені такі критерії</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Tx/>
              <a:buChar char="-"/>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рівень розумового розвитку свідомості</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неповнолітнього</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(такий рівень розвитку свідчить про можливість вже в 14 років усвідомлювати суспільну небезпеку і протиправність кримінальних правопорушень, перерахованих у ч. 2 ст. 22 КК України);</a:t>
            </a:r>
          </a:p>
          <a:p>
            <a:pPr marL="171450" indent="-171450" algn="just">
              <a:buFontTx/>
              <a:buChar char="-"/>
            </a:pP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a:p>
            <a:pPr marL="285750" indent="-285750" algn="just">
              <a:buFontTx/>
              <a:buChar char="-"/>
            </a:pP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значна поширеність</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більшості з цих кримінальних правопорушень серед підлітків;</a:t>
            </a:r>
          </a:p>
          <a:p>
            <a:pPr marL="171450" indent="-171450" algn="just">
              <a:buFontTx/>
              <a:buChar char="-"/>
            </a:pP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a:p>
            <a:pPr algn="just"/>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800" b="1" i="1" dirty="0">
                <a:effectLst/>
                <a:latin typeface="Times New Roman" panose="02020603050405020304" pitchFamily="18" charset="0"/>
                <a:ea typeface="Times New Roman" panose="02020603050405020304" pitchFamily="18" charset="0"/>
                <a:cs typeface="Times New Roman" panose="02020603050405020304" pitchFamily="18" charset="0"/>
              </a:rPr>
              <a:t>значна суспільна небезпека (вага)</a:t>
            </a: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 більшості з цих кримінальних правопорушень.</a:t>
            </a:r>
            <a:endParaRPr lang="ru-RU" sz="1100" dirty="0">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724340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2229</Words>
  <Application>Microsoft Office PowerPoint</Application>
  <PresentationFormat>Широкоэкранный</PresentationFormat>
  <Paragraphs>69</Paragraphs>
  <Slides>13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13</vt:i4>
      </vt:variant>
    </vt:vector>
  </HeadingPairs>
  <TitlesOfParts>
    <vt:vector size="20" baseType="lpstr">
      <vt:lpstr>Arial</vt:lpstr>
      <vt:lpstr>Calibri</vt:lpstr>
      <vt:lpstr>Calibri Light</vt:lpstr>
      <vt:lpstr>Times New Roman</vt:lpstr>
      <vt:lpstr>Verdana</vt:lpstr>
      <vt:lpstr>Wingdings</vt:lpstr>
      <vt:lpstr>Тема Office</vt:lpstr>
      <vt:lpstr>          СУБ’ЄКТ КРИМІНАЛЬНОГО ПРАВОПОРУШЕННЯ   </vt:lpstr>
      <vt:lpstr>Презентация PowerPoint</vt:lpstr>
      <vt:lpstr>Презентация PowerPoint</vt:lpstr>
      <vt:lpstr>Формула осудності, яка викладена у КК України, будується на підставі двох критеріїв: юридичного (психологічного або психофізіологічного) та медичного (біологічного). </vt:lpstr>
      <vt:lpstr>Кримінальний Кодекс України у ч. 1 ст. 20 визначає, що підлягає кримінальній відповідальності особа, визнана судом обмежено осудною, тобто такою, яка під час вчинення кримінального правопорушення через психічний розлад повною мірою не здатна була усвідомлювати свої дії (бездіяльність) та (або) керувати ними.  Обмежена осудність є видом осудності, який характеризує здатність особи усвідомлювати свої дії (бездіяльність) та (або) керувати ними під час вчинення кримінального правопорушення, яка істотно обмежена через наявний у неї психічний розлад. </vt:lpstr>
      <vt:lpstr>Презентация PowerPoint</vt:lpstr>
      <vt:lpstr>Юридичний (психологічний або патопсихологічний) критерій  неосудності виражається в нездатності особи під час вчинення суспільно небезпечного діяння усвідомлювати свої дії (бездіяльність) або керувати ними внаслідок наявності у неї психічного захворювання чи розладу психічної діяльності, тобто критерію медичного. Юридичний критерій неосудності охоплює відсутність у особи здатності усвідомлювати свої дії (інтелектуальна ознака) або керувати ними (вольова ознака). </vt:lpstr>
      <vt:lpstr>Медичний (біологічний) критерій  неосудності передбачає наявність у особи будь-якого з можливих психічних захворювань, що істотно впливають на свідомість і волю людини. Визначено чотири види (групи) психічних захворювань:  </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СУБ’ЄКТ КРИМІНАЛЬНОГО ПРАВОПОРУШЕННЯ   </dc:title>
  <dc:creator>Vladimir Petrov</dc:creator>
  <cp:lastModifiedBy>Vladimir Petrov</cp:lastModifiedBy>
  <cp:revision>2</cp:revision>
  <dcterms:created xsi:type="dcterms:W3CDTF">2022-10-11T06:28:42Z</dcterms:created>
  <dcterms:modified xsi:type="dcterms:W3CDTF">2022-10-11T08:26:35Z</dcterms:modified>
</cp:coreProperties>
</file>