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>
        <p:scale>
          <a:sx n="78" d="100"/>
          <a:sy n="78" d="100"/>
        </p:scale>
        <p:origin x="78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88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84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68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06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65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67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19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8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96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15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14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05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1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16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4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8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ACC31D-87F8-4559-A871-E433D92A1E1C}" type="datetimeFigureOut">
              <a:rPr lang="uk-UA" smtClean="0"/>
              <a:t>21.02.2024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08FC-8DAE-4E42-946B-9117D12CAC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351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laws/show/584%D0%B0-18#n3" TargetMode="External"/><Relationship Id="rId4" Type="http://schemas.openxmlformats.org/officeDocument/2006/relationships/hyperlink" Target="https://zakon.rada.gov.ua/laws/show/2755-17#n548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8E80-302C-4A42-B438-64DA8441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452" y="492381"/>
            <a:ext cx="8637073" cy="1567543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</a:pPr>
            <a: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8. КРИМІНАЛЬНІ ПРАВОПОРУШЕННЯ</a:t>
            </a:r>
            <a:b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СФЕРІ ГОСПОДАРСЬКОЇ ДІЯЛЬНОСТІ</a:t>
            </a:r>
            <a:br>
              <a:rPr lang="uk-U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uk-UA" sz="2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4BBCD3-20E9-4C24-A118-DA0A63565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491" y="2490271"/>
            <a:ext cx="7335819" cy="3071912"/>
          </a:xfrm>
        </p:spPr>
        <p:txBody>
          <a:bodyPr>
            <a:normAutofit lnSpcReduction="10000"/>
          </a:bodyPr>
          <a:lstStyle/>
          <a:p>
            <a:pPr indent="457200" algn="ctr">
              <a:spcBef>
                <a:spcPts val="0"/>
              </a:spcBef>
            </a:pP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indent="457200">
              <a:spcBef>
                <a:spcPts val="0"/>
              </a:spcBef>
            </a:pPr>
            <a:endParaRPr lang="uk-UA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auto">
              <a:spcBef>
                <a:spcPts val="0"/>
              </a:spcBef>
              <a:tabLst>
                <a:tab pos="685800" algn="l"/>
              </a:tabLst>
            </a:pP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Загальна характеристика кримінальних правопорушень у сфері господарської діяльності.</a:t>
            </a:r>
          </a:p>
          <a:p>
            <a:pPr indent="457200" algn="just" fontAlgn="auto">
              <a:spcBef>
                <a:spcPts val="0"/>
              </a:spcBef>
              <a:tabLst>
                <a:tab pos="685800" algn="l"/>
              </a:tabLst>
            </a:pPr>
            <a:endParaRPr lang="uk-UA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auto">
              <a:spcBef>
                <a:spcPts val="0"/>
              </a:spcBef>
              <a:tabLst>
                <a:tab pos="685800" algn="l"/>
              </a:tabLst>
            </a:pP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Кримінально-правова характеристика окремих видів кримінальних правопорушень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сфері господарської діяльності.</a:t>
            </a:r>
            <a:endParaRPr lang="uk-UA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966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E9912-231F-4AE2-8B2D-FC12D7DB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9" y="466531"/>
            <a:ext cx="8052319" cy="60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912EF-3B9B-4FFD-B458-3899AF18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8" y="503853"/>
            <a:ext cx="7473820" cy="55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BD6C9-5012-4A3B-8A6B-D41AB881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4" y="1007706"/>
            <a:ext cx="8640147" cy="4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5714A-69E3-4175-A281-3304347D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7870"/>
            <a:ext cx="7529803" cy="6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18024-9FFA-48D3-ADC0-9A97A6C5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1978090"/>
            <a:ext cx="4422710" cy="256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2E6ED-6725-4701-AA02-99E95836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7" y="1175657"/>
            <a:ext cx="5617029" cy="50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68A51-3007-4607-90DF-45403413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89" y="597160"/>
            <a:ext cx="7389844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8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EFC4C-08B6-4E9B-B2DE-95CC07A497DD}"/>
              </a:ext>
            </a:extLst>
          </p:cNvPr>
          <p:cNvSpPr txBox="1"/>
          <p:nvPr/>
        </p:nvSpPr>
        <p:spPr>
          <a:xfrm>
            <a:off x="2509936" y="1025108"/>
            <a:ext cx="7641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3.1.1. КРИМІНАЛЬНО-ПРАВОВА ХАРАКТЕРИСТИКА КОНТРАБАНДИ </a:t>
            </a:r>
          </a:p>
          <a:p>
            <a:r>
              <a:rPr lang="ru-RU" b="1" dirty="0">
                <a:solidFill>
                  <a:schemeClr val="bg1"/>
                </a:solidFill>
              </a:rPr>
              <a:t>(СТ. 201 КК УКРАЇНИ Контрабанда </a:t>
            </a:r>
            <a:r>
              <a:rPr lang="uk-UA" b="1" dirty="0">
                <a:solidFill>
                  <a:schemeClr val="bg1"/>
                </a:solidFill>
              </a:rPr>
              <a:t>культурних цінностей та зброї)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302F8-CA35-44A9-A963-1B1F6AFC5546}"/>
              </a:ext>
            </a:extLst>
          </p:cNvPr>
          <p:cNvSpPr txBox="1"/>
          <p:nvPr/>
        </p:nvSpPr>
        <p:spPr>
          <a:xfrm>
            <a:off x="2006083" y="2752530"/>
            <a:ext cx="84162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b="1" dirty="0">
                <a:solidFill>
                  <a:schemeClr val="bg1"/>
                </a:solidFill>
              </a:rPr>
              <a:t>Контрабанда, тобто переміщення через митний кордон України поза митним контролем або з приховуванням від митного контролю культурних цінностей, отруйних, сильнодіючих, вибухових речовин, радіоактивних матеріалів, зброї або боєприпасів (крім гладкоствольної мисливської зброї або бойових припасів до неї), частин вогнепальної нарізної зброї, а також спеціальних технічних засобів негласного отримання інформації, -</a:t>
            </a:r>
          </a:p>
        </p:txBody>
      </p:sp>
    </p:spTree>
    <p:extLst>
      <p:ext uri="{BB962C8B-B14F-4D97-AF65-F5344CB8AC3E}">
        <p14:creationId xmlns:p14="http://schemas.microsoft.com/office/powerpoint/2010/main" val="111471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BA6CC-D9C7-4D22-989D-36AD6676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7" y="233265"/>
            <a:ext cx="7819052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685CB-19B1-4CAE-8B67-0AC1F036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466531"/>
            <a:ext cx="8313575" cy="5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E32C5-7150-42D8-9BBA-D708DAA1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5" y="793102"/>
            <a:ext cx="6997959" cy="49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423A3-2CA4-4389-8AC7-D9BDD2FD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08" y="746448"/>
            <a:ext cx="8649477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782FB9-DAAD-4769-AB3D-2F2F5EE6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05" y="895739"/>
            <a:ext cx="8294914" cy="50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E6F9C-9620-4EA8-A176-28F4CF39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22" y="382555"/>
            <a:ext cx="7763069" cy="61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CAF45-18B9-45B7-957E-5E1CE0DF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7" y="186612"/>
            <a:ext cx="6008915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1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57BAA-793A-4392-A808-4A3843D8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04" y="261257"/>
            <a:ext cx="5598367" cy="43853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41A4E-C1A8-48D0-9CBC-F6F00902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02" y="4764814"/>
            <a:ext cx="5598367" cy="19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3ECDD8-DED3-4048-9E40-A86D95E4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27" y="719663"/>
            <a:ext cx="6298617" cy="111846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F55460E-B4E3-45FC-8187-893B70DD5221}"/>
              </a:ext>
            </a:extLst>
          </p:cNvPr>
          <p:cNvSpPr txBox="1"/>
          <p:nvPr/>
        </p:nvSpPr>
        <p:spPr>
          <a:xfrm>
            <a:off x="2165350" y="2031347"/>
            <a:ext cx="913402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Кримінальні правопорушення у сфері забезпечення порядку зайняття підприємницькою чи іншою господарською діяльністю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203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1.Незаконний обіг дисків для лазерних систем зчитування, матриць, обладнання та сировини для їх виробництва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203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Незаконна діяльність з організації або проведення азартних ігор, лотерей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204.Незаконне виготовлення, зберігання, збут або транспортування з метою збуту підакцизних товарів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205-1.Підроблення документів, які подаються для проведення державної реєстрації юридичної особи та фізичних осіб-підприємців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206.Протидія законній господарській діяльності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206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2.Протиправне заволодіння майном підприємства, установи, організації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201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Незаконне використання з метою отримання прибутку гуманітарної допомоги, благодійних пожертв або безоплатної допомоги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209.Легалізація (відмивання) доходів, одержаних злочинним шляхом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209-1. Умисне порушення вимог про запобігання та протидію легалізації (відмиванню) доходів, одержаних злочинним шляхом, фінансуванню тероризму та фінансуванню розповсюдження зброї масового знищення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213.Порушення порядку здійснення заготівлі металобрухту та операцій з металобрухтом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 227. Умисне введення в обіг на ринку України (випуск на ринок України) небезпечної продукції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C375E-7F0B-42E6-A5A5-E0C5359F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59" y="261258"/>
            <a:ext cx="7389845" cy="31677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20CBB-8DF6-4C8B-8AB5-B89D043FD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58" y="3531638"/>
            <a:ext cx="7483152" cy="30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4ABEE-778D-4CC8-AECE-03757929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8" y="503853"/>
            <a:ext cx="7828384" cy="57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67E15-7EC1-4CBB-BEDA-826CBC58B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98" y="307910"/>
            <a:ext cx="7141028" cy="60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2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4681E-9501-45DA-9279-8688A5A3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37" y="121298"/>
            <a:ext cx="4889240" cy="19874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C8D51-3987-4D51-8E6D-AE37903D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86" y="2239347"/>
            <a:ext cx="6382138" cy="4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7F1A0-0A83-424C-8643-BF882C7E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7" y="237664"/>
            <a:ext cx="4301411" cy="2505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CE4DB-8A8F-43C4-BBA7-29D60836B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5616"/>
            <a:ext cx="5763208" cy="4435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0987FA-2F75-49AE-BB2A-C615A880A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46" y="2989913"/>
            <a:ext cx="4747671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1C502-5ABE-4D4B-B7EF-CB6D351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5" y="139959"/>
            <a:ext cx="7212563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64537-E438-480A-9700-5C1A493A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3" y="169170"/>
            <a:ext cx="4724809" cy="2037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AFD75-EB2B-4C1C-99C5-FFF6EC8DF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76" y="447869"/>
            <a:ext cx="5747657" cy="5057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06976-FE87-47AE-AC61-DFE82B8C6D73}"/>
              </a:ext>
            </a:extLst>
          </p:cNvPr>
          <p:cNvSpPr txBox="1"/>
          <p:nvPr/>
        </p:nvSpPr>
        <p:spPr>
          <a:xfrm>
            <a:off x="569270" y="2206464"/>
            <a:ext cx="52438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кримінального правопорушення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незаконно виготовлені підакцизні товари: алкогольні напої, тютюнові вироби та інше.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Підакцизні товари - це товари, до ціни яких включається акцизний збір - непрямий податок.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215.1 статті 215 </a:t>
            </a:r>
            <a:r>
              <a:rPr lang="uk-UA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ПК України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 підакцизних товарів належать: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спирт етиловий та інші спиртові дистиляти, алкогольні напої, пиво (крім квасу "живого" бродіння);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тютюнові вироби, тютюн та промислові замінники тютюну;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пальне, у тому числі товари (продукція), що використовуються як пальне для заправлення транспортних засобів, обладнання або пристроїв з двигунами внутрішнього згоряння із запалюванням від стиснення, з двигунами внутрішнього згоряння з іскровим запалюванням, з двигунами внутрішнього згоряння з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кривошипно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-шатунним механізмом та коди яких згідно з </a:t>
            </a:r>
            <a:r>
              <a:rPr lang="uk-UA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Української класифікації товарів зовнішньоекономічної діяльності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(УКТ ЗЕД) не зазначені у підпункті 215.3.4 пункту 215.3 цієї статті (крім газу природного у газоподібному стані за кодом 2711 21 00 00 згідно з УКТ ЗЕД);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автомобілі легкові, кузови до них, причепи та напівпричепи, мотоцикли, транспортні засоби, призначені для перевезення 10 осіб i більше, транспортні засоби для перевезення вантажів;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електрична енергія.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12AE9-78B8-4375-A3FE-6B50F1D9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16" y="52751"/>
            <a:ext cx="4877223" cy="18289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2C22B-3D77-4C39-A6F7-33E18E81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16" y="1881709"/>
            <a:ext cx="4877223" cy="4862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824AF-531A-4CD5-8763-39F5757A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003" y="114013"/>
            <a:ext cx="3551228" cy="3833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95B2D5-EBD9-4008-8DD5-3D1FFF5D2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003" y="3947205"/>
            <a:ext cx="3551228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6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08595-681A-4B7C-98AE-3F51E62B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1" y="226908"/>
            <a:ext cx="4709568" cy="2156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9A8B3-177D-4912-9132-DA875B51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81" y="2383555"/>
            <a:ext cx="4701947" cy="44007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0DBBC7-09DF-474C-8890-DD69F0453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575" y="395283"/>
            <a:ext cx="3215919" cy="22328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A3A6EB-CF84-4F15-BB03-026F2EC1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575" y="2770189"/>
            <a:ext cx="3215919" cy="1813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7873BB-28C9-419A-88C6-CA276783D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574" y="4725959"/>
            <a:ext cx="4459315" cy="17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F9EE06-6972-437C-B75D-33EB12C80A58}"/>
              </a:ext>
            </a:extLst>
          </p:cNvPr>
          <p:cNvSpPr txBox="1"/>
          <p:nvPr/>
        </p:nvSpPr>
        <p:spPr>
          <a:xfrm>
            <a:off x="3048000" y="34457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uk-UA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>
                <a:solidFill>
                  <a:schemeClr val="bg1"/>
                </a:solidFill>
              </a:rPr>
              <a:t>РИМІНАЛЬНІ ПРАВОПОРУШЕННЯУ СФЕРІ ОПОДАТКУВАННЯ ТА ЗАГАЛЬНООБОВ’ЯЗКОВОГО ДЕРЖАВНОГО СОЦІАЛЬНОГО СТРАХУВАННЯ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FC1A6-58E3-4623-B7CC-0582D3AF2DDB}"/>
              </a:ext>
            </a:extLst>
          </p:cNvPr>
          <p:cNvSpPr txBox="1"/>
          <p:nvPr/>
        </p:nvSpPr>
        <p:spPr>
          <a:xfrm>
            <a:off x="2005781" y="1925030"/>
            <a:ext cx="8927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Стаття 212. Ухилення від сплати податків, зборів (обов’язкових платежів) </a:t>
            </a:r>
          </a:p>
          <a:p>
            <a:r>
              <a:rPr lang="uk-UA" dirty="0">
                <a:solidFill>
                  <a:srgbClr val="FFFF00"/>
                </a:solidFill>
              </a:rPr>
              <a:t>Стаття 212-1. Ухилення від сплати єдиного внеску на загальнообов’язкове державне соціальне страхування та страхових внесків на загальнообов’язкове державне пенсійне страхування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7D7FF3-5DBB-42FE-AB5D-90FE64ED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19" y="3732642"/>
            <a:ext cx="8170608" cy="19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A7CE4-2F5B-4811-ABBE-FA4C4E6A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75" y="227202"/>
            <a:ext cx="4584067" cy="4128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32AF4-9AB1-42D6-BFAA-DEA5512F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40" y="1210428"/>
            <a:ext cx="3728663" cy="5111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71DD0D-76DA-4DC5-8F64-D534FA56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6" y="4463845"/>
            <a:ext cx="4857136" cy="21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5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0C4B3-EFF6-4B65-B660-D855E31C789D}"/>
              </a:ext>
            </a:extLst>
          </p:cNvPr>
          <p:cNvSpPr txBox="1"/>
          <p:nvPr/>
        </p:nvSpPr>
        <p:spPr>
          <a:xfrm>
            <a:off x="1543665" y="485830"/>
            <a:ext cx="9596284" cy="608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Особа, яка вчинила діяння, передбачені частинами першою, другою цієї статті, або діяння, передбачені частиною третьою (якщо вони призвели до фактичного ненадходження до бюджетів чи державних цільових фондів коштів в особливо великих розмірах) цієї статті, звільняється від кримінальної відповідальності, якщо до притягнення її до кримінальної відповідальності сплачено податки, збори (обов’язкові платежі), а також відшкодовано шкоду, завдану державі їх несвоєчасною сплатою (фінансові санкції, пеня).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Діяння, передбачені частинами першою - третьою цієї статті, не вважаються умисним ухиленням від сплати податків, зборів (обов’язкових платежів), якщо платник податків досяг податкового компромісу відповідно до підрозділу 9-2 розділу XX "Перехідні положення" Податкового кодексу України.</a:t>
            </a:r>
            <a:endParaRPr lang="uk-UA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Діяння, передбачені частинами першою - третьою цієї статті, не вважаються умисним ухиленням від сплати податків, зборів (обов’язкових платежів), що входять у систему оподаткування, якщо такі діяння пов’язані з придбанням (формуванням джерел придбання), створенням, одержанням, використанням об’єктів, щодо яких особою було подано одноразову (спеціальну) добровільну декларацію та сплачено узгоджену суму збору відповідно до підрозділу 9-4 "Особливості застосування одноразового (спеціального) добровільного декларування активів фізичних осіб" розділу XX Податкового кодексу України в межах складу та вартості об’єктів декларування, зазначеної в одноразовій (спеціальній) добровільній декларації як база для нарахування збору з одноразового (спеціального) добровільного декларування, якщо такі діяння вчинені до 1 січня 2021 року та пов’язані з придбанням (формуванням джерел придбання), створенням, одержанням, використанням об’єктів одноразового (спеціального) добровільного декларування або розпорядженням ними.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3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971E97-5D35-476E-8CBB-13E4F8009E75}"/>
              </a:ext>
            </a:extLst>
          </p:cNvPr>
          <p:cNvSpPr txBox="1"/>
          <p:nvPr/>
        </p:nvSpPr>
        <p:spPr>
          <a:xfrm>
            <a:off x="855406" y="314222"/>
            <a:ext cx="106581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FF00"/>
                </a:solidFill>
              </a:rPr>
              <a:t>Література до теми</a:t>
            </a:r>
          </a:p>
          <a:p>
            <a:r>
              <a:rPr lang="uk-UA" sz="1600" dirty="0">
                <a:solidFill>
                  <a:srgbClr val="FFFF00"/>
                </a:solidFill>
              </a:rPr>
              <a:t>Основна література:</a:t>
            </a:r>
          </a:p>
          <a:p>
            <a:pPr marL="342900" indent="-342900">
              <a:buAutoNum type="arabicPeriod"/>
            </a:pPr>
            <a:r>
              <a:rPr lang="uk-UA" sz="1600" dirty="0">
                <a:solidFill>
                  <a:srgbClr val="FFFF00"/>
                </a:solidFill>
              </a:rPr>
              <a:t>Кримінальне право України. Особлива частина [Текст] : </a:t>
            </a:r>
            <a:r>
              <a:rPr lang="uk-UA" sz="1600" dirty="0" err="1">
                <a:solidFill>
                  <a:srgbClr val="FFFF00"/>
                </a:solidFill>
              </a:rPr>
              <a:t>навч</a:t>
            </a:r>
            <a:r>
              <a:rPr lang="uk-UA" sz="1600" dirty="0">
                <a:solidFill>
                  <a:srgbClr val="FFFF00"/>
                </a:solidFill>
              </a:rPr>
              <a:t>. </a:t>
            </a:r>
            <a:r>
              <a:rPr lang="uk-UA" sz="1600" dirty="0" err="1">
                <a:solidFill>
                  <a:srgbClr val="FFFF00"/>
                </a:solidFill>
              </a:rPr>
              <a:t>посіб</a:t>
            </a:r>
            <a:r>
              <a:rPr lang="uk-UA" sz="1600" dirty="0">
                <a:solidFill>
                  <a:srgbClr val="FFFF00"/>
                </a:solidFill>
              </a:rPr>
              <a:t>. : конспект лекцій / Дідківська Г. В. [та ін.] ; за </a:t>
            </a:r>
            <a:r>
              <a:rPr lang="uk-UA" sz="1600" dirty="0" err="1">
                <a:solidFill>
                  <a:srgbClr val="FFFF00"/>
                </a:solidFill>
              </a:rPr>
              <a:t>заг</a:t>
            </a:r>
            <a:r>
              <a:rPr lang="uk-UA" sz="1600" dirty="0">
                <a:solidFill>
                  <a:srgbClr val="FFFF00"/>
                </a:solidFill>
              </a:rPr>
              <a:t>. ред. Топчія В. В. - Ірпінь ; Вінниця : Твори, 2021. - 411 с.</a:t>
            </a:r>
          </a:p>
          <a:p>
            <a:pPr marL="342900" indent="-342900">
              <a:buAutoNum type="arabicPeriod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2"/>
            </a:pPr>
            <a:r>
              <a:rPr lang="uk-UA" sz="1600" dirty="0">
                <a:solidFill>
                  <a:srgbClr val="FFFF00"/>
                </a:solidFill>
              </a:rPr>
              <a:t>Кримінальне право України. Особлива частина: навчальний посібник / Попович О.В., Томаш Л.В., Латковський П.П., Бабій А.Ю. Чернівці, 2022. 319 с. </a:t>
            </a:r>
          </a:p>
          <a:p>
            <a:pPr marL="342900" indent="-342900">
              <a:buAutoNum type="arabicPeriod" startAt="2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3"/>
            </a:pPr>
            <a:r>
              <a:rPr lang="uk-UA" sz="1600" dirty="0">
                <a:solidFill>
                  <a:srgbClr val="FFFF00"/>
                </a:solidFill>
              </a:rPr>
              <a:t>Кримінальне право України: Особлива частина : підручник / Ю. В. Баулін, В. І. Борисов, В. І. Тютюгін та ін. ; за ред. В. Я. Тація, В. І. Борисова, В. І. Тютюгіна. Харків : Право, 2015. 680 с. </a:t>
            </a:r>
          </a:p>
          <a:p>
            <a:pPr marL="342900" indent="-342900">
              <a:buAutoNum type="arabicPeriod" startAt="3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4"/>
            </a:pPr>
            <a:r>
              <a:rPr lang="uk-UA" sz="1600" dirty="0">
                <a:solidFill>
                  <a:srgbClr val="FFFF00"/>
                </a:solidFill>
              </a:rPr>
              <a:t>Науково-практичний коментар Кримінального кодексу України / за ред. М. І. Мельника, М. І. Хавронюка. 10-те вид., перероб. та допов. Київ : Дакор, 2018. 1368 с. </a:t>
            </a:r>
          </a:p>
          <a:p>
            <a:pPr marL="342900" indent="-342900">
              <a:buAutoNum type="arabicPeriod" startAt="4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5"/>
            </a:pPr>
            <a:r>
              <a:rPr lang="uk-UA" sz="1600" dirty="0">
                <a:solidFill>
                  <a:srgbClr val="FFFF00"/>
                </a:solidFill>
              </a:rPr>
              <a:t>Кримінальні правопорушення у сфері господарської діяльності (в схемах) : навчальний посібник / [А. О. Винник, О. З. Мармура, О. Ф. Пасєка]; за ред. О. Ф. </a:t>
            </a:r>
            <a:r>
              <a:rPr lang="uk-UA" sz="1600" dirty="0" err="1">
                <a:solidFill>
                  <a:srgbClr val="FFFF00"/>
                </a:solidFill>
              </a:rPr>
              <a:t>Пасєки</a:t>
            </a:r>
            <a:r>
              <a:rPr lang="uk-UA" sz="1600" dirty="0">
                <a:solidFill>
                  <a:srgbClr val="FFFF00"/>
                </a:solidFill>
              </a:rPr>
              <a:t>. Львів : Львівський державний університет внутрішніх справ, 2023. 160 с.  </a:t>
            </a:r>
          </a:p>
          <a:p>
            <a:pPr marL="342900" indent="-342900">
              <a:buAutoNum type="arabicPeriod" startAt="5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6"/>
            </a:pPr>
            <a:r>
              <a:rPr lang="uk-UA" sz="1600" dirty="0">
                <a:solidFill>
                  <a:srgbClr val="FFFF00"/>
                </a:solidFill>
              </a:rPr>
              <a:t>Огляд судової практики Касаційного кримінального суду у складі Верховного Суду в провадженнях про кримінальні правопорушення у сфері господарської діяльності. Рішення, внесені до ЄРДСР, за період із 2018 року по жовтень 2022 року. Київ, 2022. – 92 с.</a:t>
            </a:r>
          </a:p>
          <a:p>
            <a:pPr marL="342900" indent="-342900">
              <a:buAutoNum type="arabicPeriod" startAt="6"/>
            </a:pPr>
            <a:endParaRPr lang="uk-UA" sz="1600" dirty="0">
              <a:solidFill>
                <a:srgbClr val="FFFF00"/>
              </a:solidFill>
            </a:endParaRPr>
          </a:p>
          <a:p>
            <a:r>
              <a:rPr lang="uk-UA" sz="1600" dirty="0">
                <a:solidFill>
                  <a:srgbClr val="FFFF00"/>
                </a:solidFill>
              </a:rPr>
              <a:t>7.	Огляд судової практики Касаційного кримінального суду у складі Верховного Суду. Рішення, внесені до ЄДРСР, за І півріччя 2023 року. Київ, 2023. – 69 с</a:t>
            </a:r>
          </a:p>
        </p:txBody>
      </p:sp>
    </p:spTree>
    <p:extLst>
      <p:ext uri="{BB962C8B-B14F-4D97-AF65-F5344CB8AC3E}">
        <p14:creationId xmlns:p14="http://schemas.microsoft.com/office/powerpoint/2010/main" val="3450439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64738-676E-4F8F-A0F1-BEC764889C1C}"/>
              </a:ext>
            </a:extLst>
          </p:cNvPr>
          <p:cNvSpPr txBox="1"/>
          <p:nvPr/>
        </p:nvSpPr>
        <p:spPr>
          <a:xfrm>
            <a:off x="1548580" y="360597"/>
            <a:ext cx="909483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uk-UA" sz="1600" dirty="0">
                <a:solidFill>
                  <a:srgbClr val="FFFF00"/>
                </a:solidFill>
              </a:rPr>
              <a:t>Додаткова література:</a:t>
            </a:r>
          </a:p>
          <a:p>
            <a:pPr marL="342900" indent="-342900">
              <a:buAutoNum type="arabicPeriod"/>
            </a:pPr>
            <a:r>
              <a:rPr lang="uk-UA" sz="1600" dirty="0">
                <a:solidFill>
                  <a:srgbClr val="FFFF00"/>
                </a:solidFill>
              </a:rPr>
              <a:t>Баранова Н. Злочини у господарській сфері: розслідування та судова практика 2023 року. Юридична газета. 01.12.2023. </a:t>
            </a:r>
          </a:p>
          <a:p>
            <a:pPr marL="342900" indent="-342900">
              <a:buAutoNum type="arabicPeriod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2"/>
            </a:pPr>
            <a:r>
              <a:rPr lang="uk-UA" sz="1600" dirty="0">
                <a:solidFill>
                  <a:srgbClr val="FFFF00"/>
                </a:solidFill>
              </a:rPr>
              <a:t>Панасюк, О. В. Склад та види кримінальних правопорушень у сфері господарської діяльності / Панасюк Оксана Володимирівна, Кисельов Віктор Миколайович // Наше право. - 2023. - № 2. - С. 219-223. </a:t>
            </a:r>
          </a:p>
          <a:p>
            <a:pPr marL="342900" indent="-342900">
              <a:buAutoNum type="arabicPeriod" startAt="2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3"/>
            </a:pPr>
            <a:r>
              <a:rPr lang="uk-UA" sz="1600" dirty="0">
                <a:solidFill>
                  <a:srgbClr val="FFFF00"/>
                </a:solidFill>
              </a:rPr>
              <a:t>Дудоров Олександр. Кримінально-правові проблеми сучасної України (вибрані праці). Київ: </a:t>
            </a:r>
            <a:r>
              <a:rPr lang="uk-UA" sz="1600" dirty="0" err="1">
                <a:solidFill>
                  <a:srgbClr val="FFFF00"/>
                </a:solidFill>
              </a:rPr>
              <a:t>Ваіте</a:t>
            </a:r>
            <a:r>
              <a:rPr lang="uk-UA" sz="1600" dirty="0">
                <a:solidFill>
                  <a:srgbClr val="FFFF00"/>
                </a:solidFill>
              </a:rPr>
              <a:t>, 2022. – 632 с. </a:t>
            </a:r>
          </a:p>
          <a:p>
            <a:pPr marL="342900" indent="-342900">
              <a:buAutoNum type="arabicPeriod" startAt="3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4"/>
            </a:pPr>
            <a:r>
              <a:rPr lang="uk-UA" sz="1600" dirty="0">
                <a:solidFill>
                  <a:srgbClr val="FFFF00"/>
                </a:solidFill>
              </a:rPr>
              <a:t>Начиняний Д. Об’єкт незаконної діяльності з організації або проведення азартних ігор, лотерей та її місце в системі кримінально-правових норм. / Науковий вісник Ужгородського Національного Університету, 2023. Серія ПРАВО. Випуск 80: частина 2. С. 70-76. </a:t>
            </a:r>
          </a:p>
          <a:p>
            <a:pPr marL="342900" indent="-342900">
              <a:buAutoNum type="arabicPeriod" startAt="4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>
              <a:buAutoNum type="arabicPeriod" startAt="5"/>
            </a:pPr>
            <a:r>
              <a:rPr lang="uk-UA" sz="1600" dirty="0">
                <a:solidFill>
                  <a:srgbClr val="FFFF00"/>
                </a:solidFill>
              </a:rPr>
              <a:t>Кримінально-правові відповіді на виклики воєнного стану в Україні: матеріали </a:t>
            </a:r>
            <a:r>
              <a:rPr lang="uk-UA" sz="1600" dirty="0" err="1">
                <a:solidFill>
                  <a:srgbClr val="FFFF00"/>
                </a:solidFill>
              </a:rPr>
              <a:t>міжнар</a:t>
            </a:r>
            <a:r>
              <a:rPr lang="uk-UA" sz="1600" dirty="0">
                <a:solidFill>
                  <a:srgbClr val="FFFF00"/>
                </a:solidFill>
              </a:rPr>
              <a:t>. наук. </a:t>
            </a:r>
            <a:r>
              <a:rPr lang="uk-UA" sz="1600" dirty="0" err="1">
                <a:solidFill>
                  <a:srgbClr val="FFFF00"/>
                </a:solidFill>
              </a:rPr>
              <a:t>конф</a:t>
            </a:r>
            <a:r>
              <a:rPr lang="uk-UA" sz="1600" dirty="0">
                <a:solidFill>
                  <a:srgbClr val="FFFF00"/>
                </a:solidFill>
              </a:rPr>
              <a:t>., м. Харків, 5 трав. 2022 р. / </a:t>
            </a:r>
            <a:r>
              <a:rPr lang="uk-UA" sz="1600" dirty="0" err="1">
                <a:solidFill>
                  <a:srgbClr val="FFFF00"/>
                </a:solidFill>
              </a:rPr>
              <a:t>упоряд</a:t>
            </a:r>
            <a:r>
              <a:rPr lang="uk-UA" sz="1600" dirty="0">
                <a:solidFill>
                  <a:srgbClr val="FFFF00"/>
                </a:solidFill>
              </a:rPr>
              <a:t>. та </a:t>
            </a:r>
            <a:r>
              <a:rPr lang="uk-UA" sz="1600" dirty="0" err="1">
                <a:solidFill>
                  <a:srgbClr val="FFFF00"/>
                </a:solidFill>
              </a:rPr>
              <a:t>заг</a:t>
            </a:r>
            <a:r>
              <a:rPr lang="uk-UA" sz="1600" dirty="0">
                <a:solidFill>
                  <a:srgbClr val="FFFF00"/>
                </a:solidFill>
              </a:rPr>
              <a:t>. ред.: Ю. В. Баулін, Ю. А. Пономаренко.  Харків: Право, 2022. – 310</a:t>
            </a:r>
          </a:p>
          <a:p>
            <a:pPr marL="342900" indent="-342900">
              <a:buAutoNum type="arabicPeriod" startAt="5"/>
            </a:pPr>
            <a:endParaRPr lang="uk-UA" sz="1600" dirty="0">
              <a:solidFill>
                <a:srgbClr val="FFFF00"/>
              </a:solidFill>
            </a:endParaRPr>
          </a:p>
          <a:p>
            <a:pPr marL="342900" indent="-342900"/>
            <a:r>
              <a:rPr lang="uk-UA" sz="1600" dirty="0">
                <a:solidFill>
                  <a:srgbClr val="FFFF00"/>
                </a:solidFill>
              </a:rPr>
              <a:t>6.	Топчій В. В. Кримінальна відповідальність за кримінальні правопорушення у сфері господарської діяльності: </a:t>
            </a:r>
            <a:r>
              <a:rPr lang="uk-UA" sz="1600" dirty="0" err="1">
                <a:solidFill>
                  <a:srgbClr val="FFFF00"/>
                </a:solidFill>
              </a:rPr>
              <a:t>навч</a:t>
            </a:r>
            <a:r>
              <a:rPr lang="uk-UA" sz="1600" dirty="0">
                <a:solidFill>
                  <a:srgbClr val="FFFF00"/>
                </a:solidFill>
              </a:rPr>
              <a:t>. </a:t>
            </a:r>
            <a:r>
              <a:rPr lang="uk-UA" sz="1600" dirty="0" err="1">
                <a:solidFill>
                  <a:srgbClr val="FFFF00"/>
                </a:solidFill>
              </a:rPr>
              <a:t>посіб</a:t>
            </a:r>
            <a:r>
              <a:rPr lang="uk-UA" sz="1600" dirty="0">
                <a:solidFill>
                  <a:srgbClr val="FFFF00"/>
                </a:solidFill>
              </a:rPr>
              <a:t>. / В. В. Топчій, Г. В. Дідківська, Т. О. </a:t>
            </a:r>
            <a:r>
              <a:rPr lang="uk-UA" sz="1600" dirty="0" err="1">
                <a:solidFill>
                  <a:srgbClr val="FFFF00"/>
                </a:solidFill>
              </a:rPr>
              <a:t>Мудряк</a:t>
            </a:r>
            <a:r>
              <a:rPr lang="uk-UA" sz="1600" dirty="0">
                <a:solidFill>
                  <a:srgbClr val="FFFF00"/>
                </a:solidFill>
              </a:rPr>
              <a:t>. Вінниця: Твори, 2019. 320 с.  </a:t>
            </a:r>
          </a:p>
        </p:txBody>
      </p:sp>
    </p:spTree>
    <p:extLst>
      <p:ext uri="{BB962C8B-B14F-4D97-AF65-F5344CB8AC3E}">
        <p14:creationId xmlns:p14="http://schemas.microsoft.com/office/powerpoint/2010/main" val="367448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A1DD9-B702-46C7-868E-7809D67A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98" y="251926"/>
            <a:ext cx="8490857" cy="64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1ADE2-B0D5-414C-AFF1-2982E07C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597160"/>
            <a:ext cx="7781729" cy="5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8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553623-7173-4677-B1C9-5BEBEF49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20" y="326572"/>
            <a:ext cx="7968343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E81B94-4723-437B-B3E6-AA5F0C84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5" y="1679510"/>
            <a:ext cx="4627983" cy="39468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34912-9E03-4449-8566-F5536C3C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44" y="2118048"/>
            <a:ext cx="487058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6B7A34-E72E-4661-89FD-AE710DB4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85" y="811763"/>
            <a:ext cx="7464488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1FEF5-6F75-4FA7-B225-50093A87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2" y="251926"/>
            <a:ext cx="7632441" cy="62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7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423</TotalTime>
  <Words>1375</Words>
  <Application>Microsoft Office PowerPoint</Application>
  <PresentationFormat>Широкий екран</PresentationFormat>
  <Paragraphs>64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Symbol</vt:lpstr>
      <vt:lpstr>Times New Roman</vt:lpstr>
      <vt:lpstr>Wingdings 3</vt:lpstr>
      <vt:lpstr>Іон</vt:lpstr>
      <vt:lpstr>ТЕМА 8. КРИМІНАЛЬНІ ПРАВОПОРУШЕННЯ  У СФЕРІ ГОСПОДАРСЬКОЇ ДІЯЛЬНОСТІ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КРИМІНАЛЬНІ ПРАВОПОРУШЕННЯ  У СФЕРІ ГОСПОДАРСЬКОЇ ДІЯЛЬНОСТІ </dc:title>
  <dc:creator>Володимир Петров</dc:creator>
  <cp:lastModifiedBy>Володимир Петров</cp:lastModifiedBy>
  <cp:revision>7</cp:revision>
  <dcterms:created xsi:type="dcterms:W3CDTF">2024-02-21T08:10:34Z</dcterms:created>
  <dcterms:modified xsi:type="dcterms:W3CDTF">2024-02-21T15:13:50Z</dcterms:modified>
</cp:coreProperties>
</file>