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5" r:id="rId5"/>
    <p:sldId id="270" r:id="rId6"/>
    <p:sldId id="266" r:id="rId7"/>
    <p:sldId id="267" r:id="rId8"/>
    <p:sldId id="268" r:id="rId9"/>
    <p:sldId id="269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A2145-8EF7-47FC-9444-B25B22306CC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ED4C9A9-F47B-445C-A218-01E2D52D0B51}">
      <dgm:prSet/>
      <dgm:spPr/>
      <dgm:t>
        <a:bodyPr/>
        <a:lstStyle/>
        <a:p>
          <a:r>
            <a:rPr lang="ru-RU" b="1" dirty="0"/>
            <a:t>Стратегічне </a:t>
          </a:r>
          <a:r>
            <a:rPr lang="ru-RU" b="1" dirty="0" err="1"/>
            <a:t>планування</a:t>
          </a:r>
          <a:r>
            <a:rPr lang="ru-RU" b="1" dirty="0"/>
            <a:t> </a:t>
          </a:r>
          <a:r>
            <a:rPr lang="ru-RU" dirty="0"/>
            <a:t>(</a:t>
          </a:r>
          <a:r>
            <a:rPr lang="ru-RU" dirty="0" err="1"/>
            <a:t>перспективне</a:t>
          </a:r>
          <a:r>
            <a:rPr lang="ru-RU" dirty="0"/>
            <a:t>) </a:t>
          </a:r>
          <a:r>
            <a:rPr lang="ru-RU" dirty="0" err="1"/>
            <a:t>передбачає</a:t>
          </a:r>
          <a:r>
            <a:rPr lang="ru-RU" dirty="0"/>
            <a:t> </a:t>
          </a:r>
          <a:r>
            <a:rPr lang="ru-RU" dirty="0" err="1"/>
            <a:t>встановлення</a:t>
          </a:r>
          <a:r>
            <a:rPr lang="ru-RU" dirty="0"/>
            <a:t> </a:t>
          </a:r>
          <a:r>
            <a:rPr lang="ru-RU" dirty="0" err="1"/>
            <a:t>місії</a:t>
          </a:r>
          <a:r>
            <a:rPr lang="ru-RU" dirty="0"/>
            <a:t> і </a:t>
          </a:r>
          <a:r>
            <a:rPr lang="ru-RU" dirty="0" err="1"/>
            <a:t>цілей</a:t>
          </a:r>
          <a:r>
            <a:rPr lang="ru-RU" dirty="0"/>
            <a:t> </a:t>
          </a:r>
          <a:r>
            <a:rPr lang="ru-RU" dirty="0" err="1"/>
            <a:t>організації</a:t>
          </a:r>
          <a:r>
            <a:rPr lang="ru-RU" dirty="0"/>
            <a:t>, </a:t>
          </a:r>
          <a:r>
            <a:rPr lang="ru-RU" dirty="0" err="1"/>
            <a:t>аналіз</a:t>
          </a:r>
          <a:r>
            <a:rPr lang="ru-RU" dirty="0"/>
            <a:t> </a:t>
          </a:r>
          <a:r>
            <a:rPr lang="ru-RU" dirty="0" err="1"/>
            <a:t>середовища</a:t>
          </a:r>
          <a:r>
            <a:rPr lang="ru-RU" dirty="0"/>
            <a:t> та стану </a:t>
          </a:r>
          <a:r>
            <a:rPr lang="ru-RU" dirty="0" err="1"/>
            <a:t>організації</a:t>
          </a:r>
          <a:r>
            <a:rPr lang="ru-RU" dirty="0"/>
            <a:t>, </a:t>
          </a:r>
          <a:r>
            <a:rPr lang="ru-RU" dirty="0" err="1"/>
            <a:t>оцінку</a:t>
          </a:r>
          <a:r>
            <a:rPr lang="ru-RU" dirty="0"/>
            <a:t> </a:t>
          </a:r>
          <a:r>
            <a:rPr lang="ru-RU" dirty="0" err="1"/>
            <a:t>стратегічних</a:t>
          </a:r>
          <a:r>
            <a:rPr lang="ru-RU" dirty="0"/>
            <a:t> альтернатив, </a:t>
          </a:r>
          <a:r>
            <a:rPr lang="ru-RU" dirty="0" err="1"/>
            <a:t>вибір</a:t>
          </a:r>
          <a:r>
            <a:rPr lang="ru-RU" dirty="0"/>
            <a:t> </a:t>
          </a:r>
          <a:r>
            <a:rPr lang="ru-RU" dirty="0" err="1"/>
            <a:t>стратегії</a:t>
          </a:r>
          <a:r>
            <a:rPr lang="ru-RU" dirty="0"/>
            <a:t>. </a:t>
          </a:r>
          <a:endParaRPr lang="uk-UA" dirty="0"/>
        </a:p>
      </dgm:t>
    </dgm:pt>
    <dgm:pt modelId="{4D869F32-38E0-4301-A65F-304784AC1853}" type="parTrans" cxnId="{56DBADEA-76E1-4DB6-977A-DD4D711AE676}">
      <dgm:prSet/>
      <dgm:spPr/>
      <dgm:t>
        <a:bodyPr/>
        <a:lstStyle/>
        <a:p>
          <a:endParaRPr lang="ru-RU"/>
        </a:p>
      </dgm:t>
    </dgm:pt>
    <dgm:pt modelId="{FD0AC506-9222-4B75-B16E-F133A5F10476}" type="sibTrans" cxnId="{56DBADEA-76E1-4DB6-977A-DD4D711AE676}">
      <dgm:prSet/>
      <dgm:spPr/>
      <dgm:t>
        <a:bodyPr/>
        <a:lstStyle/>
        <a:p>
          <a:endParaRPr lang="ru-RU"/>
        </a:p>
      </dgm:t>
    </dgm:pt>
    <dgm:pt modelId="{459E5BBE-783F-41FC-9BBC-63CFD627FD0B}">
      <dgm:prSet/>
      <dgm:spPr/>
      <dgm:t>
        <a:bodyPr/>
        <a:lstStyle/>
        <a:p>
          <a:r>
            <a:rPr lang="ru-RU" b="1" dirty="0" err="1"/>
            <a:t>Оперативне</a:t>
          </a:r>
          <a:r>
            <a:rPr lang="ru-RU" b="1" dirty="0"/>
            <a:t> </a:t>
          </a:r>
          <a:r>
            <a:rPr lang="ru-RU" b="1" dirty="0" err="1"/>
            <a:t>планування</a:t>
          </a:r>
          <a:r>
            <a:rPr lang="ru-RU" b="1" dirty="0"/>
            <a:t> </a:t>
          </a:r>
          <a:r>
            <a:rPr lang="ru-RU" dirty="0"/>
            <a:t>є </a:t>
          </a:r>
          <a:r>
            <a:rPr lang="ru-RU" dirty="0" err="1"/>
            <a:t>одночасно</a:t>
          </a:r>
          <a:r>
            <a:rPr lang="ru-RU" dirty="0"/>
            <a:t> </a:t>
          </a:r>
          <a:r>
            <a:rPr lang="ru-RU" dirty="0" err="1"/>
            <a:t>логічним</a:t>
          </a:r>
          <a:r>
            <a:rPr lang="ru-RU" dirty="0"/>
            <a:t> </a:t>
          </a:r>
          <a:r>
            <a:rPr lang="ru-RU" dirty="0" err="1"/>
            <a:t>продовженням</a:t>
          </a:r>
          <a:r>
            <a:rPr lang="ru-RU" dirty="0"/>
            <a:t> </a:t>
          </a:r>
          <a:r>
            <a:rPr lang="ru-RU" dirty="0" err="1"/>
            <a:t>стратегічного</a:t>
          </a:r>
          <a:r>
            <a:rPr lang="ru-RU" dirty="0"/>
            <a:t> </a:t>
          </a:r>
          <a:r>
            <a:rPr lang="ru-RU" dirty="0" err="1"/>
            <a:t>планування</a:t>
          </a:r>
          <a:r>
            <a:rPr lang="ru-RU" dirty="0"/>
            <a:t> і способом </a:t>
          </a:r>
          <a:r>
            <a:rPr lang="ru-RU" dirty="0" err="1"/>
            <a:t>реалізації</a:t>
          </a:r>
          <a:r>
            <a:rPr lang="ru-RU" dirty="0"/>
            <a:t> </a:t>
          </a:r>
          <a:r>
            <a:rPr lang="ru-RU" dirty="0" err="1"/>
            <a:t>стратегії</a:t>
          </a:r>
          <a:r>
            <a:rPr lang="ru-RU" dirty="0"/>
            <a:t> з метою </a:t>
          </a:r>
          <a:r>
            <a:rPr lang="ru-RU" dirty="0" err="1"/>
            <a:t>забезпечення</a:t>
          </a:r>
          <a:r>
            <a:rPr lang="ru-RU" dirty="0"/>
            <a:t> </a:t>
          </a:r>
          <a:r>
            <a:rPr lang="ru-RU" dirty="0" err="1"/>
            <a:t>виконання</a:t>
          </a:r>
          <a:r>
            <a:rPr lang="ru-RU" dirty="0"/>
            <a:t> </a:t>
          </a:r>
          <a:r>
            <a:rPr lang="ru-RU" dirty="0" err="1"/>
            <a:t>місії</a:t>
          </a:r>
          <a:r>
            <a:rPr lang="ru-RU" dirty="0"/>
            <a:t> </a:t>
          </a:r>
          <a:r>
            <a:rPr lang="ru-RU" dirty="0" err="1"/>
            <a:t>організації</a:t>
          </a:r>
          <a:r>
            <a:rPr lang="ru-RU" dirty="0"/>
            <a:t>.</a:t>
          </a:r>
          <a:endParaRPr lang="uk-UA" dirty="0"/>
        </a:p>
      </dgm:t>
    </dgm:pt>
    <dgm:pt modelId="{038FE87B-77A4-40DE-A717-DA70DF6F33E3}" type="parTrans" cxnId="{51CF11CA-E8D8-452A-877E-7DCE914B6E22}">
      <dgm:prSet/>
      <dgm:spPr/>
      <dgm:t>
        <a:bodyPr/>
        <a:lstStyle/>
        <a:p>
          <a:endParaRPr lang="ru-RU"/>
        </a:p>
      </dgm:t>
    </dgm:pt>
    <dgm:pt modelId="{93AD8DE0-9018-48B3-8F7D-443675BBFEC2}" type="sibTrans" cxnId="{51CF11CA-E8D8-452A-877E-7DCE914B6E22}">
      <dgm:prSet/>
      <dgm:spPr/>
      <dgm:t>
        <a:bodyPr/>
        <a:lstStyle/>
        <a:p>
          <a:endParaRPr lang="ru-RU"/>
        </a:p>
      </dgm:t>
    </dgm:pt>
    <dgm:pt modelId="{0E3EDC16-BE21-46B6-A943-6F271C45AE83}" type="pres">
      <dgm:prSet presAssocID="{E14A2145-8EF7-47FC-9444-B25B22306CC4}" presName="linear" presStyleCnt="0">
        <dgm:presLayoutVars>
          <dgm:animLvl val="lvl"/>
          <dgm:resizeHandles val="exact"/>
        </dgm:presLayoutVars>
      </dgm:prSet>
      <dgm:spPr/>
    </dgm:pt>
    <dgm:pt modelId="{388AFF1E-21BD-4513-8B56-761787272DF9}" type="pres">
      <dgm:prSet presAssocID="{CED4C9A9-F47B-445C-A218-01E2D52D0B5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987570-FD24-4322-B1F9-2F0B314C35A7}" type="pres">
      <dgm:prSet presAssocID="{FD0AC506-9222-4B75-B16E-F133A5F10476}" presName="spacer" presStyleCnt="0"/>
      <dgm:spPr/>
    </dgm:pt>
    <dgm:pt modelId="{5ED3F41F-7565-45BB-A4B9-E1FEB29F9A10}" type="pres">
      <dgm:prSet presAssocID="{459E5BBE-783F-41FC-9BBC-63CFD627FD0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8084272-D9DF-4151-83CA-A41025B33EA4}" type="presOf" srcId="{CED4C9A9-F47B-445C-A218-01E2D52D0B51}" destId="{388AFF1E-21BD-4513-8B56-761787272DF9}" srcOrd="0" destOrd="0" presId="urn:microsoft.com/office/officeart/2005/8/layout/vList2"/>
    <dgm:cxn modelId="{B103EF90-7070-42F5-80E0-F66C7ADFF4EC}" type="presOf" srcId="{459E5BBE-783F-41FC-9BBC-63CFD627FD0B}" destId="{5ED3F41F-7565-45BB-A4B9-E1FEB29F9A10}" srcOrd="0" destOrd="0" presId="urn:microsoft.com/office/officeart/2005/8/layout/vList2"/>
    <dgm:cxn modelId="{7110DFAB-5684-45E9-AF35-0E5BA5383E63}" type="presOf" srcId="{E14A2145-8EF7-47FC-9444-B25B22306CC4}" destId="{0E3EDC16-BE21-46B6-A943-6F271C45AE83}" srcOrd="0" destOrd="0" presId="urn:microsoft.com/office/officeart/2005/8/layout/vList2"/>
    <dgm:cxn modelId="{51CF11CA-E8D8-452A-877E-7DCE914B6E22}" srcId="{E14A2145-8EF7-47FC-9444-B25B22306CC4}" destId="{459E5BBE-783F-41FC-9BBC-63CFD627FD0B}" srcOrd="1" destOrd="0" parTransId="{038FE87B-77A4-40DE-A717-DA70DF6F33E3}" sibTransId="{93AD8DE0-9018-48B3-8F7D-443675BBFEC2}"/>
    <dgm:cxn modelId="{56DBADEA-76E1-4DB6-977A-DD4D711AE676}" srcId="{E14A2145-8EF7-47FC-9444-B25B22306CC4}" destId="{CED4C9A9-F47B-445C-A218-01E2D52D0B51}" srcOrd="0" destOrd="0" parTransId="{4D869F32-38E0-4301-A65F-304784AC1853}" sibTransId="{FD0AC506-9222-4B75-B16E-F133A5F10476}"/>
    <dgm:cxn modelId="{2DC87123-095C-4F6F-BE29-8F96AF0B5485}" type="presParOf" srcId="{0E3EDC16-BE21-46B6-A943-6F271C45AE83}" destId="{388AFF1E-21BD-4513-8B56-761787272DF9}" srcOrd="0" destOrd="0" presId="urn:microsoft.com/office/officeart/2005/8/layout/vList2"/>
    <dgm:cxn modelId="{B07C27B5-9FFE-459D-9BF8-DB41DB5B3BA4}" type="presParOf" srcId="{0E3EDC16-BE21-46B6-A943-6F271C45AE83}" destId="{3E987570-FD24-4322-B1F9-2F0B314C35A7}" srcOrd="1" destOrd="0" presId="urn:microsoft.com/office/officeart/2005/8/layout/vList2"/>
    <dgm:cxn modelId="{D99B6C9B-3B98-4B7F-89C5-E8E6B9509BCD}" type="presParOf" srcId="{0E3EDC16-BE21-46B6-A943-6F271C45AE83}" destId="{5ED3F41F-7565-45BB-A4B9-E1FEB29F9A1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3947F9-BCD1-493F-90B0-50100E2E44B5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B034273-82CA-4041-A521-EDC8488A094D}">
      <dgm:prSet/>
      <dgm:spPr/>
      <dgm:t>
        <a:bodyPr/>
        <a:lstStyle/>
        <a:p>
          <a:r>
            <a:rPr lang="ru-RU" dirty="0"/>
            <a:t>1. </a:t>
          </a:r>
          <a:r>
            <a:rPr lang="ru-RU" b="1" dirty="0" err="1"/>
            <a:t>Розподіл</a:t>
          </a:r>
          <a:r>
            <a:rPr lang="ru-RU" b="1" dirty="0"/>
            <a:t> </a:t>
          </a:r>
          <a:r>
            <a:rPr lang="ru-RU" b="1" dirty="0" err="1"/>
            <a:t>праці</a:t>
          </a:r>
          <a:r>
            <a:rPr lang="ru-RU" b="1" dirty="0"/>
            <a:t> </a:t>
          </a:r>
          <a:r>
            <a:rPr lang="ru-RU" dirty="0"/>
            <a:t>– </a:t>
          </a:r>
          <a:r>
            <a:rPr lang="ru-RU" dirty="0" err="1"/>
            <a:t>це</a:t>
          </a:r>
          <a:r>
            <a:rPr lang="ru-RU" dirty="0"/>
            <a:t> </a:t>
          </a:r>
          <a:r>
            <a:rPr lang="ru-RU" dirty="0" err="1"/>
            <a:t>процес</a:t>
          </a:r>
          <a:r>
            <a:rPr lang="ru-RU" dirty="0"/>
            <a:t> </a:t>
          </a:r>
          <a:r>
            <a:rPr lang="ru-RU" dirty="0" err="1"/>
            <a:t>розподілення</a:t>
          </a:r>
          <a:r>
            <a:rPr lang="ru-RU" dirty="0"/>
            <a:t> </a:t>
          </a:r>
          <a:r>
            <a:rPr lang="ru-RU" dirty="0" err="1"/>
            <a:t>загальної</a:t>
          </a:r>
          <a:r>
            <a:rPr lang="ru-RU" dirty="0"/>
            <a:t> </a:t>
          </a:r>
          <a:r>
            <a:rPr lang="ru-RU" dirty="0" err="1"/>
            <a:t>роботи</a:t>
          </a:r>
          <a:r>
            <a:rPr lang="ru-RU" dirty="0"/>
            <a:t> в </a:t>
          </a:r>
          <a:r>
            <a:rPr lang="ru-RU" dirty="0" err="1"/>
            <a:t>організації</a:t>
          </a:r>
          <a:r>
            <a:rPr lang="ru-RU" dirty="0"/>
            <a:t> на </a:t>
          </a:r>
          <a:r>
            <a:rPr lang="ru-RU" dirty="0" err="1"/>
            <a:t>окремі</a:t>
          </a:r>
          <a:r>
            <a:rPr lang="ru-RU" dirty="0"/>
            <a:t> </a:t>
          </a:r>
          <a:r>
            <a:rPr lang="ru-RU" dirty="0" err="1"/>
            <a:t>завдання</a:t>
          </a:r>
          <a:r>
            <a:rPr lang="ru-RU" dirty="0"/>
            <a:t>, </a:t>
          </a:r>
          <a:r>
            <a:rPr lang="ru-RU" dirty="0" err="1"/>
            <a:t>достатні</a:t>
          </a:r>
          <a:r>
            <a:rPr lang="ru-RU" dirty="0"/>
            <a:t> для </a:t>
          </a:r>
          <a:r>
            <a:rPr lang="ru-RU" dirty="0" err="1"/>
            <a:t>виконання</a:t>
          </a:r>
          <a:r>
            <a:rPr lang="ru-RU" dirty="0"/>
            <a:t> </a:t>
          </a:r>
          <a:r>
            <a:rPr lang="ru-RU" dirty="0" err="1"/>
            <a:t>окремим</a:t>
          </a:r>
          <a:r>
            <a:rPr lang="ru-RU" dirty="0"/>
            <a:t> </a:t>
          </a:r>
          <a:r>
            <a:rPr lang="ru-RU" dirty="0" err="1"/>
            <a:t>робітником</a:t>
          </a:r>
          <a:r>
            <a:rPr lang="ru-RU" dirty="0"/>
            <a:t> </a:t>
          </a:r>
          <a:r>
            <a:rPr lang="ru-RU" dirty="0" err="1"/>
            <a:t>відповідно</a:t>
          </a:r>
          <a:r>
            <a:rPr lang="ru-RU" dirty="0"/>
            <a:t> до </a:t>
          </a:r>
          <a:r>
            <a:rPr lang="ru-RU" dirty="0" err="1"/>
            <a:t>його</a:t>
          </a:r>
          <a:r>
            <a:rPr lang="ru-RU" dirty="0"/>
            <a:t> </a:t>
          </a:r>
          <a:r>
            <a:rPr lang="ru-RU" dirty="0" err="1"/>
            <a:t>кваліфікації</a:t>
          </a:r>
          <a:r>
            <a:rPr lang="ru-RU" dirty="0"/>
            <a:t> та </a:t>
          </a:r>
          <a:r>
            <a:rPr lang="ru-RU" dirty="0" err="1"/>
            <a:t>здібностей</a:t>
          </a:r>
          <a:r>
            <a:rPr lang="ru-RU" dirty="0"/>
            <a:t>. </a:t>
          </a:r>
          <a:endParaRPr lang="uk-UA" dirty="0"/>
        </a:p>
      </dgm:t>
    </dgm:pt>
    <dgm:pt modelId="{40D170E6-D82F-45AE-B41D-589E869A9B7F}" type="parTrans" cxnId="{2A38A4D4-10A3-46DC-9F1C-3B0840C2477D}">
      <dgm:prSet/>
      <dgm:spPr/>
      <dgm:t>
        <a:bodyPr/>
        <a:lstStyle/>
        <a:p>
          <a:endParaRPr lang="ru-RU"/>
        </a:p>
      </dgm:t>
    </dgm:pt>
    <dgm:pt modelId="{2900F937-498D-4E97-B763-89E282F45A1A}" type="sibTrans" cxnId="{2A38A4D4-10A3-46DC-9F1C-3B0840C2477D}">
      <dgm:prSet/>
      <dgm:spPr/>
      <dgm:t>
        <a:bodyPr/>
        <a:lstStyle/>
        <a:p>
          <a:endParaRPr lang="ru-RU"/>
        </a:p>
      </dgm:t>
    </dgm:pt>
    <dgm:pt modelId="{961B8707-5ABC-4D27-ADB5-70AFB26AFEAE}">
      <dgm:prSet/>
      <dgm:spPr/>
      <dgm:t>
        <a:bodyPr/>
        <a:lstStyle/>
        <a:p>
          <a:r>
            <a:rPr lang="ru-RU" dirty="0"/>
            <a:t>2. </a:t>
          </a:r>
          <a:r>
            <a:rPr lang="ru-RU" b="1" dirty="0" err="1"/>
            <a:t>Департаменталізація</a:t>
          </a:r>
          <a:r>
            <a:rPr lang="ru-RU" dirty="0"/>
            <a:t> – </a:t>
          </a:r>
          <a:r>
            <a:rPr lang="ru-RU" dirty="0" err="1"/>
            <a:t>це</a:t>
          </a:r>
          <a:r>
            <a:rPr lang="ru-RU" dirty="0"/>
            <a:t> </a:t>
          </a:r>
          <a:r>
            <a:rPr lang="ru-RU" dirty="0" err="1"/>
            <a:t>процес</a:t>
          </a:r>
          <a:r>
            <a:rPr lang="ru-RU" dirty="0"/>
            <a:t> </a:t>
          </a:r>
          <a:r>
            <a:rPr lang="ru-RU" dirty="0" err="1"/>
            <a:t>групування</a:t>
          </a:r>
          <a:r>
            <a:rPr lang="ru-RU" dirty="0"/>
            <a:t> </a:t>
          </a:r>
          <a:r>
            <a:rPr lang="ru-RU" dirty="0" err="1"/>
            <a:t>робіт</a:t>
          </a:r>
          <a:r>
            <a:rPr lang="ru-RU" dirty="0"/>
            <a:t> і </a:t>
          </a:r>
          <a:r>
            <a:rPr lang="ru-RU" dirty="0" err="1"/>
            <a:t>видів</a:t>
          </a:r>
          <a:r>
            <a:rPr lang="ru-RU" dirty="0"/>
            <a:t> </a:t>
          </a:r>
          <a:r>
            <a:rPr lang="ru-RU" dirty="0" err="1"/>
            <a:t>діяльності</a:t>
          </a:r>
          <a:r>
            <a:rPr lang="ru-RU" dirty="0"/>
            <a:t> в </a:t>
          </a:r>
          <a:r>
            <a:rPr lang="ru-RU" dirty="0" err="1"/>
            <a:t>окремі</a:t>
          </a:r>
          <a:r>
            <a:rPr lang="ru-RU" dirty="0"/>
            <a:t> </a:t>
          </a:r>
          <a:r>
            <a:rPr lang="ru-RU" dirty="0" err="1"/>
            <a:t>підрозділи</a:t>
          </a:r>
          <a:r>
            <a:rPr lang="ru-RU" dirty="0"/>
            <a:t> </a:t>
          </a:r>
          <a:r>
            <a:rPr lang="ru-RU" dirty="0" err="1"/>
            <a:t>організації</a:t>
          </a:r>
          <a:r>
            <a:rPr lang="ru-RU" dirty="0"/>
            <a:t> (</a:t>
          </a:r>
          <a:r>
            <a:rPr lang="ru-RU" dirty="0" err="1"/>
            <a:t>бригади</a:t>
          </a:r>
          <a:r>
            <a:rPr lang="ru-RU" dirty="0"/>
            <a:t>, </a:t>
          </a:r>
          <a:r>
            <a:rPr lang="ru-RU" dirty="0" err="1"/>
            <a:t>групи</a:t>
          </a:r>
          <a:r>
            <a:rPr lang="ru-RU" dirty="0"/>
            <a:t>, </a:t>
          </a:r>
          <a:r>
            <a:rPr lang="ru-RU" dirty="0" err="1"/>
            <a:t>сектори</a:t>
          </a:r>
          <a:r>
            <a:rPr lang="ru-RU" dirty="0"/>
            <a:t>, </a:t>
          </a:r>
          <a:r>
            <a:rPr lang="ru-RU" dirty="0" err="1"/>
            <a:t>відділи</a:t>
          </a:r>
          <a:r>
            <a:rPr lang="ru-RU" dirty="0"/>
            <a:t>, цехи, </a:t>
          </a:r>
          <a:r>
            <a:rPr lang="ru-RU" dirty="0" err="1"/>
            <a:t>виробництва</a:t>
          </a:r>
          <a:r>
            <a:rPr lang="ru-RU" dirty="0"/>
            <a:t> </a:t>
          </a:r>
          <a:r>
            <a:rPr lang="ru-RU" dirty="0" err="1"/>
            <a:t>тощо</a:t>
          </a:r>
          <a:r>
            <a:rPr lang="ru-RU" dirty="0"/>
            <a:t>).</a:t>
          </a:r>
          <a:endParaRPr lang="uk-UA" dirty="0"/>
        </a:p>
      </dgm:t>
    </dgm:pt>
    <dgm:pt modelId="{2D183862-0A4D-4BC8-9368-849EB41E6B2B}" type="parTrans" cxnId="{E50DEF7B-8BB9-430B-9FBF-6E9B9892B11F}">
      <dgm:prSet/>
      <dgm:spPr/>
      <dgm:t>
        <a:bodyPr/>
        <a:lstStyle/>
        <a:p>
          <a:endParaRPr lang="ru-RU"/>
        </a:p>
      </dgm:t>
    </dgm:pt>
    <dgm:pt modelId="{F588BD5B-F2BA-480D-BF79-B65C1F14AEA4}" type="sibTrans" cxnId="{E50DEF7B-8BB9-430B-9FBF-6E9B9892B11F}">
      <dgm:prSet/>
      <dgm:spPr/>
      <dgm:t>
        <a:bodyPr/>
        <a:lstStyle/>
        <a:p>
          <a:endParaRPr lang="ru-RU"/>
        </a:p>
      </dgm:t>
    </dgm:pt>
    <dgm:pt modelId="{138CAC43-300E-4FE2-8926-9A158DB5CB79}">
      <dgm:prSet/>
      <dgm:spPr/>
      <dgm:t>
        <a:bodyPr/>
        <a:lstStyle/>
        <a:p>
          <a:r>
            <a:rPr lang="ru-RU" dirty="0"/>
            <a:t>3. </a:t>
          </a:r>
          <a:r>
            <a:rPr lang="ru-RU" b="1" i="0" dirty="0" err="1"/>
            <a:t>Делегування</a:t>
          </a:r>
          <a:r>
            <a:rPr lang="ru-RU" b="1" i="0" dirty="0"/>
            <a:t> </a:t>
          </a:r>
          <a:r>
            <a:rPr lang="ru-RU" b="1" i="0" dirty="0" err="1"/>
            <a:t>повноважень</a:t>
          </a:r>
          <a:r>
            <a:rPr lang="ru-RU" b="1" i="0" dirty="0"/>
            <a:t> </a:t>
          </a:r>
          <a:r>
            <a:rPr lang="ru-RU" dirty="0"/>
            <a:t>– </a:t>
          </a:r>
          <a:r>
            <a:rPr lang="ru-RU" dirty="0" err="1"/>
            <a:t>це</a:t>
          </a:r>
          <a:r>
            <a:rPr lang="ru-RU" dirty="0"/>
            <a:t> </a:t>
          </a:r>
          <a:r>
            <a:rPr lang="ru-RU" dirty="0" err="1"/>
            <a:t>процес</a:t>
          </a:r>
          <a:r>
            <a:rPr lang="ru-RU" dirty="0"/>
            <a:t> </a:t>
          </a:r>
          <a:r>
            <a:rPr lang="ru-RU" dirty="0" err="1"/>
            <a:t>передавання</a:t>
          </a:r>
          <a:r>
            <a:rPr lang="ru-RU" dirty="0"/>
            <a:t> </a:t>
          </a:r>
          <a:r>
            <a:rPr lang="ru-RU" dirty="0" err="1"/>
            <a:t>керівником</a:t>
          </a:r>
          <a:r>
            <a:rPr lang="ru-RU" dirty="0"/>
            <a:t> </a:t>
          </a:r>
          <a:r>
            <a:rPr lang="ru-RU" dirty="0" err="1"/>
            <a:t>частини</a:t>
          </a:r>
          <a:r>
            <a:rPr lang="ru-RU" dirty="0"/>
            <a:t> будь-</a:t>
          </a:r>
          <a:r>
            <a:rPr lang="ru-RU" dirty="0" err="1"/>
            <a:t>якої</a:t>
          </a:r>
          <a:r>
            <a:rPr lang="ru-RU" dirty="0"/>
            <a:t> </a:t>
          </a:r>
          <a:r>
            <a:rPr lang="ru-RU" dirty="0" err="1"/>
            <a:t>своєї</a:t>
          </a:r>
          <a:r>
            <a:rPr lang="ru-RU" dirty="0"/>
            <a:t> </a:t>
          </a:r>
          <a:r>
            <a:rPr lang="ru-RU" dirty="0" err="1"/>
            <a:t>роботи</a:t>
          </a:r>
          <a:r>
            <a:rPr lang="ru-RU" dirty="0"/>
            <a:t> та </a:t>
          </a:r>
          <a:r>
            <a:rPr lang="ru-RU" dirty="0" err="1"/>
            <a:t>повноважень</a:t>
          </a:r>
          <a:r>
            <a:rPr lang="ru-RU" dirty="0"/>
            <a:t>, </a:t>
          </a:r>
          <a:r>
            <a:rPr lang="ru-RU" dirty="0" err="1"/>
            <a:t>необхідних</a:t>
          </a:r>
          <a:r>
            <a:rPr lang="ru-RU" dirty="0"/>
            <a:t> для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виконання</a:t>
          </a:r>
          <a:r>
            <a:rPr lang="ru-RU" dirty="0"/>
            <a:t>, </a:t>
          </a:r>
          <a:r>
            <a:rPr lang="ru-RU" dirty="0" err="1"/>
            <a:t>підлеглому</a:t>
          </a:r>
          <a:r>
            <a:rPr lang="ru-RU" dirty="0"/>
            <a:t>, </a:t>
          </a:r>
          <a:r>
            <a:rPr lang="ru-RU" dirty="0" err="1"/>
            <a:t>який</a:t>
          </a:r>
          <a:r>
            <a:rPr lang="ru-RU" dirty="0"/>
            <a:t> </a:t>
          </a:r>
          <a:r>
            <a:rPr lang="ru-RU" dirty="0" err="1"/>
            <a:t>приймає</a:t>
          </a:r>
          <a:r>
            <a:rPr lang="ru-RU" dirty="0"/>
            <a:t> на себе </a:t>
          </a:r>
          <a:r>
            <a:rPr lang="ru-RU" dirty="0" err="1"/>
            <a:t>відповідальність</a:t>
          </a:r>
          <a:r>
            <a:rPr lang="ru-RU" dirty="0"/>
            <a:t> за </a:t>
          </a:r>
          <a:r>
            <a:rPr lang="ru-RU" dirty="0" err="1"/>
            <a:t>її</a:t>
          </a:r>
          <a:r>
            <a:rPr lang="ru-RU" dirty="0"/>
            <a:t> </a:t>
          </a:r>
          <a:r>
            <a:rPr lang="ru-RU" dirty="0" err="1"/>
            <a:t>виконання</a:t>
          </a:r>
          <a:r>
            <a:rPr lang="ru-RU" dirty="0"/>
            <a:t>. За </a:t>
          </a:r>
          <a:r>
            <a:rPr lang="ru-RU" dirty="0" err="1"/>
            <a:t>допомогою</a:t>
          </a:r>
          <a:r>
            <a:rPr lang="ru-RU" dirty="0"/>
            <a:t> </a:t>
          </a:r>
          <a:r>
            <a:rPr lang="ru-RU" dirty="0" err="1"/>
            <a:t>делегування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</a:t>
          </a:r>
          <a:r>
            <a:rPr lang="ru-RU" dirty="0" err="1"/>
            <a:t>встановлюються</a:t>
          </a:r>
          <a:r>
            <a:rPr lang="ru-RU" dirty="0"/>
            <a:t> </a:t>
          </a:r>
          <a:r>
            <a:rPr lang="ru-RU" dirty="0" err="1"/>
            <a:t>формальні</a:t>
          </a:r>
          <a:r>
            <a:rPr lang="ru-RU" dirty="0"/>
            <a:t> </a:t>
          </a:r>
          <a:r>
            <a:rPr lang="ru-RU" dirty="0" err="1"/>
            <a:t>відносини</a:t>
          </a:r>
          <a:r>
            <a:rPr lang="ru-RU" dirty="0"/>
            <a:t> та </a:t>
          </a:r>
          <a:r>
            <a:rPr lang="ru-RU" dirty="0" err="1"/>
            <a:t>посадові</a:t>
          </a:r>
          <a:r>
            <a:rPr lang="ru-RU" dirty="0"/>
            <a:t> </a:t>
          </a:r>
          <a:r>
            <a:rPr lang="ru-RU" dirty="0" err="1"/>
            <a:t>зв`язки</a:t>
          </a:r>
          <a:r>
            <a:rPr lang="ru-RU" dirty="0"/>
            <a:t> </a:t>
          </a:r>
          <a:r>
            <a:rPr lang="ru-RU" dirty="0" err="1"/>
            <a:t>працівників</a:t>
          </a:r>
          <a:r>
            <a:rPr lang="ru-RU" dirty="0"/>
            <a:t> в </a:t>
          </a:r>
          <a:r>
            <a:rPr lang="ru-RU" dirty="0" err="1"/>
            <a:t>організації</a:t>
          </a:r>
          <a:r>
            <a:rPr lang="ru-RU" dirty="0"/>
            <a:t>. </a:t>
          </a:r>
          <a:endParaRPr lang="uk-UA" dirty="0"/>
        </a:p>
      </dgm:t>
    </dgm:pt>
    <dgm:pt modelId="{8C0D9082-2EB6-46C7-BEF5-EBB40B45A69C}" type="parTrans" cxnId="{295B9EC5-1DF3-4833-9449-31AEECFF5477}">
      <dgm:prSet/>
      <dgm:spPr/>
      <dgm:t>
        <a:bodyPr/>
        <a:lstStyle/>
        <a:p>
          <a:endParaRPr lang="ru-RU"/>
        </a:p>
      </dgm:t>
    </dgm:pt>
    <dgm:pt modelId="{36FFEBFE-896B-44BD-81A8-6238CD14614E}" type="sibTrans" cxnId="{295B9EC5-1DF3-4833-9449-31AEECFF5477}">
      <dgm:prSet/>
      <dgm:spPr/>
      <dgm:t>
        <a:bodyPr/>
        <a:lstStyle/>
        <a:p>
          <a:endParaRPr lang="ru-RU"/>
        </a:p>
      </dgm:t>
    </dgm:pt>
    <dgm:pt modelId="{66C6F1B1-B1F2-4B91-8F32-F4D96841CE32}">
      <dgm:prSet/>
      <dgm:spPr/>
      <dgm:t>
        <a:bodyPr/>
        <a:lstStyle/>
        <a:p>
          <a:r>
            <a:rPr lang="ru-RU" dirty="0"/>
            <a:t>4. </a:t>
          </a:r>
          <a:r>
            <a:rPr lang="ru-RU" b="1" dirty="0" err="1"/>
            <a:t>Діапазон</a:t>
          </a:r>
          <a:r>
            <a:rPr lang="ru-RU" b="1" dirty="0"/>
            <a:t> контролю</a:t>
          </a:r>
          <a:r>
            <a:rPr lang="ru-RU" dirty="0"/>
            <a:t>. </a:t>
          </a:r>
          <a:r>
            <a:rPr lang="ru-RU" dirty="0" err="1"/>
            <a:t>Внаслідок</a:t>
          </a:r>
          <a:r>
            <a:rPr lang="ru-RU" dirty="0"/>
            <a:t> </a:t>
          </a:r>
          <a:r>
            <a:rPr lang="ru-RU" dirty="0" err="1"/>
            <a:t>делегування</a:t>
          </a:r>
          <a:r>
            <a:rPr lang="ru-RU" dirty="0"/>
            <a:t> </a:t>
          </a:r>
          <a:r>
            <a:rPr lang="ru-RU" dirty="0" err="1"/>
            <a:t>повноважень</a:t>
          </a:r>
          <a:r>
            <a:rPr lang="ru-RU" dirty="0"/>
            <a:t> в </a:t>
          </a:r>
          <a:r>
            <a:rPr lang="ru-RU" dirty="0" err="1"/>
            <a:t>організації</a:t>
          </a:r>
          <a:r>
            <a:rPr lang="ru-RU" dirty="0"/>
            <a:t> </a:t>
          </a:r>
          <a:r>
            <a:rPr lang="ru-RU" dirty="0" err="1"/>
            <a:t>виникає</a:t>
          </a:r>
          <a:r>
            <a:rPr lang="ru-RU" dirty="0"/>
            <a:t> </a:t>
          </a:r>
          <a:r>
            <a:rPr lang="ru-RU" dirty="0" err="1"/>
            <a:t>кілька</a:t>
          </a:r>
          <a:r>
            <a:rPr lang="ru-RU" dirty="0"/>
            <a:t> </a:t>
          </a:r>
          <a:r>
            <a:rPr lang="ru-RU" dirty="0" err="1"/>
            <a:t>організаційних</a:t>
          </a:r>
          <a:r>
            <a:rPr lang="ru-RU" dirty="0"/>
            <a:t> </a:t>
          </a:r>
          <a:r>
            <a:rPr lang="ru-RU" dirty="0" err="1"/>
            <a:t>рівнів</a:t>
          </a:r>
          <a:r>
            <a:rPr lang="ru-RU" dirty="0"/>
            <a:t> </a:t>
          </a:r>
          <a:r>
            <a:rPr lang="ru-RU" dirty="0" err="1"/>
            <a:t>управління</a:t>
          </a:r>
          <a:r>
            <a:rPr lang="ru-RU" dirty="0"/>
            <a:t>. </a:t>
          </a:r>
          <a:r>
            <a:rPr lang="ru-RU" dirty="0" err="1"/>
            <a:t>Кількість</a:t>
          </a:r>
          <a:r>
            <a:rPr lang="ru-RU" dirty="0"/>
            <a:t> </a:t>
          </a:r>
          <a:r>
            <a:rPr lang="ru-RU" dirty="0" err="1"/>
            <a:t>організаційних</a:t>
          </a:r>
          <a:r>
            <a:rPr lang="ru-RU" dirty="0"/>
            <a:t> </a:t>
          </a:r>
          <a:r>
            <a:rPr lang="ru-RU" dirty="0" err="1"/>
            <a:t>рівнів</a:t>
          </a:r>
          <a:r>
            <a:rPr lang="ru-RU" dirty="0"/>
            <a:t> </a:t>
          </a:r>
          <a:r>
            <a:rPr lang="ru-RU" dirty="0" err="1"/>
            <a:t>визначається</a:t>
          </a:r>
          <a:r>
            <a:rPr lang="ru-RU" dirty="0"/>
            <a:t> </a:t>
          </a:r>
          <a:r>
            <a:rPr lang="ru-RU" dirty="0" err="1"/>
            <a:t>кількістю</a:t>
          </a:r>
          <a:r>
            <a:rPr lang="ru-RU" dirty="0"/>
            <a:t> </a:t>
          </a:r>
          <a:r>
            <a:rPr lang="ru-RU" dirty="0" err="1"/>
            <a:t>співробітників</a:t>
          </a:r>
          <a:r>
            <a:rPr lang="ru-RU" dirty="0"/>
            <a:t> </a:t>
          </a:r>
          <a:r>
            <a:rPr lang="ru-RU" dirty="0" err="1"/>
            <a:t>організації</a:t>
          </a:r>
          <a:r>
            <a:rPr lang="ru-RU" dirty="0"/>
            <a:t> </a:t>
          </a:r>
          <a:r>
            <a:rPr lang="ru-RU" dirty="0" err="1"/>
            <a:t>безпосередньо</a:t>
          </a:r>
          <a:r>
            <a:rPr lang="ru-RU" dirty="0"/>
            <a:t> </a:t>
          </a:r>
          <a:r>
            <a:rPr lang="ru-RU" dirty="0" err="1"/>
            <a:t>підлеглих</a:t>
          </a:r>
          <a:r>
            <a:rPr lang="ru-RU" dirty="0"/>
            <a:t> одному </a:t>
          </a:r>
          <a:r>
            <a:rPr lang="ru-RU" dirty="0" err="1"/>
            <a:t>керівникові</a:t>
          </a:r>
          <a:r>
            <a:rPr lang="ru-RU" dirty="0"/>
            <a:t>. </a:t>
          </a:r>
          <a:endParaRPr lang="uk-UA" dirty="0"/>
        </a:p>
      </dgm:t>
    </dgm:pt>
    <dgm:pt modelId="{EB4847E7-A7EF-4085-A509-467CB1ECF9F4}" type="parTrans" cxnId="{E50BBCA6-D8E2-48A4-B1AC-B9A367D10696}">
      <dgm:prSet/>
      <dgm:spPr/>
      <dgm:t>
        <a:bodyPr/>
        <a:lstStyle/>
        <a:p>
          <a:endParaRPr lang="ru-RU"/>
        </a:p>
      </dgm:t>
    </dgm:pt>
    <dgm:pt modelId="{A06E36E4-09A3-44C4-A9C3-2C9444B4EA83}" type="sibTrans" cxnId="{E50BBCA6-D8E2-48A4-B1AC-B9A367D10696}">
      <dgm:prSet/>
      <dgm:spPr/>
      <dgm:t>
        <a:bodyPr/>
        <a:lstStyle/>
        <a:p>
          <a:endParaRPr lang="ru-RU"/>
        </a:p>
      </dgm:t>
    </dgm:pt>
    <dgm:pt modelId="{7C49B376-F85B-4F84-98EE-A058AC881716}">
      <dgm:prSet/>
      <dgm:spPr/>
      <dgm:t>
        <a:bodyPr/>
        <a:lstStyle/>
        <a:p>
          <a:r>
            <a:rPr lang="ru-RU" dirty="0"/>
            <a:t>5. </a:t>
          </a:r>
          <a:r>
            <a:rPr lang="ru-RU" b="1" dirty="0" err="1"/>
            <a:t>Механізми</a:t>
          </a:r>
          <a:r>
            <a:rPr lang="ru-RU" b="1" dirty="0"/>
            <a:t> </a:t>
          </a:r>
          <a:r>
            <a:rPr lang="ru-RU" b="1" dirty="0" err="1"/>
            <a:t>координації</a:t>
          </a:r>
          <a:r>
            <a:rPr lang="ru-RU" dirty="0"/>
            <a:t>. </a:t>
          </a:r>
          <a:r>
            <a:rPr lang="ru-RU" dirty="0" err="1"/>
            <a:t>Аби</a:t>
          </a:r>
          <a:r>
            <a:rPr lang="ru-RU" dirty="0"/>
            <a:t> </a:t>
          </a:r>
          <a:r>
            <a:rPr lang="ru-RU" dirty="0" err="1"/>
            <a:t>організація</a:t>
          </a:r>
          <a:r>
            <a:rPr lang="ru-RU" dirty="0"/>
            <a:t> </a:t>
          </a:r>
          <a:r>
            <a:rPr lang="ru-RU" dirty="0" err="1"/>
            <a:t>функціонувала</a:t>
          </a:r>
          <a:r>
            <a:rPr lang="ru-RU" dirty="0"/>
            <a:t> як </a:t>
          </a:r>
          <a:r>
            <a:rPr lang="ru-RU" dirty="0" err="1"/>
            <a:t>єдиний</a:t>
          </a:r>
          <a:r>
            <a:rPr lang="ru-RU" dirty="0"/>
            <a:t> </a:t>
          </a:r>
          <a:r>
            <a:rPr lang="ru-RU" dirty="0" err="1"/>
            <a:t>організм</a:t>
          </a:r>
          <a:r>
            <a:rPr lang="ru-RU" dirty="0"/>
            <a:t>, </a:t>
          </a:r>
          <a:r>
            <a:rPr lang="ru-RU" dirty="0" err="1"/>
            <a:t>необхідно</a:t>
          </a:r>
          <a:r>
            <a:rPr lang="ru-RU" dirty="0"/>
            <a:t> </a:t>
          </a:r>
          <a:r>
            <a:rPr lang="ru-RU" dirty="0" err="1"/>
            <a:t>налагодити</a:t>
          </a:r>
          <a:r>
            <a:rPr lang="ru-RU" dirty="0"/>
            <a:t> </a:t>
          </a:r>
          <a:r>
            <a:rPr lang="ru-RU" dirty="0" err="1"/>
            <a:t>взаємодію</a:t>
          </a:r>
          <a:r>
            <a:rPr lang="ru-RU" dirty="0"/>
            <a:t> </a:t>
          </a:r>
          <a:r>
            <a:rPr lang="ru-RU" dirty="0" err="1"/>
            <a:t>між</a:t>
          </a:r>
          <a:r>
            <a:rPr lang="ru-RU" dirty="0"/>
            <a:t> </a:t>
          </a:r>
          <a:r>
            <a:rPr lang="ru-RU" dirty="0" err="1"/>
            <a:t>створеними</a:t>
          </a:r>
          <a:r>
            <a:rPr lang="ru-RU" dirty="0"/>
            <a:t> </a:t>
          </a:r>
          <a:r>
            <a:rPr lang="ru-RU" dirty="0" err="1"/>
            <a:t>організаційними</a:t>
          </a:r>
          <a:r>
            <a:rPr lang="ru-RU" dirty="0"/>
            <a:t> </a:t>
          </a:r>
          <a:r>
            <a:rPr lang="ru-RU" dirty="0" err="1"/>
            <a:t>одиницями</a:t>
          </a:r>
          <a:r>
            <a:rPr lang="ru-RU" dirty="0"/>
            <a:t> та </a:t>
          </a:r>
          <a:r>
            <a:rPr lang="ru-RU" dirty="0" err="1"/>
            <a:t>окремими</a:t>
          </a:r>
          <a:r>
            <a:rPr lang="ru-RU" dirty="0"/>
            <a:t> </a:t>
          </a:r>
          <a:r>
            <a:rPr lang="ru-RU" dirty="0" err="1"/>
            <a:t>виконавцями</a:t>
          </a:r>
          <a:r>
            <a:rPr lang="ru-RU" dirty="0"/>
            <a:t>. </a:t>
          </a:r>
          <a:endParaRPr lang="uk-UA" dirty="0"/>
        </a:p>
      </dgm:t>
    </dgm:pt>
    <dgm:pt modelId="{9D7C4635-3582-4CED-941F-DA42E9A5AE6F}" type="parTrans" cxnId="{11191CC9-F6FA-4534-85A9-FC444A5960ED}">
      <dgm:prSet/>
      <dgm:spPr/>
      <dgm:t>
        <a:bodyPr/>
        <a:lstStyle/>
        <a:p>
          <a:endParaRPr lang="ru-RU"/>
        </a:p>
      </dgm:t>
    </dgm:pt>
    <dgm:pt modelId="{00D62E89-6873-4BFF-A264-4CEABC248B6A}" type="sibTrans" cxnId="{11191CC9-F6FA-4534-85A9-FC444A5960ED}">
      <dgm:prSet/>
      <dgm:spPr/>
      <dgm:t>
        <a:bodyPr/>
        <a:lstStyle/>
        <a:p>
          <a:endParaRPr lang="ru-RU"/>
        </a:p>
      </dgm:t>
    </dgm:pt>
    <dgm:pt modelId="{08AD410D-A6A7-4410-8003-1A0472A09DA3}" type="pres">
      <dgm:prSet presAssocID="{8F3947F9-BCD1-493F-90B0-50100E2E44B5}" presName="outerComposite" presStyleCnt="0">
        <dgm:presLayoutVars>
          <dgm:chMax val="5"/>
          <dgm:dir/>
          <dgm:resizeHandles val="exact"/>
        </dgm:presLayoutVars>
      </dgm:prSet>
      <dgm:spPr/>
    </dgm:pt>
    <dgm:pt modelId="{D8DFF159-733F-4D38-B235-38D90DDD4F31}" type="pres">
      <dgm:prSet presAssocID="{8F3947F9-BCD1-493F-90B0-50100E2E44B5}" presName="dummyMaxCanvas" presStyleCnt="0">
        <dgm:presLayoutVars/>
      </dgm:prSet>
      <dgm:spPr/>
    </dgm:pt>
    <dgm:pt modelId="{4758558A-F5B0-4B2E-8729-C5FAE9D40DCF}" type="pres">
      <dgm:prSet presAssocID="{8F3947F9-BCD1-493F-90B0-50100E2E44B5}" presName="FiveNodes_1" presStyleLbl="node1" presStyleIdx="0" presStyleCnt="5">
        <dgm:presLayoutVars>
          <dgm:bulletEnabled val="1"/>
        </dgm:presLayoutVars>
      </dgm:prSet>
      <dgm:spPr/>
    </dgm:pt>
    <dgm:pt modelId="{51772528-B7D5-444B-9DA7-528EA98BAF40}" type="pres">
      <dgm:prSet presAssocID="{8F3947F9-BCD1-493F-90B0-50100E2E44B5}" presName="FiveNodes_2" presStyleLbl="node1" presStyleIdx="1" presStyleCnt="5">
        <dgm:presLayoutVars>
          <dgm:bulletEnabled val="1"/>
        </dgm:presLayoutVars>
      </dgm:prSet>
      <dgm:spPr/>
    </dgm:pt>
    <dgm:pt modelId="{1FAAF4B0-88BF-49BD-BA02-F8ED6DA217D5}" type="pres">
      <dgm:prSet presAssocID="{8F3947F9-BCD1-493F-90B0-50100E2E44B5}" presName="FiveNodes_3" presStyleLbl="node1" presStyleIdx="2" presStyleCnt="5">
        <dgm:presLayoutVars>
          <dgm:bulletEnabled val="1"/>
        </dgm:presLayoutVars>
      </dgm:prSet>
      <dgm:spPr/>
    </dgm:pt>
    <dgm:pt modelId="{D02A110E-AD7F-4B97-82E0-0473FA09F0DF}" type="pres">
      <dgm:prSet presAssocID="{8F3947F9-BCD1-493F-90B0-50100E2E44B5}" presName="FiveNodes_4" presStyleLbl="node1" presStyleIdx="3" presStyleCnt="5">
        <dgm:presLayoutVars>
          <dgm:bulletEnabled val="1"/>
        </dgm:presLayoutVars>
      </dgm:prSet>
      <dgm:spPr/>
    </dgm:pt>
    <dgm:pt modelId="{60576FC7-5876-49CB-A230-130BB07AC2E8}" type="pres">
      <dgm:prSet presAssocID="{8F3947F9-BCD1-493F-90B0-50100E2E44B5}" presName="FiveNodes_5" presStyleLbl="node1" presStyleIdx="4" presStyleCnt="5">
        <dgm:presLayoutVars>
          <dgm:bulletEnabled val="1"/>
        </dgm:presLayoutVars>
      </dgm:prSet>
      <dgm:spPr/>
    </dgm:pt>
    <dgm:pt modelId="{5090BA8F-3DCF-4DD1-8EA8-28CFAF46AC3E}" type="pres">
      <dgm:prSet presAssocID="{8F3947F9-BCD1-493F-90B0-50100E2E44B5}" presName="FiveConn_1-2" presStyleLbl="fgAccFollowNode1" presStyleIdx="0" presStyleCnt="4">
        <dgm:presLayoutVars>
          <dgm:bulletEnabled val="1"/>
        </dgm:presLayoutVars>
      </dgm:prSet>
      <dgm:spPr/>
    </dgm:pt>
    <dgm:pt modelId="{E91EBEC7-6339-41FA-AB3F-0AC5CE17EAE5}" type="pres">
      <dgm:prSet presAssocID="{8F3947F9-BCD1-493F-90B0-50100E2E44B5}" presName="FiveConn_2-3" presStyleLbl="fgAccFollowNode1" presStyleIdx="1" presStyleCnt="4">
        <dgm:presLayoutVars>
          <dgm:bulletEnabled val="1"/>
        </dgm:presLayoutVars>
      </dgm:prSet>
      <dgm:spPr/>
    </dgm:pt>
    <dgm:pt modelId="{617DB14B-8DF7-405C-9FD0-200737DB727C}" type="pres">
      <dgm:prSet presAssocID="{8F3947F9-BCD1-493F-90B0-50100E2E44B5}" presName="FiveConn_3-4" presStyleLbl="fgAccFollowNode1" presStyleIdx="2" presStyleCnt="4">
        <dgm:presLayoutVars>
          <dgm:bulletEnabled val="1"/>
        </dgm:presLayoutVars>
      </dgm:prSet>
      <dgm:spPr/>
    </dgm:pt>
    <dgm:pt modelId="{B6A2BB88-FDE6-479D-848E-2AAE6B8ACDA9}" type="pres">
      <dgm:prSet presAssocID="{8F3947F9-BCD1-493F-90B0-50100E2E44B5}" presName="FiveConn_4-5" presStyleLbl="fgAccFollowNode1" presStyleIdx="3" presStyleCnt="4">
        <dgm:presLayoutVars>
          <dgm:bulletEnabled val="1"/>
        </dgm:presLayoutVars>
      </dgm:prSet>
      <dgm:spPr/>
    </dgm:pt>
    <dgm:pt modelId="{65F0F444-7541-4126-94ED-1613C614DCA3}" type="pres">
      <dgm:prSet presAssocID="{8F3947F9-BCD1-493F-90B0-50100E2E44B5}" presName="FiveNodes_1_text" presStyleLbl="node1" presStyleIdx="4" presStyleCnt="5">
        <dgm:presLayoutVars>
          <dgm:bulletEnabled val="1"/>
        </dgm:presLayoutVars>
      </dgm:prSet>
      <dgm:spPr/>
    </dgm:pt>
    <dgm:pt modelId="{86D46A3D-AD66-4810-A646-625D35ABE177}" type="pres">
      <dgm:prSet presAssocID="{8F3947F9-BCD1-493F-90B0-50100E2E44B5}" presName="FiveNodes_2_text" presStyleLbl="node1" presStyleIdx="4" presStyleCnt="5">
        <dgm:presLayoutVars>
          <dgm:bulletEnabled val="1"/>
        </dgm:presLayoutVars>
      </dgm:prSet>
      <dgm:spPr/>
    </dgm:pt>
    <dgm:pt modelId="{C71063D7-148D-4A1A-8DFE-743417898162}" type="pres">
      <dgm:prSet presAssocID="{8F3947F9-BCD1-493F-90B0-50100E2E44B5}" presName="FiveNodes_3_text" presStyleLbl="node1" presStyleIdx="4" presStyleCnt="5">
        <dgm:presLayoutVars>
          <dgm:bulletEnabled val="1"/>
        </dgm:presLayoutVars>
      </dgm:prSet>
      <dgm:spPr/>
    </dgm:pt>
    <dgm:pt modelId="{DB48AB4C-EF6D-4802-93C8-6A0EFB8CD103}" type="pres">
      <dgm:prSet presAssocID="{8F3947F9-BCD1-493F-90B0-50100E2E44B5}" presName="FiveNodes_4_text" presStyleLbl="node1" presStyleIdx="4" presStyleCnt="5">
        <dgm:presLayoutVars>
          <dgm:bulletEnabled val="1"/>
        </dgm:presLayoutVars>
      </dgm:prSet>
      <dgm:spPr/>
    </dgm:pt>
    <dgm:pt modelId="{B6465CBD-5640-48C3-A166-4B67AEC27073}" type="pres">
      <dgm:prSet presAssocID="{8F3947F9-BCD1-493F-90B0-50100E2E44B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EFEDA0B-B8A9-4DA7-AC5B-39DDE8E0BFA7}" type="presOf" srcId="{BB034273-82CA-4041-A521-EDC8488A094D}" destId="{4758558A-F5B0-4B2E-8729-C5FAE9D40DCF}" srcOrd="0" destOrd="0" presId="urn:microsoft.com/office/officeart/2005/8/layout/vProcess5"/>
    <dgm:cxn modelId="{E7FBAF26-D29C-436B-A16A-57F011260654}" type="presOf" srcId="{961B8707-5ABC-4D27-ADB5-70AFB26AFEAE}" destId="{86D46A3D-AD66-4810-A646-625D35ABE177}" srcOrd="1" destOrd="0" presId="urn:microsoft.com/office/officeart/2005/8/layout/vProcess5"/>
    <dgm:cxn modelId="{42C97C2B-E30F-42C1-AA0B-3C97FED5E6E2}" type="presOf" srcId="{7C49B376-F85B-4F84-98EE-A058AC881716}" destId="{B6465CBD-5640-48C3-A166-4B67AEC27073}" srcOrd="1" destOrd="0" presId="urn:microsoft.com/office/officeart/2005/8/layout/vProcess5"/>
    <dgm:cxn modelId="{0F76422C-9D2B-4114-9737-DB42030C39D1}" type="presOf" srcId="{66C6F1B1-B1F2-4B91-8F32-F4D96841CE32}" destId="{DB48AB4C-EF6D-4802-93C8-6A0EFB8CD103}" srcOrd="1" destOrd="0" presId="urn:microsoft.com/office/officeart/2005/8/layout/vProcess5"/>
    <dgm:cxn modelId="{2180972D-7212-431D-AA42-7145B5C616DB}" type="presOf" srcId="{961B8707-5ABC-4D27-ADB5-70AFB26AFEAE}" destId="{51772528-B7D5-444B-9DA7-528EA98BAF40}" srcOrd="0" destOrd="0" presId="urn:microsoft.com/office/officeart/2005/8/layout/vProcess5"/>
    <dgm:cxn modelId="{8A270D3B-29F4-4FAD-A8C4-0D6AEBA5ECB8}" type="presOf" srcId="{66C6F1B1-B1F2-4B91-8F32-F4D96841CE32}" destId="{D02A110E-AD7F-4B97-82E0-0473FA09F0DF}" srcOrd="0" destOrd="0" presId="urn:microsoft.com/office/officeart/2005/8/layout/vProcess5"/>
    <dgm:cxn modelId="{BB23BD4A-BF49-4002-ABD0-030977BAC149}" type="presOf" srcId="{8F3947F9-BCD1-493F-90B0-50100E2E44B5}" destId="{08AD410D-A6A7-4410-8003-1A0472A09DA3}" srcOrd="0" destOrd="0" presId="urn:microsoft.com/office/officeart/2005/8/layout/vProcess5"/>
    <dgm:cxn modelId="{B4EC0155-F88D-4742-BF9C-A5EBDC09A3AC}" type="presOf" srcId="{138CAC43-300E-4FE2-8926-9A158DB5CB79}" destId="{C71063D7-148D-4A1A-8DFE-743417898162}" srcOrd="1" destOrd="0" presId="urn:microsoft.com/office/officeart/2005/8/layout/vProcess5"/>
    <dgm:cxn modelId="{F83A1455-6936-4007-B655-384BD381E333}" type="presOf" srcId="{BB034273-82CA-4041-A521-EDC8488A094D}" destId="{65F0F444-7541-4126-94ED-1613C614DCA3}" srcOrd="1" destOrd="0" presId="urn:microsoft.com/office/officeart/2005/8/layout/vProcess5"/>
    <dgm:cxn modelId="{E50DEF7B-8BB9-430B-9FBF-6E9B9892B11F}" srcId="{8F3947F9-BCD1-493F-90B0-50100E2E44B5}" destId="{961B8707-5ABC-4D27-ADB5-70AFB26AFEAE}" srcOrd="1" destOrd="0" parTransId="{2D183862-0A4D-4BC8-9368-849EB41E6B2B}" sibTransId="{F588BD5B-F2BA-480D-BF79-B65C1F14AEA4}"/>
    <dgm:cxn modelId="{1DE74190-D25E-4AC1-A6B8-C3E703F93219}" type="presOf" srcId="{36FFEBFE-896B-44BD-81A8-6238CD14614E}" destId="{617DB14B-8DF7-405C-9FD0-200737DB727C}" srcOrd="0" destOrd="0" presId="urn:microsoft.com/office/officeart/2005/8/layout/vProcess5"/>
    <dgm:cxn modelId="{8B8879A5-F55A-44A1-AA0D-E5C3EDAA09F0}" type="presOf" srcId="{A06E36E4-09A3-44C4-A9C3-2C9444B4EA83}" destId="{B6A2BB88-FDE6-479D-848E-2AAE6B8ACDA9}" srcOrd="0" destOrd="0" presId="urn:microsoft.com/office/officeart/2005/8/layout/vProcess5"/>
    <dgm:cxn modelId="{E50BBCA6-D8E2-48A4-B1AC-B9A367D10696}" srcId="{8F3947F9-BCD1-493F-90B0-50100E2E44B5}" destId="{66C6F1B1-B1F2-4B91-8F32-F4D96841CE32}" srcOrd="3" destOrd="0" parTransId="{EB4847E7-A7EF-4085-A509-467CB1ECF9F4}" sibTransId="{A06E36E4-09A3-44C4-A9C3-2C9444B4EA83}"/>
    <dgm:cxn modelId="{295B9EC5-1DF3-4833-9449-31AEECFF5477}" srcId="{8F3947F9-BCD1-493F-90B0-50100E2E44B5}" destId="{138CAC43-300E-4FE2-8926-9A158DB5CB79}" srcOrd="2" destOrd="0" parTransId="{8C0D9082-2EB6-46C7-BEF5-EBB40B45A69C}" sibTransId="{36FFEBFE-896B-44BD-81A8-6238CD14614E}"/>
    <dgm:cxn modelId="{11191CC9-F6FA-4534-85A9-FC444A5960ED}" srcId="{8F3947F9-BCD1-493F-90B0-50100E2E44B5}" destId="{7C49B376-F85B-4F84-98EE-A058AC881716}" srcOrd="4" destOrd="0" parTransId="{9D7C4635-3582-4CED-941F-DA42E9A5AE6F}" sibTransId="{00D62E89-6873-4BFF-A264-4CEABC248B6A}"/>
    <dgm:cxn modelId="{113C5BD4-322B-4754-97CC-94D656F983C3}" type="presOf" srcId="{2900F937-498D-4E97-B763-89E282F45A1A}" destId="{5090BA8F-3DCF-4DD1-8EA8-28CFAF46AC3E}" srcOrd="0" destOrd="0" presId="urn:microsoft.com/office/officeart/2005/8/layout/vProcess5"/>
    <dgm:cxn modelId="{2A38A4D4-10A3-46DC-9F1C-3B0840C2477D}" srcId="{8F3947F9-BCD1-493F-90B0-50100E2E44B5}" destId="{BB034273-82CA-4041-A521-EDC8488A094D}" srcOrd="0" destOrd="0" parTransId="{40D170E6-D82F-45AE-B41D-589E869A9B7F}" sibTransId="{2900F937-498D-4E97-B763-89E282F45A1A}"/>
    <dgm:cxn modelId="{44EDC4D7-8F57-4FF9-A96F-0011AB2E9BC6}" type="presOf" srcId="{138CAC43-300E-4FE2-8926-9A158DB5CB79}" destId="{1FAAF4B0-88BF-49BD-BA02-F8ED6DA217D5}" srcOrd="0" destOrd="0" presId="urn:microsoft.com/office/officeart/2005/8/layout/vProcess5"/>
    <dgm:cxn modelId="{2D4D33EE-A3E2-4BE3-9142-9C4179DE16AF}" type="presOf" srcId="{7C49B376-F85B-4F84-98EE-A058AC881716}" destId="{60576FC7-5876-49CB-A230-130BB07AC2E8}" srcOrd="0" destOrd="0" presId="urn:microsoft.com/office/officeart/2005/8/layout/vProcess5"/>
    <dgm:cxn modelId="{CE46FEF3-FFA6-4B65-B229-1124E4EF934D}" type="presOf" srcId="{F588BD5B-F2BA-480D-BF79-B65C1F14AEA4}" destId="{E91EBEC7-6339-41FA-AB3F-0AC5CE17EAE5}" srcOrd="0" destOrd="0" presId="urn:microsoft.com/office/officeart/2005/8/layout/vProcess5"/>
    <dgm:cxn modelId="{C3BBD4EA-9503-4CEA-A2FF-817027EAED39}" type="presParOf" srcId="{08AD410D-A6A7-4410-8003-1A0472A09DA3}" destId="{D8DFF159-733F-4D38-B235-38D90DDD4F31}" srcOrd="0" destOrd="0" presId="urn:microsoft.com/office/officeart/2005/8/layout/vProcess5"/>
    <dgm:cxn modelId="{8D5B905E-2D83-4897-A386-5FFBCE31B1A4}" type="presParOf" srcId="{08AD410D-A6A7-4410-8003-1A0472A09DA3}" destId="{4758558A-F5B0-4B2E-8729-C5FAE9D40DCF}" srcOrd="1" destOrd="0" presId="urn:microsoft.com/office/officeart/2005/8/layout/vProcess5"/>
    <dgm:cxn modelId="{ECC85654-B97F-48A3-8B86-EF2E95137262}" type="presParOf" srcId="{08AD410D-A6A7-4410-8003-1A0472A09DA3}" destId="{51772528-B7D5-444B-9DA7-528EA98BAF40}" srcOrd="2" destOrd="0" presId="urn:microsoft.com/office/officeart/2005/8/layout/vProcess5"/>
    <dgm:cxn modelId="{B3E5649D-1049-4F56-AC4F-94ED24E2F16A}" type="presParOf" srcId="{08AD410D-A6A7-4410-8003-1A0472A09DA3}" destId="{1FAAF4B0-88BF-49BD-BA02-F8ED6DA217D5}" srcOrd="3" destOrd="0" presId="urn:microsoft.com/office/officeart/2005/8/layout/vProcess5"/>
    <dgm:cxn modelId="{52B19B53-2E6B-4436-B95C-2BAAC4846F78}" type="presParOf" srcId="{08AD410D-A6A7-4410-8003-1A0472A09DA3}" destId="{D02A110E-AD7F-4B97-82E0-0473FA09F0DF}" srcOrd="4" destOrd="0" presId="urn:microsoft.com/office/officeart/2005/8/layout/vProcess5"/>
    <dgm:cxn modelId="{1F50E3EE-314B-4A37-BB7B-4529B33212DD}" type="presParOf" srcId="{08AD410D-A6A7-4410-8003-1A0472A09DA3}" destId="{60576FC7-5876-49CB-A230-130BB07AC2E8}" srcOrd="5" destOrd="0" presId="urn:microsoft.com/office/officeart/2005/8/layout/vProcess5"/>
    <dgm:cxn modelId="{810D6E41-6E91-4E32-AE0A-A0707E795346}" type="presParOf" srcId="{08AD410D-A6A7-4410-8003-1A0472A09DA3}" destId="{5090BA8F-3DCF-4DD1-8EA8-28CFAF46AC3E}" srcOrd="6" destOrd="0" presId="urn:microsoft.com/office/officeart/2005/8/layout/vProcess5"/>
    <dgm:cxn modelId="{6EE531BC-DD43-47A2-845F-FD09A0030404}" type="presParOf" srcId="{08AD410D-A6A7-4410-8003-1A0472A09DA3}" destId="{E91EBEC7-6339-41FA-AB3F-0AC5CE17EAE5}" srcOrd="7" destOrd="0" presId="urn:microsoft.com/office/officeart/2005/8/layout/vProcess5"/>
    <dgm:cxn modelId="{89F37EFC-7EF8-42EE-8861-78697DC07306}" type="presParOf" srcId="{08AD410D-A6A7-4410-8003-1A0472A09DA3}" destId="{617DB14B-8DF7-405C-9FD0-200737DB727C}" srcOrd="8" destOrd="0" presId="urn:microsoft.com/office/officeart/2005/8/layout/vProcess5"/>
    <dgm:cxn modelId="{B3E174AF-8B83-434B-B618-E695B0B54B6C}" type="presParOf" srcId="{08AD410D-A6A7-4410-8003-1A0472A09DA3}" destId="{B6A2BB88-FDE6-479D-848E-2AAE6B8ACDA9}" srcOrd="9" destOrd="0" presId="urn:microsoft.com/office/officeart/2005/8/layout/vProcess5"/>
    <dgm:cxn modelId="{9E6A999E-C87A-46CB-BBF6-A37597A8D21A}" type="presParOf" srcId="{08AD410D-A6A7-4410-8003-1A0472A09DA3}" destId="{65F0F444-7541-4126-94ED-1613C614DCA3}" srcOrd="10" destOrd="0" presId="urn:microsoft.com/office/officeart/2005/8/layout/vProcess5"/>
    <dgm:cxn modelId="{3E0921B7-B395-4B83-A30E-01CA369EB680}" type="presParOf" srcId="{08AD410D-A6A7-4410-8003-1A0472A09DA3}" destId="{86D46A3D-AD66-4810-A646-625D35ABE177}" srcOrd="11" destOrd="0" presId="urn:microsoft.com/office/officeart/2005/8/layout/vProcess5"/>
    <dgm:cxn modelId="{E9C2BBE3-77E7-4CFF-9080-201490553583}" type="presParOf" srcId="{08AD410D-A6A7-4410-8003-1A0472A09DA3}" destId="{C71063D7-148D-4A1A-8DFE-743417898162}" srcOrd="12" destOrd="0" presId="urn:microsoft.com/office/officeart/2005/8/layout/vProcess5"/>
    <dgm:cxn modelId="{D7122ECF-FEE3-4387-85C3-51A8DEDAAD59}" type="presParOf" srcId="{08AD410D-A6A7-4410-8003-1A0472A09DA3}" destId="{DB48AB4C-EF6D-4802-93C8-6A0EFB8CD103}" srcOrd="13" destOrd="0" presId="urn:microsoft.com/office/officeart/2005/8/layout/vProcess5"/>
    <dgm:cxn modelId="{7863B78D-D099-4BE9-BBC4-3C4ACE563C3B}" type="presParOf" srcId="{08AD410D-A6A7-4410-8003-1A0472A09DA3}" destId="{B6465CBD-5640-48C3-A166-4B67AEC2707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AFF1E-21BD-4513-8B56-761787272DF9}">
      <dsp:nvSpPr>
        <dsp:cNvPr id="0" name=""/>
        <dsp:cNvSpPr/>
      </dsp:nvSpPr>
      <dsp:spPr>
        <a:xfrm>
          <a:off x="0" y="3133"/>
          <a:ext cx="10018712" cy="1998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Стратегічне </a:t>
          </a:r>
          <a:r>
            <a:rPr lang="ru-RU" sz="2800" b="1" kern="1200" dirty="0" err="1"/>
            <a:t>планування</a:t>
          </a:r>
          <a:r>
            <a:rPr lang="ru-RU" sz="2800" b="1" kern="1200" dirty="0"/>
            <a:t> </a:t>
          </a:r>
          <a:r>
            <a:rPr lang="ru-RU" sz="2800" kern="1200" dirty="0"/>
            <a:t>(</a:t>
          </a:r>
          <a:r>
            <a:rPr lang="ru-RU" sz="2800" kern="1200" dirty="0" err="1"/>
            <a:t>перспективне</a:t>
          </a:r>
          <a:r>
            <a:rPr lang="ru-RU" sz="2800" kern="1200" dirty="0"/>
            <a:t>) </a:t>
          </a:r>
          <a:r>
            <a:rPr lang="ru-RU" sz="2800" kern="1200" dirty="0" err="1"/>
            <a:t>передбачає</a:t>
          </a:r>
          <a:r>
            <a:rPr lang="ru-RU" sz="2800" kern="1200" dirty="0"/>
            <a:t> </a:t>
          </a:r>
          <a:r>
            <a:rPr lang="ru-RU" sz="2800" kern="1200" dirty="0" err="1"/>
            <a:t>встановлення</a:t>
          </a:r>
          <a:r>
            <a:rPr lang="ru-RU" sz="2800" kern="1200" dirty="0"/>
            <a:t> </a:t>
          </a:r>
          <a:r>
            <a:rPr lang="ru-RU" sz="2800" kern="1200" dirty="0" err="1"/>
            <a:t>місії</a:t>
          </a:r>
          <a:r>
            <a:rPr lang="ru-RU" sz="2800" kern="1200" dirty="0"/>
            <a:t> і </a:t>
          </a:r>
          <a:r>
            <a:rPr lang="ru-RU" sz="2800" kern="1200" dirty="0" err="1"/>
            <a:t>цілей</a:t>
          </a:r>
          <a:r>
            <a:rPr lang="ru-RU" sz="2800" kern="1200" dirty="0"/>
            <a:t> </a:t>
          </a:r>
          <a:r>
            <a:rPr lang="ru-RU" sz="2800" kern="1200" dirty="0" err="1"/>
            <a:t>організації</a:t>
          </a:r>
          <a:r>
            <a:rPr lang="ru-RU" sz="2800" kern="1200" dirty="0"/>
            <a:t>, </a:t>
          </a:r>
          <a:r>
            <a:rPr lang="ru-RU" sz="2800" kern="1200" dirty="0" err="1"/>
            <a:t>аналіз</a:t>
          </a:r>
          <a:r>
            <a:rPr lang="ru-RU" sz="2800" kern="1200" dirty="0"/>
            <a:t> </a:t>
          </a:r>
          <a:r>
            <a:rPr lang="ru-RU" sz="2800" kern="1200" dirty="0" err="1"/>
            <a:t>середовища</a:t>
          </a:r>
          <a:r>
            <a:rPr lang="ru-RU" sz="2800" kern="1200" dirty="0"/>
            <a:t> та стану </a:t>
          </a:r>
          <a:r>
            <a:rPr lang="ru-RU" sz="2800" kern="1200" dirty="0" err="1"/>
            <a:t>організації</a:t>
          </a:r>
          <a:r>
            <a:rPr lang="ru-RU" sz="2800" kern="1200" dirty="0"/>
            <a:t>, </a:t>
          </a:r>
          <a:r>
            <a:rPr lang="ru-RU" sz="2800" kern="1200" dirty="0" err="1"/>
            <a:t>оцінку</a:t>
          </a:r>
          <a:r>
            <a:rPr lang="ru-RU" sz="2800" kern="1200" dirty="0"/>
            <a:t> </a:t>
          </a:r>
          <a:r>
            <a:rPr lang="ru-RU" sz="2800" kern="1200" dirty="0" err="1"/>
            <a:t>стратегічних</a:t>
          </a:r>
          <a:r>
            <a:rPr lang="ru-RU" sz="2800" kern="1200" dirty="0"/>
            <a:t> альтернатив, </a:t>
          </a:r>
          <a:r>
            <a:rPr lang="ru-RU" sz="2800" kern="1200" dirty="0" err="1"/>
            <a:t>вибір</a:t>
          </a:r>
          <a:r>
            <a:rPr lang="ru-RU" sz="2800" kern="1200" dirty="0"/>
            <a:t> </a:t>
          </a:r>
          <a:r>
            <a:rPr lang="ru-RU" sz="2800" kern="1200" dirty="0" err="1"/>
            <a:t>стратегії</a:t>
          </a:r>
          <a:r>
            <a:rPr lang="ru-RU" sz="2800" kern="1200" dirty="0"/>
            <a:t>. </a:t>
          </a:r>
          <a:endParaRPr lang="uk-UA" sz="2800" kern="1200" dirty="0"/>
        </a:p>
      </dsp:txBody>
      <dsp:txXfrm>
        <a:off x="97552" y="100685"/>
        <a:ext cx="9823608" cy="1803256"/>
      </dsp:txXfrm>
    </dsp:sp>
    <dsp:sp modelId="{5ED3F41F-7565-45BB-A4B9-E1FEB29F9A10}">
      <dsp:nvSpPr>
        <dsp:cNvPr id="0" name=""/>
        <dsp:cNvSpPr/>
      </dsp:nvSpPr>
      <dsp:spPr>
        <a:xfrm>
          <a:off x="0" y="2082134"/>
          <a:ext cx="10018712" cy="1998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 err="1"/>
            <a:t>Оперативне</a:t>
          </a:r>
          <a:r>
            <a:rPr lang="ru-RU" sz="2800" b="1" kern="1200" dirty="0"/>
            <a:t> </a:t>
          </a:r>
          <a:r>
            <a:rPr lang="ru-RU" sz="2800" b="1" kern="1200" dirty="0" err="1"/>
            <a:t>планування</a:t>
          </a:r>
          <a:r>
            <a:rPr lang="ru-RU" sz="2800" b="1" kern="1200" dirty="0"/>
            <a:t> </a:t>
          </a:r>
          <a:r>
            <a:rPr lang="ru-RU" sz="2800" kern="1200" dirty="0"/>
            <a:t>є </a:t>
          </a:r>
          <a:r>
            <a:rPr lang="ru-RU" sz="2800" kern="1200" dirty="0" err="1"/>
            <a:t>одночасно</a:t>
          </a:r>
          <a:r>
            <a:rPr lang="ru-RU" sz="2800" kern="1200" dirty="0"/>
            <a:t> </a:t>
          </a:r>
          <a:r>
            <a:rPr lang="ru-RU" sz="2800" kern="1200" dirty="0" err="1"/>
            <a:t>логічним</a:t>
          </a:r>
          <a:r>
            <a:rPr lang="ru-RU" sz="2800" kern="1200" dirty="0"/>
            <a:t> </a:t>
          </a:r>
          <a:r>
            <a:rPr lang="ru-RU" sz="2800" kern="1200" dirty="0" err="1"/>
            <a:t>продовженням</a:t>
          </a:r>
          <a:r>
            <a:rPr lang="ru-RU" sz="2800" kern="1200" dirty="0"/>
            <a:t> </a:t>
          </a:r>
          <a:r>
            <a:rPr lang="ru-RU" sz="2800" kern="1200" dirty="0" err="1"/>
            <a:t>стратегічного</a:t>
          </a:r>
          <a:r>
            <a:rPr lang="ru-RU" sz="2800" kern="1200" dirty="0"/>
            <a:t> </a:t>
          </a:r>
          <a:r>
            <a:rPr lang="ru-RU" sz="2800" kern="1200" dirty="0" err="1"/>
            <a:t>планування</a:t>
          </a:r>
          <a:r>
            <a:rPr lang="ru-RU" sz="2800" kern="1200" dirty="0"/>
            <a:t> і способом </a:t>
          </a:r>
          <a:r>
            <a:rPr lang="ru-RU" sz="2800" kern="1200" dirty="0" err="1"/>
            <a:t>реалізації</a:t>
          </a:r>
          <a:r>
            <a:rPr lang="ru-RU" sz="2800" kern="1200" dirty="0"/>
            <a:t> </a:t>
          </a:r>
          <a:r>
            <a:rPr lang="ru-RU" sz="2800" kern="1200" dirty="0" err="1"/>
            <a:t>стратегії</a:t>
          </a:r>
          <a:r>
            <a:rPr lang="ru-RU" sz="2800" kern="1200" dirty="0"/>
            <a:t> з метою </a:t>
          </a:r>
          <a:r>
            <a:rPr lang="ru-RU" sz="2800" kern="1200" dirty="0" err="1"/>
            <a:t>забезпечення</a:t>
          </a:r>
          <a:r>
            <a:rPr lang="ru-RU" sz="2800" kern="1200" dirty="0"/>
            <a:t> </a:t>
          </a:r>
          <a:r>
            <a:rPr lang="ru-RU" sz="2800" kern="1200" dirty="0" err="1"/>
            <a:t>виконання</a:t>
          </a:r>
          <a:r>
            <a:rPr lang="ru-RU" sz="2800" kern="1200" dirty="0"/>
            <a:t> </a:t>
          </a:r>
          <a:r>
            <a:rPr lang="ru-RU" sz="2800" kern="1200" dirty="0" err="1"/>
            <a:t>місії</a:t>
          </a:r>
          <a:r>
            <a:rPr lang="ru-RU" sz="2800" kern="1200" dirty="0"/>
            <a:t> </a:t>
          </a:r>
          <a:r>
            <a:rPr lang="ru-RU" sz="2800" kern="1200" dirty="0" err="1"/>
            <a:t>організації</a:t>
          </a:r>
          <a:r>
            <a:rPr lang="ru-RU" sz="2800" kern="1200" dirty="0"/>
            <a:t>.</a:t>
          </a:r>
          <a:endParaRPr lang="uk-UA" sz="2800" kern="1200" dirty="0"/>
        </a:p>
      </dsp:txBody>
      <dsp:txXfrm>
        <a:off x="97552" y="2179686"/>
        <a:ext cx="9823608" cy="1803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8558A-F5B0-4B2E-8729-C5FAE9D40DCF}">
      <dsp:nvSpPr>
        <dsp:cNvPr id="0" name=""/>
        <dsp:cNvSpPr/>
      </dsp:nvSpPr>
      <dsp:spPr>
        <a:xfrm>
          <a:off x="0" y="0"/>
          <a:ext cx="8114238" cy="968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1. </a:t>
          </a:r>
          <a:r>
            <a:rPr lang="ru-RU" sz="1400" b="1" kern="1200" dirty="0" err="1"/>
            <a:t>Розподіл</a:t>
          </a:r>
          <a:r>
            <a:rPr lang="ru-RU" sz="1400" b="1" kern="1200" dirty="0"/>
            <a:t> </a:t>
          </a:r>
          <a:r>
            <a:rPr lang="ru-RU" sz="1400" b="1" kern="1200" dirty="0" err="1"/>
            <a:t>праці</a:t>
          </a:r>
          <a:r>
            <a:rPr lang="ru-RU" sz="1400" b="1" kern="1200" dirty="0"/>
            <a:t> </a:t>
          </a:r>
          <a:r>
            <a:rPr lang="ru-RU" sz="1400" kern="1200" dirty="0"/>
            <a:t>– </a:t>
          </a:r>
          <a:r>
            <a:rPr lang="ru-RU" sz="1400" kern="1200" dirty="0" err="1"/>
            <a:t>це</a:t>
          </a:r>
          <a:r>
            <a:rPr lang="ru-RU" sz="1400" kern="1200" dirty="0"/>
            <a:t> </a:t>
          </a:r>
          <a:r>
            <a:rPr lang="ru-RU" sz="1400" kern="1200" dirty="0" err="1"/>
            <a:t>процес</a:t>
          </a:r>
          <a:r>
            <a:rPr lang="ru-RU" sz="1400" kern="1200" dirty="0"/>
            <a:t> </a:t>
          </a:r>
          <a:r>
            <a:rPr lang="ru-RU" sz="1400" kern="1200" dirty="0" err="1"/>
            <a:t>розподілення</a:t>
          </a:r>
          <a:r>
            <a:rPr lang="ru-RU" sz="1400" kern="1200" dirty="0"/>
            <a:t> </a:t>
          </a:r>
          <a:r>
            <a:rPr lang="ru-RU" sz="1400" kern="1200" dirty="0" err="1"/>
            <a:t>загальної</a:t>
          </a:r>
          <a:r>
            <a:rPr lang="ru-RU" sz="1400" kern="1200" dirty="0"/>
            <a:t> </a:t>
          </a:r>
          <a:r>
            <a:rPr lang="ru-RU" sz="1400" kern="1200" dirty="0" err="1"/>
            <a:t>роботи</a:t>
          </a:r>
          <a:r>
            <a:rPr lang="ru-RU" sz="1400" kern="1200" dirty="0"/>
            <a:t> в </a:t>
          </a:r>
          <a:r>
            <a:rPr lang="ru-RU" sz="1400" kern="1200" dirty="0" err="1"/>
            <a:t>організації</a:t>
          </a:r>
          <a:r>
            <a:rPr lang="ru-RU" sz="1400" kern="1200" dirty="0"/>
            <a:t> на </a:t>
          </a:r>
          <a:r>
            <a:rPr lang="ru-RU" sz="1400" kern="1200" dirty="0" err="1"/>
            <a:t>окремі</a:t>
          </a:r>
          <a:r>
            <a:rPr lang="ru-RU" sz="1400" kern="1200" dirty="0"/>
            <a:t> </a:t>
          </a:r>
          <a:r>
            <a:rPr lang="ru-RU" sz="1400" kern="1200" dirty="0" err="1"/>
            <a:t>завдання</a:t>
          </a:r>
          <a:r>
            <a:rPr lang="ru-RU" sz="1400" kern="1200" dirty="0"/>
            <a:t>, </a:t>
          </a:r>
          <a:r>
            <a:rPr lang="ru-RU" sz="1400" kern="1200" dirty="0" err="1"/>
            <a:t>достатні</a:t>
          </a:r>
          <a:r>
            <a:rPr lang="ru-RU" sz="1400" kern="1200" dirty="0"/>
            <a:t> для </a:t>
          </a:r>
          <a:r>
            <a:rPr lang="ru-RU" sz="1400" kern="1200" dirty="0" err="1"/>
            <a:t>виконання</a:t>
          </a:r>
          <a:r>
            <a:rPr lang="ru-RU" sz="1400" kern="1200" dirty="0"/>
            <a:t> </a:t>
          </a:r>
          <a:r>
            <a:rPr lang="ru-RU" sz="1400" kern="1200" dirty="0" err="1"/>
            <a:t>окремим</a:t>
          </a:r>
          <a:r>
            <a:rPr lang="ru-RU" sz="1400" kern="1200" dirty="0"/>
            <a:t> </a:t>
          </a:r>
          <a:r>
            <a:rPr lang="ru-RU" sz="1400" kern="1200" dirty="0" err="1"/>
            <a:t>робітником</a:t>
          </a:r>
          <a:r>
            <a:rPr lang="ru-RU" sz="1400" kern="1200" dirty="0"/>
            <a:t> </a:t>
          </a:r>
          <a:r>
            <a:rPr lang="ru-RU" sz="1400" kern="1200" dirty="0" err="1"/>
            <a:t>відповідно</a:t>
          </a:r>
          <a:r>
            <a:rPr lang="ru-RU" sz="1400" kern="1200" dirty="0"/>
            <a:t> до </a:t>
          </a:r>
          <a:r>
            <a:rPr lang="ru-RU" sz="1400" kern="1200" dirty="0" err="1"/>
            <a:t>його</a:t>
          </a:r>
          <a:r>
            <a:rPr lang="ru-RU" sz="1400" kern="1200" dirty="0"/>
            <a:t> </a:t>
          </a:r>
          <a:r>
            <a:rPr lang="ru-RU" sz="1400" kern="1200" dirty="0" err="1"/>
            <a:t>кваліфікації</a:t>
          </a:r>
          <a:r>
            <a:rPr lang="ru-RU" sz="1400" kern="1200" dirty="0"/>
            <a:t> та </a:t>
          </a:r>
          <a:r>
            <a:rPr lang="ru-RU" sz="1400" kern="1200" dirty="0" err="1"/>
            <a:t>здібностей</a:t>
          </a:r>
          <a:r>
            <a:rPr lang="ru-RU" sz="1400" kern="1200" dirty="0"/>
            <a:t>. </a:t>
          </a:r>
          <a:endParaRPr lang="uk-UA" sz="1400" kern="1200" dirty="0"/>
        </a:p>
      </dsp:txBody>
      <dsp:txXfrm>
        <a:off x="28377" y="28377"/>
        <a:ext cx="6955419" cy="912094"/>
      </dsp:txXfrm>
    </dsp:sp>
    <dsp:sp modelId="{51772528-B7D5-444B-9DA7-528EA98BAF40}">
      <dsp:nvSpPr>
        <dsp:cNvPr id="0" name=""/>
        <dsp:cNvSpPr/>
      </dsp:nvSpPr>
      <dsp:spPr>
        <a:xfrm>
          <a:off x="605933" y="1103410"/>
          <a:ext cx="8114238" cy="968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2. </a:t>
          </a:r>
          <a:r>
            <a:rPr lang="ru-RU" sz="1400" b="1" kern="1200" dirty="0" err="1"/>
            <a:t>Департаменталізація</a:t>
          </a:r>
          <a:r>
            <a:rPr lang="ru-RU" sz="1400" kern="1200" dirty="0"/>
            <a:t> – </a:t>
          </a:r>
          <a:r>
            <a:rPr lang="ru-RU" sz="1400" kern="1200" dirty="0" err="1"/>
            <a:t>це</a:t>
          </a:r>
          <a:r>
            <a:rPr lang="ru-RU" sz="1400" kern="1200" dirty="0"/>
            <a:t> </a:t>
          </a:r>
          <a:r>
            <a:rPr lang="ru-RU" sz="1400" kern="1200" dirty="0" err="1"/>
            <a:t>процес</a:t>
          </a:r>
          <a:r>
            <a:rPr lang="ru-RU" sz="1400" kern="1200" dirty="0"/>
            <a:t> </a:t>
          </a:r>
          <a:r>
            <a:rPr lang="ru-RU" sz="1400" kern="1200" dirty="0" err="1"/>
            <a:t>групування</a:t>
          </a:r>
          <a:r>
            <a:rPr lang="ru-RU" sz="1400" kern="1200" dirty="0"/>
            <a:t> </a:t>
          </a:r>
          <a:r>
            <a:rPr lang="ru-RU" sz="1400" kern="1200" dirty="0" err="1"/>
            <a:t>робіт</a:t>
          </a:r>
          <a:r>
            <a:rPr lang="ru-RU" sz="1400" kern="1200" dirty="0"/>
            <a:t> і </a:t>
          </a:r>
          <a:r>
            <a:rPr lang="ru-RU" sz="1400" kern="1200" dirty="0" err="1"/>
            <a:t>видів</a:t>
          </a:r>
          <a:r>
            <a:rPr lang="ru-RU" sz="1400" kern="1200" dirty="0"/>
            <a:t> </a:t>
          </a:r>
          <a:r>
            <a:rPr lang="ru-RU" sz="1400" kern="1200" dirty="0" err="1"/>
            <a:t>діяльності</a:t>
          </a:r>
          <a:r>
            <a:rPr lang="ru-RU" sz="1400" kern="1200" dirty="0"/>
            <a:t> в </a:t>
          </a:r>
          <a:r>
            <a:rPr lang="ru-RU" sz="1400" kern="1200" dirty="0" err="1"/>
            <a:t>окремі</a:t>
          </a:r>
          <a:r>
            <a:rPr lang="ru-RU" sz="1400" kern="1200" dirty="0"/>
            <a:t> </a:t>
          </a:r>
          <a:r>
            <a:rPr lang="ru-RU" sz="1400" kern="1200" dirty="0" err="1"/>
            <a:t>підрозділи</a:t>
          </a:r>
          <a:r>
            <a:rPr lang="ru-RU" sz="1400" kern="1200" dirty="0"/>
            <a:t> </a:t>
          </a:r>
          <a:r>
            <a:rPr lang="ru-RU" sz="1400" kern="1200" dirty="0" err="1"/>
            <a:t>організації</a:t>
          </a:r>
          <a:r>
            <a:rPr lang="ru-RU" sz="1400" kern="1200" dirty="0"/>
            <a:t> (</a:t>
          </a:r>
          <a:r>
            <a:rPr lang="ru-RU" sz="1400" kern="1200" dirty="0" err="1"/>
            <a:t>бригади</a:t>
          </a:r>
          <a:r>
            <a:rPr lang="ru-RU" sz="1400" kern="1200" dirty="0"/>
            <a:t>, </a:t>
          </a:r>
          <a:r>
            <a:rPr lang="ru-RU" sz="1400" kern="1200" dirty="0" err="1"/>
            <a:t>групи</a:t>
          </a:r>
          <a:r>
            <a:rPr lang="ru-RU" sz="1400" kern="1200" dirty="0"/>
            <a:t>, </a:t>
          </a:r>
          <a:r>
            <a:rPr lang="ru-RU" sz="1400" kern="1200" dirty="0" err="1"/>
            <a:t>сектори</a:t>
          </a:r>
          <a:r>
            <a:rPr lang="ru-RU" sz="1400" kern="1200" dirty="0"/>
            <a:t>, </a:t>
          </a:r>
          <a:r>
            <a:rPr lang="ru-RU" sz="1400" kern="1200" dirty="0" err="1"/>
            <a:t>відділи</a:t>
          </a:r>
          <a:r>
            <a:rPr lang="ru-RU" sz="1400" kern="1200" dirty="0"/>
            <a:t>, цехи, </a:t>
          </a:r>
          <a:r>
            <a:rPr lang="ru-RU" sz="1400" kern="1200" dirty="0" err="1"/>
            <a:t>виробництва</a:t>
          </a:r>
          <a:r>
            <a:rPr lang="ru-RU" sz="1400" kern="1200" dirty="0"/>
            <a:t> </a:t>
          </a:r>
          <a:r>
            <a:rPr lang="ru-RU" sz="1400" kern="1200" dirty="0" err="1"/>
            <a:t>тощо</a:t>
          </a:r>
          <a:r>
            <a:rPr lang="ru-RU" sz="1400" kern="1200" dirty="0"/>
            <a:t>).</a:t>
          </a:r>
          <a:endParaRPr lang="uk-UA" sz="1400" kern="1200" dirty="0"/>
        </a:p>
      </dsp:txBody>
      <dsp:txXfrm>
        <a:off x="634310" y="1131787"/>
        <a:ext cx="6821799" cy="912094"/>
      </dsp:txXfrm>
    </dsp:sp>
    <dsp:sp modelId="{1FAAF4B0-88BF-49BD-BA02-F8ED6DA217D5}">
      <dsp:nvSpPr>
        <dsp:cNvPr id="0" name=""/>
        <dsp:cNvSpPr/>
      </dsp:nvSpPr>
      <dsp:spPr>
        <a:xfrm>
          <a:off x="1211866" y="2206820"/>
          <a:ext cx="8114238" cy="968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3. </a:t>
          </a:r>
          <a:r>
            <a:rPr lang="ru-RU" sz="1400" b="1" i="0" kern="1200" dirty="0" err="1"/>
            <a:t>Делегування</a:t>
          </a:r>
          <a:r>
            <a:rPr lang="ru-RU" sz="1400" b="1" i="0" kern="1200" dirty="0"/>
            <a:t> </a:t>
          </a:r>
          <a:r>
            <a:rPr lang="ru-RU" sz="1400" b="1" i="0" kern="1200" dirty="0" err="1"/>
            <a:t>повноважень</a:t>
          </a:r>
          <a:r>
            <a:rPr lang="ru-RU" sz="1400" b="1" i="0" kern="1200" dirty="0"/>
            <a:t> </a:t>
          </a:r>
          <a:r>
            <a:rPr lang="ru-RU" sz="1400" kern="1200" dirty="0"/>
            <a:t>– </a:t>
          </a:r>
          <a:r>
            <a:rPr lang="ru-RU" sz="1400" kern="1200" dirty="0" err="1"/>
            <a:t>це</a:t>
          </a:r>
          <a:r>
            <a:rPr lang="ru-RU" sz="1400" kern="1200" dirty="0"/>
            <a:t> </a:t>
          </a:r>
          <a:r>
            <a:rPr lang="ru-RU" sz="1400" kern="1200" dirty="0" err="1"/>
            <a:t>процес</a:t>
          </a:r>
          <a:r>
            <a:rPr lang="ru-RU" sz="1400" kern="1200" dirty="0"/>
            <a:t> </a:t>
          </a:r>
          <a:r>
            <a:rPr lang="ru-RU" sz="1400" kern="1200" dirty="0" err="1"/>
            <a:t>передавання</a:t>
          </a:r>
          <a:r>
            <a:rPr lang="ru-RU" sz="1400" kern="1200" dirty="0"/>
            <a:t> </a:t>
          </a:r>
          <a:r>
            <a:rPr lang="ru-RU" sz="1400" kern="1200" dirty="0" err="1"/>
            <a:t>керівником</a:t>
          </a:r>
          <a:r>
            <a:rPr lang="ru-RU" sz="1400" kern="1200" dirty="0"/>
            <a:t> </a:t>
          </a:r>
          <a:r>
            <a:rPr lang="ru-RU" sz="1400" kern="1200" dirty="0" err="1"/>
            <a:t>частини</a:t>
          </a:r>
          <a:r>
            <a:rPr lang="ru-RU" sz="1400" kern="1200" dirty="0"/>
            <a:t> будь-</a:t>
          </a:r>
          <a:r>
            <a:rPr lang="ru-RU" sz="1400" kern="1200" dirty="0" err="1"/>
            <a:t>якої</a:t>
          </a:r>
          <a:r>
            <a:rPr lang="ru-RU" sz="1400" kern="1200" dirty="0"/>
            <a:t> </a:t>
          </a:r>
          <a:r>
            <a:rPr lang="ru-RU" sz="1400" kern="1200" dirty="0" err="1"/>
            <a:t>своєї</a:t>
          </a:r>
          <a:r>
            <a:rPr lang="ru-RU" sz="1400" kern="1200" dirty="0"/>
            <a:t> </a:t>
          </a:r>
          <a:r>
            <a:rPr lang="ru-RU" sz="1400" kern="1200" dirty="0" err="1"/>
            <a:t>роботи</a:t>
          </a:r>
          <a:r>
            <a:rPr lang="ru-RU" sz="1400" kern="1200" dirty="0"/>
            <a:t> та </a:t>
          </a:r>
          <a:r>
            <a:rPr lang="ru-RU" sz="1400" kern="1200" dirty="0" err="1"/>
            <a:t>повноважень</a:t>
          </a:r>
          <a:r>
            <a:rPr lang="ru-RU" sz="1400" kern="1200" dirty="0"/>
            <a:t>, </a:t>
          </a:r>
          <a:r>
            <a:rPr lang="ru-RU" sz="1400" kern="1200" dirty="0" err="1"/>
            <a:t>необхідних</a:t>
          </a:r>
          <a:r>
            <a:rPr lang="ru-RU" sz="1400" kern="1200" dirty="0"/>
            <a:t> для </a:t>
          </a:r>
          <a:r>
            <a:rPr lang="ru-RU" sz="1400" kern="1200" dirty="0" err="1"/>
            <a:t>її</a:t>
          </a:r>
          <a:r>
            <a:rPr lang="ru-RU" sz="1400" kern="1200" dirty="0"/>
            <a:t> </a:t>
          </a:r>
          <a:r>
            <a:rPr lang="ru-RU" sz="1400" kern="1200" dirty="0" err="1"/>
            <a:t>виконання</a:t>
          </a:r>
          <a:r>
            <a:rPr lang="ru-RU" sz="1400" kern="1200" dirty="0"/>
            <a:t>, </a:t>
          </a:r>
          <a:r>
            <a:rPr lang="ru-RU" sz="1400" kern="1200" dirty="0" err="1"/>
            <a:t>підлеглому</a:t>
          </a:r>
          <a:r>
            <a:rPr lang="ru-RU" sz="1400" kern="1200" dirty="0"/>
            <a:t>, </a:t>
          </a:r>
          <a:r>
            <a:rPr lang="ru-RU" sz="1400" kern="1200" dirty="0" err="1"/>
            <a:t>який</a:t>
          </a:r>
          <a:r>
            <a:rPr lang="ru-RU" sz="1400" kern="1200" dirty="0"/>
            <a:t> </a:t>
          </a:r>
          <a:r>
            <a:rPr lang="ru-RU" sz="1400" kern="1200" dirty="0" err="1"/>
            <a:t>приймає</a:t>
          </a:r>
          <a:r>
            <a:rPr lang="ru-RU" sz="1400" kern="1200" dirty="0"/>
            <a:t> на себе </a:t>
          </a:r>
          <a:r>
            <a:rPr lang="ru-RU" sz="1400" kern="1200" dirty="0" err="1"/>
            <a:t>відповідальність</a:t>
          </a:r>
          <a:r>
            <a:rPr lang="ru-RU" sz="1400" kern="1200" dirty="0"/>
            <a:t> за </a:t>
          </a:r>
          <a:r>
            <a:rPr lang="ru-RU" sz="1400" kern="1200" dirty="0" err="1"/>
            <a:t>її</a:t>
          </a:r>
          <a:r>
            <a:rPr lang="ru-RU" sz="1400" kern="1200" dirty="0"/>
            <a:t> </a:t>
          </a:r>
          <a:r>
            <a:rPr lang="ru-RU" sz="1400" kern="1200" dirty="0" err="1"/>
            <a:t>виконання</a:t>
          </a:r>
          <a:r>
            <a:rPr lang="ru-RU" sz="1400" kern="1200" dirty="0"/>
            <a:t>. За </a:t>
          </a:r>
          <a:r>
            <a:rPr lang="ru-RU" sz="1400" kern="1200" dirty="0" err="1"/>
            <a:t>допомогою</a:t>
          </a:r>
          <a:r>
            <a:rPr lang="ru-RU" sz="1400" kern="1200" dirty="0"/>
            <a:t> </a:t>
          </a:r>
          <a:r>
            <a:rPr lang="ru-RU" sz="1400" kern="1200" dirty="0" err="1"/>
            <a:t>делегування</a:t>
          </a:r>
          <a:r>
            <a:rPr lang="ru-RU" sz="1400" kern="1200" dirty="0"/>
            <a:t> </a:t>
          </a:r>
          <a:r>
            <a:rPr lang="ru-RU" sz="1400" kern="1200" dirty="0" err="1"/>
            <a:t>повноважень</a:t>
          </a:r>
          <a:r>
            <a:rPr lang="ru-RU" sz="1400" kern="1200" dirty="0"/>
            <a:t> </a:t>
          </a:r>
          <a:r>
            <a:rPr lang="ru-RU" sz="1400" kern="1200" dirty="0" err="1"/>
            <a:t>встановлюються</a:t>
          </a:r>
          <a:r>
            <a:rPr lang="ru-RU" sz="1400" kern="1200" dirty="0"/>
            <a:t> </a:t>
          </a:r>
          <a:r>
            <a:rPr lang="ru-RU" sz="1400" kern="1200" dirty="0" err="1"/>
            <a:t>формальні</a:t>
          </a:r>
          <a:r>
            <a:rPr lang="ru-RU" sz="1400" kern="1200" dirty="0"/>
            <a:t> </a:t>
          </a:r>
          <a:r>
            <a:rPr lang="ru-RU" sz="1400" kern="1200" dirty="0" err="1"/>
            <a:t>відносини</a:t>
          </a:r>
          <a:r>
            <a:rPr lang="ru-RU" sz="1400" kern="1200" dirty="0"/>
            <a:t> та </a:t>
          </a:r>
          <a:r>
            <a:rPr lang="ru-RU" sz="1400" kern="1200" dirty="0" err="1"/>
            <a:t>посадові</a:t>
          </a:r>
          <a:r>
            <a:rPr lang="ru-RU" sz="1400" kern="1200" dirty="0"/>
            <a:t> </a:t>
          </a:r>
          <a:r>
            <a:rPr lang="ru-RU" sz="1400" kern="1200" dirty="0" err="1"/>
            <a:t>зв`язки</a:t>
          </a:r>
          <a:r>
            <a:rPr lang="ru-RU" sz="1400" kern="1200" dirty="0"/>
            <a:t> </a:t>
          </a:r>
          <a:r>
            <a:rPr lang="ru-RU" sz="1400" kern="1200" dirty="0" err="1"/>
            <a:t>працівників</a:t>
          </a:r>
          <a:r>
            <a:rPr lang="ru-RU" sz="1400" kern="1200" dirty="0"/>
            <a:t> в </a:t>
          </a:r>
          <a:r>
            <a:rPr lang="ru-RU" sz="1400" kern="1200" dirty="0" err="1"/>
            <a:t>організації</a:t>
          </a:r>
          <a:r>
            <a:rPr lang="ru-RU" sz="1400" kern="1200" dirty="0"/>
            <a:t>. </a:t>
          </a:r>
          <a:endParaRPr lang="uk-UA" sz="1400" kern="1200" dirty="0"/>
        </a:p>
      </dsp:txBody>
      <dsp:txXfrm>
        <a:off x="1240243" y="2235197"/>
        <a:ext cx="6821799" cy="912094"/>
      </dsp:txXfrm>
    </dsp:sp>
    <dsp:sp modelId="{D02A110E-AD7F-4B97-82E0-0473FA09F0DF}">
      <dsp:nvSpPr>
        <dsp:cNvPr id="0" name=""/>
        <dsp:cNvSpPr/>
      </dsp:nvSpPr>
      <dsp:spPr>
        <a:xfrm>
          <a:off x="1817800" y="3310231"/>
          <a:ext cx="8114238" cy="968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4. </a:t>
          </a:r>
          <a:r>
            <a:rPr lang="ru-RU" sz="1400" b="1" kern="1200" dirty="0" err="1"/>
            <a:t>Діапазон</a:t>
          </a:r>
          <a:r>
            <a:rPr lang="ru-RU" sz="1400" b="1" kern="1200" dirty="0"/>
            <a:t> контролю</a:t>
          </a:r>
          <a:r>
            <a:rPr lang="ru-RU" sz="1400" kern="1200" dirty="0"/>
            <a:t>. </a:t>
          </a:r>
          <a:r>
            <a:rPr lang="ru-RU" sz="1400" kern="1200" dirty="0" err="1"/>
            <a:t>Внаслідок</a:t>
          </a:r>
          <a:r>
            <a:rPr lang="ru-RU" sz="1400" kern="1200" dirty="0"/>
            <a:t> </a:t>
          </a:r>
          <a:r>
            <a:rPr lang="ru-RU" sz="1400" kern="1200" dirty="0" err="1"/>
            <a:t>делегування</a:t>
          </a:r>
          <a:r>
            <a:rPr lang="ru-RU" sz="1400" kern="1200" dirty="0"/>
            <a:t> </a:t>
          </a:r>
          <a:r>
            <a:rPr lang="ru-RU" sz="1400" kern="1200" dirty="0" err="1"/>
            <a:t>повноважень</a:t>
          </a:r>
          <a:r>
            <a:rPr lang="ru-RU" sz="1400" kern="1200" dirty="0"/>
            <a:t> в </a:t>
          </a:r>
          <a:r>
            <a:rPr lang="ru-RU" sz="1400" kern="1200" dirty="0" err="1"/>
            <a:t>організації</a:t>
          </a:r>
          <a:r>
            <a:rPr lang="ru-RU" sz="1400" kern="1200" dirty="0"/>
            <a:t> </a:t>
          </a:r>
          <a:r>
            <a:rPr lang="ru-RU" sz="1400" kern="1200" dirty="0" err="1"/>
            <a:t>виникає</a:t>
          </a:r>
          <a:r>
            <a:rPr lang="ru-RU" sz="1400" kern="1200" dirty="0"/>
            <a:t> </a:t>
          </a:r>
          <a:r>
            <a:rPr lang="ru-RU" sz="1400" kern="1200" dirty="0" err="1"/>
            <a:t>кілька</a:t>
          </a:r>
          <a:r>
            <a:rPr lang="ru-RU" sz="1400" kern="1200" dirty="0"/>
            <a:t> </a:t>
          </a:r>
          <a:r>
            <a:rPr lang="ru-RU" sz="1400" kern="1200" dirty="0" err="1"/>
            <a:t>організаційних</a:t>
          </a:r>
          <a:r>
            <a:rPr lang="ru-RU" sz="1400" kern="1200" dirty="0"/>
            <a:t> </a:t>
          </a:r>
          <a:r>
            <a:rPr lang="ru-RU" sz="1400" kern="1200" dirty="0" err="1"/>
            <a:t>рівнів</a:t>
          </a:r>
          <a:r>
            <a:rPr lang="ru-RU" sz="1400" kern="1200" dirty="0"/>
            <a:t> </a:t>
          </a:r>
          <a:r>
            <a:rPr lang="ru-RU" sz="1400" kern="1200" dirty="0" err="1"/>
            <a:t>управління</a:t>
          </a:r>
          <a:r>
            <a:rPr lang="ru-RU" sz="1400" kern="1200" dirty="0"/>
            <a:t>. </a:t>
          </a:r>
          <a:r>
            <a:rPr lang="ru-RU" sz="1400" kern="1200" dirty="0" err="1"/>
            <a:t>Кількість</a:t>
          </a:r>
          <a:r>
            <a:rPr lang="ru-RU" sz="1400" kern="1200" dirty="0"/>
            <a:t> </a:t>
          </a:r>
          <a:r>
            <a:rPr lang="ru-RU" sz="1400" kern="1200" dirty="0" err="1"/>
            <a:t>організаційних</a:t>
          </a:r>
          <a:r>
            <a:rPr lang="ru-RU" sz="1400" kern="1200" dirty="0"/>
            <a:t> </a:t>
          </a:r>
          <a:r>
            <a:rPr lang="ru-RU" sz="1400" kern="1200" dirty="0" err="1"/>
            <a:t>рівнів</a:t>
          </a:r>
          <a:r>
            <a:rPr lang="ru-RU" sz="1400" kern="1200" dirty="0"/>
            <a:t> </a:t>
          </a:r>
          <a:r>
            <a:rPr lang="ru-RU" sz="1400" kern="1200" dirty="0" err="1"/>
            <a:t>визначається</a:t>
          </a:r>
          <a:r>
            <a:rPr lang="ru-RU" sz="1400" kern="1200" dirty="0"/>
            <a:t> </a:t>
          </a:r>
          <a:r>
            <a:rPr lang="ru-RU" sz="1400" kern="1200" dirty="0" err="1"/>
            <a:t>кількістю</a:t>
          </a:r>
          <a:r>
            <a:rPr lang="ru-RU" sz="1400" kern="1200" dirty="0"/>
            <a:t> </a:t>
          </a:r>
          <a:r>
            <a:rPr lang="ru-RU" sz="1400" kern="1200" dirty="0" err="1"/>
            <a:t>співробітників</a:t>
          </a:r>
          <a:r>
            <a:rPr lang="ru-RU" sz="1400" kern="1200" dirty="0"/>
            <a:t> </a:t>
          </a:r>
          <a:r>
            <a:rPr lang="ru-RU" sz="1400" kern="1200" dirty="0" err="1"/>
            <a:t>організації</a:t>
          </a:r>
          <a:r>
            <a:rPr lang="ru-RU" sz="1400" kern="1200" dirty="0"/>
            <a:t> </a:t>
          </a:r>
          <a:r>
            <a:rPr lang="ru-RU" sz="1400" kern="1200" dirty="0" err="1"/>
            <a:t>безпосередньо</a:t>
          </a:r>
          <a:r>
            <a:rPr lang="ru-RU" sz="1400" kern="1200" dirty="0"/>
            <a:t> </a:t>
          </a:r>
          <a:r>
            <a:rPr lang="ru-RU" sz="1400" kern="1200" dirty="0" err="1"/>
            <a:t>підлеглих</a:t>
          </a:r>
          <a:r>
            <a:rPr lang="ru-RU" sz="1400" kern="1200" dirty="0"/>
            <a:t> одному </a:t>
          </a:r>
          <a:r>
            <a:rPr lang="ru-RU" sz="1400" kern="1200" dirty="0" err="1"/>
            <a:t>керівникові</a:t>
          </a:r>
          <a:r>
            <a:rPr lang="ru-RU" sz="1400" kern="1200" dirty="0"/>
            <a:t>. </a:t>
          </a:r>
          <a:endParaRPr lang="uk-UA" sz="1400" kern="1200" dirty="0"/>
        </a:p>
      </dsp:txBody>
      <dsp:txXfrm>
        <a:off x="1846177" y="3338608"/>
        <a:ext cx="6821799" cy="912094"/>
      </dsp:txXfrm>
    </dsp:sp>
    <dsp:sp modelId="{60576FC7-5876-49CB-A230-130BB07AC2E8}">
      <dsp:nvSpPr>
        <dsp:cNvPr id="0" name=""/>
        <dsp:cNvSpPr/>
      </dsp:nvSpPr>
      <dsp:spPr>
        <a:xfrm>
          <a:off x="2423733" y="4413641"/>
          <a:ext cx="8114238" cy="968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5. </a:t>
          </a:r>
          <a:r>
            <a:rPr lang="ru-RU" sz="1400" b="1" kern="1200" dirty="0" err="1"/>
            <a:t>Механізми</a:t>
          </a:r>
          <a:r>
            <a:rPr lang="ru-RU" sz="1400" b="1" kern="1200" dirty="0"/>
            <a:t> </a:t>
          </a:r>
          <a:r>
            <a:rPr lang="ru-RU" sz="1400" b="1" kern="1200" dirty="0" err="1"/>
            <a:t>координації</a:t>
          </a:r>
          <a:r>
            <a:rPr lang="ru-RU" sz="1400" kern="1200" dirty="0"/>
            <a:t>. </a:t>
          </a:r>
          <a:r>
            <a:rPr lang="ru-RU" sz="1400" kern="1200" dirty="0" err="1"/>
            <a:t>Аби</a:t>
          </a:r>
          <a:r>
            <a:rPr lang="ru-RU" sz="1400" kern="1200" dirty="0"/>
            <a:t> </a:t>
          </a:r>
          <a:r>
            <a:rPr lang="ru-RU" sz="1400" kern="1200" dirty="0" err="1"/>
            <a:t>організація</a:t>
          </a:r>
          <a:r>
            <a:rPr lang="ru-RU" sz="1400" kern="1200" dirty="0"/>
            <a:t> </a:t>
          </a:r>
          <a:r>
            <a:rPr lang="ru-RU" sz="1400" kern="1200" dirty="0" err="1"/>
            <a:t>функціонувала</a:t>
          </a:r>
          <a:r>
            <a:rPr lang="ru-RU" sz="1400" kern="1200" dirty="0"/>
            <a:t> як </a:t>
          </a:r>
          <a:r>
            <a:rPr lang="ru-RU" sz="1400" kern="1200" dirty="0" err="1"/>
            <a:t>єдиний</a:t>
          </a:r>
          <a:r>
            <a:rPr lang="ru-RU" sz="1400" kern="1200" dirty="0"/>
            <a:t> </a:t>
          </a:r>
          <a:r>
            <a:rPr lang="ru-RU" sz="1400" kern="1200" dirty="0" err="1"/>
            <a:t>організм</a:t>
          </a:r>
          <a:r>
            <a:rPr lang="ru-RU" sz="1400" kern="1200" dirty="0"/>
            <a:t>, </a:t>
          </a:r>
          <a:r>
            <a:rPr lang="ru-RU" sz="1400" kern="1200" dirty="0" err="1"/>
            <a:t>необхідно</a:t>
          </a:r>
          <a:r>
            <a:rPr lang="ru-RU" sz="1400" kern="1200" dirty="0"/>
            <a:t> </a:t>
          </a:r>
          <a:r>
            <a:rPr lang="ru-RU" sz="1400" kern="1200" dirty="0" err="1"/>
            <a:t>налагодити</a:t>
          </a:r>
          <a:r>
            <a:rPr lang="ru-RU" sz="1400" kern="1200" dirty="0"/>
            <a:t> </a:t>
          </a:r>
          <a:r>
            <a:rPr lang="ru-RU" sz="1400" kern="1200" dirty="0" err="1"/>
            <a:t>взаємодію</a:t>
          </a:r>
          <a:r>
            <a:rPr lang="ru-RU" sz="1400" kern="1200" dirty="0"/>
            <a:t> </a:t>
          </a:r>
          <a:r>
            <a:rPr lang="ru-RU" sz="1400" kern="1200" dirty="0" err="1"/>
            <a:t>між</a:t>
          </a:r>
          <a:r>
            <a:rPr lang="ru-RU" sz="1400" kern="1200" dirty="0"/>
            <a:t> </a:t>
          </a:r>
          <a:r>
            <a:rPr lang="ru-RU" sz="1400" kern="1200" dirty="0" err="1"/>
            <a:t>створеними</a:t>
          </a:r>
          <a:r>
            <a:rPr lang="ru-RU" sz="1400" kern="1200" dirty="0"/>
            <a:t> </a:t>
          </a:r>
          <a:r>
            <a:rPr lang="ru-RU" sz="1400" kern="1200" dirty="0" err="1"/>
            <a:t>організаційними</a:t>
          </a:r>
          <a:r>
            <a:rPr lang="ru-RU" sz="1400" kern="1200" dirty="0"/>
            <a:t> </a:t>
          </a:r>
          <a:r>
            <a:rPr lang="ru-RU" sz="1400" kern="1200" dirty="0" err="1"/>
            <a:t>одиницями</a:t>
          </a:r>
          <a:r>
            <a:rPr lang="ru-RU" sz="1400" kern="1200" dirty="0"/>
            <a:t> та </a:t>
          </a:r>
          <a:r>
            <a:rPr lang="ru-RU" sz="1400" kern="1200" dirty="0" err="1"/>
            <a:t>окремими</a:t>
          </a:r>
          <a:r>
            <a:rPr lang="ru-RU" sz="1400" kern="1200" dirty="0"/>
            <a:t> </a:t>
          </a:r>
          <a:r>
            <a:rPr lang="ru-RU" sz="1400" kern="1200" dirty="0" err="1"/>
            <a:t>виконавцями</a:t>
          </a:r>
          <a:r>
            <a:rPr lang="ru-RU" sz="1400" kern="1200" dirty="0"/>
            <a:t>. </a:t>
          </a:r>
          <a:endParaRPr lang="uk-UA" sz="1400" kern="1200" dirty="0"/>
        </a:p>
      </dsp:txBody>
      <dsp:txXfrm>
        <a:off x="2452110" y="4442018"/>
        <a:ext cx="6821799" cy="912094"/>
      </dsp:txXfrm>
    </dsp:sp>
    <dsp:sp modelId="{5090BA8F-3DCF-4DD1-8EA8-28CFAF46AC3E}">
      <dsp:nvSpPr>
        <dsp:cNvPr id="0" name=""/>
        <dsp:cNvSpPr/>
      </dsp:nvSpPr>
      <dsp:spPr>
        <a:xfrm>
          <a:off x="7484487" y="707797"/>
          <a:ext cx="629751" cy="629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7626181" y="707797"/>
        <a:ext cx="346363" cy="473888"/>
      </dsp:txXfrm>
    </dsp:sp>
    <dsp:sp modelId="{E91EBEC7-6339-41FA-AB3F-0AC5CE17EAE5}">
      <dsp:nvSpPr>
        <dsp:cNvPr id="0" name=""/>
        <dsp:cNvSpPr/>
      </dsp:nvSpPr>
      <dsp:spPr>
        <a:xfrm>
          <a:off x="8090420" y="1811207"/>
          <a:ext cx="629751" cy="629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8232114" y="1811207"/>
        <a:ext cx="346363" cy="473888"/>
      </dsp:txXfrm>
    </dsp:sp>
    <dsp:sp modelId="{617DB14B-8DF7-405C-9FD0-200737DB727C}">
      <dsp:nvSpPr>
        <dsp:cNvPr id="0" name=""/>
        <dsp:cNvSpPr/>
      </dsp:nvSpPr>
      <dsp:spPr>
        <a:xfrm>
          <a:off x="8696353" y="2898470"/>
          <a:ext cx="629751" cy="629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8838047" y="2898470"/>
        <a:ext cx="346363" cy="473888"/>
      </dsp:txXfrm>
    </dsp:sp>
    <dsp:sp modelId="{B6A2BB88-FDE6-479D-848E-2AAE6B8ACDA9}">
      <dsp:nvSpPr>
        <dsp:cNvPr id="0" name=""/>
        <dsp:cNvSpPr/>
      </dsp:nvSpPr>
      <dsp:spPr>
        <a:xfrm>
          <a:off x="9302287" y="4012646"/>
          <a:ext cx="629751" cy="629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9443981" y="4012646"/>
        <a:ext cx="346363" cy="473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18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0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92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227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87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04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672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9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81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6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5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25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72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51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33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882567-2DA9-480F-859B-7AEF1CCD9A6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1E9ED67-C8C9-45A6-A6C5-41F812FF2B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2255" y="1510146"/>
            <a:ext cx="9365672" cy="2299853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5. Організація управління підприємством</a:t>
            </a:r>
          </a:p>
        </p:txBody>
      </p:sp>
    </p:spTree>
    <p:extLst>
      <p:ext uri="{BB962C8B-B14F-4D97-AF65-F5344CB8AC3E}">
        <p14:creationId xmlns:p14="http://schemas.microsoft.com/office/powerpoint/2010/main" val="904522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92552" y="320456"/>
            <a:ext cx="997599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 </a:t>
            </a:r>
            <a:r>
              <a:rPr lang="uk-UA" sz="36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структурою управління</a:t>
            </a:r>
            <a:r>
              <a:rPr lang="uk-UA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розуміється упорядкована сукупність стійких взаємопов’язаних елементів, що забезпечують функціонування і розвиток організації як єдиного цілого.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ОСУ визначається також як форма розподілу і кооперації управлінської діяльності, в рамках якої здійснюється процес управління по відповідних функціях, направлених на рішення поставлених задач і досягнення наміченої мети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91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711" y="214746"/>
            <a:ext cx="10018713" cy="1447799"/>
          </a:xfrm>
        </p:spPr>
        <p:txBody>
          <a:bodyPr>
            <a:noAutofit/>
          </a:bodyPr>
          <a:lstStyle/>
          <a:p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 організаційних структур управління: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710" y="1510145"/>
            <a:ext cx="10018713" cy="5070763"/>
          </a:xfrm>
        </p:spPr>
        <p:txBody>
          <a:bodyPr>
            <a:normAutofit/>
          </a:bodyPr>
          <a:lstStyle/>
          <a:p>
            <a:pPr lvl="0"/>
            <a:r>
              <a:rPr lang="uk-UA" sz="4000" dirty="0"/>
              <a:t>лінійна організаційна структура;</a:t>
            </a:r>
            <a:endParaRPr lang="ru-RU" sz="4000" dirty="0"/>
          </a:p>
          <a:p>
            <a:pPr lvl="0"/>
            <a:r>
              <a:rPr lang="uk-UA" sz="4000" dirty="0"/>
              <a:t>лінійно-штабна організаційна структура;</a:t>
            </a:r>
            <a:endParaRPr lang="ru-RU" sz="4000" dirty="0"/>
          </a:p>
          <a:p>
            <a:pPr lvl="0"/>
            <a:r>
              <a:rPr lang="uk-UA" sz="4000" dirty="0"/>
              <a:t>функціональна організаційна структура;</a:t>
            </a:r>
            <a:endParaRPr lang="ru-RU" sz="4000" dirty="0"/>
          </a:p>
          <a:p>
            <a:pPr lvl="0"/>
            <a:r>
              <a:rPr lang="uk-UA" sz="4000" dirty="0"/>
              <a:t>лінійно-функціональна організаційна структура.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6801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562280" y="124690"/>
            <a:ext cx="5426158" cy="2348345"/>
          </a:xfrm>
        </p:spPr>
        <p:txBody>
          <a:bodyPr>
            <a:normAutofit/>
          </a:bodyPr>
          <a:lstStyle/>
          <a:p>
            <a:r>
              <a:rPr lang="uk-UA" sz="2400" b="1" i="1" dirty="0"/>
              <a:t>Лінійна організаційна структура</a:t>
            </a:r>
            <a:r>
              <a:rPr lang="uk-UA" sz="2400" dirty="0"/>
              <a:t> являє собою систему управління, в якій кожний підлеглий має тільки одного керівника і в кожному підрозділі виконується весь комплекс робіт, пов’язаних із його управлінням </a:t>
            </a:r>
            <a:endParaRPr lang="ru-RU" sz="2400" dirty="0"/>
          </a:p>
        </p:txBody>
      </p:sp>
      <p:pic>
        <p:nvPicPr>
          <p:cNvPr id="1026" name="Рисунок 112" descr="image01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2373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759637"/>
              </p:ext>
            </p:extLst>
          </p:nvPr>
        </p:nvGraphicFramePr>
        <p:xfrm>
          <a:off x="6562280" y="2618510"/>
          <a:ext cx="5426158" cy="4351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3079">
                  <a:extLst>
                    <a:ext uri="{9D8B030D-6E8A-4147-A177-3AD203B41FA5}">
                      <a16:colId xmlns:a16="http://schemas.microsoft.com/office/drawing/2014/main" val="1003359831"/>
                    </a:ext>
                  </a:extLst>
                </a:gridCol>
                <a:gridCol w="2713079">
                  <a:extLst>
                    <a:ext uri="{9D8B030D-6E8A-4147-A177-3AD203B41FA5}">
                      <a16:colId xmlns:a16="http://schemas.microsoft.com/office/drawing/2014/main" val="4030267709"/>
                    </a:ext>
                  </a:extLst>
                </a:gridCol>
              </a:tblGrid>
              <a:tr h="4351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Переваги: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чіткість і простота взаємодії;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надійний контроль та дисципліна;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оперативність прийняття та виконання управлінських рішень;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економічність за умов невеликих розмірів організації.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038225" algn="l"/>
                        </a:tabLs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Недоліки: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потреба у керівниках універсальної кваліфікації;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обмеження ініціативи працівників нижчих рівнів;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перевантаження вищого керівництва;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1800" dirty="0">
                          <a:effectLst/>
                        </a:rPr>
                        <a:t>можливість необґрунтованого збільшення управлінського апарату.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737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015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5842" y="1544780"/>
            <a:ext cx="5426158" cy="137160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Лінійно-штабна організаційна структура</a:t>
            </a:r>
            <a:r>
              <a:rPr lang="uk-UA" dirty="0"/>
              <a:t> – різновид лінійної оргструктури. За такої структури для розвантаження вищого керівництва створюється штаб, до складу якого включають фахівців з різних видів діяльності.</a:t>
            </a:r>
            <a:endParaRPr lang="ru-RU" dirty="0"/>
          </a:p>
        </p:txBody>
      </p:sp>
      <p:pic>
        <p:nvPicPr>
          <p:cNvPr id="2050" name="Рисунок 113" descr="image013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23" y="0"/>
            <a:ext cx="673824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860690"/>
              </p:ext>
            </p:extLst>
          </p:nvPr>
        </p:nvGraphicFramePr>
        <p:xfrm>
          <a:off x="6765842" y="2916380"/>
          <a:ext cx="5426158" cy="3941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4160">
                  <a:extLst>
                    <a:ext uri="{9D8B030D-6E8A-4147-A177-3AD203B41FA5}">
                      <a16:colId xmlns:a16="http://schemas.microsoft.com/office/drawing/2014/main" val="1626714333"/>
                    </a:ext>
                  </a:extLst>
                </a:gridCol>
                <a:gridCol w="2631998">
                  <a:extLst>
                    <a:ext uri="{9D8B030D-6E8A-4147-A177-3AD203B41FA5}">
                      <a16:colId xmlns:a16="http://schemas.microsoft.com/office/drawing/2014/main" val="2533502172"/>
                    </a:ext>
                  </a:extLst>
                </a:gridCol>
              </a:tblGrid>
              <a:tr h="394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Переваги: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чіткість і простота взаємодії;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надійний контроль та дисципліна;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оперативність прийняття та виконання управлінських рішень.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Недоліки: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обмеження ініціативи працівників нижчих рівнів;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можливість необґрунтованого збільшення управлінського апарату.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500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118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5273" y="0"/>
            <a:ext cx="6169767" cy="350996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Функціональна структура управління.</a:t>
            </a:r>
            <a:r>
              <a:rPr lang="uk-UA" dirty="0"/>
              <a:t> Для виконання певних функцій управління утворюються окремі управлінські підрозділи, які передають виконавцям обов’язкові для них рішення, тобто функціональний керівник в межах своєї сфери діяльності здійснює керівництво виконавцями </a:t>
            </a:r>
            <a:endParaRPr lang="ru-RU" dirty="0"/>
          </a:p>
        </p:txBody>
      </p:sp>
      <p:pic>
        <p:nvPicPr>
          <p:cNvPr id="3074" name="Рисунок 114" descr="image014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68291" cy="685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24860"/>
              </p:ext>
            </p:extLst>
          </p:nvPr>
        </p:nvGraphicFramePr>
        <p:xfrm>
          <a:off x="6068291" y="3509959"/>
          <a:ext cx="6076950" cy="334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9155">
                  <a:extLst>
                    <a:ext uri="{9D8B030D-6E8A-4147-A177-3AD203B41FA5}">
                      <a16:colId xmlns:a16="http://schemas.microsoft.com/office/drawing/2014/main" val="1614600263"/>
                    </a:ext>
                  </a:extLst>
                </a:gridCol>
                <a:gridCol w="2677795">
                  <a:extLst>
                    <a:ext uri="{9D8B030D-6E8A-4147-A177-3AD203B41FA5}">
                      <a16:colId xmlns:a16="http://schemas.microsoft.com/office/drawing/2014/main" val="3852337556"/>
                    </a:ext>
                  </a:extLst>
                </a:gridCol>
              </a:tblGrid>
              <a:tr h="33422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Переваги: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спеціалізація функціональних керівників;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інформаційна оперативність;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розвантаження вищого керівництва.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Недоліки: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порушення принципу єдиноначальності;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складність контролю;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недостатня гнучкість.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3989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75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5891" y="1481135"/>
            <a:ext cx="6160737" cy="137160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Лінійно-функціональна організаційна структура</a:t>
            </a:r>
            <a:r>
              <a:rPr lang="uk-UA" dirty="0"/>
              <a:t> –  комбінація лінійної та функціональної структур. Основний принцип - розмежування повноважень і відповідальності за функціями та прийняття рішень по вертикалі.</a:t>
            </a:r>
            <a:endParaRPr lang="ru-RU" dirty="0"/>
          </a:p>
        </p:txBody>
      </p:sp>
      <p:pic>
        <p:nvPicPr>
          <p:cNvPr id="4098" name="Рисунок 115" descr="image01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5911128" cy="684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183262"/>
              </p:ext>
            </p:extLst>
          </p:nvPr>
        </p:nvGraphicFramePr>
        <p:xfrm>
          <a:off x="5999678" y="3048947"/>
          <a:ext cx="6076950" cy="3804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9190">
                  <a:extLst>
                    <a:ext uri="{9D8B030D-6E8A-4147-A177-3AD203B41FA5}">
                      <a16:colId xmlns:a16="http://schemas.microsoft.com/office/drawing/2014/main" val="3144222558"/>
                    </a:ext>
                  </a:extLst>
                </a:gridCol>
                <a:gridCol w="3667760">
                  <a:extLst>
                    <a:ext uri="{9D8B030D-6E8A-4147-A177-3AD203B41FA5}">
                      <a16:colId xmlns:a16="http://schemas.microsoft.com/office/drawing/2014/main" val="1754508822"/>
                    </a:ext>
                  </a:extLst>
                </a:gridCol>
              </a:tblGrid>
              <a:tr h="3804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Переваги: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поєднання переваг лінійних та функціональних структур.</a:t>
                      </a:r>
                      <a:endParaRPr lang="ru-RU" sz="2000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Недоліки: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складність взаємодії лінійних і функціональних керівників;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перевантаження керівників в умовах реорганізації;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uk-UA" sz="2000" dirty="0">
                          <a:effectLst/>
                        </a:rPr>
                        <a:t>опір змінам в організації.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2793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1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66255"/>
            <a:ext cx="10018713" cy="6456218"/>
          </a:xfrm>
        </p:spPr>
        <p:txBody>
          <a:bodyPr>
            <a:normAutofit fontScale="90000"/>
          </a:bodyPr>
          <a:lstStyle/>
          <a:p>
            <a:pPr algn="l"/>
            <a:r>
              <a:rPr lang="uk-UA" b="1" i="1" dirty="0"/>
              <a:t>Менеджмент </a:t>
            </a:r>
            <a:r>
              <a:rPr lang="uk-UA" i="1" dirty="0"/>
              <a:t>(</a:t>
            </a:r>
            <a:r>
              <a:rPr lang="uk-UA" i="1" dirty="0" err="1"/>
              <a:t>англ</a:t>
            </a:r>
            <a:r>
              <a:rPr lang="uk-UA" i="1" dirty="0"/>
              <a:t>. </a:t>
            </a:r>
            <a:r>
              <a:rPr lang="en-GB" i="1" dirty="0"/>
              <a:t>manage</a:t>
            </a:r>
            <a:r>
              <a:rPr lang="uk-UA" i="1" dirty="0"/>
              <a:t> управляти)</a:t>
            </a:r>
            <a:r>
              <a:rPr lang="uk-UA" b="1" i="1" dirty="0"/>
              <a:t> – </a:t>
            </a:r>
            <a:r>
              <a:rPr lang="uk-UA" dirty="0"/>
              <a:t>вид діяльності, спрямованої на досягнення певних передбачених цілей виробничо-господарською організацією (підприємством), яка функціонує в ринкових умовах, шляхом раціонального використання її матеріальних, трудових і фінансових ресурсів.</a:t>
            </a:r>
            <a:br>
              <a:rPr lang="uk-UA" dirty="0"/>
            </a:br>
            <a:r>
              <a:rPr lang="uk-UA" dirty="0"/>
              <a:t>У спрощеному розумінні </a:t>
            </a:r>
            <a:r>
              <a:rPr lang="uk-UA" b="1" i="1" dirty="0"/>
              <a:t>менеджмент</a:t>
            </a:r>
            <a:r>
              <a:rPr lang="uk-UA" dirty="0"/>
              <a:t> </a:t>
            </a:r>
            <a:r>
              <a:rPr lang="uk-UA" b="1" i="1" dirty="0"/>
              <a:t>–</a:t>
            </a:r>
            <a:r>
              <a:rPr lang="uk-UA" dirty="0"/>
              <a:t> це вміння досягати поставленої мети, використовуючи працю, інтелект, мотиви поведінки інших людей.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75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711" y="124691"/>
            <a:ext cx="10018713" cy="1274618"/>
          </a:xfrm>
        </p:spPr>
        <p:txBody>
          <a:bodyPr>
            <a:normAutofit/>
          </a:bodyPr>
          <a:lstStyle/>
          <a:p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менеджменту: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99309"/>
            <a:ext cx="10018713" cy="5458691"/>
          </a:xfrm>
        </p:spPr>
        <p:txBody>
          <a:bodyPr>
            <a:normAutofit/>
          </a:bodyPr>
          <a:lstStyle/>
          <a:p>
            <a:r>
              <a:rPr lang="uk-UA" sz="2600" b="1" i="1" dirty="0"/>
              <a:t>Планування - </a:t>
            </a:r>
            <a:r>
              <a:rPr lang="uk-UA" sz="2600" dirty="0"/>
              <a:t>вид управлінської діяльності (трудових процесів), який визначає перспективу і майбутній стан організації.</a:t>
            </a:r>
            <a:endParaRPr lang="ru-RU" sz="2600" dirty="0"/>
          </a:p>
          <a:p>
            <a:r>
              <a:rPr lang="uk-UA" sz="2600" b="1" i="1" dirty="0"/>
              <a:t>Організація</a:t>
            </a:r>
            <a:r>
              <a:rPr lang="uk-UA" sz="2600" dirty="0"/>
              <a:t> – це функція управління, в межах якої здійснюється розподіл робіт поміж окремими робітниками та їх групами та узгодження їх діяльності.</a:t>
            </a:r>
            <a:endParaRPr lang="ru-RU" sz="2600" dirty="0"/>
          </a:p>
          <a:p>
            <a:r>
              <a:rPr lang="uk-UA" sz="2600" b="1" i="1" dirty="0"/>
              <a:t>Мотивація</a:t>
            </a:r>
            <a:r>
              <a:rPr lang="uk-UA" sz="2600" dirty="0"/>
              <a:t> - це процес спонукання себе та інших до діяльності для досягнення особистих цілей або цілей організації.</a:t>
            </a:r>
            <a:endParaRPr lang="ru-RU" sz="2600" dirty="0"/>
          </a:p>
          <a:p>
            <a:r>
              <a:rPr lang="uk-UA" sz="2600" b="1" i="1" dirty="0"/>
              <a:t>Контроль</a:t>
            </a:r>
            <a:r>
              <a:rPr lang="uk-UA" sz="2600" i="1" dirty="0"/>
              <a:t> – </a:t>
            </a:r>
            <a:r>
              <a:rPr lang="uk-UA" sz="2600" dirty="0"/>
              <a:t>процес вимірювання досягнутих за певний проміжок часу результатів діяльності, зіставлення фактично досягнутого з запланованим, коригування оцінюваних показників.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53342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84311" y="110836"/>
            <a:ext cx="10018713" cy="2812473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Планування</a:t>
            </a:r>
            <a:r>
              <a:rPr lang="uk-UA" i="1" dirty="0"/>
              <a:t> </a:t>
            </a:r>
            <a:r>
              <a:rPr lang="uk-UA" dirty="0"/>
              <a:t>– це свідома діяльність керівництва організації щодо регулювання її майбутньої діяльності через комплекс дій та рішень, які б допомогли організації досягнути своїх цілей. </a:t>
            </a:r>
            <a:r>
              <a:rPr lang="uk-UA" i="1" u="sng" dirty="0"/>
              <a:t>Функції планування:</a:t>
            </a:r>
            <a:endParaRPr lang="ru-RU" i="1" u="sng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/>
          </a:bodyPr>
          <a:lstStyle/>
          <a:p>
            <a:pPr lvl="0"/>
            <a:r>
              <a:rPr lang="uk-UA" sz="3600" dirty="0"/>
              <a:t>забезпечення ефективної ритмічної роботи усіх структурних підрозділів, ланок організації;</a:t>
            </a:r>
            <a:endParaRPr lang="ru-RU" sz="3600" dirty="0"/>
          </a:p>
          <a:p>
            <a:pPr lvl="0"/>
            <a:r>
              <a:rPr lang="uk-UA" sz="3600" dirty="0"/>
              <a:t>забезпечення раціонального використання її потенціалу;</a:t>
            </a:r>
            <a:endParaRPr lang="ru-RU" sz="3600" dirty="0"/>
          </a:p>
          <a:p>
            <a:r>
              <a:rPr lang="uk-UA" sz="3600" dirty="0"/>
              <a:t>усунення негативного ефекту невизначеності майбутнього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364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A2EF2-D3F9-4BED-BA8E-EC23BBED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: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86777A77-1994-45A9-AF7C-517C3CBF0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046708"/>
              </p:ext>
            </p:extLst>
          </p:nvPr>
        </p:nvGraphicFramePr>
        <p:xfrm>
          <a:off x="1484310" y="2254827"/>
          <a:ext cx="10018713" cy="4083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96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914400"/>
            <a:ext cx="10018713" cy="4862945"/>
          </a:xfrm>
        </p:spPr>
        <p:txBody>
          <a:bodyPr>
            <a:normAutofit/>
          </a:bodyPr>
          <a:lstStyle/>
          <a:p>
            <a:r>
              <a:rPr lang="uk-UA" b="1" i="1" dirty="0"/>
              <a:t>Бізнес-план</a:t>
            </a:r>
            <a:r>
              <a:rPr lang="uk-UA" dirty="0"/>
              <a:t> являє собою письмовий документ, в якому викладено сутність підприємницької ідеї, шляхи й засоби її реалізації та охарактеризовано ринкові, виробничі, організаційні та фінансові аспекти майбутнього проекту, а також особливості управління ними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64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6"/>
          <p:cNvSpPr>
            <a:spLocks noChangeArrowheads="1"/>
          </p:cNvSpPr>
          <p:nvPr/>
        </p:nvSpPr>
        <p:spPr bwMode="auto">
          <a:xfrm>
            <a:off x="152399" y="152400"/>
            <a:ext cx="2461019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52400" y="152400"/>
            <a:ext cx="11776364" cy="6672263"/>
            <a:chOff x="2341" y="1543"/>
            <a:chExt cx="6891" cy="7881"/>
          </a:xfrm>
        </p:grpSpPr>
        <p:sp>
          <p:nvSpPr>
            <p:cNvPr id="6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341" y="1543"/>
              <a:ext cx="6891" cy="7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7" name="Rectangle 44"/>
            <p:cNvSpPr>
              <a:spLocks noChangeArrowheads="1"/>
            </p:cNvSpPr>
            <p:nvPr/>
          </p:nvSpPr>
          <p:spPr bwMode="auto">
            <a:xfrm>
              <a:off x="2881" y="2353"/>
              <a:ext cx="72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Line 43"/>
            <p:cNvSpPr>
              <a:spLocks noChangeShapeType="1"/>
            </p:cNvSpPr>
            <p:nvPr/>
          </p:nvSpPr>
          <p:spPr bwMode="auto">
            <a:xfrm>
              <a:off x="3601" y="2488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>
              <a:off x="3961" y="2353"/>
              <a:ext cx="5271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Вибір продукції і (або) послуги, які будуть запропоновані на ринок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41"/>
            <p:cNvSpPr>
              <a:spLocks noChangeArrowheads="1"/>
            </p:cNvSpPr>
            <p:nvPr/>
          </p:nvSpPr>
          <p:spPr bwMode="auto">
            <a:xfrm>
              <a:off x="2881" y="3028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40"/>
            <p:cNvSpPr>
              <a:spLocks noChangeArrowheads="1"/>
            </p:cNvSpPr>
            <p:nvPr/>
          </p:nvSpPr>
          <p:spPr bwMode="auto">
            <a:xfrm>
              <a:off x="2881" y="3703"/>
              <a:ext cx="72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3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2881" y="4243"/>
              <a:ext cx="72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38"/>
            <p:cNvSpPr>
              <a:spLocks noChangeArrowheads="1"/>
            </p:cNvSpPr>
            <p:nvPr/>
          </p:nvSpPr>
          <p:spPr bwMode="auto">
            <a:xfrm>
              <a:off x="2881" y="4783"/>
              <a:ext cx="720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5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 rot="10800000" flipV="1">
              <a:off x="2881" y="5593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6 етап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36"/>
            <p:cNvSpPr>
              <a:spLocks noChangeArrowheads="1"/>
            </p:cNvSpPr>
            <p:nvPr/>
          </p:nvSpPr>
          <p:spPr bwMode="auto">
            <a:xfrm>
              <a:off x="2881" y="6268"/>
              <a:ext cx="720" cy="8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7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35"/>
            <p:cNvSpPr>
              <a:spLocks noChangeArrowheads="1"/>
            </p:cNvSpPr>
            <p:nvPr/>
          </p:nvSpPr>
          <p:spPr bwMode="auto">
            <a:xfrm>
              <a:off x="2881" y="8794"/>
              <a:ext cx="81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10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34"/>
            <p:cNvSpPr>
              <a:spLocks noChangeArrowheads="1"/>
            </p:cNvSpPr>
            <p:nvPr/>
          </p:nvSpPr>
          <p:spPr bwMode="auto">
            <a:xfrm>
              <a:off x="2881" y="8023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9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33"/>
            <p:cNvSpPr>
              <a:spLocks noChangeArrowheads="1"/>
            </p:cNvSpPr>
            <p:nvPr/>
          </p:nvSpPr>
          <p:spPr bwMode="auto">
            <a:xfrm>
              <a:off x="2881" y="7213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8 етап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3961" y="3028"/>
              <a:ext cx="5271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Дослідження середовища (у тому числі ринку) вашого майбутнього бізнесу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3961" y="5593"/>
              <a:ext cx="5271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Розробка цінової і торгової політики, вибір способу реклами і просування товарів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0"/>
            <p:cNvSpPr>
              <a:spLocks noChangeArrowheads="1"/>
            </p:cNvSpPr>
            <p:nvPr/>
          </p:nvSpPr>
          <p:spPr bwMode="auto">
            <a:xfrm>
              <a:off x="3961" y="4783"/>
              <a:ext cx="5271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Визначення виробничих параметрів вашого майбутнього бізнесу (приміщення, устаткування, постачальники матеріалів, контроль якості управління)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3961" y="4243"/>
              <a:ext cx="5271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Прогнозування об</a:t>
              </a: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’</a:t>
              </a: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</a:rPr>
                <a:t>ємів і доходів від продажів вашої продукції і (або) послуг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3961" y="7213"/>
              <a:ext cx="5271" cy="6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Опис потенційних ризиків вашого майбутнього бізнесу і пошуку дій, які можуть звести їх до мінімуму 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3961" y="6268"/>
              <a:ext cx="5271" cy="8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Обґрунтування вибору форми організації бізнесу, характеристика власників фірми і основних керівників, визначення якості персоналу, організаційної структури, форм і умов оплати праці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3961" y="3703"/>
              <a:ext cx="5271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Вибір місцерозташування майбутнього бізнесу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961" y="8023"/>
              <a:ext cx="5271" cy="5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Оцінка передбачуваного прибутку і збитків, аналіз стану готівки і розробка балансової відомості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961" y="8698"/>
              <a:ext cx="5271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Написання висновків, що містять встановлення всього бізнесу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3601" y="3298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3601" y="3838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0" name="Line 21"/>
            <p:cNvSpPr>
              <a:spLocks noChangeShapeType="1"/>
            </p:cNvSpPr>
            <p:nvPr/>
          </p:nvSpPr>
          <p:spPr bwMode="auto">
            <a:xfrm>
              <a:off x="3601" y="451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1" name="Line 20"/>
            <p:cNvSpPr>
              <a:spLocks noChangeShapeType="1"/>
            </p:cNvSpPr>
            <p:nvPr/>
          </p:nvSpPr>
          <p:spPr bwMode="auto">
            <a:xfrm>
              <a:off x="3601" y="505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3601" y="586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3601" y="667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" name="Line 17"/>
            <p:cNvSpPr>
              <a:spLocks noChangeShapeType="1"/>
            </p:cNvSpPr>
            <p:nvPr/>
          </p:nvSpPr>
          <p:spPr bwMode="auto">
            <a:xfrm>
              <a:off x="3601" y="748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3601" y="829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6" name="Line 15"/>
            <p:cNvSpPr>
              <a:spLocks noChangeShapeType="1"/>
            </p:cNvSpPr>
            <p:nvPr/>
          </p:nvSpPr>
          <p:spPr bwMode="auto">
            <a:xfrm>
              <a:off x="3691" y="9103"/>
              <a:ext cx="2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H="1">
              <a:off x="2431" y="1678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2431" y="1678"/>
              <a:ext cx="0" cy="7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9" name="AutoShape 12"/>
            <p:cNvSpPr>
              <a:spLocks noChangeArrowheads="1"/>
            </p:cNvSpPr>
            <p:nvPr/>
          </p:nvSpPr>
          <p:spPr bwMode="auto">
            <a:xfrm>
              <a:off x="2431" y="2353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0" name="AutoShape 11"/>
            <p:cNvSpPr>
              <a:spLocks noChangeArrowheads="1"/>
            </p:cNvSpPr>
            <p:nvPr/>
          </p:nvSpPr>
          <p:spPr bwMode="auto">
            <a:xfrm>
              <a:off x="2431" y="3163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2431" y="3703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2" name="AutoShape 9"/>
            <p:cNvSpPr>
              <a:spLocks noChangeArrowheads="1"/>
            </p:cNvSpPr>
            <p:nvPr/>
          </p:nvSpPr>
          <p:spPr bwMode="auto">
            <a:xfrm>
              <a:off x="2431" y="4243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3" name="AutoShape 8"/>
            <p:cNvSpPr>
              <a:spLocks noChangeArrowheads="1"/>
            </p:cNvSpPr>
            <p:nvPr/>
          </p:nvSpPr>
          <p:spPr bwMode="auto">
            <a:xfrm>
              <a:off x="2431" y="4918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4" name="AutoShape 7"/>
            <p:cNvSpPr>
              <a:spLocks noChangeArrowheads="1"/>
            </p:cNvSpPr>
            <p:nvPr/>
          </p:nvSpPr>
          <p:spPr bwMode="auto">
            <a:xfrm>
              <a:off x="2431" y="5728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5" name="AutoShape 6"/>
            <p:cNvSpPr>
              <a:spLocks noChangeArrowheads="1"/>
            </p:cNvSpPr>
            <p:nvPr/>
          </p:nvSpPr>
          <p:spPr bwMode="auto">
            <a:xfrm>
              <a:off x="2431" y="6538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>
              <a:off x="2431" y="7348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7" name="AutoShape 4"/>
            <p:cNvSpPr>
              <a:spLocks noChangeArrowheads="1"/>
            </p:cNvSpPr>
            <p:nvPr/>
          </p:nvSpPr>
          <p:spPr bwMode="auto">
            <a:xfrm>
              <a:off x="2431" y="8158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8" name="AutoShape 3"/>
            <p:cNvSpPr>
              <a:spLocks noChangeArrowheads="1"/>
            </p:cNvSpPr>
            <p:nvPr/>
          </p:nvSpPr>
          <p:spPr bwMode="auto">
            <a:xfrm>
              <a:off x="2431" y="8968"/>
              <a:ext cx="450" cy="27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49" name="AutoShape 2"/>
            <p:cNvSpPr>
              <a:spLocks noChangeArrowheads="1"/>
            </p:cNvSpPr>
            <p:nvPr/>
          </p:nvSpPr>
          <p:spPr bwMode="auto">
            <a:xfrm>
              <a:off x="3511" y="1543"/>
              <a:ext cx="4860" cy="40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Основні етапи розробки бізнес-плану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595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2" y="159327"/>
            <a:ext cx="10018713" cy="852055"/>
          </a:xfrm>
        </p:spPr>
        <p:txBody>
          <a:bodyPr>
            <a:norm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Складові бізнес-плану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2" y="1011382"/>
            <a:ext cx="4895055" cy="5694217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uk-UA" sz="2100" i="1" dirty="0"/>
              <a:t>1. Титульний аркуш.</a:t>
            </a:r>
            <a:endParaRPr lang="ru-RU" sz="2100" dirty="0"/>
          </a:p>
          <a:p>
            <a:pPr marL="0" lvl="0" indent="0">
              <a:buNone/>
            </a:pPr>
            <a:r>
              <a:rPr lang="uk-UA" sz="2100" i="1" dirty="0"/>
              <a:t>2. Зміст бізнес-плану.</a:t>
            </a:r>
            <a:endParaRPr lang="ru-RU" sz="2100" dirty="0"/>
          </a:p>
          <a:p>
            <a:pPr marL="0" lvl="0" indent="0">
              <a:buNone/>
            </a:pPr>
            <a:r>
              <a:rPr lang="uk-UA" sz="2100" i="1" dirty="0"/>
              <a:t>3. Резюме.</a:t>
            </a:r>
            <a:endParaRPr lang="ru-RU" sz="2100" dirty="0"/>
          </a:p>
          <a:p>
            <a:pPr marL="0" lvl="0" indent="0">
              <a:buNone/>
            </a:pPr>
            <a:r>
              <a:rPr lang="uk-UA" sz="2100" i="1" dirty="0"/>
              <a:t>4. Галузь, фірма та її продукція: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поточна ситуація та тенденція розвитку галузі;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опис структури фірми;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патенти, товарні знаки, інші права власності;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стратегія зростання фірми.</a:t>
            </a:r>
            <a:endParaRPr lang="ru-RU" sz="2100" dirty="0"/>
          </a:p>
          <a:p>
            <a:pPr marL="0" lvl="0" indent="0">
              <a:buNone/>
            </a:pPr>
            <a:r>
              <a:rPr lang="uk-UA" sz="2100" i="1" dirty="0"/>
              <a:t>5. Дослідження ринку: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загальна характеристика ринку продукту;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цільовий ринок бізнесу;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місце знаходження фірми;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оцінка впливу зовнішніх чинників.</a:t>
            </a:r>
          </a:p>
          <a:p>
            <a:pPr marL="0" lvl="0" indent="0">
              <a:buNone/>
            </a:pPr>
            <a:r>
              <a:rPr lang="uk-UA" sz="2100" i="1" dirty="0"/>
              <a:t>6. Маркетинг-план: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стратегія маркетингу;</a:t>
            </a:r>
            <a:endParaRPr lang="ru-RU" sz="2100" dirty="0"/>
          </a:p>
          <a:p>
            <a:pPr marL="457200" lvl="1" indent="0">
              <a:buNone/>
            </a:pPr>
            <a:r>
              <a:rPr lang="uk-UA" sz="2100" dirty="0"/>
              <a:t>передбачувані обсяги продажу.</a:t>
            </a:r>
            <a:endParaRPr lang="ru-RU" sz="21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7967" y="1011382"/>
            <a:ext cx="4895056" cy="5694218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uk-UA" i="1" dirty="0"/>
              <a:t>7. Виробничий план:</a:t>
            </a:r>
            <a:endParaRPr lang="ru-RU" dirty="0"/>
          </a:p>
          <a:p>
            <a:pPr marL="457200" lvl="1" indent="0">
              <a:buNone/>
            </a:pPr>
            <a:r>
              <a:rPr lang="uk-UA" sz="1800" dirty="0"/>
              <a:t>основні виробничі операції;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машини й устаткування;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сировина, матеріали й комплектуючі вироби;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виробничі й невиробничі приміщення.</a:t>
            </a:r>
            <a:endParaRPr lang="ru-RU" sz="1800" dirty="0"/>
          </a:p>
          <a:p>
            <a:pPr marL="0" indent="0">
              <a:buNone/>
            </a:pPr>
            <a:r>
              <a:rPr lang="uk-UA" i="1" dirty="0"/>
              <a:t> 8. Організаційний план:</a:t>
            </a:r>
            <a:endParaRPr lang="ru-RU" dirty="0"/>
          </a:p>
          <a:p>
            <a:pPr marL="457200" lvl="1" indent="0">
              <a:buNone/>
            </a:pPr>
            <a:r>
              <a:rPr lang="uk-UA" sz="1800" dirty="0"/>
              <a:t>форма організації бізнесу;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потреби в персоналі;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власники бізнесу й команда менеджерів;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організаційна схема управління;</a:t>
            </a:r>
            <a:endParaRPr lang="ru-RU" sz="1800" dirty="0"/>
          </a:p>
          <a:p>
            <a:pPr marL="0" indent="0">
              <a:buNone/>
            </a:pPr>
            <a:r>
              <a:rPr lang="uk-UA" i="1" dirty="0"/>
              <a:t>9. Оцінка ризиків:</a:t>
            </a:r>
            <a:endParaRPr lang="ru-RU" dirty="0"/>
          </a:p>
          <a:p>
            <a:pPr marL="457200" lvl="1" indent="0">
              <a:buNone/>
            </a:pPr>
            <a:r>
              <a:rPr lang="uk-UA" sz="1800" dirty="0"/>
              <a:t>типи можливих ризиків;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способи реагування на загрози для бізнесу.</a:t>
            </a:r>
            <a:endParaRPr lang="ru-RU" sz="1800" dirty="0"/>
          </a:p>
          <a:p>
            <a:pPr marL="0" indent="0">
              <a:buNone/>
            </a:pPr>
            <a:r>
              <a:rPr lang="uk-UA" i="1" dirty="0"/>
              <a:t>10. Фінансовий план:</a:t>
            </a:r>
            <a:endParaRPr lang="ru-RU" dirty="0"/>
          </a:p>
          <a:p>
            <a:pPr marL="457200" lvl="1" indent="0">
              <a:buNone/>
            </a:pPr>
            <a:r>
              <a:rPr lang="uk-UA" sz="1800" dirty="0"/>
              <a:t>прибутки та збитки;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план руху готівки;</a:t>
            </a:r>
            <a:endParaRPr lang="ru-RU" sz="1800" dirty="0"/>
          </a:p>
          <a:p>
            <a:pPr marL="457200" lvl="1" indent="0">
              <a:buNone/>
            </a:pPr>
            <a:r>
              <a:rPr lang="uk-UA" sz="1800" dirty="0"/>
              <a:t>фінансові коефіцієнти.</a:t>
            </a:r>
            <a:endParaRPr lang="ru-RU" sz="1800" dirty="0"/>
          </a:p>
          <a:p>
            <a:pPr marL="0" indent="0">
              <a:buNone/>
            </a:pPr>
            <a:r>
              <a:rPr lang="uk-UA" i="1" dirty="0"/>
              <a:t> 11. Додатки.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38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E82FB87-0F1B-4F21-AF6D-FC103391F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002" y="1"/>
            <a:ext cx="10018713" cy="1184564"/>
          </a:xfrm>
        </p:spPr>
        <p:txBody>
          <a:bodyPr/>
          <a:lstStyle/>
          <a:p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:</a:t>
            </a:r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F239C238-C762-4C40-B0D1-5A3584C11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135865"/>
              </p:ext>
            </p:extLst>
          </p:nvPr>
        </p:nvGraphicFramePr>
        <p:xfrm>
          <a:off x="1484310" y="1184565"/>
          <a:ext cx="10537972" cy="5382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05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132</TotalTime>
  <Words>1096</Words>
  <Application>Microsoft Office PowerPoint</Application>
  <PresentationFormat>Широкий екран</PresentationFormat>
  <Paragraphs>128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Arial</vt:lpstr>
      <vt:lpstr>Corbel</vt:lpstr>
      <vt:lpstr>Times New Roman</vt:lpstr>
      <vt:lpstr>Wingdings</vt:lpstr>
      <vt:lpstr>Параллакс</vt:lpstr>
      <vt:lpstr>Тема 5. Організація управління підприємством</vt:lpstr>
      <vt:lpstr>Менеджмент (англ. manage управляти) – вид діяльності, спрямованої на досягнення певних передбачених цілей виробничо-господарською організацією (підприємством), яка функціонує в ринкових умовах, шляхом раціонального використання її матеріальних, трудових і фінансових ресурсів. У спрощеному розумінні менеджмент – це вміння досягати поставленої мети, використовуючи працю, інтелект, мотиви поведінки інших людей. </vt:lpstr>
      <vt:lpstr>Функції менеджменту:</vt:lpstr>
      <vt:lpstr>Планування – це свідома діяльність керівництва організації щодо регулювання її майбутньої діяльності через комплекс дій та рішень, які б допомогли організації досягнути своїх цілей. Функції планування:</vt:lpstr>
      <vt:lpstr>Види планування:</vt:lpstr>
      <vt:lpstr>Бізнес-план являє собою письмовий документ, в якому викладено сутність підприємницької ідеї, шляхи й засоби її реалізації та охарактеризовано ринкові, виробничі, організаційні та фінансові аспекти майбутнього проекту, а також особливості управління ними</vt:lpstr>
      <vt:lpstr>Презентація PowerPoint</vt:lpstr>
      <vt:lpstr>Складові бізнес-плану:</vt:lpstr>
      <vt:lpstr>Етапи організаційного процесу:</vt:lpstr>
      <vt:lpstr>Презентація PowerPoint</vt:lpstr>
      <vt:lpstr>Типи організаційних структур управління:</vt:lpstr>
      <vt:lpstr>Презентація PowerPoint</vt:lpstr>
      <vt:lpstr>Лінійно-штабна організаційна структура – різновид лінійної оргструктури. За такої структури для розвантаження вищого керівництва створюється штаб, до складу якого включають фахівців з різних видів діяльності.</vt:lpstr>
      <vt:lpstr>Функціональна структура управління. Для виконання певних функцій управління утворюються окремі управлінські підрозділи, які передають виконавцям обов’язкові для них рішення, тобто функціональний керівник в межах своєї сфери діяльності здійснює керівництво виконавцями </vt:lpstr>
      <vt:lpstr>Лінійно-функціональна організаційна структура –  комбінація лінійної та функціональної структур. Основний принцип - розмежування повноважень і відповідальності за функціями та прийняття рішень по вертикалі.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Організація управління підприємством</dc:title>
  <dc:creator>Админ</dc:creator>
  <cp:lastModifiedBy>Олена Олена</cp:lastModifiedBy>
  <cp:revision>9</cp:revision>
  <dcterms:created xsi:type="dcterms:W3CDTF">2017-04-09T07:21:59Z</dcterms:created>
  <dcterms:modified xsi:type="dcterms:W3CDTF">2022-10-27T13:14:48Z</dcterms:modified>
</cp:coreProperties>
</file>