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4660"/>
  </p:normalViewPr>
  <p:slideViewPr>
    <p:cSldViewPr snapToGrid="0">
      <p:cViewPr>
        <p:scale>
          <a:sx n="57" d="100"/>
          <a:sy n="57" d="100"/>
        </p:scale>
        <p:origin x="-197" y="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0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7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3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4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2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2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9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8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3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50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3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7DEE-65B4-40B9-A0E8-D71D9AA473D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93CE-777C-4B72-9870-F9A11F29B3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1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35" y="159026"/>
            <a:ext cx="9223513" cy="19480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Стадії вчинення кримінального правопорушення 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2184849"/>
            <a:ext cx="3624407" cy="4334632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7649003" y="6597235"/>
            <a:ext cx="3714744" cy="109938"/>
          </a:xfrm>
          <a:prstGeom prst="roundRect">
            <a:avLst/>
          </a:prstGeom>
          <a:solidFill>
            <a:sysClr val="window" lastClr="FFFFFF"/>
          </a:solidFill>
          <a:ln w="48000" cap="flat" cmpd="thickThin" algn="ctr">
            <a:solidFill>
              <a:srgbClr val="F0AD0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Рисунок 6" descr="к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307" y="2316163"/>
            <a:ext cx="2428891" cy="300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24539" y="218661"/>
            <a:ext cx="7017026" cy="115293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Готування до кримінального правопорушення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8539" y="1669774"/>
            <a:ext cx="11748052" cy="14511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отуванням до </a:t>
            </a:r>
            <a:r>
              <a:rPr lang="uk-UA" sz="2400" b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підшукування або пристосування засобів</a:t>
            </a:r>
          </a:p>
          <a:p>
            <a:pPr algn="ctr"/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знарядь, підшукування співучасників або змова на вчинення </a:t>
            </a:r>
            <a:r>
              <a:rPr lang="uk-UA" sz="2400" b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ctr"/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 перешкод, а також інше умисне створення умов для вчинення </a:t>
            </a:r>
            <a:r>
              <a:rPr lang="uk-UA" sz="2400" b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661" y="3279913"/>
            <a:ext cx="11807687" cy="143123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Підшукування засобів чи знарядь для вчинення </a:t>
            </a:r>
            <a:r>
              <a:rPr lang="uk-UA" sz="24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будь-які</a:t>
            </a:r>
          </a:p>
          <a:p>
            <a:pPr algn="ctr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 щодо придбання, одержання, тимчасового запозичення, купівлі, пошуку, винайдення тощо засобів чи знарядь для вчинення </a:t>
            </a:r>
            <a:r>
              <a:rPr lang="uk-UA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539" y="4929809"/>
            <a:ext cx="11748052" cy="16498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 засобів чи знарядь для вчинення </a:t>
            </a:r>
            <a:r>
              <a:rPr lang="uk-UA" sz="2400" b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будь-</a:t>
            </a:r>
          </a:p>
          <a:p>
            <a:pPr algn="ctr"/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дії щодо виготовлення або зміни предметів, унаслідок чого вони</a:t>
            </a:r>
          </a:p>
          <a:p>
            <a:pPr algn="ctr"/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стають придатними, більш зручними або більш ефективними для</a:t>
            </a:r>
          </a:p>
          <a:p>
            <a:pPr algn="ctr"/>
            <a:r>
              <a:rPr lang="uk-UA" sz="24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 застосування.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88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37322" y="318052"/>
            <a:ext cx="11251095" cy="153062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Підшукування співучасників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будь-які дії щодо притягнення,</a:t>
            </a:r>
          </a:p>
          <a:p>
            <a:pPr algn="ctr"/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до вчинення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інших осіб: виконавця (співвиконавця),</a:t>
            </a:r>
          </a:p>
          <a:p>
            <a:pPr algn="ctr"/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організатора, підмовника або пособника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6957" y="2027583"/>
            <a:ext cx="11290852" cy="11926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Змова на вчинення </a:t>
            </a:r>
            <a:r>
              <a:rPr lang="uk-UA" sz="28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попередній зговір двох або більше</a:t>
            </a:r>
          </a:p>
          <a:p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з метою спільного вчинення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7322" y="3399183"/>
            <a:ext cx="11410121" cy="117281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 перешкод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ліквідація перешкод, позбавлення від перепон, які заважають учиненню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здійсненню протиправного наміру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7322" y="4790661"/>
            <a:ext cx="11350487" cy="182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Інше умисне створення умов для вчинення </a:t>
            </a:r>
            <a:r>
              <a:rPr lang="uk-UA" sz="28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— це найрізноманітніші дії, що створюють можливість для вчинення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48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11966" y="198782"/>
            <a:ext cx="9978887" cy="8746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 готування до </a:t>
            </a:r>
            <a:r>
              <a:rPr lang="uk-UA" sz="2800" b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від виявлення умислу</a:t>
            </a:r>
            <a:endParaRPr lang="uk-U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7322" y="1530625"/>
            <a:ext cx="11529391" cy="449248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виявленні умислу відсутні самі дія чи бездіяльність, тому виявлення умислу не розглядається як стадія вчинення </a:t>
            </a:r>
            <a:r>
              <a:rPr lang="uk-UA" sz="40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не тягне за собою</a:t>
            </a:r>
          </a:p>
          <a:p>
            <a:pPr algn="ctr"/>
            <a:r>
              <a:rPr lang="uk-UA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 відповідальності</a:t>
            </a:r>
            <a:endParaRPr lang="uk-U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68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33670" y="437322"/>
            <a:ext cx="10137913" cy="89452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5.Замах на кримінальне правопорушення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8904" y="1709530"/>
            <a:ext cx="11847444" cy="24847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амахом на </a:t>
            </a:r>
            <a:r>
              <a:rPr lang="uk-UA" sz="2800" b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вчинення особою з прямим умислом діяння (дії або</a:t>
            </a:r>
          </a:p>
          <a:p>
            <a:pPr algn="ctr"/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бездіяльності), безпосередньо спрямованого на вчинення </a:t>
            </a:r>
            <a:r>
              <a:rPr lang="uk-UA" sz="2800" b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передбаченого відповідною статтею Особливої частини ККУ, якщо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цьому </a:t>
            </a:r>
            <a:r>
              <a:rPr lang="uk-UA" sz="2800" b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було доведено до кінця з причин, що не залежали від її волі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818" y="4405745"/>
            <a:ext cx="11783291" cy="211974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</a:t>
            </a:r>
            <a:r>
              <a:rPr lang="uk-UA" sz="2800" b="1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невдала спроба посягання на об’єкт; діяння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заподіює шкоди або хоча і заподіює, але не в тому обсязі, на який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 умисел у винного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58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32709" y="290945"/>
            <a:ext cx="7564582" cy="97674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ЗАМАХУ НА КР.ПР.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2509" y="1558636"/>
            <a:ext cx="11409218" cy="19534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ч. 2 ст. 15 КК 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є </a:t>
            </a:r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закінченим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якщо осо-</a:t>
            </a:r>
          </a:p>
          <a:p>
            <a:pPr algn="ctr"/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 виконала усі дії, які вважала необхідними для доведення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</a:t>
            </a:r>
          </a:p>
          <a:p>
            <a:pPr algn="ctr"/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кінця, але </a:t>
            </a:r>
            <a:r>
              <a:rPr lang="uk-UA" sz="2800" b="0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було закінчено з причин, які не залежали від її волі </a:t>
            </a:r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(невдала</a:t>
            </a:r>
            <a:r>
              <a:rPr lang="uk-UA" sz="2800" b="1" i="1" u="sng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спроба</a:t>
            </a:r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4073" y="3761509"/>
            <a:ext cx="11471563" cy="266007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ч. 3 ст. 15 КК замах на 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є </a:t>
            </a:r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незакінченим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якщо особа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причин, що не залежали від її волі, не вчинила всіх дій, які вважала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 для доведення 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кінця.</a:t>
            </a:r>
          </a:p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(перерваний замах)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9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35182" y="290945"/>
            <a:ext cx="10557163" cy="130925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придатності об’єкта (предмета) і засобів посягань розрізняють придатний замах на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непридатний замах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6255" y="1891145"/>
            <a:ext cx="11783290" cy="18495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непридатний об’єкт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(він може бути закінченим або незакінченим) можливий тоді, коли об’єкт (предмет) не має необхідних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 (ознак) або зовсім відсутній, унаслідок чого винний не може</a:t>
            </a:r>
          </a:p>
          <a:p>
            <a:pPr algn="ctr"/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uk-UA" sz="2800" b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кінця (Приклад: постріл у труп)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4073236"/>
            <a:ext cx="11658600" cy="243147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із непридатними засобами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(він також може бути як закінченим, так і незакінченим) є тоді, коли особа помилково чи через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незнання застосовує такі засоби, за допомогою яких унаслідок їх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об’єктивних властивостей неможливо завершити </a:t>
            </a:r>
            <a:r>
              <a:rPr lang="uk-UA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12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7818" y="290945"/>
            <a:ext cx="11637818" cy="9559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</a:t>
            </a: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замаху на </a:t>
            </a:r>
            <a:r>
              <a:rPr lang="ru-RU" sz="28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закінченого</a:t>
            </a: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613564" y="1392382"/>
            <a:ext cx="193270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3291" y="2015836"/>
            <a:ext cx="11492345" cy="1600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</a:t>
            </a:r>
            <a:r>
              <a:rPr lang="uk-UA" sz="32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відрізняється від закінченого </a:t>
            </a:r>
            <a:r>
              <a:rPr lang="uk-UA" sz="32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об’єктивною</a:t>
            </a:r>
            <a:r>
              <a:rPr lang="uk-UA" sz="32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стороною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3291" y="4073236"/>
            <a:ext cx="6005945" cy="2369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 замаху на </a:t>
            </a:r>
            <a:r>
              <a:rPr lang="uk-UA" sz="32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b="1" i="1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готування до </a:t>
            </a:r>
            <a:r>
              <a:rPr lang="uk-UA" sz="32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546273" y="4800600"/>
            <a:ext cx="353291" cy="893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11292" y="4073236"/>
            <a:ext cx="4821382" cy="2369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 опрацювання – конспект письмово + вивчення </a:t>
            </a:r>
            <a:endParaRPr lang="ru-RU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33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96291" y="249382"/>
            <a:ext cx="9518073" cy="145472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Кримінальна відповідальність за незакінчене кримінальне правопорушення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9383" y="1932709"/>
            <a:ext cx="11658600" cy="46135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ідставою відповідальності за готування до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 за замах на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може бути лише встановлення</a:t>
            </a:r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діянні особи </a:t>
            </a:r>
            <a:r>
              <a:rPr lang="uk-UA" sz="36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</a:t>
            </a:r>
            <a:r>
              <a:rPr lang="uk-UA" sz="3600" b="1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готуванні до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 замаху на</a:t>
            </a:r>
            <a:r>
              <a:rPr lang="uk-UA" sz="36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є склад незакінченого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відповідно — склад готування</a:t>
            </a:r>
          </a:p>
          <a:p>
            <a:pPr algn="ctr"/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або склад замаху на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03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80655" y="2327564"/>
            <a:ext cx="10183091" cy="405245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 незакінченого </a:t>
            </a:r>
            <a:r>
              <a:rPr lang="uk-UA" sz="2800" b="1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(готування до </a:t>
            </a:r>
            <a:r>
              <a:rPr lang="uk-UA" sz="2800" b="1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 замаху на </a:t>
            </a:r>
            <a:r>
              <a:rPr lang="uk-UA" sz="2800" b="1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згідно зі</a:t>
            </a:r>
          </a:p>
          <a:p>
            <a:pPr algn="ctr"/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16 КК необхідно посилатися на ст. 14 або 15 і на ту статтю Особливої частини КК, яка передбачає відповідальність за закінчене</a:t>
            </a:r>
          </a:p>
          <a:p>
            <a:pPr algn="ctr"/>
            <a:r>
              <a:rPr lang="uk-UA" sz="2800" b="1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якого суб’єкт готувався чи на який вчинив замах</a:t>
            </a:r>
            <a:endParaRPr lang="uk-U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27364" y="374073"/>
            <a:ext cx="10910454" cy="14962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 НЕЗАКІНЧЕНОГО КР.ПР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58636" y="270163"/>
            <a:ext cx="9310255" cy="108065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7.Добровільна відмова від кримінального правопорушення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1704109"/>
            <a:ext cx="11471564" cy="19534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</a:t>
            </a:r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ст. 17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 добровільною відмовою є остаточне припинення особою за своєю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волею готування до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або замаху на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якщо при цьому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усвідомлювала можливість доведення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кінця.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73" y="3927764"/>
            <a:ext cx="11326091" cy="253538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Остаточне припинення готування до </a:t>
            </a:r>
            <a:r>
              <a:rPr lang="uk-UA" sz="24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або замаху на </a:t>
            </a:r>
            <a:r>
              <a:rPr lang="uk-UA" sz="24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повну (цілковиту) відмову від доведення </a:t>
            </a:r>
            <a:r>
              <a:rPr lang="uk-UA" sz="24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кінця, </a:t>
            </a:r>
            <a:r>
              <a:rPr lang="uk-UA" sz="24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дійсну і безповоротну відмову особи від учинення задуманого нею</a:t>
            </a:r>
          </a:p>
          <a:p>
            <a:pPr algn="ctr"/>
            <a:r>
              <a:rPr lang="uk-UA" sz="24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відсутність наміру його продовжити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2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61861" y="178904"/>
            <a:ext cx="6042991" cy="9541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957" y="1808922"/>
            <a:ext cx="111715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стадій кримінального правопорушення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Закінчене кримінальне правопорушення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Незакінчене кримінальне правопорушення та його види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Готування до кримінального правопорушення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кримінальне правопорушення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 відповідальність за незакінчене кримінальне правопорушення</a:t>
            </a:r>
          </a:p>
          <a:p>
            <a:pPr marL="342900" indent="-342900"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Добровільна відмова від кримінального правопорушення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79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11727" y="374073"/>
            <a:ext cx="11367655" cy="29510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є добровільною відмовою від </a:t>
            </a:r>
            <a:r>
              <a:rPr lang="uk-UA" sz="2800" b="1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відмова від повторення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 після закінченого замаху на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оскільки винний зробив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усе, що він вважав за необхідне для вчинення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але з незалежних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нього причин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було доведено до кінця і, зокрема, не на-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 суспільно небезпечні наслідки в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матеріальним складом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1727" y="3512126"/>
            <a:ext cx="11367655" cy="266007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Добровільна відмова від </a:t>
            </a:r>
            <a:r>
              <a:rPr lang="uk-UA" sz="2800" b="1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можлива тільки</a:t>
            </a:r>
          </a:p>
          <a:p>
            <a:pPr algn="ctr"/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незакінченому </a:t>
            </a:r>
            <a:r>
              <a:rPr lang="uk-UA" sz="2800" b="1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лише до моменту закінчення </a:t>
            </a:r>
            <a:r>
              <a:rPr lang="uk-UA" sz="28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бо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в цьому разі особа може ліквідувати (припинити) створену нею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 заподіяння шкоди об’єкту, який охороняється кримінальним законом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1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6254" y="353290"/>
            <a:ext cx="11658600" cy="613063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стадії готування до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незакінченому замаху 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добровільна відмова можлива в усіх</a:t>
            </a:r>
          </a:p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ипадках.</a:t>
            </a:r>
          </a:p>
          <a:p>
            <a:pPr algn="ctr"/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стадії закінченого замаху на </a:t>
            </a:r>
            <a:r>
              <a:rPr lang="uk-UA" sz="36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добровільна відмова можлива тільки в тих випадках, коли між вчиненим діянням та ймовірним</a:t>
            </a:r>
          </a:p>
          <a:p>
            <a:pPr algn="ctr"/>
            <a:r>
              <a:rPr lang="uk-UA" sz="3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настанням суспільно небезпечних наслідків є певний проміжок часу</a:t>
            </a:r>
            <a:endParaRPr lang="uk-U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59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27364" y="187038"/>
            <a:ext cx="10868891" cy="81049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 наслідки добровільної відмови від </a:t>
            </a:r>
            <a:r>
              <a:rPr lang="uk-UA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2673" y="1392382"/>
            <a:ext cx="11035145" cy="151707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соба, яка добровільно відмовилася від доведення</a:t>
            </a:r>
          </a:p>
          <a:p>
            <a:pPr algn="ctr"/>
            <a:r>
              <a:rPr lang="uk-UA" sz="32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кінця, не підлягає кримінальній відповідальності за вчинені нею готування до </a:t>
            </a:r>
            <a:r>
              <a:rPr lang="uk-UA" sz="32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або замах на </a:t>
            </a:r>
            <a:r>
              <a:rPr lang="uk-UA" sz="3200" b="0" i="0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32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7365" y="3241964"/>
            <a:ext cx="5694218" cy="290945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 добровільної відмови від </a:t>
            </a:r>
            <a:r>
              <a:rPr lang="uk-UA" sz="4000" b="1" i="1" u="none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від дійового каяття</a:t>
            </a:r>
            <a:endParaRPr lang="uk-U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525491" y="4218709"/>
            <a:ext cx="540327" cy="997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35982" y="3304309"/>
            <a:ext cx="4488873" cy="28471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 опрацювання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46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54727" y="1330036"/>
            <a:ext cx="8936182" cy="351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увагу!!!</a:t>
            </a:r>
            <a:endParaRPr lang="ru-RU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9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2330" y="258417"/>
            <a:ext cx="9263269" cy="133184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buFontTx/>
              <a:buAutoNum type="arabicPeriod"/>
            </a:pPr>
            <a:r>
              <a:rPr lang="uk-UA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стадій кримінального правопорушення</a:t>
            </a:r>
            <a:endPara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8842" y="1928190"/>
            <a:ext cx="11390243" cy="250466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кримінального правопорушення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передбачені КК, суспільно небезпечні етапи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вчинення, які істотно різняться між собою ступенем реалізації</a:t>
            </a:r>
            <a:r>
              <a:rPr lang="uk-UA" sz="2800" b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 наміру, тобто характером діяння (дії або бездіяльності) та моментом його закінчення (припинення), а тим самим і ступенем тяжкості вчиненого особою діяння</a:t>
            </a:r>
            <a:r>
              <a:rPr lang="ru-RU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8783" y="4631635"/>
            <a:ext cx="11410121" cy="19281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 більше реалізований умисел, тим більшою мірою вчинене кримінальне правопорушення, тим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більшу шкоду</a:t>
            </a:r>
            <a:r>
              <a:rPr lang="uk-UA" sz="2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заподіяти чи заподіює винний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2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11965" y="357809"/>
            <a:ext cx="9680713" cy="8547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стадій кримінального правопорушення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7687" y="1311965"/>
            <a:ext cx="3737113" cy="97403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застосуванні норм про: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14800" y="1500808"/>
            <a:ext cx="397565" cy="596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10539" y="1470991"/>
            <a:ext cx="6897757" cy="504907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1.Добровільну відмову від вчинення кримінального правопорушення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2.Про наявність чи відсутність кримінального правопорушення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 момент учинення протиправного посягання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4.Про місце вчинення кримінального правопорушення 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5.Про необхідну самооборону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6.Затримання особи, яка вчинила кримінальне правопорушення…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8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90869" y="298173"/>
            <a:ext cx="9104243" cy="93427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стадій кримінального правопорушення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808" y="1590261"/>
            <a:ext cx="5605669" cy="139147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Готування до кримінального правопорушення (ст.14 ККУ)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174" y="3220278"/>
            <a:ext cx="5685183" cy="12722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кримінальне правопорушення (ст. 15 ККУ)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808" y="4731026"/>
            <a:ext cx="5605669" cy="14113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Закінчене кримінальне правопорушення (ч.1 ст.13 ККУ)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182139" y="1590261"/>
            <a:ext cx="496957" cy="2922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57391" y="2087217"/>
            <a:ext cx="4174435" cy="19083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Незакінчене кримінальне правопорушення (ч.2 ст.13 ККУ)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1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62470" y="159027"/>
            <a:ext cx="7076660" cy="115293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Закінчене кримінальне правопорушення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8540" y="1570382"/>
            <a:ext cx="11728174" cy="14908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Закінченим кримінальним правопорушенням 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 діяння, яке містить усі ознаки складу кримінального правопорушення, передбаченого відповідною статтею Особливої частини КК (ч. 1 ст. 13 КК)</a:t>
            </a:r>
          </a:p>
        </p:txBody>
      </p:sp>
      <p:sp>
        <p:nvSpPr>
          <p:cNvPr id="4" name="Овал 3"/>
          <p:cNvSpPr/>
          <p:nvPr/>
        </p:nvSpPr>
        <p:spPr>
          <a:xfrm>
            <a:off x="775252" y="3319670"/>
            <a:ext cx="4472609" cy="10137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 сторона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Крест 4"/>
          <p:cNvSpPr/>
          <p:nvPr/>
        </p:nvSpPr>
        <p:spPr>
          <a:xfrm>
            <a:off x="5367130" y="3558209"/>
            <a:ext cx="536713" cy="39756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81530" y="3319668"/>
            <a:ext cx="4353339" cy="10933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Суб'єктивна сторона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540" y="4671391"/>
            <a:ext cx="11569147" cy="182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закінчення кримінального правопорушення є різним залежно від конструкції складу кримінального </a:t>
            </a:r>
            <a:r>
              <a:rPr lang="uk-UA" sz="3600" b="0" i="0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</a:t>
            </a:r>
            <a:r>
              <a:rPr lang="ru-RU" sz="36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1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8539" y="139148"/>
            <a:ext cx="11608904" cy="9939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закінчення кримінальних правопорушень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8784" y="1630017"/>
            <a:ext cx="4731026" cy="10336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матеріальним складом 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6277" y="1411357"/>
            <a:ext cx="6341165" cy="15306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моменту, коли настав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зазначений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диспозиції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 Особливої частини КК суспільно небезпечний наслідок або небезпека його заподіяння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087" y="3299795"/>
            <a:ext cx="4731026" cy="117281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формальним складом </a:t>
            </a:r>
            <a:endParaRPr lang="ru-RU" sz="32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6276" y="3140769"/>
            <a:ext cx="6341165" cy="13318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акінчене з моменту вчинення самого діяння незалежно від настання суспільно небезпечних наслідків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539" y="5267739"/>
            <a:ext cx="4552122" cy="13119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усіченим складом </a:t>
            </a:r>
            <a:endParaRPr lang="ru-RU" sz="32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6278" y="4770783"/>
            <a:ext cx="6341165" cy="208721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закінчення кримінального правопорушення</a:t>
            </a:r>
            <a:r>
              <a:rPr lang="uk-UA" sz="2400" b="1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b="1" i="0" u="none" strike="noStrike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переноситься законодавцем на попередню стадію, коли винний ще</a:t>
            </a:r>
          </a:p>
          <a:p>
            <a:pPr algn="ctr"/>
            <a:r>
              <a:rPr lang="uk-UA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виконав усіх дій для заподіяння шкоди об’єкту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5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8418" y="178904"/>
            <a:ext cx="11529391" cy="200770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Триваюче кримінальне правопорушення </a:t>
            </a:r>
            <a:r>
              <a:rPr lang="uk-UA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діяння (дія або бездіяльність), ознаки якого передбачено однією статтею або частиною статті</a:t>
            </a:r>
            <a:r>
              <a:rPr lang="uk-UA" sz="2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 і яке (це діяння) безперервно вчиняється (триває) протягом невизначеного часу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026" y="2445026"/>
            <a:ext cx="11668539" cy="9541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Триваючі </a:t>
            </a:r>
            <a:r>
              <a:rPr lang="uk-UA" sz="28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8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закінченими з моменту припинення вчинення</a:t>
            </a:r>
          </a:p>
          <a:p>
            <a:pPr algn="ctr"/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 або з моменту настання події, яка виключає його вчинення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8418" y="3518451"/>
            <a:ext cx="11688417" cy="18685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Продовжуване </a:t>
            </a:r>
            <a:r>
              <a:rPr lang="uk-UA" sz="2400" b="1" i="1" u="sng" strike="noStrike" baseline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b="1" i="1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діяння, ознаки якого передбачено однією статтею або частиною статті КК і яке складається з двох або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тотожних протиправних дій, що мають єдиний протиправний намір</a:t>
            </a:r>
          </a:p>
          <a:p>
            <a:pPr algn="ctr"/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(єдиний умисел та загальну мету) і утворюють у своїй сукупності</a:t>
            </a:r>
          </a:p>
          <a:p>
            <a:pPr algn="ctr"/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єдине кримінальне правопорушення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8418" y="5506276"/>
            <a:ext cx="11728173" cy="11926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акінчене </a:t>
            </a:r>
            <a:r>
              <a:rPr lang="uk-UA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моменту вчинення останнього протиправного діяння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01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11357" y="258416"/>
            <a:ext cx="9601200" cy="139147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3.Незакінчене кримінальне правопорушення та його види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8783" y="1967948"/>
            <a:ext cx="11708295" cy="16896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Незакінчене кримінальне правопорушення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умисне, суспільно небезпечне</a:t>
            </a:r>
          </a:p>
          <a:p>
            <a:pPr algn="ctr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діяння (дія чи бездіяльність), яке не містить усіх ознак складу </a:t>
            </a:r>
            <a:r>
              <a:rPr lang="uk-UA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ctr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передбаченого відповідною статтею Особливої частини КК, у зв’язку з тим, що </a:t>
            </a:r>
            <a:r>
              <a:rPr lang="uk-UA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Кр.Пр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було доведено до кінця з причин, які не залежали від волі винного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661" y="3836504"/>
            <a:ext cx="11628782" cy="14511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Незакінчене кримінальне правопорушення </a:t>
            </a:r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 бути вчинено шляхом як активної поведінки - дією, так і пасивної - бездіяльністю. Спільним для них є те, що вони (ці діяння) спрямовані на вчинення закінченого кримінального правопорушення,</a:t>
            </a:r>
          </a:p>
          <a:p>
            <a:pPr algn="just"/>
            <a:r>
              <a:rPr lang="uk-UA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заподіяння шкоди об’єкту і створюють для нього небезпеку</a:t>
            </a: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8661" y="5546035"/>
            <a:ext cx="4035287" cy="11131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НЕЗАКІНЧЕНОГО КР.ПР.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53948" y="5715000"/>
            <a:ext cx="477079" cy="775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69565" y="5546035"/>
            <a:ext cx="3220278" cy="13119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ГОТУВАННЯ ДО КР.ПР.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8289235" y="5809421"/>
            <a:ext cx="477079" cy="58640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05460" y="5546035"/>
            <a:ext cx="3286540" cy="131196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ЗАМАХ НА КР.ПР.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1667</Words>
  <Application>Microsoft Office PowerPoint</Application>
  <PresentationFormat>Широкоэкранный</PresentationFormat>
  <Paragraphs>135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Володимир Петров</cp:lastModifiedBy>
  <cp:revision>35</cp:revision>
  <dcterms:created xsi:type="dcterms:W3CDTF">2020-09-16T17:12:52Z</dcterms:created>
  <dcterms:modified xsi:type="dcterms:W3CDTF">2023-11-27T11:03:16Z</dcterms:modified>
</cp:coreProperties>
</file>