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3" d="100"/>
          <a:sy n="83" d="100"/>
        </p:scale>
        <p:origin x="45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A92B54-EDBB-D280-CE7B-ECB2EBF95BE2}"/>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a16="http://schemas.microsoft.com/office/drawing/2014/main" id="{C9B57A82-4263-CFE5-3BE8-8A6011518D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a16="http://schemas.microsoft.com/office/drawing/2014/main" id="{1CC76EDF-BF03-3127-549E-9D57B0EA063F}"/>
              </a:ext>
            </a:extLst>
          </p:cNvPr>
          <p:cNvSpPr>
            <a:spLocks noGrp="1"/>
          </p:cNvSpPr>
          <p:nvPr>
            <p:ph type="dt" sz="half" idx="10"/>
          </p:nvPr>
        </p:nvSpPr>
        <p:spPr/>
        <p:txBody>
          <a:bodyPr/>
          <a:lstStyle/>
          <a:p>
            <a:fld id="{E8AEADF1-A0C3-47BB-B6CA-CFB81077B7AE}" type="datetimeFigureOut">
              <a:rPr lang="uk-UA" smtClean="0"/>
              <a:t>02.11.2022</a:t>
            </a:fld>
            <a:endParaRPr lang="uk-UA"/>
          </a:p>
        </p:txBody>
      </p:sp>
      <p:sp>
        <p:nvSpPr>
          <p:cNvPr id="5" name="Нижний колонтитул 4">
            <a:extLst>
              <a:ext uri="{FF2B5EF4-FFF2-40B4-BE49-F238E27FC236}">
                <a16:creationId xmlns:a16="http://schemas.microsoft.com/office/drawing/2014/main" id="{A876B30B-04F2-0AD0-82A5-7650C02BCABC}"/>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F2B6DEA0-88DD-075A-5904-9B7125B7B30D}"/>
              </a:ext>
            </a:extLst>
          </p:cNvPr>
          <p:cNvSpPr>
            <a:spLocks noGrp="1"/>
          </p:cNvSpPr>
          <p:nvPr>
            <p:ph type="sldNum" sz="quarter" idx="12"/>
          </p:nvPr>
        </p:nvSpPr>
        <p:spPr/>
        <p:txBody>
          <a:bodyPr/>
          <a:lstStyle/>
          <a:p>
            <a:fld id="{F5AB1CCE-D19D-4328-9CE0-2DBAA07C5E0D}" type="slidenum">
              <a:rPr lang="uk-UA" smtClean="0"/>
              <a:t>‹#›</a:t>
            </a:fld>
            <a:endParaRPr lang="uk-UA"/>
          </a:p>
        </p:txBody>
      </p:sp>
    </p:spTree>
    <p:extLst>
      <p:ext uri="{BB962C8B-B14F-4D97-AF65-F5344CB8AC3E}">
        <p14:creationId xmlns:p14="http://schemas.microsoft.com/office/powerpoint/2010/main" val="1432234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1E0717-282E-8428-E105-83E96AAA4C28}"/>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CEE6871E-7872-DE05-D301-3663EBEA2D5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0188C3C8-99F1-7D92-CB73-2A21143C728D}"/>
              </a:ext>
            </a:extLst>
          </p:cNvPr>
          <p:cNvSpPr>
            <a:spLocks noGrp="1"/>
          </p:cNvSpPr>
          <p:nvPr>
            <p:ph type="dt" sz="half" idx="10"/>
          </p:nvPr>
        </p:nvSpPr>
        <p:spPr/>
        <p:txBody>
          <a:bodyPr/>
          <a:lstStyle/>
          <a:p>
            <a:fld id="{E8AEADF1-A0C3-47BB-B6CA-CFB81077B7AE}" type="datetimeFigureOut">
              <a:rPr lang="uk-UA" smtClean="0"/>
              <a:t>02.11.2022</a:t>
            </a:fld>
            <a:endParaRPr lang="uk-UA"/>
          </a:p>
        </p:txBody>
      </p:sp>
      <p:sp>
        <p:nvSpPr>
          <p:cNvPr id="5" name="Нижний колонтитул 4">
            <a:extLst>
              <a:ext uri="{FF2B5EF4-FFF2-40B4-BE49-F238E27FC236}">
                <a16:creationId xmlns:a16="http://schemas.microsoft.com/office/drawing/2014/main" id="{F400D8C6-F338-7BEF-C975-72235DA8B134}"/>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DF777C06-1B3F-016D-EA81-FE3BE6DA8EEA}"/>
              </a:ext>
            </a:extLst>
          </p:cNvPr>
          <p:cNvSpPr>
            <a:spLocks noGrp="1"/>
          </p:cNvSpPr>
          <p:nvPr>
            <p:ph type="sldNum" sz="quarter" idx="12"/>
          </p:nvPr>
        </p:nvSpPr>
        <p:spPr/>
        <p:txBody>
          <a:bodyPr/>
          <a:lstStyle/>
          <a:p>
            <a:fld id="{F5AB1CCE-D19D-4328-9CE0-2DBAA07C5E0D}" type="slidenum">
              <a:rPr lang="uk-UA" smtClean="0"/>
              <a:t>‹#›</a:t>
            </a:fld>
            <a:endParaRPr lang="uk-UA"/>
          </a:p>
        </p:txBody>
      </p:sp>
    </p:spTree>
    <p:extLst>
      <p:ext uri="{BB962C8B-B14F-4D97-AF65-F5344CB8AC3E}">
        <p14:creationId xmlns:p14="http://schemas.microsoft.com/office/powerpoint/2010/main" val="319635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2B2E0EFE-B7C4-8274-1DFB-081BA7E13A19}"/>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64B1E064-E054-034E-601C-782D6F14F885}"/>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1CC6C8C5-8A16-6D43-88CC-172D8E9EE413}"/>
              </a:ext>
            </a:extLst>
          </p:cNvPr>
          <p:cNvSpPr>
            <a:spLocks noGrp="1"/>
          </p:cNvSpPr>
          <p:nvPr>
            <p:ph type="dt" sz="half" idx="10"/>
          </p:nvPr>
        </p:nvSpPr>
        <p:spPr/>
        <p:txBody>
          <a:bodyPr/>
          <a:lstStyle/>
          <a:p>
            <a:fld id="{E8AEADF1-A0C3-47BB-B6CA-CFB81077B7AE}" type="datetimeFigureOut">
              <a:rPr lang="uk-UA" smtClean="0"/>
              <a:t>02.11.2022</a:t>
            </a:fld>
            <a:endParaRPr lang="uk-UA"/>
          </a:p>
        </p:txBody>
      </p:sp>
      <p:sp>
        <p:nvSpPr>
          <p:cNvPr id="5" name="Нижний колонтитул 4">
            <a:extLst>
              <a:ext uri="{FF2B5EF4-FFF2-40B4-BE49-F238E27FC236}">
                <a16:creationId xmlns:a16="http://schemas.microsoft.com/office/drawing/2014/main" id="{9F5C5A6A-D41E-30A3-8EBB-31EBD5908044}"/>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BBB719CB-9E1E-DF62-881D-38C6A09AA0FB}"/>
              </a:ext>
            </a:extLst>
          </p:cNvPr>
          <p:cNvSpPr>
            <a:spLocks noGrp="1"/>
          </p:cNvSpPr>
          <p:nvPr>
            <p:ph type="sldNum" sz="quarter" idx="12"/>
          </p:nvPr>
        </p:nvSpPr>
        <p:spPr/>
        <p:txBody>
          <a:bodyPr/>
          <a:lstStyle/>
          <a:p>
            <a:fld id="{F5AB1CCE-D19D-4328-9CE0-2DBAA07C5E0D}" type="slidenum">
              <a:rPr lang="uk-UA" smtClean="0"/>
              <a:t>‹#›</a:t>
            </a:fld>
            <a:endParaRPr lang="uk-UA"/>
          </a:p>
        </p:txBody>
      </p:sp>
    </p:spTree>
    <p:extLst>
      <p:ext uri="{BB962C8B-B14F-4D97-AF65-F5344CB8AC3E}">
        <p14:creationId xmlns:p14="http://schemas.microsoft.com/office/powerpoint/2010/main" val="3043940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A8D42AA-0438-BB1E-BAD6-0D271A976B74}"/>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AB5A1BA5-5697-5CEA-1668-3267F5048BAF}"/>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3B1890F9-FE00-CC6D-596B-F75C4C775304}"/>
              </a:ext>
            </a:extLst>
          </p:cNvPr>
          <p:cNvSpPr>
            <a:spLocks noGrp="1"/>
          </p:cNvSpPr>
          <p:nvPr>
            <p:ph type="dt" sz="half" idx="10"/>
          </p:nvPr>
        </p:nvSpPr>
        <p:spPr/>
        <p:txBody>
          <a:bodyPr/>
          <a:lstStyle/>
          <a:p>
            <a:fld id="{E8AEADF1-A0C3-47BB-B6CA-CFB81077B7AE}" type="datetimeFigureOut">
              <a:rPr lang="uk-UA" smtClean="0"/>
              <a:t>02.11.2022</a:t>
            </a:fld>
            <a:endParaRPr lang="uk-UA"/>
          </a:p>
        </p:txBody>
      </p:sp>
      <p:sp>
        <p:nvSpPr>
          <p:cNvPr id="5" name="Нижний колонтитул 4">
            <a:extLst>
              <a:ext uri="{FF2B5EF4-FFF2-40B4-BE49-F238E27FC236}">
                <a16:creationId xmlns:a16="http://schemas.microsoft.com/office/drawing/2014/main" id="{4AA630FB-CAE4-D9FB-B163-7A6FD5190424}"/>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D1B9FE2C-E0F3-AAB9-D253-22307ABFDDF3}"/>
              </a:ext>
            </a:extLst>
          </p:cNvPr>
          <p:cNvSpPr>
            <a:spLocks noGrp="1"/>
          </p:cNvSpPr>
          <p:nvPr>
            <p:ph type="sldNum" sz="quarter" idx="12"/>
          </p:nvPr>
        </p:nvSpPr>
        <p:spPr/>
        <p:txBody>
          <a:bodyPr/>
          <a:lstStyle/>
          <a:p>
            <a:fld id="{F5AB1CCE-D19D-4328-9CE0-2DBAA07C5E0D}" type="slidenum">
              <a:rPr lang="uk-UA" smtClean="0"/>
              <a:t>‹#›</a:t>
            </a:fld>
            <a:endParaRPr lang="uk-UA"/>
          </a:p>
        </p:txBody>
      </p:sp>
    </p:spTree>
    <p:extLst>
      <p:ext uri="{BB962C8B-B14F-4D97-AF65-F5344CB8AC3E}">
        <p14:creationId xmlns:p14="http://schemas.microsoft.com/office/powerpoint/2010/main" val="2987213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91A6A67-FF85-1E95-ECE9-4A6593369385}"/>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a16="http://schemas.microsoft.com/office/drawing/2014/main" id="{BAD91598-5D61-1F42-DB0A-F6326D07B3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14778D67-E89F-EEC6-EB2E-AF9D59EFA126}"/>
              </a:ext>
            </a:extLst>
          </p:cNvPr>
          <p:cNvSpPr>
            <a:spLocks noGrp="1"/>
          </p:cNvSpPr>
          <p:nvPr>
            <p:ph type="dt" sz="half" idx="10"/>
          </p:nvPr>
        </p:nvSpPr>
        <p:spPr/>
        <p:txBody>
          <a:bodyPr/>
          <a:lstStyle/>
          <a:p>
            <a:fld id="{E8AEADF1-A0C3-47BB-B6CA-CFB81077B7AE}" type="datetimeFigureOut">
              <a:rPr lang="uk-UA" smtClean="0"/>
              <a:t>02.11.2022</a:t>
            </a:fld>
            <a:endParaRPr lang="uk-UA"/>
          </a:p>
        </p:txBody>
      </p:sp>
      <p:sp>
        <p:nvSpPr>
          <p:cNvPr id="5" name="Нижний колонтитул 4">
            <a:extLst>
              <a:ext uri="{FF2B5EF4-FFF2-40B4-BE49-F238E27FC236}">
                <a16:creationId xmlns:a16="http://schemas.microsoft.com/office/drawing/2014/main" id="{947CEFD7-1634-AE62-3EEA-DC95C39792ED}"/>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5CE902FD-A4F8-6BF2-CEBE-BBB3956025EA}"/>
              </a:ext>
            </a:extLst>
          </p:cNvPr>
          <p:cNvSpPr>
            <a:spLocks noGrp="1"/>
          </p:cNvSpPr>
          <p:nvPr>
            <p:ph type="sldNum" sz="quarter" idx="12"/>
          </p:nvPr>
        </p:nvSpPr>
        <p:spPr/>
        <p:txBody>
          <a:bodyPr/>
          <a:lstStyle/>
          <a:p>
            <a:fld id="{F5AB1CCE-D19D-4328-9CE0-2DBAA07C5E0D}" type="slidenum">
              <a:rPr lang="uk-UA" smtClean="0"/>
              <a:t>‹#›</a:t>
            </a:fld>
            <a:endParaRPr lang="uk-UA"/>
          </a:p>
        </p:txBody>
      </p:sp>
    </p:spTree>
    <p:extLst>
      <p:ext uri="{BB962C8B-B14F-4D97-AF65-F5344CB8AC3E}">
        <p14:creationId xmlns:p14="http://schemas.microsoft.com/office/powerpoint/2010/main" val="286226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3DEA99-1E67-C55E-D78E-30B95D2E7071}"/>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61BD1A34-26EA-D5F6-AE5D-937D27C6110F}"/>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a16="http://schemas.microsoft.com/office/drawing/2014/main" id="{8182D4B6-2901-7B25-538E-C2A9139BFD6B}"/>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a16="http://schemas.microsoft.com/office/drawing/2014/main" id="{D6D44438-9CEA-25C3-0158-6515D7C19A3E}"/>
              </a:ext>
            </a:extLst>
          </p:cNvPr>
          <p:cNvSpPr>
            <a:spLocks noGrp="1"/>
          </p:cNvSpPr>
          <p:nvPr>
            <p:ph type="dt" sz="half" idx="10"/>
          </p:nvPr>
        </p:nvSpPr>
        <p:spPr/>
        <p:txBody>
          <a:bodyPr/>
          <a:lstStyle/>
          <a:p>
            <a:fld id="{E8AEADF1-A0C3-47BB-B6CA-CFB81077B7AE}" type="datetimeFigureOut">
              <a:rPr lang="uk-UA" smtClean="0"/>
              <a:t>02.11.2022</a:t>
            </a:fld>
            <a:endParaRPr lang="uk-UA"/>
          </a:p>
        </p:txBody>
      </p:sp>
      <p:sp>
        <p:nvSpPr>
          <p:cNvPr id="6" name="Нижний колонтитул 5">
            <a:extLst>
              <a:ext uri="{FF2B5EF4-FFF2-40B4-BE49-F238E27FC236}">
                <a16:creationId xmlns:a16="http://schemas.microsoft.com/office/drawing/2014/main" id="{780B9AF9-19E0-1A1A-73E1-B04571B7AE13}"/>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A47636B7-E20A-351E-9366-805DE963435C}"/>
              </a:ext>
            </a:extLst>
          </p:cNvPr>
          <p:cNvSpPr>
            <a:spLocks noGrp="1"/>
          </p:cNvSpPr>
          <p:nvPr>
            <p:ph type="sldNum" sz="quarter" idx="12"/>
          </p:nvPr>
        </p:nvSpPr>
        <p:spPr/>
        <p:txBody>
          <a:bodyPr/>
          <a:lstStyle/>
          <a:p>
            <a:fld id="{F5AB1CCE-D19D-4328-9CE0-2DBAA07C5E0D}" type="slidenum">
              <a:rPr lang="uk-UA" smtClean="0"/>
              <a:t>‹#›</a:t>
            </a:fld>
            <a:endParaRPr lang="uk-UA"/>
          </a:p>
        </p:txBody>
      </p:sp>
    </p:spTree>
    <p:extLst>
      <p:ext uri="{BB962C8B-B14F-4D97-AF65-F5344CB8AC3E}">
        <p14:creationId xmlns:p14="http://schemas.microsoft.com/office/powerpoint/2010/main" val="1407896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2697EF5-95C3-EA54-E920-2560CCBB603B}"/>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a16="http://schemas.microsoft.com/office/drawing/2014/main" id="{6C6A949B-05B3-0377-FD77-84176C8D76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B8BB99E5-D746-2BF3-499E-4182EC315C8E}"/>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a16="http://schemas.microsoft.com/office/drawing/2014/main" id="{B7105F75-9A27-D696-8F7B-CF4068BC4E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F8E8A244-397F-1310-C209-7AEDDD5F818F}"/>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a16="http://schemas.microsoft.com/office/drawing/2014/main" id="{91EAC6F7-84FA-7B9D-70E8-50D22D212384}"/>
              </a:ext>
            </a:extLst>
          </p:cNvPr>
          <p:cNvSpPr>
            <a:spLocks noGrp="1"/>
          </p:cNvSpPr>
          <p:nvPr>
            <p:ph type="dt" sz="half" idx="10"/>
          </p:nvPr>
        </p:nvSpPr>
        <p:spPr/>
        <p:txBody>
          <a:bodyPr/>
          <a:lstStyle/>
          <a:p>
            <a:fld id="{E8AEADF1-A0C3-47BB-B6CA-CFB81077B7AE}" type="datetimeFigureOut">
              <a:rPr lang="uk-UA" smtClean="0"/>
              <a:t>02.11.2022</a:t>
            </a:fld>
            <a:endParaRPr lang="uk-UA"/>
          </a:p>
        </p:txBody>
      </p:sp>
      <p:sp>
        <p:nvSpPr>
          <p:cNvPr id="8" name="Нижний колонтитул 7">
            <a:extLst>
              <a:ext uri="{FF2B5EF4-FFF2-40B4-BE49-F238E27FC236}">
                <a16:creationId xmlns:a16="http://schemas.microsoft.com/office/drawing/2014/main" id="{69661633-77B3-70C2-C82A-E47E5CBC8E02}"/>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a16="http://schemas.microsoft.com/office/drawing/2014/main" id="{10C8B526-7293-A73F-F2F6-70FC6A725496}"/>
              </a:ext>
            </a:extLst>
          </p:cNvPr>
          <p:cNvSpPr>
            <a:spLocks noGrp="1"/>
          </p:cNvSpPr>
          <p:nvPr>
            <p:ph type="sldNum" sz="quarter" idx="12"/>
          </p:nvPr>
        </p:nvSpPr>
        <p:spPr/>
        <p:txBody>
          <a:bodyPr/>
          <a:lstStyle/>
          <a:p>
            <a:fld id="{F5AB1CCE-D19D-4328-9CE0-2DBAA07C5E0D}" type="slidenum">
              <a:rPr lang="uk-UA" smtClean="0"/>
              <a:t>‹#›</a:t>
            </a:fld>
            <a:endParaRPr lang="uk-UA"/>
          </a:p>
        </p:txBody>
      </p:sp>
    </p:spTree>
    <p:extLst>
      <p:ext uri="{BB962C8B-B14F-4D97-AF65-F5344CB8AC3E}">
        <p14:creationId xmlns:p14="http://schemas.microsoft.com/office/powerpoint/2010/main" val="2700533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CD4409-6E89-9317-50F6-00C6DB7DC8EA}"/>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a16="http://schemas.microsoft.com/office/drawing/2014/main" id="{8AD8BB7A-F793-569C-6F16-46E40A0F9846}"/>
              </a:ext>
            </a:extLst>
          </p:cNvPr>
          <p:cNvSpPr>
            <a:spLocks noGrp="1"/>
          </p:cNvSpPr>
          <p:nvPr>
            <p:ph type="dt" sz="half" idx="10"/>
          </p:nvPr>
        </p:nvSpPr>
        <p:spPr/>
        <p:txBody>
          <a:bodyPr/>
          <a:lstStyle/>
          <a:p>
            <a:fld id="{E8AEADF1-A0C3-47BB-B6CA-CFB81077B7AE}" type="datetimeFigureOut">
              <a:rPr lang="uk-UA" smtClean="0"/>
              <a:t>02.11.2022</a:t>
            </a:fld>
            <a:endParaRPr lang="uk-UA"/>
          </a:p>
        </p:txBody>
      </p:sp>
      <p:sp>
        <p:nvSpPr>
          <p:cNvPr id="4" name="Нижний колонтитул 3">
            <a:extLst>
              <a:ext uri="{FF2B5EF4-FFF2-40B4-BE49-F238E27FC236}">
                <a16:creationId xmlns:a16="http://schemas.microsoft.com/office/drawing/2014/main" id="{197AFB4B-8FC3-4604-8656-8D8A058F0101}"/>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a16="http://schemas.microsoft.com/office/drawing/2014/main" id="{D3BFE8CA-1976-76C8-F016-4F5D1972E849}"/>
              </a:ext>
            </a:extLst>
          </p:cNvPr>
          <p:cNvSpPr>
            <a:spLocks noGrp="1"/>
          </p:cNvSpPr>
          <p:nvPr>
            <p:ph type="sldNum" sz="quarter" idx="12"/>
          </p:nvPr>
        </p:nvSpPr>
        <p:spPr/>
        <p:txBody>
          <a:bodyPr/>
          <a:lstStyle/>
          <a:p>
            <a:fld id="{F5AB1CCE-D19D-4328-9CE0-2DBAA07C5E0D}" type="slidenum">
              <a:rPr lang="uk-UA" smtClean="0"/>
              <a:t>‹#›</a:t>
            </a:fld>
            <a:endParaRPr lang="uk-UA"/>
          </a:p>
        </p:txBody>
      </p:sp>
    </p:spTree>
    <p:extLst>
      <p:ext uri="{BB962C8B-B14F-4D97-AF65-F5344CB8AC3E}">
        <p14:creationId xmlns:p14="http://schemas.microsoft.com/office/powerpoint/2010/main" val="2471374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F93C24E4-2D5F-B019-F101-6AFACEEA60E5}"/>
              </a:ext>
            </a:extLst>
          </p:cNvPr>
          <p:cNvSpPr>
            <a:spLocks noGrp="1"/>
          </p:cNvSpPr>
          <p:nvPr>
            <p:ph type="dt" sz="half" idx="10"/>
          </p:nvPr>
        </p:nvSpPr>
        <p:spPr/>
        <p:txBody>
          <a:bodyPr/>
          <a:lstStyle/>
          <a:p>
            <a:fld id="{E8AEADF1-A0C3-47BB-B6CA-CFB81077B7AE}" type="datetimeFigureOut">
              <a:rPr lang="uk-UA" smtClean="0"/>
              <a:t>02.11.2022</a:t>
            </a:fld>
            <a:endParaRPr lang="uk-UA"/>
          </a:p>
        </p:txBody>
      </p:sp>
      <p:sp>
        <p:nvSpPr>
          <p:cNvPr id="3" name="Нижний колонтитул 2">
            <a:extLst>
              <a:ext uri="{FF2B5EF4-FFF2-40B4-BE49-F238E27FC236}">
                <a16:creationId xmlns:a16="http://schemas.microsoft.com/office/drawing/2014/main" id="{1EF0EEB3-0FB9-AD3D-E64B-A4BFABDB705D}"/>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a16="http://schemas.microsoft.com/office/drawing/2014/main" id="{AB4792EF-3268-EEBF-820A-7BDEF317EFDF}"/>
              </a:ext>
            </a:extLst>
          </p:cNvPr>
          <p:cNvSpPr>
            <a:spLocks noGrp="1"/>
          </p:cNvSpPr>
          <p:nvPr>
            <p:ph type="sldNum" sz="quarter" idx="12"/>
          </p:nvPr>
        </p:nvSpPr>
        <p:spPr/>
        <p:txBody>
          <a:bodyPr/>
          <a:lstStyle/>
          <a:p>
            <a:fld id="{F5AB1CCE-D19D-4328-9CE0-2DBAA07C5E0D}" type="slidenum">
              <a:rPr lang="uk-UA" smtClean="0"/>
              <a:t>‹#›</a:t>
            </a:fld>
            <a:endParaRPr lang="uk-UA"/>
          </a:p>
        </p:txBody>
      </p:sp>
    </p:spTree>
    <p:extLst>
      <p:ext uri="{BB962C8B-B14F-4D97-AF65-F5344CB8AC3E}">
        <p14:creationId xmlns:p14="http://schemas.microsoft.com/office/powerpoint/2010/main" val="1199593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0DA4A29-0424-00FD-06A4-D980639AD6D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a16="http://schemas.microsoft.com/office/drawing/2014/main" id="{D9FFDBC0-5BF0-480D-8880-6EB6BDC4DB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a16="http://schemas.microsoft.com/office/drawing/2014/main" id="{EC18F01E-D0C0-A7AC-0733-FB77054938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640F6C08-9CF5-A7D2-BE3B-963F82C68B22}"/>
              </a:ext>
            </a:extLst>
          </p:cNvPr>
          <p:cNvSpPr>
            <a:spLocks noGrp="1"/>
          </p:cNvSpPr>
          <p:nvPr>
            <p:ph type="dt" sz="half" idx="10"/>
          </p:nvPr>
        </p:nvSpPr>
        <p:spPr/>
        <p:txBody>
          <a:bodyPr/>
          <a:lstStyle/>
          <a:p>
            <a:fld id="{E8AEADF1-A0C3-47BB-B6CA-CFB81077B7AE}" type="datetimeFigureOut">
              <a:rPr lang="uk-UA" smtClean="0"/>
              <a:t>02.11.2022</a:t>
            </a:fld>
            <a:endParaRPr lang="uk-UA"/>
          </a:p>
        </p:txBody>
      </p:sp>
      <p:sp>
        <p:nvSpPr>
          <p:cNvPr id="6" name="Нижний колонтитул 5">
            <a:extLst>
              <a:ext uri="{FF2B5EF4-FFF2-40B4-BE49-F238E27FC236}">
                <a16:creationId xmlns:a16="http://schemas.microsoft.com/office/drawing/2014/main" id="{6A395DC9-4F49-502F-7B53-E3E5D075A765}"/>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41E026E3-20DE-EDE7-346C-EB9814DDABFF}"/>
              </a:ext>
            </a:extLst>
          </p:cNvPr>
          <p:cNvSpPr>
            <a:spLocks noGrp="1"/>
          </p:cNvSpPr>
          <p:nvPr>
            <p:ph type="sldNum" sz="quarter" idx="12"/>
          </p:nvPr>
        </p:nvSpPr>
        <p:spPr/>
        <p:txBody>
          <a:bodyPr/>
          <a:lstStyle/>
          <a:p>
            <a:fld id="{F5AB1CCE-D19D-4328-9CE0-2DBAA07C5E0D}" type="slidenum">
              <a:rPr lang="uk-UA" smtClean="0"/>
              <a:t>‹#›</a:t>
            </a:fld>
            <a:endParaRPr lang="uk-UA"/>
          </a:p>
        </p:txBody>
      </p:sp>
    </p:spTree>
    <p:extLst>
      <p:ext uri="{BB962C8B-B14F-4D97-AF65-F5344CB8AC3E}">
        <p14:creationId xmlns:p14="http://schemas.microsoft.com/office/powerpoint/2010/main" val="3238976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75BDC29-EC26-2976-08F7-BB06C4F96016}"/>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a16="http://schemas.microsoft.com/office/drawing/2014/main" id="{BE782783-469C-AFDE-152E-D296E706C0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a16="http://schemas.microsoft.com/office/drawing/2014/main" id="{5EA4BF76-4479-0D14-7E58-799AFAED65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E1B4765-E08C-6A62-4F35-2D76C6AD9E4F}"/>
              </a:ext>
            </a:extLst>
          </p:cNvPr>
          <p:cNvSpPr>
            <a:spLocks noGrp="1"/>
          </p:cNvSpPr>
          <p:nvPr>
            <p:ph type="dt" sz="half" idx="10"/>
          </p:nvPr>
        </p:nvSpPr>
        <p:spPr/>
        <p:txBody>
          <a:bodyPr/>
          <a:lstStyle/>
          <a:p>
            <a:fld id="{E8AEADF1-A0C3-47BB-B6CA-CFB81077B7AE}" type="datetimeFigureOut">
              <a:rPr lang="uk-UA" smtClean="0"/>
              <a:t>02.11.2022</a:t>
            </a:fld>
            <a:endParaRPr lang="uk-UA"/>
          </a:p>
        </p:txBody>
      </p:sp>
      <p:sp>
        <p:nvSpPr>
          <p:cNvPr id="6" name="Нижний колонтитул 5">
            <a:extLst>
              <a:ext uri="{FF2B5EF4-FFF2-40B4-BE49-F238E27FC236}">
                <a16:creationId xmlns:a16="http://schemas.microsoft.com/office/drawing/2014/main" id="{76ED37DB-6DA0-70A9-EFE7-BA37200F1B50}"/>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BA50B9AA-A49E-4C5A-6F21-381137F15CD6}"/>
              </a:ext>
            </a:extLst>
          </p:cNvPr>
          <p:cNvSpPr>
            <a:spLocks noGrp="1"/>
          </p:cNvSpPr>
          <p:nvPr>
            <p:ph type="sldNum" sz="quarter" idx="12"/>
          </p:nvPr>
        </p:nvSpPr>
        <p:spPr/>
        <p:txBody>
          <a:bodyPr/>
          <a:lstStyle/>
          <a:p>
            <a:fld id="{F5AB1CCE-D19D-4328-9CE0-2DBAA07C5E0D}" type="slidenum">
              <a:rPr lang="uk-UA" smtClean="0"/>
              <a:t>‹#›</a:t>
            </a:fld>
            <a:endParaRPr lang="uk-UA"/>
          </a:p>
        </p:txBody>
      </p:sp>
    </p:spTree>
    <p:extLst>
      <p:ext uri="{BB962C8B-B14F-4D97-AF65-F5344CB8AC3E}">
        <p14:creationId xmlns:p14="http://schemas.microsoft.com/office/powerpoint/2010/main" val="395598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C158E1-03AE-8A4D-E486-1531C4BBD4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a16="http://schemas.microsoft.com/office/drawing/2014/main" id="{5232E73F-08A2-449E-FEA5-5C27F89C1B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B1587E82-31A3-8CE3-7FBB-073E0A330B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AEADF1-A0C3-47BB-B6CA-CFB81077B7AE}" type="datetimeFigureOut">
              <a:rPr lang="uk-UA" smtClean="0"/>
              <a:t>02.11.2022</a:t>
            </a:fld>
            <a:endParaRPr lang="uk-UA"/>
          </a:p>
        </p:txBody>
      </p:sp>
      <p:sp>
        <p:nvSpPr>
          <p:cNvPr id="5" name="Нижний колонтитул 4">
            <a:extLst>
              <a:ext uri="{FF2B5EF4-FFF2-40B4-BE49-F238E27FC236}">
                <a16:creationId xmlns:a16="http://schemas.microsoft.com/office/drawing/2014/main" id="{CF3DC852-2D34-7373-851E-C142E30717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a:extLst>
              <a:ext uri="{FF2B5EF4-FFF2-40B4-BE49-F238E27FC236}">
                <a16:creationId xmlns:a16="http://schemas.microsoft.com/office/drawing/2014/main" id="{5A5618A5-AC02-FCE7-21AE-2AE70DEB23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AB1CCE-D19D-4328-9CE0-2DBAA07C5E0D}" type="slidenum">
              <a:rPr lang="uk-UA" smtClean="0"/>
              <a:t>‹#›</a:t>
            </a:fld>
            <a:endParaRPr lang="uk-UA"/>
          </a:p>
        </p:txBody>
      </p:sp>
    </p:spTree>
    <p:extLst>
      <p:ext uri="{BB962C8B-B14F-4D97-AF65-F5344CB8AC3E}">
        <p14:creationId xmlns:p14="http://schemas.microsoft.com/office/powerpoint/2010/main" val="451146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E22716-8F19-541C-40DD-44454C727C62}"/>
              </a:ext>
            </a:extLst>
          </p:cNvPr>
          <p:cNvSpPr>
            <a:spLocks noGrp="1"/>
          </p:cNvSpPr>
          <p:nvPr>
            <p:ph type="ctrTitle"/>
          </p:nvPr>
        </p:nvSpPr>
        <p:spPr>
          <a:xfrm>
            <a:off x="1708727" y="332509"/>
            <a:ext cx="9605818" cy="1431636"/>
          </a:xfrm>
          <a:solidFill>
            <a:schemeClr val="accent2">
              <a:lumMod val="75000"/>
            </a:schemeClr>
          </a:solidFill>
        </p:spPr>
        <p:txBody>
          <a:bodyPr>
            <a:normAutofit fontScale="90000"/>
          </a:bodyPr>
          <a:lstStyle/>
          <a:p>
            <a:br>
              <a:rPr lang="uk-UA"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br>
              <a:rPr lang="uk-UA"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uk-UA"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ТЕМА: КРИМІНАЛЬНІ ПРАВОПОРУШЕННЯ ПРОТИ ГРОМАДСЬКОЇ БЕЗПЕКИ</a:t>
            </a:r>
            <a:br>
              <a:rPr lang="ru-RU" sz="1800" dirty="0">
                <a:effectLst/>
                <a:latin typeface="Times New Roman" panose="02020603050405020304" pitchFamily="18" charset="0"/>
                <a:ea typeface="Calibri" panose="020F0502020204030204" pitchFamily="34" charset="0"/>
                <a:cs typeface="Times New Roman" panose="02020603050405020304" pitchFamily="18" charset="0"/>
              </a:rPr>
            </a:br>
            <a:endParaRPr lang="uk-UA" dirty="0"/>
          </a:p>
        </p:txBody>
      </p:sp>
      <p:sp>
        <p:nvSpPr>
          <p:cNvPr id="3" name="Подзаголовок 2">
            <a:extLst>
              <a:ext uri="{FF2B5EF4-FFF2-40B4-BE49-F238E27FC236}">
                <a16:creationId xmlns:a16="http://schemas.microsoft.com/office/drawing/2014/main" id="{0565E2AA-B678-E8A3-7730-D6BE7108413A}"/>
              </a:ext>
            </a:extLst>
          </p:cNvPr>
          <p:cNvSpPr>
            <a:spLocks noGrp="1"/>
          </p:cNvSpPr>
          <p:nvPr>
            <p:ph type="subTitle" idx="1"/>
          </p:nvPr>
        </p:nvSpPr>
        <p:spPr>
          <a:xfrm>
            <a:off x="2096654" y="1939636"/>
            <a:ext cx="8894619" cy="3318164"/>
          </a:xfrm>
          <a:solidFill>
            <a:schemeClr val="accent4">
              <a:lumMod val="75000"/>
            </a:schemeClr>
          </a:solidFill>
        </p:spPr>
        <p:txBody>
          <a:bodyPr>
            <a:normAutofit fontScale="70000" lnSpcReduction="20000"/>
          </a:bodyPr>
          <a:lstStyle/>
          <a:p>
            <a:pPr indent="450215" algn="just">
              <a:lnSpc>
                <a:spcPct val="120000"/>
              </a:lnSpc>
              <a:spcBef>
                <a:spcPts val="0"/>
              </a:spcBef>
            </a:pPr>
            <a:r>
              <a:rPr lang="uk-UA" sz="2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ПЛАН ЛЕКЦІЇ:</a:t>
            </a:r>
            <a:endParaRPr lang="ru-RU" sz="26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20000"/>
              </a:lnSpc>
              <a:spcBef>
                <a:spcPts val="0"/>
              </a:spcBef>
            </a:pPr>
            <a:r>
              <a:rPr lang="uk-UA" sz="2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26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20000"/>
              </a:lnSpc>
              <a:spcBef>
                <a:spcPts val="0"/>
              </a:spcBef>
            </a:pPr>
            <a:r>
              <a:rPr lang="uk-UA" sz="26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a:t>
            </a:r>
            <a:r>
              <a:rPr lang="uk-UA" sz="2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Поняття, види кримінальних правопорушень проти громадської безпеки та їх загальна характеристика</a:t>
            </a:r>
            <a:r>
              <a:rPr lang="uk-UA" sz="26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6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20000"/>
              </a:lnSpc>
              <a:spcBef>
                <a:spcPts val="0"/>
              </a:spcBef>
            </a:pPr>
            <a:r>
              <a:rPr lang="uk-UA" sz="2600" spc="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a:t>
            </a:r>
            <a:r>
              <a:rPr lang="uk-UA" sz="2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Кримінальні правопорушення, що сприяють створенню і діяльності організованих груп, кримінальних правопорушень організацій і озброєних банд</a:t>
            </a:r>
            <a:r>
              <a:rPr lang="uk-UA" sz="2600" spc="-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6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20000"/>
              </a:lnSpc>
              <a:spcBef>
                <a:spcPts val="0"/>
              </a:spcBef>
            </a:pPr>
            <a:r>
              <a:rPr lang="uk-UA" sz="2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Кримінальні правопорушення, пов’язані із тероризуванням населення, утворенням непередбачених законом воєнізованих або озброєних формувань.</a:t>
            </a:r>
            <a:endParaRPr lang="ru-RU" sz="26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20000"/>
              </a:lnSpc>
              <a:spcBef>
                <a:spcPts val="0"/>
              </a:spcBef>
            </a:pPr>
            <a:r>
              <a:rPr lang="uk-UA" sz="2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 Кримінальні правопорушення, пов’язані з порушенням правил придбання, зберігання вогнепальної зброї, боєприпасів, а також радіоактивних матеріалів</a:t>
            </a:r>
            <a:endParaRPr lang="ru-RU" sz="26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20000"/>
              </a:lnSpc>
              <a:spcBef>
                <a:spcPts val="0"/>
              </a:spcBef>
            </a:pPr>
            <a:r>
              <a:rPr lang="uk-UA" sz="2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2600" dirty="0">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p:txBody>
      </p:sp>
    </p:spTree>
    <p:extLst>
      <p:ext uri="{BB962C8B-B14F-4D97-AF65-F5344CB8AC3E}">
        <p14:creationId xmlns:p14="http://schemas.microsoft.com/office/powerpoint/2010/main" val="3740603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305C0A-A767-F269-063E-73CBD63FA82E}"/>
              </a:ext>
            </a:extLst>
          </p:cNvPr>
          <p:cNvSpPr txBox="1"/>
          <p:nvPr/>
        </p:nvSpPr>
        <p:spPr>
          <a:xfrm>
            <a:off x="1450109" y="380185"/>
            <a:ext cx="9799781" cy="5728043"/>
          </a:xfrm>
          <a:prstGeom prst="rect">
            <a:avLst/>
          </a:prstGeom>
          <a:solidFill>
            <a:schemeClr val="accent3">
              <a:lumMod val="60000"/>
              <a:lumOff val="40000"/>
            </a:schemeClr>
          </a:solidFill>
        </p:spPr>
        <p:txBody>
          <a:bodyPr wrap="square">
            <a:spAutoFit/>
          </a:bodyPr>
          <a:lstStyle/>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В ряді випадків вони безпосередньо вказані в законі, зокрема </a:t>
            </a:r>
            <a:r>
              <a:rPr lang="uk-UA" sz="2000" b="1" dirty="0">
                <a:effectLst/>
                <a:latin typeface="Times New Roman" panose="02020603050405020304" pitchFamily="18" charset="0"/>
                <a:ea typeface="Calibri" panose="020F0502020204030204" pitchFamily="34" charset="0"/>
                <a:cs typeface="Times New Roman" panose="02020603050405020304" pitchFamily="18" charset="0"/>
              </a:rPr>
              <a:t>мета</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tabLst>
                <a:tab pos="571500" algn="l"/>
                <a:tab pos="859155" algn="l"/>
              </a:tabLs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напад на підприємства, установи, організації або окремих громадян (ст. 257 КК “Бандитизм”)</a:t>
            </a:r>
          </a:p>
          <a:p>
            <a:pPr marL="342900" lvl="0" indent="-342900" algn="just">
              <a:lnSpc>
                <a:spcPct val="107000"/>
              </a:lnSpc>
              <a:spcAft>
                <a:spcPts val="800"/>
              </a:spcAft>
              <a:buFont typeface="Times New Roman" panose="02020603050405020304" pitchFamily="18" charset="0"/>
              <a:buChar char="-"/>
              <a:tabLst>
                <a:tab pos="571500" algn="l"/>
                <a:tab pos="859155" algn="l"/>
              </a:tabLs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вчинення тяжкого або особливо тяжкого кримінального правопорушення, порушення громадської безпеки, залякування населення, провокація воєнного конфлікту, міжнародного ускладнення (ст. 258 КК)</a:t>
            </a:r>
          </a:p>
          <a:p>
            <a:pPr marL="342900" lvl="0" indent="-342900" algn="just">
              <a:lnSpc>
                <a:spcPct val="107000"/>
              </a:lnSpc>
              <a:spcAft>
                <a:spcPts val="800"/>
              </a:spcAft>
              <a:buFont typeface="Times New Roman" panose="02020603050405020304" pitchFamily="18" charset="0"/>
              <a:buChar char="-"/>
              <a:tabLst>
                <a:tab pos="571500" algn="l"/>
                <a:tab pos="859155" algn="l"/>
              </a:tabLs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вплив на прийняття рішень чи вчинення або невчинення дій (ст. 258)</a:t>
            </a:r>
          </a:p>
          <a:p>
            <a:pPr marL="342900" lvl="0" indent="-342900" algn="just">
              <a:lnSpc>
                <a:spcPct val="107000"/>
              </a:lnSpc>
              <a:spcAft>
                <a:spcPts val="800"/>
              </a:spcAft>
              <a:buFont typeface="Times New Roman" panose="02020603050405020304" pitchFamily="18" charset="0"/>
              <a:buChar char="-"/>
              <a:tabLst>
                <a:tab pos="571500" algn="l"/>
                <a:tab pos="859155" algn="l"/>
              </a:tabLs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привернення уваги громадськості до певних політичних, релігійних поглядів терориста (ст. 258 КК)</a:t>
            </a:r>
          </a:p>
          <a:p>
            <a:pPr marL="342900" lvl="0" indent="-342900" algn="just">
              <a:lnSpc>
                <a:spcPct val="107000"/>
              </a:lnSpc>
              <a:spcAft>
                <a:spcPts val="800"/>
              </a:spcAft>
              <a:buFont typeface="Times New Roman" panose="02020603050405020304" pitchFamily="18" charset="0"/>
              <a:buChar char="-"/>
              <a:tabLst>
                <a:tab pos="571500" algn="l"/>
                <a:tab pos="859155" algn="l"/>
              </a:tabLs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захоплення, пошкодження або знищення об’єктів (ст. 261 “Напад на об’єкти, на яких є предмети, що становлять підвищену небезпеку для оточення”)</a:t>
            </a:r>
          </a:p>
          <a:p>
            <a:pPr marL="342900" lvl="0" indent="-342900" algn="just">
              <a:lnSpc>
                <a:spcPct val="107000"/>
              </a:lnSpc>
              <a:spcAft>
                <a:spcPts val="800"/>
              </a:spcAft>
              <a:buFont typeface="Times New Roman" panose="02020603050405020304" pitchFamily="18" charset="0"/>
              <a:buChar char="-"/>
              <a:tabLst>
                <a:tab pos="571500" algn="l"/>
                <a:tab pos="859155" algn="l"/>
              </a:tabLs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примусити фізичну чи юридичну особу, міжнародну організацію чи державу вчинити будь-яку дію або утриматися від неї (ч. 1 ст. 266 КК “Погроза вчинити викрадення або використати радіоактивні матеріали”)</a:t>
            </a:r>
          </a:p>
          <a:p>
            <a:pPr marL="342900" lvl="0" indent="-342900" algn="just">
              <a:lnSpc>
                <a:spcPct val="107000"/>
              </a:lnSpc>
              <a:spcAft>
                <a:spcPts val="800"/>
              </a:spcAft>
              <a:buFont typeface="Times New Roman" panose="02020603050405020304" pitchFamily="18" charset="0"/>
              <a:buChar char="-"/>
              <a:tabLst>
                <a:tab pos="571500" algn="l"/>
                <a:tab pos="859155" algn="l"/>
              </a:tabLs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спричинення загибелі людей або інших тяжких наслідків (ч. 2 ст. 266 КК).</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6149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B579A69-E006-AB15-6D2E-3A5BD65835C7}"/>
              </a:ext>
            </a:extLst>
          </p:cNvPr>
          <p:cNvSpPr txBox="1"/>
          <p:nvPr/>
        </p:nvSpPr>
        <p:spPr>
          <a:xfrm>
            <a:off x="1810327" y="249382"/>
            <a:ext cx="9393382" cy="5621026"/>
          </a:xfrm>
          <a:prstGeom prst="rect">
            <a:avLst/>
          </a:prstGeom>
          <a:solidFill>
            <a:schemeClr val="accent5"/>
          </a:solidFill>
        </p:spPr>
        <p:txBody>
          <a:bodyPr wrap="square">
            <a:spAutoFit/>
          </a:bodyPr>
          <a:lstStyle/>
          <a:p>
            <a:pPr indent="450215" algn="just">
              <a:lnSpc>
                <a:spcPct val="107000"/>
              </a:lnSpc>
              <a:spcAft>
                <a:spcPts val="800"/>
              </a:spcAft>
            </a:pPr>
            <a:r>
              <a:rPr lang="uk-UA" sz="2400" b="1" i="1" dirty="0">
                <a:effectLst/>
                <a:latin typeface="Times New Roman" panose="02020603050405020304" pitchFamily="18" charset="0"/>
                <a:ea typeface="Calibri" panose="020F0502020204030204" pitchFamily="34" charset="0"/>
                <a:cs typeface="Times New Roman" panose="02020603050405020304" pitchFamily="18" charset="0"/>
              </a:rPr>
              <a:t>Суб’єкт</a:t>
            </a:r>
            <a:r>
              <a:rPr lang="uk-UA"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 фізична, осудна особа, яка досягла 16-ти річного віку.</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2000" i="1" cap="all" dirty="0">
                <a:effectLst/>
                <a:latin typeface="Times New Roman" panose="02020603050405020304" pitchFamily="18" charset="0"/>
                <a:ea typeface="Calibri" panose="020F0502020204030204" pitchFamily="34" charset="0"/>
                <a:cs typeface="Times New Roman" panose="02020603050405020304" pitchFamily="18" charset="0"/>
              </a:rPr>
              <a:t>За Вчинення Кримінальних Правопорушень, Передбачених</a:t>
            </a:r>
            <a:r>
              <a:rPr lang="uk-UA" sz="2000" cap="all" dirty="0">
                <a:effectLst/>
                <a:latin typeface="Times New Roman" panose="02020603050405020304" pitchFamily="18" charset="0"/>
                <a:ea typeface="Calibri" panose="020F0502020204030204" pitchFamily="34" charset="0"/>
                <a:cs typeface="Times New Roman" panose="02020603050405020304" pitchFamily="18" charset="0"/>
              </a:rPr>
              <a:t>:</a:t>
            </a:r>
          </a:p>
          <a:p>
            <a:pPr indent="450215" algn="just">
              <a:lnSpc>
                <a:spcPct val="107000"/>
              </a:lnSpc>
              <a:spcAft>
                <a:spcPts val="800"/>
              </a:spcAft>
            </a:pPr>
            <a:r>
              <a:rPr lang="uk-UA" sz="2000" cap="all" dirty="0">
                <a:effectLst/>
                <a:latin typeface="Times New Roman" panose="02020603050405020304" pitchFamily="18" charset="0"/>
                <a:ea typeface="Calibri" panose="020F0502020204030204" pitchFamily="34" charset="0"/>
                <a:cs typeface="Times New Roman" panose="02020603050405020304" pitchFamily="18" charset="0"/>
              </a:rPr>
              <a:t>ст. 257 КК “Бандитизм”, </a:t>
            </a:r>
          </a:p>
          <a:p>
            <a:pPr indent="450215" algn="just">
              <a:lnSpc>
                <a:spcPct val="107000"/>
              </a:lnSpc>
              <a:spcAft>
                <a:spcPts val="800"/>
              </a:spcAft>
            </a:pPr>
            <a:r>
              <a:rPr lang="uk-UA" sz="2000" cap="all" dirty="0">
                <a:effectLst/>
                <a:latin typeface="Times New Roman" panose="02020603050405020304" pitchFamily="18" charset="0"/>
                <a:ea typeface="Calibri" panose="020F0502020204030204" pitchFamily="34" charset="0"/>
                <a:cs typeface="Times New Roman" panose="02020603050405020304" pitchFamily="18" charset="0"/>
              </a:rPr>
              <a:t>ст. 258 “Терористичний акт”, </a:t>
            </a:r>
          </a:p>
          <a:p>
            <a:pPr indent="450215" algn="just">
              <a:lnSpc>
                <a:spcPct val="107000"/>
              </a:lnSpc>
              <a:spcAft>
                <a:spcPts val="800"/>
              </a:spcAft>
            </a:pPr>
            <a:r>
              <a:rPr lang="uk-UA" sz="2000" cap="all" dirty="0">
                <a:effectLst/>
                <a:latin typeface="Times New Roman" panose="02020603050405020304" pitchFamily="18" charset="0"/>
                <a:ea typeface="Calibri" panose="020F0502020204030204" pitchFamily="34" charset="0"/>
                <a:cs typeface="Times New Roman" panose="02020603050405020304" pitchFamily="18" charset="0"/>
              </a:rPr>
              <a:t>ст. 262 “Викрадення, привласнення, вимагання вогнепальної зброї, бойових припасів, вибухових речовин чи радіоактивних матеріалів або заподіяння ними шляхом шахрайства або зловживання службовим становищем”, якщо вчинене шляхом крадіжки, грабежу, розбою чи вимагання </a:t>
            </a:r>
          </a:p>
          <a:p>
            <a:pPr indent="450215" algn="just">
              <a:lnSpc>
                <a:spcPct val="107000"/>
              </a:lnSpc>
              <a:spcAft>
                <a:spcPts val="800"/>
              </a:spcAft>
            </a:pPr>
            <a:r>
              <a:rPr lang="uk-UA" sz="2000" b="1" i="1" cap="all" dirty="0">
                <a:effectLst/>
                <a:latin typeface="Times New Roman" panose="02020603050405020304" pitchFamily="18" charset="0"/>
                <a:ea typeface="Calibri" panose="020F0502020204030204" pitchFamily="34" charset="0"/>
                <a:cs typeface="Times New Roman" panose="02020603050405020304" pitchFamily="18" charset="0"/>
              </a:rPr>
              <a:t>відповідальність настає з 14 років.</a:t>
            </a:r>
            <a:endParaRPr lang="ru-RU"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2400" b="1" i="1" dirty="0">
                <a:effectLst/>
                <a:latin typeface="Times New Roman" panose="02020603050405020304" pitchFamily="18" charset="0"/>
                <a:ea typeface="Calibri" panose="020F0502020204030204" pitchFamily="34" charset="0"/>
                <a:cs typeface="Times New Roman" panose="02020603050405020304" pitchFamily="18" charset="0"/>
              </a:rPr>
              <a:t>У ряді випадків при вчиненні кримінальних правопорушень проти громадської безпеки має місце спеціальний суб’єкт (службова особа), зокрема (ч. 2 ст. 256, 258-1, 258-4, 262, ч. 4 ст. 267-1)</a:t>
            </a:r>
            <a:endParaRPr lang="ru-RU" sz="2400" b="1" i="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4662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64A8DA-138B-A5E5-2842-6C5D850B1A8E}"/>
              </a:ext>
            </a:extLst>
          </p:cNvPr>
          <p:cNvSpPr txBox="1"/>
          <p:nvPr/>
        </p:nvSpPr>
        <p:spPr>
          <a:xfrm>
            <a:off x="1727201" y="489527"/>
            <a:ext cx="9291782" cy="5525936"/>
          </a:xfrm>
          <a:prstGeom prst="rect">
            <a:avLst/>
          </a:prstGeom>
          <a:solidFill>
            <a:schemeClr val="accent1">
              <a:lumMod val="75000"/>
            </a:schemeClr>
          </a:solidFill>
        </p:spPr>
        <p:txBody>
          <a:bodyPr wrap="square">
            <a:spAutoFit/>
          </a:bodyPr>
          <a:lstStyle/>
          <a:p>
            <a:pPr indent="450215" algn="just">
              <a:lnSpc>
                <a:spcPct val="107000"/>
              </a:lnSpc>
              <a:spcAft>
                <a:spcPts val="800"/>
              </a:spcAft>
            </a:pPr>
            <a:r>
              <a:rPr lang="uk-UA" sz="2400" b="1" i="1" dirty="0">
                <a:effectLst/>
                <a:latin typeface="Times New Roman" panose="02020603050405020304" pitchFamily="18" charset="0"/>
                <a:ea typeface="Calibri" panose="020F0502020204030204" pitchFamily="34" charset="0"/>
                <a:cs typeface="Times New Roman" panose="02020603050405020304" pitchFamily="18" charset="0"/>
              </a:rPr>
              <a:t>Кваліфікуючі ознаки.</a:t>
            </a:r>
            <a:endParaRPr lang="ru-RU" sz="2400" i="1"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В якості кваліфікуючих або особливо кваліфікуючих ознак вчинення деяких кримінальних правопорушень проти громадської безпеки закон передбачає:</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tabLst>
                <a:tab pos="571500" algn="l"/>
                <a:tab pos="859155" algn="l"/>
              </a:tabLst>
            </a:pP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загибель людей, що означає заподіяння смерті хоча б одній особі або більше, інші тяжкі наслідки:</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заподіяння тяжких тілесних ушкоджень одній або кільком особам;</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середньої тяжкості двом чи більше особам;</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заподіяння майнової шкоди у великому або особливо великому розмірі;</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tabLst>
                <a:tab pos="571500" algn="l"/>
                <a:tab pos="859155" algn="l"/>
              </a:tabLst>
            </a:pP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повторно (див. ст. 32 КК);</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tabLst>
                <a:tab pos="571500" algn="l"/>
                <a:tab pos="859155" algn="l"/>
              </a:tabLst>
            </a:pP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попередня змова групи осіб (див. ч. 2 ст. 28 КК).</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2899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2D40AF-35C3-71E7-B065-185E460075EB}"/>
              </a:ext>
            </a:extLst>
          </p:cNvPr>
          <p:cNvSpPr txBox="1"/>
          <p:nvPr/>
        </p:nvSpPr>
        <p:spPr>
          <a:xfrm>
            <a:off x="1681018" y="452581"/>
            <a:ext cx="9051637" cy="5625451"/>
          </a:xfrm>
          <a:prstGeom prst="rect">
            <a:avLst/>
          </a:prstGeom>
          <a:solidFill>
            <a:srgbClr val="FFFF66"/>
          </a:solidFill>
        </p:spPr>
        <p:txBody>
          <a:bodyPr wrap="square">
            <a:spAutoFit/>
          </a:bodyPr>
          <a:lstStyle/>
          <a:p>
            <a:pPr indent="450215" algn="just">
              <a:lnSpc>
                <a:spcPct val="107000"/>
              </a:lnSpc>
              <a:spcAft>
                <a:spcPts val="800"/>
              </a:spcAft>
            </a:pPr>
            <a:r>
              <a:rPr lang="uk-UA" sz="2000" b="1" i="1" u="sng" dirty="0">
                <a:effectLst/>
                <a:latin typeface="Times New Roman" panose="02020603050405020304" pitchFamily="18" charset="0"/>
                <a:ea typeface="Calibri" panose="020F0502020204030204" pitchFamily="34" charset="0"/>
                <a:cs typeface="Times New Roman" panose="02020603050405020304" pitchFamily="18" charset="0"/>
              </a:rPr>
              <a:t>Види кримінальних правопорушень проти громадської безпеки.</a:t>
            </a:r>
            <a:endParaRPr lang="ru-RU" sz="2000" i="1"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Кримінальні правопорушення проти громадської безпеки, в залежності від джерел безпеки і загроз, можна поділити на 5 груп:</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uk-UA" sz="2000" b="1" i="1" dirty="0">
                <a:effectLst/>
                <a:latin typeface="Times New Roman" panose="02020603050405020304" pitchFamily="18" charset="0"/>
                <a:ea typeface="Calibri" panose="020F0502020204030204" pitchFamily="34" charset="0"/>
                <a:cs typeface="Times New Roman" panose="02020603050405020304" pitchFamily="18" charset="0"/>
              </a:rPr>
              <a:t>кримінальні правопорушення, що сприяють створенню і діяльності організованих груп, кримінальних правопорушень організацій і озброєних банд (ст. 255-257 КК);</a:t>
            </a:r>
            <a:endParaRPr lang="ru-RU"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uk-UA" sz="2000" b="1" i="1" dirty="0">
                <a:effectLst/>
                <a:latin typeface="Times New Roman" panose="02020603050405020304" pitchFamily="18" charset="0"/>
                <a:ea typeface="Calibri" panose="020F0502020204030204" pitchFamily="34" charset="0"/>
                <a:cs typeface="Times New Roman" panose="02020603050405020304" pitchFamily="18" charset="0"/>
              </a:rPr>
              <a:t>пов’язані з тероризуванням населення, утворення непередбачених законом воєнізованих або озброєних формувань (ст. 258-260 КК);</a:t>
            </a:r>
            <a:endParaRPr lang="ru-RU"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uk-UA" sz="2000" b="1" i="1" dirty="0">
                <a:effectLst/>
                <a:latin typeface="Times New Roman" panose="02020603050405020304" pitchFamily="18" charset="0"/>
                <a:ea typeface="Calibri" panose="020F0502020204030204" pitchFamily="34" charset="0"/>
                <a:cs typeface="Times New Roman" panose="02020603050405020304" pitchFamily="18" charset="0"/>
              </a:rPr>
              <a:t>пов’язані з порушенням правил придбання, зберігання зброї, боєприпасів, а також радіоактивних матеріалів (ст. 261-265</a:t>
            </a:r>
            <a:r>
              <a:rPr lang="uk-UA" sz="2000" b="1" i="1" baseline="30000" dirty="0">
                <a:effectLst/>
                <a:latin typeface="Times New Roman" panose="02020603050405020304" pitchFamily="18" charset="0"/>
                <a:ea typeface="Calibri" panose="020F0502020204030204" pitchFamily="34" charset="0"/>
                <a:cs typeface="Times New Roman" panose="02020603050405020304" pitchFamily="18" charset="0"/>
              </a:rPr>
              <a:t>1</a:t>
            </a:r>
            <a:r>
              <a:rPr lang="uk-UA" sz="2000" b="1" i="1" dirty="0">
                <a:effectLst/>
                <a:latin typeface="Times New Roman" panose="02020603050405020304" pitchFamily="18" charset="0"/>
                <a:ea typeface="Calibri" panose="020F0502020204030204" pitchFamily="34" charset="0"/>
                <a:cs typeface="Times New Roman" panose="02020603050405020304" pitchFamily="18" charset="0"/>
              </a:rPr>
              <a:t> КК);</a:t>
            </a:r>
            <a:endParaRPr lang="ru-RU"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uk-UA" sz="2000" b="1" i="1" dirty="0">
                <a:effectLst/>
                <a:latin typeface="Times New Roman" panose="02020603050405020304" pitchFamily="18" charset="0"/>
                <a:ea typeface="Calibri" panose="020F0502020204030204" pitchFamily="34" charset="0"/>
                <a:cs typeface="Times New Roman" panose="02020603050405020304" pitchFamily="18" charset="0"/>
              </a:rPr>
              <a:t>пов’язані з неправомірним поводженням з радіоактивними матеріалами, легкозаймистими, їдкими речовинами, шкідливими відходами виробництва, вторинною сировиною (ст. 266-269 КК);</a:t>
            </a:r>
            <a:endParaRPr lang="ru-RU"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uk-UA" sz="2000" b="1" i="1" dirty="0">
                <a:effectLst/>
                <a:latin typeface="Times New Roman" panose="02020603050405020304" pitchFamily="18" charset="0"/>
                <a:ea typeface="Calibri" panose="020F0502020204030204" pitchFamily="34" charset="0"/>
                <a:cs typeface="Times New Roman" panose="02020603050405020304" pitchFamily="18" charset="0"/>
              </a:rPr>
              <a:t>пов’язані з порушенням встановлених вимог, що спричинили виникнення пожежі (ст. 270 КК).</a:t>
            </a:r>
            <a:endParaRPr lang="ru-RU" sz="2000" b="1" i="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1041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0D81C0-6D85-ACD2-8C65-A0010A2AD11A}"/>
              </a:ext>
            </a:extLst>
          </p:cNvPr>
          <p:cNvSpPr txBox="1"/>
          <p:nvPr/>
        </p:nvSpPr>
        <p:spPr>
          <a:xfrm>
            <a:off x="1559860" y="591671"/>
            <a:ext cx="9762564" cy="665118"/>
          </a:xfrm>
          <a:prstGeom prst="rect">
            <a:avLst/>
          </a:prstGeom>
          <a:solidFill>
            <a:schemeClr val="accent2"/>
          </a:solidFill>
        </p:spPr>
        <p:txBody>
          <a:bodyPr wrap="square">
            <a:spAutoFit/>
          </a:bodyPr>
          <a:lstStyle/>
          <a:p>
            <a:pPr marL="342900" lvl="0" indent="-342900" algn="ctr">
              <a:lnSpc>
                <a:spcPct val="107000"/>
              </a:lnSpc>
              <a:spcAft>
                <a:spcPts val="800"/>
              </a:spcAft>
              <a:buFont typeface="+mj-lt"/>
              <a:buAutoNum type="romanUcPeriod"/>
            </a:pPr>
            <a:r>
              <a:rPr lang="uk-UA" sz="1800" b="1" cap="all" dirty="0">
                <a:effectLst/>
                <a:latin typeface="Times New Roman" panose="02020603050405020304" pitchFamily="18" charset="0"/>
                <a:ea typeface="Calibri" panose="020F0502020204030204" pitchFamily="34" charset="0"/>
                <a:cs typeface="Times New Roman" panose="02020603050405020304" pitchFamily="18" charset="0"/>
              </a:rPr>
              <a:t>Поняття і види кримінальних правопорушень проти громадської безпеки та їх загальна характеристика</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68A81BD3-8DD2-1672-986B-349887614A9A}"/>
              </a:ext>
            </a:extLst>
          </p:cNvPr>
          <p:cNvSpPr txBox="1"/>
          <p:nvPr/>
        </p:nvSpPr>
        <p:spPr>
          <a:xfrm>
            <a:off x="1559860" y="1261259"/>
            <a:ext cx="9762564" cy="4678204"/>
          </a:xfrm>
          <a:prstGeom prst="rect">
            <a:avLst/>
          </a:prstGeom>
          <a:solidFill>
            <a:srgbClr val="FFFF00"/>
          </a:solidFill>
        </p:spPr>
        <p:txBody>
          <a:bodyPr wrap="square">
            <a:spAutoFit/>
          </a:bodyPr>
          <a:lstStyle/>
          <a:p>
            <a:pPr indent="450215" algn="just"/>
            <a:r>
              <a:rPr lang="uk-UA" sz="2000" b="1" dirty="0">
                <a:effectLst/>
                <a:latin typeface="Times New Roman" panose="02020603050405020304" pitchFamily="18" charset="0"/>
                <a:ea typeface="Calibri" panose="020F0502020204030204" pitchFamily="34" charset="0"/>
                <a:cs typeface="Times New Roman" panose="02020603050405020304" pitchFamily="18" charset="0"/>
              </a:rPr>
              <a:t>Поняття громадської безпеки</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кримінальний закон не дає. В Конституції України лише в одній статті (ст. 138) згадується цей термін.</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r>
              <a:rPr lang="uk-UA" sz="2000" dirty="0">
                <a:effectLst/>
                <a:latin typeface="Times New Roman" panose="02020603050405020304" pitchFamily="18" charset="0"/>
                <a:ea typeface="Calibri" panose="020F0502020204030204" pitchFamily="34" charset="0"/>
                <a:cs typeface="Times New Roman" panose="02020603050405020304" pitchFamily="18" charset="0"/>
              </a:rPr>
              <a:t>Це поняття утворено із двох термінів: «громадська» та «безпека».</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Громадська (</a:t>
            </a: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ий</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 той, що стосується невизначеної кількості осіб.</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Безпека – стан, коли не має небезпеки, її попередження.</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r>
              <a:rPr lang="uk-UA" sz="2000" dirty="0">
                <a:effectLst/>
                <a:latin typeface="Times New Roman" panose="02020603050405020304" pitchFamily="18" charset="0"/>
                <a:ea typeface="Calibri" panose="020F0502020204030204" pitchFamily="34" charset="0"/>
                <a:cs typeface="Times New Roman" panose="02020603050405020304" pitchFamily="18" charset="0"/>
              </a:rPr>
              <a:t>Це стан, при якому не спричиняється й не може бути спричинено шкоду, а забезпечується надійність, стабільність чого-небудь. Тому в</a:t>
            </a:r>
            <a:r>
              <a:rPr lang="uk-UA"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буквальному розумінні громадська безпека – це безпека громади, всього суспільства.</a:t>
            </a:r>
          </a:p>
          <a:p>
            <a:pPr indent="450215" algn="just"/>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Громадська безпека є елементом, складовою частиною, однією із сфер національної безпеки України, яка визначається в Законі України “Про основи національної безпеки України” як </a:t>
            </a:r>
            <a:r>
              <a:rPr lang="uk-UA" sz="2000" b="1" i="1" dirty="0">
                <a:effectLst/>
                <a:latin typeface="Times New Roman" panose="02020603050405020304" pitchFamily="18" charset="0"/>
                <a:ea typeface="Calibri" panose="020F0502020204030204" pitchFamily="34" charset="0"/>
                <a:cs typeface="Times New Roman" panose="02020603050405020304" pitchFamily="18" charset="0"/>
              </a:rPr>
              <a:t>“захищеність життєво важливих інтересів людини і громадянина, суспільства і держави, за якої забезпечується сталий розвиток суспільства, своєчасне виявлення, запобігання і нейтралізація реальних та потенційних загроз національним інтересам”.</a:t>
            </a:r>
            <a:endParaRPr lang="ru-RU"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4362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D6EC299-C46E-8039-1689-75A1F988839D}"/>
              </a:ext>
            </a:extLst>
          </p:cNvPr>
          <p:cNvSpPr txBox="1"/>
          <p:nvPr/>
        </p:nvSpPr>
        <p:spPr>
          <a:xfrm>
            <a:off x="1586753" y="995082"/>
            <a:ext cx="9695329" cy="5012975"/>
          </a:xfrm>
          <a:prstGeom prst="rect">
            <a:avLst/>
          </a:prstGeom>
          <a:solidFill>
            <a:schemeClr val="accent2">
              <a:lumMod val="60000"/>
              <a:lumOff val="40000"/>
            </a:schemeClr>
          </a:solidFill>
        </p:spPr>
        <p:txBody>
          <a:bodyPr wrap="square">
            <a:spAutoFit/>
          </a:bodyPr>
          <a:lstStyle/>
          <a:p>
            <a:pPr indent="450215" algn="just">
              <a:lnSpc>
                <a:spcPct val="107000"/>
              </a:lnSpc>
              <a:spcAft>
                <a:spcPts val="800"/>
              </a:spcAft>
            </a:pP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Таким чином, г</a:t>
            </a:r>
            <a:r>
              <a:rPr lang="uk-UA" sz="2400" b="1" dirty="0">
                <a:effectLst/>
                <a:latin typeface="Times New Roman" panose="02020603050405020304" pitchFamily="18" charset="0"/>
                <a:ea typeface="Calibri" panose="020F0502020204030204" pitchFamily="34" charset="0"/>
                <a:cs typeface="Times New Roman" panose="02020603050405020304" pitchFamily="18" charset="0"/>
              </a:rPr>
              <a:t>ромадська безпека – </a:t>
            </a:r>
            <a:r>
              <a:rPr lang="uk-UA" sz="2400" b="1" i="1" dirty="0">
                <a:effectLst/>
                <a:latin typeface="Times New Roman" panose="02020603050405020304" pitchFamily="18" charset="0"/>
                <a:ea typeface="Calibri" panose="020F0502020204030204" pitchFamily="34" charset="0"/>
                <a:cs typeface="Times New Roman" panose="02020603050405020304" pitchFamily="18" charset="0"/>
              </a:rPr>
              <a:t>це єдність зовнішньої і внутрішньої безпеки суспільства, </a:t>
            </a:r>
            <a:r>
              <a:rPr lang="uk-UA" sz="2400" b="1" i="1" u="sng" dirty="0">
                <a:effectLst/>
                <a:latin typeface="Times New Roman" panose="02020603050405020304" pitchFamily="18" charset="0"/>
                <a:ea typeface="Calibri" panose="020F0502020204030204" pitchFamily="34" charset="0"/>
                <a:cs typeface="Times New Roman" panose="02020603050405020304" pitchFamily="18" charset="0"/>
              </a:rPr>
              <a:t>об’єктивного</a:t>
            </a:r>
            <a:r>
              <a:rPr lang="uk-UA" sz="2400" b="1" i="1" dirty="0">
                <a:effectLst/>
                <a:latin typeface="Times New Roman" panose="02020603050405020304" pitchFamily="18" charset="0"/>
                <a:ea typeface="Calibri" panose="020F0502020204030204" pitchFamily="34" charset="0"/>
                <a:cs typeface="Times New Roman" panose="02020603050405020304" pitchFamily="18" charset="0"/>
              </a:rPr>
              <a:t> (зовнішнього) і </a:t>
            </a:r>
            <a:r>
              <a:rPr lang="uk-UA" sz="2400" b="1" i="1" u="sng" dirty="0">
                <a:effectLst/>
                <a:latin typeface="Times New Roman" panose="02020603050405020304" pitchFamily="18" charset="0"/>
                <a:ea typeface="Calibri" panose="020F0502020204030204" pitchFamily="34" charset="0"/>
                <a:cs typeface="Times New Roman" panose="02020603050405020304" pitchFamily="18" charset="0"/>
              </a:rPr>
              <a:t>суб’єктивного</a:t>
            </a:r>
            <a:r>
              <a:rPr lang="uk-UA" sz="2400" b="1" i="1" dirty="0">
                <a:effectLst/>
                <a:latin typeface="Times New Roman" panose="02020603050405020304" pitchFamily="18" charset="0"/>
                <a:ea typeface="Calibri" panose="020F0502020204030204" pitchFamily="34" charset="0"/>
                <a:cs typeface="Times New Roman" panose="02020603050405020304" pitchFamily="18" charset="0"/>
              </a:rPr>
              <a:t> (внутрішнього) елементів стану об’єктивної захищеності і суб’єктивного психологічного відчуття захищеності.</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2400" b="1" dirty="0">
                <a:effectLst/>
                <a:latin typeface="Times New Roman" panose="02020603050405020304" pitchFamily="18" charset="0"/>
                <a:ea typeface="Calibri" panose="020F0502020204030204" pitchFamily="34" charset="0"/>
                <a:cs typeface="Times New Roman" panose="02020603050405020304" pitchFamily="18" charset="0"/>
              </a:rPr>
              <a:t>Громадська безпека</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 – це об’єктивний стан і суб’єктивне відчуття суспільством захищеності від небезпеки, відчуття громадського спокою, тобто це стан захищеності життєво важливих інтересів особи, суспільства і держави від внутрішніх і зовнішніх загроз.</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В кримінальному праві поняття громадська безпека тлумачать більш </a:t>
            </a:r>
            <a:r>
              <a:rPr lang="uk-UA" sz="2400" b="1" dirty="0">
                <a:effectLst/>
                <a:latin typeface="Times New Roman" panose="02020603050405020304" pitchFamily="18" charset="0"/>
                <a:ea typeface="Calibri" panose="020F0502020204030204" pitchFamily="34" charset="0"/>
                <a:cs typeface="Times New Roman" panose="02020603050405020304" pitchFamily="18" charset="0"/>
              </a:rPr>
              <a:t>вузько</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2400" b="1" dirty="0">
                <a:effectLst/>
                <a:latin typeface="Times New Roman" panose="02020603050405020304" pitchFamily="18" charset="0"/>
                <a:ea typeface="Calibri" panose="020F0502020204030204" pitchFamily="34" charset="0"/>
                <a:cs typeface="Times New Roman" panose="02020603050405020304" pitchFamily="18" charset="0"/>
              </a:rPr>
              <a:t>Громадська безпека – </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це сукупність суспільних відносин, що забезпечують нормальне існування і розвиток громадських і особистих благ, які усувають ймовірні для них загрози.</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0777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276A8B1-5BDD-E54D-850C-C1B27E293497}"/>
              </a:ext>
            </a:extLst>
          </p:cNvPr>
          <p:cNvSpPr txBox="1"/>
          <p:nvPr/>
        </p:nvSpPr>
        <p:spPr>
          <a:xfrm>
            <a:off x="1330036" y="646545"/>
            <a:ext cx="9777235" cy="5584286"/>
          </a:xfrm>
          <a:prstGeom prst="rect">
            <a:avLst/>
          </a:prstGeom>
          <a:solidFill>
            <a:schemeClr val="accent4">
              <a:lumMod val="60000"/>
              <a:lumOff val="40000"/>
            </a:schemeClr>
          </a:solidFill>
        </p:spPr>
        <p:txBody>
          <a:bodyPr wrap="square">
            <a:spAutoFit/>
          </a:bodyPr>
          <a:lstStyle/>
          <a:p>
            <a:pPr indent="450215" algn="just">
              <a:lnSpc>
                <a:spcPct val="107000"/>
              </a:lnSpc>
              <a:spcAft>
                <a:spcPts val="800"/>
              </a:spcAft>
            </a:pPr>
            <a:r>
              <a:rPr lang="uk-UA" sz="2000" b="1" dirty="0">
                <a:effectLst/>
                <a:latin typeface="Times New Roman" panose="02020603050405020304" pitchFamily="18" charset="0"/>
                <a:ea typeface="Calibri" panose="020F0502020204030204" pitchFamily="34" charset="0"/>
                <a:cs typeface="Times New Roman" panose="02020603050405020304" pitchFamily="18" charset="0"/>
              </a:rPr>
              <a:t>Основними об’єктами</a:t>
            </a:r>
            <a:r>
              <a:rPr lang="uk-UA" sz="20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громадської безпеки є:</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tabLst>
                <a:tab pos="859155" algn="l"/>
              </a:tabLs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людина, її життя і здоров’я, честь і гідність, недоторканість, права і свободи;</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tabLst>
                <a:tab pos="859155" algn="l"/>
              </a:tabLs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матеріальні і духовні цінності суспільства;</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tabLst>
                <a:tab pos="859155" algn="l"/>
              </a:tabLs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конституційний устрій, суверенітет і територіальна цілісність держави.</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Кримінально-правовий захист громадської безпеки полягає у визнанні Кримінальним кодексом кримінальними правопорушеннями коло діянь, що становлять або можуть поставити під загрозу стан захищеності вказаних об’єктів, та визначенні покарання за вчинення таких діянь.</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2400" b="1" i="1" dirty="0">
                <a:effectLst/>
                <a:latin typeface="Times New Roman" panose="02020603050405020304" pitchFamily="18" charset="0"/>
                <a:ea typeface="Calibri" panose="020F0502020204030204" pitchFamily="34" charset="0"/>
                <a:cs typeface="Times New Roman" panose="02020603050405020304" pitchFamily="18" charset="0"/>
              </a:rPr>
              <a:t>Кримінальні правопорушення проти громадської безпеки</a:t>
            </a:r>
            <a:r>
              <a:rPr lang="uk-UA"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2400" i="1" dirty="0">
                <a:effectLst/>
                <a:latin typeface="Times New Roman" panose="02020603050405020304" pitchFamily="18" charset="0"/>
                <a:ea typeface="Calibri" panose="020F0502020204030204" pitchFamily="34" charset="0"/>
                <a:cs typeface="Times New Roman" panose="02020603050405020304" pitchFamily="18" charset="0"/>
              </a:rPr>
              <a:t>це суспільно небезпечні, передбачені КК України винні діяння, що порушують громадську безпеку, знижують захищеність життя і здоров’я людей та інших важливих цінностей суспільства та створюють загальну небезпеку настання тяжких наслідків або заподіяння істотної шкоди.</a:t>
            </a:r>
            <a:endParaRPr lang="ru-RU" sz="2400" i="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3519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B692105-797E-12B6-9CE3-5929E409CE19}"/>
              </a:ext>
            </a:extLst>
          </p:cNvPr>
          <p:cNvSpPr txBox="1"/>
          <p:nvPr/>
        </p:nvSpPr>
        <p:spPr>
          <a:xfrm>
            <a:off x="1995055" y="498764"/>
            <a:ext cx="8931563" cy="728726"/>
          </a:xfrm>
          <a:prstGeom prst="rect">
            <a:avLst/>
          </a:prstGeom>
          <a:solidFill>
            <a:schemeClr val="accent4">
              <a:lumMod val="60000"/>
              <a:lumOff val="40000"/>
            </a:schemeClr>
          </a:solidFill>
        </p:spPr>
        <p:txBody>
          <a:bodyPr wrap="square">
            <a:spAutoFit/>
          </a:bodyPr>
          <a:lstStyle/>
          <a:p>
            <a:pPr indent="450215" algn="ctr">
              <a:lnSpc>
                <a:spcPct val="107000"/>
              </a:lnSpc>
              <a:spcAft>
                <a:spcPts val="800"/>
              </a:spcAft>
            </a:pPr>
            <a:r>
              <a:rPr lang="uk-UA" sz="2000" b="1" i="1" dirty="0">
                <a:effectLst/>
                <a:latin typeface="Times New Roman" panose="02020603050405020304" pitchFamily="18" charset="0"/>
                <a:ea typeface="Calibri" panose="020F0502020204030204" pitchFamily="34" charset="0"/>
                <a:cs typeface="Times New Roman" panose="02020603050405020304" pitchFamily="18" charset="0"/>
              </a:rPr>
              <a:t>Загальна характеристика кримінальних правопорушень проти громадської безпеки (стислий виклад юридичного аналізу).</a:t>
            </a:r>
            <a:endParaRPr lang="ru-RU" sz="2000" i="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95BB6818-E167-29A3-9E2D-BF819424C328}"/>
              </a:ext>
            </a:extLst>
          </p:cNvPr>
          <p:cNvSpPr txBox="1"/>
          <p:nvPr/>
        </p:nvSpPr>
        <p:spPr>
          <a:xfrm>
            <a:off x="1089891" y="1314396"/>
            <a:ext cx="10381672" cy="4978799"/>
          </a:xfrm>
          <a:prstGeom prst="rect">
            <a:avLst/>
          </a:prstGeom>
          <a:solidFill>
            <a:schemeClr val="accent1">
              <a:lumMod val="60000"/>
              <a:lumOff val="40000"/>
            </a:schemeClr>
          </a:solidFill>
        </p:spPr>
        <p:txBody>
          <a:bodyPr wrap="square">
            <a:spAutoFit/>
          </a:bodyPr>
          <a:lstStyle/>
          <a:p>
            <a:pPr indent="450215" algn="just">
              <a:lnSpc>
                <a:spcPct val="107000"/>
              </a:lnSpc>
              <a:spcAft>
                <a:spcPts val="800"/>
              </a:spcAft>
            </a:pPr>
            <a:r>
              <a:rPr lang="uk-UA" sz="2000" b="1" i="1" dirty="0">
                <a:effectLst/>
                <a:latin typeface="Times New Roman" panose="02020603050405020304" pitchFamily="18" charset="0"/>
                <a:ea typeface="Calibri" panose="020F0502020204030204" pitchFamily="34" charset="0"/>
                <a:cs typeface="Times New Roman" panose="02020603050405020304" pitchFamily="18" charset="0"/>
              </a:rPr>
              <a:t>Родовий об’єкт</a:t>
            </a:r>
            <a:r>
              <a:rPr lang="uk-UA"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громадська безпека, як стан захищеності життєво важливих інтересів людини, суспільства і держави від загально-небезпечних посягань.</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2000" b="1" i="1" dirty="0">
                <a:effectLst/>
                <a:latin typeface="Times New Roman" panose="02020603050405020304" pitchFamily="18" charset="0"/>
                <a:ea typeface="Calibri" panose="020F0502020204030204" pitchFamily="34" charset="0"/>
                <a:cs typeface="Times New Roman" panose="02020603050405020304" pitchFamily="18" charset="0"/>
              </a:rPr>
              <a:t>Безпосередній об’єкт (основний)</a:t>
            </a:r>
            <a:r>
              <a:rPr lang="uk-UA" sz="20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2000"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buFont typeface="Times New Roman" panose="02020603050405020304" pitchFamily="18" charset="0"/>
              <a:buChar char="-"/>
              <a:tabLst>
                <a:tab pos="859155" algn="l"/>
              </a:tabLs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громадська безпека в сфері порядку в суспільстві, який виключає можливість появи і діяльності в ньому кримінальних організованих структур;</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Times New Roman" panose="02020603050405020304" pitchFamily="18" charset="0"/>
              <a:buChar char="-"/>
              <a:tabLst>
                <a:tab pos="859155" algn="l"/>
              </a:tabLs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громадська безпека в сфері нормального функціонування органів державної влади і місцевого самоврядування, територіальна цілісність або політичний устрій держави, її воєнна або економічна потужність, фінансова система, порядок управління тощо (конституційний лад);</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Times New Roman" panose="02020603050405020304" pitchFamily="18" charset="0"/>
              <a:buChar char="-"/>
              <a:tabLst>
                <a:tab pos="859155" algn="l"/>
              </a:tabLs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громадська безпека у сфері придбання, зберігання вогнепальної зброї, боєприпасів і вибухових речовин, а також поводження з ними;</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Times New Roman" panose="02020603050405020304" pitchFamily="18" charset="0"/>
              <a:buChar char="-"/>
              <a:tabLst>
                <a:tab pos="859155" algn="l"/>
              </a:tabLs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громадська безпека у сфері встановленого порядку поводження з радіоактивними матеріалами, легкозаймистими, їдкими речовинами, небезпечними відходами виробництва і з вторинною сировиною;</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Times New Roman" panose="02020603050405020304" pitchFamily="18" charset="0"/>
              <a:buChar char="-"/>
              <a:tabLst>
                <a:tab pos="859155" algn="l"/>
              </a:tabLs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громадська безпека у сфері забезпечення стану пожежної безпеки.</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1005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329CC9-2349-1B9F-6B3F-E781583D9281}"/>
              </a:ext>
            </a:extLst>
          </p:cNvPr>
          <p:cNvSpPr txBox="1"/>
          <p:nvPr/>
        </p:nvSpPr>
        <p:spPr>
          <a:xfrm>
            <a:off x="1302327" y="1417456"/>
            <a:ext cx="10233891" cy="3724866"/>
          </a:xfrm>
          <a:prstGeom prst="rect">
            <a:avLst/>
          </a:prstGeom>
          <a:solidFill>
            <a:schemeClr val="accent3">
              <a:lumMod val="60000"/>
              <a:lumOff val="40000"/>
            </a:schemeClr>
          </a:solidFill>
        </p:spPr>
        <p:txBody>
          <a:bodyPr wrap="square">
            <a:spAutoFit/>
          </a:bodyPr>
          <a:lstStyle/>
          <a:p>
            <a:pPr indent="450215" algn="just">
              <a:lnSpc>
                <a:spcPct val="107000"/>
              </a:lnSpc>
              <a:spcAft>
                <a:spcPts val="800"/>
              </a:spcAft>
            </a:pPr>
            <a:r>
              <a:rPr lang="uk-UA" sz="2400" b="1" i="1" dirty="0">
                <a:effectLst/>
                <a:latin typeface="Times New Roman" panose="02020603050405020304" pitchFamily="18" charset="0"/>
                <a:ea typeface="Calibri" panose="020F0502020204030204" pitchFamily="34" charset="0"/>
                <a:cs typeface="Times New Roman" panose="02020603050405020304" pitchFamily="18" charset="0"/>
              </a:rPr>
              <a:t>Безпосередній об’єкт (додатковий):</a:t>
            </a:r>
            <a:r>
              <a:rPr lang="uk-UA"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життя, здоров’я особи; власність; нормальна діяльність підприємств, установ, організацій тощо.</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2400" b="1" i="1" dirty="0">
                <a:effectLst/>
                <a:latin typeface="Times New Roman" panose="02020603050405020304" pitchFamily="18" charset="0"/>
                <a:ea typeface="Calibri" panose="020F0502020204030204" pitchFamily="34" charset="0"/>
                <a:cs typeface="Times New Roman" panose="02020603050405020304" pitchFamily="18" charset="0"/>
              </a:rPr>
              <a:t>Предмет</a:t>
            </a:r>
            <a:r>
              <a:rPr lang="uk-UA"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 притаманний не всім кримінальним правопорушенням, але в ряді випадків безпосередньо вказаний в статті: зброя, вибухові речовини, боєприпаси, вибухові пристрої (ст. 262, 263, 264, 269 КК), радіоактивні матеріали (ст. 265, 266, 267 КК), ядерний вибуховий пристрій чи пристрій, що розсіює радіоактивний матеріал або випромінює реалізацію (ст. 265</a:t>
            </a:r>
            <a:r>
              <a:rPr lang="uk-UA" sz="2400" baseline="30000" dirty="0">
                <a:effectLst/>
                <a:latin typeface="Times New Roman" panose="02020603050405020304" pitchFamily="18" charset="0"/>
                <a:ea typeface="Calibri" panose="020F0502020204030204" pitchFamily="34" charset="0"/>
                <a:cs typeface="Times New Roman" panose="02020603050405020304" pitchFamily="18" charset="0"/>
              </a:rPr>
              <a:t>1 </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КК), легкозаймисті та їдкі речовини (ст. 267, 269 КК), відходи та вторинна сировина (ч. 1 ст. 268 КК), небезпечні відходи (ч. 2 ст. 268 КК).</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5844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D4561C9-9C3F-C841-C7C8-14C7226C1633}"/>
              </a:ext>
            </a:extLst>
          </p:cNvPr>
          <p:cNvSpPr txBox="1"/>
          <p:nvPr/>
        </p:nvSpPr>
        <p:spPr>
          <a:xfrm>
            <a:off x="1487055" y="748145"/>
            <a:ext cx="8857672" cy="4837030"/>
          </a:xfrm>
          <a:prstGeom prst="rect">
            <a:avLst/>
          </a:prstGeom>
          <a:solidFill>
            <a:schemeClr val="accent6">
              <a:lumMod val="40000"/>
              <a:lumOff val="60000"/>
            </a:schemeClr>
          </a:solidFill>
        </p:spPr>
        <p:txBody>
          <a:bodyPr wrap="square">
            <a:spAutoFit/>
          </a:bodyPr>
          <a:lstStyle/>
          <a:p>
            <a:pPr indent="450215" algn="just">
              <a:lnSpc>
                <a:spcPct val="107000"/>
              </a:lnSpc>
              <a:spcAft>
                <a:spcPts val="800"/>
              </a:spcAft>
            </a:pPr>
            <a:r>
              <a:rPr lang="uk-UA" sz="1800" b="1" i="1" dirty="0">
                <a:effectLst/>
                <a:latin typeface="Times New Roman" panose="02020603050405020304" pitchFamily="18" charset="0"/>
                <a:ea typeface="Calibri" panose="020F0502020204030204" pitchFamily="34" charset="0"/>
                <a:cs typeface="Times New Roman" panose="02020603050405020304" pitchFamily="18" charset="0"/>
              </a:rPr>
              <a:t>Об’єктивна сторона </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в переважній більшості полягає в переважній більшості у вчиненні суспільно-небезпечної дії, проте не виключається і прояв поведінки у вигляді злочинної бездіяльності, що порушує захищеність (гарантованість) життя і здоров’я людей інших важливих цінностей суспільства, створює загальну (спільну) небезпеку настання таких наслідків або заподіює таку шкоду.</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b="1" i="1" dirty="0">
                <a:effectLst/>
                <a:latin typeface="Times New Roman" panose="02020603050405020304" pitchFamily="18" charset="0"/>
                <a:ea typeface="Calibri" panose="020F0502020204030204" pitchFamily="34" charset="0"/>
                <a:cs typeface="Times New Roman" panose="02020603050405020304" pitchFamily="18" charset="0"/>
              </a:rPr>
              <a:t>Способи</a:t>
            </a:r>
            <a:r>
              <a:rPr lang="uk-UA"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в яких проявляються дії винного при вчиненні цих кримінальних правопорушень можуть бути різноманітними, зокрема:</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tabLst>
                <a:tab pos="859155" algn="l"/>
              </a:tabLs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створення злочинної  організації або керівництво нею (ст. 255 КК);</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tabLst>
                <a:tab pos="859155" algn="l"/>
              </a:tabLs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викрадення, привласнення, вимагання вогнепальної зброї (ст. 262 КК);</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tabLst>
                <a:tab pos="859155" algn="l"/>
              </a:tabLs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носіння, зберігання, придбання, виготовлення, ремонт, передача чи збут вогнепальної зброї (ст. 263 КК);</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tabLst>
                <a:tab pos="859155" algn="l"/>
              </a:tabLs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застосування зброї, вчинення вибуху, підпалу (ст. 258 КК).</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Інші ознаки об’єктивної сторони, у переважній більшості, на кваліфікацію не впливають.</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9084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353C12-A20A-142F-9289-E3CE0CCC4ABC}"/>
              </a:ext>
            </a:extLst>
          </p:cNvPr>
          <p:cNvSpPr txBox="1"/>
          <p:nvPr/>
        </p:nvSpPr>
        <p:spPr>
          <a:xfrm>
            <a:off x="1570182" y="507999"/>
            <a:ext cx="9559636" cy="5115568"/>
          </a:xfrm>
          <a:prstGeom prst="rect">
            <a:avLst/>
          </a:prstGeom>
          <a:solidFill>
            <a:schemeClr val="accent6">
              <a:lumMod val="40000"/>
              <a:lumOff val="60000"/>
            </a:schemeClr>
          </a:solidFill>
        </p:spPr>
        <p:txBody>
          <a:bodyPr wrap="square">
            <a:spAutoFit/>
          </a:bodyPr>
          <a:lstStyle/>
          <a:p>
            <a:pPr indent="450215" algn="just">
              <a:lnSpc>
                <a:spcPct val="107000"/>
              </a:lnSpc>
              <a:spcAft>
                <a:spcPts val="800"/>
              </a:spcAft>
            </a:pPr>
            <a:r>
              <a:rPr lang="uk-UA" sz="2400" b="1" i="1" dirty="0">
                <a:effectLst/>
                <a:latin typeface="Times New Roman" panose="02020603050405020304" pitchFamily="18" charset="0"/>
                <a:ea typeface="Calibri" panose="020F0502020204030204" pitchFamily="34" charset="0"/>
                <a:cs typeface="Times New Roman" panose="02020603050405020304" pitchFamily="18" charset="0"/>
              </a:rPr>
              <a:t>За особливостями конструкції</a:t>
            </a:r>
            <a:r>
              <a:rPr lang="uk-UA"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більшість кримінальних правопорушень проти громадської безпеки є кримінальними правопорушеннями з формальним складом і вчиняються шляхом дії, а декілька кримінальних правопорушень – з матеріальним складом (ст. 264, 267, 270 КК) і можуть бути вчинені як шляхом дії так і бездіяльності.</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Ці кримінальні правопорушення передбачають </a:t>
            </a:r>
            <a:r>
              <a:rPr lang="uk-UA" sz="2400" i="1" dirty="0">
                <a:effectLst/>
                <a:latin typeface="Times New Roman" panose="02020603050405020304" pitchFamily="18" charset="0"/>
                <a:ea typeface="Calibri" panose="020F0502020204030204" pitchFamily="34" charset="0"/>
                <a:cs typeface="Times New Roman" panose="02020603050405020304" pitchFamily="18" charset="0"/>
              </a:rPr>
              <a:t>настання 2 видів наслідків:</a:t>
            </a:r>
            <a:endParaRPr lang="ru-RU" sz="2400"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tabLst>
                <a:tab pos="571500" algn="l"/>
                <a:tab pos="859155" algn="l"/>
              </a:tabLst>
            </a:pP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створення небезпеки настання тяжких наслідків (ч. 1 ст. 267);</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tabLst>
                <a:tab pos="571500" algn="l"/>
                <a:tab pos="859155" algn="l"/>
              </a:tabLst>
            </a:pP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фактичне заподіяння: істотної шкоди (тяжких наслідків) – ст. 264 КК або шкоди здоров’ю або майнова шкода у великому розмірі (ч. 1 ст. 270 КК).</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4082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2338C8-CC0E-C322-BFC4-D0A1E94C78E4}"/>
              </a:ext>
            </a:extLst>
          </p:cNvPr>
          <p:cNvSpPr txBox="1"/>
          <p:nvPr/>
        </p:nvSpPr>
        <p:spPr>
          <a:xfrm>
            <a:off x="1662545" y="729673"/>
            <a:ext cx="9199417" cy="5115568"/>
          </a:xfrm>
          <a:prstGeom prst="rect">
            <a:avLst/>
          </a:prstGeom>
          <a:solidFill>
            <a:schemeClr val="accent6">
              <a:lumMod val="60000"/>
              <a:lumOff val="40000"/>
            </a:schemeClr>
          </a:solidFill>
        </p:spPr>
        <p:txBody>
          <a:bodyPr wrap="square">
            <a:spAutoFit/>
          </a:bodyPr>
          <a:lstStyle/>
          <a:p>
            <a:pPr indent="450215" algn="just">
              <a:lnSpc>
                <a:spcPct val="107000"/>
              </a:lnSpc>
              <a:spcAft>
                <a:spcPts val="800"/>
              </a:spcAft>
            </a:pPr>
            <a:r>
              <a:rPr lang="uk-UA" sz="2400" b="1" i="1" dirty="0">
                <a:effectLst/>
                <a:latin typeface="Times New Roman" panose="02020603050405020304" pitchFamily="18" charset="0"/>
                <a:ea typeface="Calibri" panose="020F0502020204030204" pitchFamily="34" charset="0"/>
                <a:cs typeface="Times New Roman" panose="02020603050405020304" pitchFamily="18" charset="0"/>
              </a:rPr>
              <a:t>Суб’єктивна сторона </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 переважної більшості цих кримінальних правопорушень характеризується умисною формою вини у виді прямого умислу.</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Кримінальні правопорушення з матеріальним складом характеризуються </a:t>
            </a:r>
            <a:r>
              <a:rPr lang="uk-UA" sz="2400" b="1" i="1" dirty="0">
                <a:effectLst/>
                <a:latin typeface="Times New Roman" panose="02020603050405020304" pitchFamily="18" charset="0"/>
                <a:ea typeface="Calibri" panose="020F0502020204030204" pitchFamily="34" charset="0"/>
                <a:cs typeface="Times New Roman" panose="02020603050405020304" pitchFamily="18" charset="0"/>
              </a:rPr>
              <a:t>необережною формою </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вини.</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Має місце </a:t>
            </a:r>
            <a:r>
              <a:rPr lang="uk-UA" sz="2400" b="1" i="1" dirty="0">
                <a:effectLst/>
                <a:latin typeface="Times New Roman" panose="02020603050405020304" pitchFamily="18" charset="0"/>
                <a:ea typeface="Calibri" panose="020F0502020204030204" pitchFamily="34" charset="0"/>
                <a:cs typeface="Times New Roman" panose="02020603050405020304" pitchFamily="18" charset="0"/>
              </a:rPr>
              <a:t>змішана форма</a:t>
            </a:r>
            <a:r>
              <a:rPr lang="uk-UA"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вини, що передбачає умисну форму вини щодо діяння (наприклад, щодо порушення певних правил) і необережність щодо наслідку (наприклад, загибель людей, чи інших тяжких наслідків).</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2400" b="1" i="1" dirty="0">
                <a:effectLst/>
                <a:latin typeface="Times New Roman" panose="02020603050405020304" pitchFamily="18" charset="0"/>
                <a:ea typeface="Calibri" panose="020F0502020204030204" pitchFamily="34" charset="0"/>
                <a:cs typeface="Times New Roman" panose="02020603050405020304" pitchFamily="18" charset="0"/>
              </a:rPr>
              <a:t>Мотиви і мета</a:t>
            </a:r>
            <a:r>
              <a:rPr lang="uk-UA"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більшості кримінальних правопорушень проти громадської безпеки не є їх обов’язковою ознакою і можуть бути різноманітними.</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93166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1589</Words>
  <Application>Microsoft Office PowerPoint</Application>
  <PresentationFormat>Широкоэкранный</PresentationFormat>
  <Paragraphs>79</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Arial</vt:lpstr>
      <vt:lpstr>Calibri</vt:lpstr>
      <vt:lpstr>Calibri Light</vt:lpstr>
      <vt:lpstr>Symbol</vt:lpstr>
      <vt:lpstr>Times New Roman</vt:lpstr>
      <vt:lpstr>Тема Office</vt:lpstr>
      <vt:lpstr>  ТЕМА: КРИМІНАЛЬНІ ПРАВОПОРУШЕННЯ ПРОТИ ГРОМАДСЬКОЇ БЕЗПЕКИ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ТЕМА: КРИМІНАЛЬНІ ПРАВОПОРУШЕННЯ ПРОТИ ГРОМАДСЬКОЇ БЕЗПЕКИ </dc:title>
  <dc:creator>Vladimir Petrov</dc:creator>
  <cp:lastModifiedBy>Vladimir Petrov</cp:lastModifiedBy>
  <cp:revision>1</cp:revision>
  <dcterms:created xsi:type="dcterms:W3CDTF">2022-11-02T20:53:50Z</dcterms:created>
  <dcterms:modified xsi:type="dcterms:W3CDTF">2022-11-02T21:04:22Z</dcterms:modified>
</cp:coreProperties>
</file>