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BF99B-FF58-4295-8C83-A37CA8570C2F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81B9FC-9B68-406F-A5F6-A982CB2B3CF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BF99B-FF58-4295-8C83-A37CA8570C2F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B9FC-9B68-406F-A5F6-A982CB2B3C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BF99B-FF58-4295-8C83-A37CA8570C2F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B9FC-9B68-406F-A5F6-A982CB2B3C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FBF99B-FF58-4295-8C83-A37CA8570C2F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381B9FC-9B68-406F-A5F6-A982CB2B3CF2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BF99B-FF58-4295-8C83-A37CA8570C2F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B9FC-9B68-406F-A5F6-A982CB2B3CF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BF99B-FF58-4295-8C83-A37CA8570C2F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B9FC-9B68-406F-A5F6-A982CB2B3CF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B9FC-9B68-406F-A5F6-A982CB2B3CF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BF99B-FF58-4295-8C83-A37CA8570C2F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BF99B-FF58-4295-8C83-A37CA8570C2F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B9FC-9B68-406F-A5F6-A982CB2B3CF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BF99B-FF58-4295-8C83-A37CA8570C2F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B9FC-9B68-406F-A5F6-A982CB2B3C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FBF99B-FF58-4295-8C83-A37CA8570C2F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381B9FC-9B68-406F-A5F6-A982CB2B3CF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BF99B-FF58-4295-8C83-A37CA8570C2F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81B9FC-9B68-406F-A5F6-A982CB2B3CF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FBF99B-FF58-4295-8C83-A37CA8570C2F}" type="datetimeFigureOut">
              <a:rPr lang="ru-RU" smtClean="0"/>
              <a:t>11.03.2017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381B9FC-9B68-406F-A5F6-A982CB2B3CF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ТЕМА 4. ХАРАКТЕРИСТИКА ІНВЕСТИЦІЙНОЇ ДІЯЛЬНОСТІ ФІРМИ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1500174"/>
            <a:ext cx="79296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/>
              <a:t>Під </a:t>
            </a:r>
            <a:r>
              <a:rPr lang="uk-UA" sz="3600" b="1" i="1" dirty="0"/>
              <a:t>інвестиційним ризиком</a:t>
            </a:r>
            <a:r>
              <a:rPr lang="uk-UA" sz="3600" dirty="0"/>
              <a:t> розуміють ймовірність виникнення не передбачуваних фінансових втрат (зниження прибутку, доходів, втрати капіталу тощо) в ситуації невизначеності умов інвестиційної діяльності.</a:t>
            </a:r>
            <a:endParaRPr lang="ru-RU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72868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Види інвестиційних ризиків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214422"/>
          <a:ext cx="8072493" cy="5253360"/>
        </p:xfrm>
        <a:graphic>
          <a:graphicData uri="http://schemas.openxmlformats.org/drawingml/2006/table">
            <a:tbl>
              <a:tblPr/>
              <a:tblGrid>
                <a:gridCol w="2672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008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 сферами діяльності виділяють: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8381" marR="4838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економічний –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ризик пов’язаний зі зміною економічних факторів; 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політичний –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адміністративні обмеження інвестиційної діяльності, пов’язані зі зміною політичного курсу держави;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соціальний –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ризик страйків, здійснення під тиском працівників незапланованих соціальних видатків тощо;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екологічний  –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ризик катастроф та лих, які негативно вплинуть на діяльність </a:t>
                      </a:r>
                      <a:r>
                        <a:rPr lang="uk-UA" sz="16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інвестованих об'єктів;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  <a:tabLst>
                          <a:tab pos="4505325" algn="l"/>
                        </a:tabLst>
                      </a:pPr>
                      <a:r>
                        <a:rPr lang="uk-UA" sz="16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інші види  –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розкрадання майна, обман з боку інвестиційних або </a:t>
                      </a:r>
                      <a:r>
                        <a:rPr lang="uk-UA" sz="16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операційних партнерів тощо.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8381" marR="4838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74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 формами інвестування: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8381" marR="4838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реального</a:t>
                      </a:r>
                      <a:r>
                        <a:rPr lang="uk-UA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інвестування –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невдалий вибір розташування об'єкту, збої у</a:t>
                      </a: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постачання будматеріалів і обладнання, вибір некваліфікованого і</a:t>
                      </a: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недобросовісного підрядника;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фінансового інвестування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непродуманий вибір фінансових</a:t>
                      </a: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інструментів для інвестування, фінансові проблеми окремих емітентів;</a:t>
                      </a: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непередбачені зміни умов інвестування.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8381" marR="4838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80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 джерелами виникнення: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8381" marR="4838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систематичний (ринковий) –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характерний для всіх учасників</a:t>
                      </a: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інвестиційної діяльності та форм інвестування;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  <a:tabLst>
                          <a:tab pos="1352550" algn="l"/>
                        </a:tabLst>
                      </a:pPr>
                      <a:r>
                        <a:rPr lang="uk-UA" sz="16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несистематичний –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притаманний одному об’єкту</a:t>
                      </a: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інвестування або діяльності конкретного інвестора.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8381" marR="4838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28596" y="642918"/>
            <a:ext cx="835824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Одним із центральних понять інвестиційної діяльності є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ліквідність інвестицій,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яка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являє собою їх потенційну здатність за короткий час і без суттєвих фінансових втрат трансформуватися у грошові засоби.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Оцінка ліквідності інвестицій у часі вимірюється звичайно у кількості днів, необхідних для реалізації на ринку того чи іншого об’єкту інвестування. За цим показником спектр ліквідності різних об'єктів інвестування достатньо широкий.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942996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Ліквідність активів: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810140"/>
          </a:xfrm>
        </p:spPr>
        <p:txBody>
          <a:bodyPr>
            <a:normAutofit/>
          </a:bodyPr>
          <a:lstStyle/>
          <a:p>
            <a:pPr lvl="0"/>
            <a:r>
              <a:rPr lang="uk-UA" sz="3000" dirty="0" smtClean="0"/>
              <a:t>терміново ліквідні об’єкти інвестування – трансформуються у гроші протягом 7 днів;</a:t>
            </a:r>
            <a:endParaRPr lang="ru-RU" sz="3000" dirty="0" smtClean="0"/>
          </a:p>
          <a:p>
            <a:pPr lvl="0"/>
            <a:r>
              <a:rPr lang="uk-UA" sz="3000" dirty="0" smtClean="0"/>
              <a:t>високоліквідні об’єкти інвестування – можливий термін реалізації від 8 до 30 днів;</a:t>
            </a:r>
            <a:endParaRPr lang="ru-RU" sz="3000" dirty="0" smtClean="0"/>
          </a:p>
          <a:p>
            <a:pPr lvl="0"/>
            <a:r>
              <a:rPr lang="uk-UA" sz="3000" dirty="0" smtClean="0"/>
              <a:t>середньо ліквідні об’єкти інвестування – реалізуються у термін від 1 до 3 місяців;</a:t>
            </a:r>
            <a:endParaRPr lang="ru-RU" sz="3000" dirty="0" smtClean="0"/>
          </a:p>
          <a:p>
            <a:r>
              <a:rPr lang="uk-UA" sz="3000" dirty="0" smtClean="0"/>
              <a:t>низько ліквідні об'єкти – термін реалізації перевищує 3 місяці.</a:t>
            </a:r>
            <a:endParaRPr lang="ru-RU" sz="3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6" name="Group 1"/>
          <p:cNvGrpSpPr>
            <a:grpSpLocks noChangeAspect="1"/>
          </p:cNvGrpSpPr>
          <p:nvPr/>
        </p:nvGrpSpPr>
        <p:grpSpPr bwMode="auto">
          <a:xfrm>
            <a:off x="0" y="260648"/>
            <a:ext cx="9036496" cy="6733877"/>
            <a:chOff x="2341" y="-1194"/>
            <a:chExt cx="6660" cy="7722"/>
          </a:xfrm>
        </p:grpSpPr>
        <p:sp>
          <p:nvSpPr>
            <p:cNvPr id="7" name="AutoShape 11"/>
            <p:cNvSpPr>
              <a:spLocks noChangeAspect="1" noChangeArrowheads="1" noTextEdit="1"/>
            </p:cNvSpPr>
            <p:nvPr/>
          </p:nvSpPr>
          <p:spPr bwMode="auto">
            <a:xfrm>
              <a:off x="2341" y="-1194"/>
              <a:ext cx="6660" cy="77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3186" y="1581"/>
              <a:ext cx="4965" cy="1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Інвестиційна привабливість</a:t>
              </a:r>
              <a:r>
                <a:rPr kumimoji="0" lang="uk-UA" altLang="ru-RU" sz="1400" b="0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– </a:t>
              </a:r>
              <a:endParaRPr kumimoji="0" lang="uk-UA" alt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це узагальнююча характеристика переваг і недоліків окремих напрямів і об’єктів з позиції конкретного інвестора. У процесі дослідження цих характеристик формується рівень інвестиційної привабливості певних галузей </a:t>
              </a:r>
              <a:r>
                <a:rPr kumimoji="0" lang="uk-UA" altLang="ru-RU" sz="1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економіки</a:t>
              </a:r>
              <a:endParaRPr kumimoji="0" lang="uk-UA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AutoShape 9"/>
            <p:cNvSpPr>
              <a:spLocks noChangeArrowheads="1"/>
            </p:cNvSpPr>
            <p:nvPr/>
          </p:nvSpPr>
          <p:spPr bwMode="auto">
            <a:xfrm>
              <a:off x="6391" y="-1059"/>
              <a:ext cx="2340" cy="2185"/>
            </a:xfrm>
            <a:prstGeom prst="flowChartAlternate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Інвестиційна привабливість країни - </a:t>
              </a:r>
              <a:r>
                <a:rPr kumimoji="0" lang="uk-UA" altLang="ru-RU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це сукупність об’єктивних і суб’єктивних умов, що сприяють або перешкоджають процесу інвестування у національну економіку</a:t>
              </a:r>
              <a:endParaRPr kumimoji="0" lang="uk-UA" alt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2521" y="-1059"/>
              <a:ext cx="2430" cy="2185"/>
            </a:xfrm>
            <a:prstGeom prst="flowChartAlternate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Інвестиційна привабливість регіонів</a:t>
              </a:r>
              <a:r>
                <a:rPr kumimoji="0" lang="uk-UA" altLang="ru-RU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– це інтегральна характеристика окремих регіонів країни з позицій ефективності здійснення в них інвестиційної діяльності</a:t>
              </a:r>
              <a:endParaRPr kumimoji="0" lang="uk-UA" alt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2603" y="3394"/>
              <a:ext cx="2353" cy="2556"/>
            </a:xfrm>
            <a:prstGeom prst="flowChartAlternate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Інвестиційна привабливість галузей економіки і всіх видів діяльності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– </a:t>
              </a:r>
              <a:endParaRPr kumimoji="0" lang="uk-UA" alt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це інтегральна характеристика окремих</a:t>
              </a:r>
              <a:endParaRPr kumimoji="0" lang="uk-UA" alt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галузей або видів</a:t>
              </a:r>
              <a:endParaRPr kumimoji="0" lang="uk-UA" alt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діяльності з позицій</a:t>
              </a:r>
              <a:endParaRPr kumimoji="0" lang="uk-UA" alt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ефективності їх функціонування</a:t>
              </a:r>
              <a:endParaRPr kumimoji="0" lang="uk-UA" alt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AutoShape 6"/>
            <p:cNvSpPr>
              <a:spLocks noChangeArrowheads="1"/>
            </p:cNvSpPr>
            <p:nvPr/>
          </p:nvSpPr>
          <p:spPr bwMode="auto">
            <a:xfrm>
              <a:off x="5480" y="3327"/>
              <a:ext cx="3280" cy="2623"/>
            </a:xfrm>
            <a:prstGeom prst="flowChartAlternate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Інвестиційна привабливість підприємства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– </a:t>
              </a:r>
              <a:endParaRPr kumimoji="0" lang="uk-UA" alt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це інтегральна характеристика окремих підприємств як об’єктів майбутнього інвестування з позицій перспективності розвитку, обсягів і перспектив збуту продукції, ефективності використання активів, їх ліквідності, стану платоспроможності і фінансового стану</a:t>
              </a:r>
              <a:endParaRPr kumimoji="0" lang="uk-UA" alt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Line 5"/>
            <p:cNvSpPr>
              <a:spLocks noChangeShapeType="1"/>
            </p:cNvSpPr>
            <p:nvPr/>
          </p:nvSpPr>
          <p:spPr bwMode="auto">
            <a:xfrm flipV="1">
              <a:off x="7062" y="1201"/>
              <a:ext cx="347" cy="3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Line 4"/>
            <p:cNvSpPr>
              <a:spLocks noChangeShapeType="1"/>
            </p:cNvSpPr>
            <p:nvPr/>
          </p:nvSpPr>
          <p:spPr bwMode="auto">
            <a:xfrm flipH="1" flipV="1">
              <a:off x="3906" y="1261"/>
              <a:ext cx="543" cy="3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3"/>
            <p:cNvSpPr>
              <a:spLocks noChangeShapeType="1"/>
            </p:cNvSpPr>
            <p:nvPr/>
          </p:nvSpPr>
          <p:spPr bwMode="auto">
            <a:xfrm flipH="1">
              <a:off x="4065" y="2940"/>
              <a:ext cx="761" cy="2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2"/>
            <p:cNvSpPr>
              <a:spLocks noChangeShapeType="1"/>
            </p:cNvSpPr>
            <p:nvPr/>
          </p:nvSpPr>
          <p:spPr bwMode="auto">
            <a:xfrm>
              <a:off x="6831" y="2940"/>
              <a:ext cx="578" cy="3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0" y="6994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07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925753"/>
              </p:ext>
            </p:extLst>
          </p:nvPr>
        </p:nvGraphicFramePr>
        <p:xfrm>
          <a:off x="467545" y="548682"/>
          <a:ext cx="8280918" cy="57606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3945">
                  <a:extLst>
                    <a:ext uri="{9D8B030D-6E8A-4147-A177-3AD203B41FA5}">
                      <a16:colId xmlns:a16="http://schemas.microsoft.com/office/drawing/2014/main" val="664777133"/>
                    </a:ext>
                  </a:extLst>
                </a:gridCol>
                <a:gridCol w="3586667">
                  <a:extLst>
                    <a:ext uri="{9D8B030D-6E8A-4147-A177-3AD203B41FA5}">
                      <a16:colId xmlns:a16="http://schemas.microsoft.com/office/drawing/2014/main" val="2546707080"/>
                    </a:ext>
                  </a:extLst>
                </a:gridCol>
                <a:gridCol w="2760306">
                  <a:extLst>
                    <a:ext uri="{9D8B030D-6E8A-4147-A177-3AD203B41FA5}">
                      <a16:colId xmlns:a16="http://schemas.microsoft.com/office/drawing/2014/main" val="1965703500"/>
                    </a:ext>
                  </a:extLst>
                </a:gridCol>
              </a:tblGrid>
              <a:tr h="1234423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Рейтинг інвестиційної привабливості регіонів України </a:t>
                      </a:r>
                      <a:endParaRPr lang="ru-RU" sz="2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за 1-ий квартал 2015 р</a:t>
                      </a:r>
                      <a:r>
                        <a:rPr lang="uk-UA" sz="2400" dirty="0" smtClean="0">
                          <a:effectLst/>
                        </a:rPr>
                        <a:t>.</a:t>
                      </a:r>
                      <a:r>
                        <a:rPr lang="uk-UA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994597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Місце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Область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Кількість балів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5331053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м. Київ 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234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46983465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Київська 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204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8670423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Дніпропетровська 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82879518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4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Івано-Франківська 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190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1949574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Харківська 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180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87176870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6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Закарпатська 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178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11532483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7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Одеська 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174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3050033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8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Волинська 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166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3225786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9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Полтавська 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160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9533189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10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Львівська 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158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66895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6103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2910" y="857232"/>
            <a:ext cx="792961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/>
              <a:t>Термін «інвестиції» походить від латинського слова «</a:t>
            </a:r>
            <a:r>
              <a:rPr lang="en-US" sz="4400" dirty="0"/>
              <a:t>invest</a:t>
            </a:r>
            <a:r>
              <a:rPr lang="uk-UA" sz="4400" dirty="0"/>
              <a:t>»</a:t>
            </a:r>
            <a:r>
              <a:rPr lang="uk-UA" sz="4400" cap="small" dirty="0"/>
              <a:t>, </a:t>
            </a:r>
            <a:r>
              <a:rPr lang="uk-UA" sz="4400" cap="small" dirty="0" smtClean="0"/>
              <a:t>що </a:t>
            </a:r>
            <a:r>
              <a:rPr lang="uk-UA" sz="4400" dirty="0"/>
              <a:t>означає вкладення коштів. У більш широкій трактовці </a:t>
            </a:r>
            <a:r>
              <a:rPr lang="uk-UA" sz="4400" b="1" i="1" dirty="0"/>
              <a:t>інвестиції </a:t>
            </a:r>
            <a:r>
              <a:rPr lang="uk-UA" sz="4400" dirty="0"/>
              <a:t>являють собою вкладення капіталу з метою подальшого збільшення</a:t>
            </a:r>
            <a:endParaRPr lang="ru-RU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65724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Класифікація інвестицій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073136"/>
              </p:ext>
            </p:extLst>
          </p:nvPr>
        </p:nvGraphicFramePr>
        <p:xfrm>
          <a:off x="571472" y="928669"/>
          <a:ext cx="8143932" cy="5394068"/>
        </p:xfrm>
        <a:graphic>
          <a:graphicData uri="http://schemas.openxmlformats.org/drawingml/2006/table">
            <a:tbl>
              <a:tblPr/>
              <a:tblGrid>
                <a:gridCol w="2286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57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3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Times New Roman"/>
                          <a:ea typeface="Times New Roman"/>
                        </a:rPr>
                        <a:t>Ознака класифікації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7639" marR="47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Times New Roman"/>
                          <a:ea typeface="Times New Roman"/>
                        </a:rPr>
                        <a:t>Види 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7639" marR="47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38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За об'єктами вкладень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639" marR="47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Реальні інвестиції</a:t>
                      </a:r>
                      <a:r>
                        <a:rPr lang="uk-UA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–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це вкладення коштів у реальні активи – як матеріальні, так нематеріальні (інноваційні інвестиції).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7639" marR="47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1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2545"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Фінансові інвестиції</a:t>
                      </a:r>
                      <a:r>
                        <a:rPr lang="uk-UA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– </a:t>
                      </a:r>
                      <a:r>
                        <a:rPr lang="uk-UA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це вкладення коштів у різні фінансові активи, серед яких найбільш значну частку посідають вкладення у цінні папери.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7639" marR="47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71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 dirty="0">
                          <a:latin typeface="Times New Roman"/>
                          <a:ea typeface="Times New Roman"/>
                        </a:rPr>
                        <a:t>За характером участі в інвестуванні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7639" marR="47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b="1" i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Прямі інвестиції – </a:t>
                      </a:r>
                      <a:r>
                        <a:rPr lang="uk-UA" sz="14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це безпосереднє вкладення</a:t>
                      </a:r>
                      <a:br>
                        <a:rPr lang="uk-UA" sz="14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uk-UA" sz="14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коштів інвестором в об</a:t>
                      </a:r>
                      <a:r>
                        <a:rPr lang="uk-UA" sz="1400" spc="-5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’</a:t>
                      </a:r>
                      <a:r>
                        <a:rPr lang="uk-UA" sz="14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єкти інвестування.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7639" marR="47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9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  <a:tabLst>
                          <a:tab pos="636905" algn="l"/>
                        </a:tabLst>
                      </a:pPr>
                      <a:r>
                        <a:rPr lang="uk-UA" sz="1400" b="1" i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Непрямі інвестиції</a:t>
                      </a:r>
                      <a:r>
                        <a:rPr lang="uk-UA" sz="1400" b="1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– </a:t>
                      </a:r>
                      <a:r>
                        <a:rPr lang="uk-UA" sz="14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розуміється інвестування, опосередковане іншими особами (інвестиційними</a:t>
                      </a:r>
                      <a:br>
                        <a:rPr lang="uk-UA" sz="14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uk-UA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або фінансовими посередниками).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7639" marR="47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021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latin typeface="Times New Roman"/>
                          <a:ea typeface="Times New Roman"/>
                        </a:rPr>
                        <a:t>За періодом інвестування 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7639" marR="47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Короткострокові інвестиції –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це звичайно вкладення капіталу на період,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</a:t>
                      </a:r>
                      <a:r>
                        <a:rPr lang="uk-UA" sz="14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більше</a:t>
                      </a:r>
                      <a:r>
                        <a:rPr lang="uk-UA" sz="14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одного</a:t>
                      </a:r>
                      <a:r>
                        <a:rPr lang="uk-UA" sz="14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року</a:t>
                      </a:r>
                      <a:r>
                        <a:rPr lang="uk-UA" sz="14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(наприклад, короткострокові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депозитні внески, купівля короткострокових ощадних </a:t>
                      </a:r>
                      <a:r>
                        <a:rPr lang="uk-UA" sz="1400" spc="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сертифікатів тощо).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7639" marR="47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3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  <a:tabLst>
                          <a:tab pos="636905" algn="l"/>
                        </a:tabLst>
                      </a:pPr>
                      <a:r>
                        <a:rPr lang="uk-UA" sz="1400" b="1" i="1" spc="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Довгострокові інвестиції</a:t>
                      </a:r>
                      <a:r>
                        <a:rPr lang="uk-UA" sz="1400" spc="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– це </a:t>
                      </a:r>
                      <a:r>
                        <a:rPr lang="uk-UA" sz="1400" spc="1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вкладення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капіталу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 період більше одного року.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7639" marR="47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358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latin typeface="Times New Roman"/>
                          <a:ea typeface="Times New Roman"/>
                        </a:rPr>
                        <a:t>За формами власності 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7639" marR="47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i="1" spc="-1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Інвестиції приватні </a:t>
                      </a:r>
                      <a:r>
                        <a:rPr lang="uk-UA" sz="14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(акціонерні)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7639" marR="47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43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Державні інвестиції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7639" marR="47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3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Іноземні інвестиції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7639" marR="47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43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Спільні інвестиції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7639" marR="47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871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latin typeface="Times New Roman"/>
                          <a:ea typeface="Times New Roman"/>
                        </a:rPr>
                        <a:t>За регіональною ознакою 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7639" marR="47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Внутрішні інвестиції – </a:t>
                      </a:r>
                      <a:r>
                        <a:rPr lang="uk-UA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це</a:t>
                      </a:r>
                      <a:r>
                        <a:rPr lang="uk-UA" sz="1400" b="1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вкладення коштів у</a:t>
                      </a:r>
                      <a:br>
                        <a:rPr lang="uk-UA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uk-UA" sz="14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обпекти інвестування, розміщені в межах даної країни.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7639" marR="47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51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  <a:tabLst>
                          <a:tab pos="636905" algn="l"/>
                        </a:tabLst>
                      </a:pPr>
                      <a:r>
                        <a:rPr lang="uk-UA" sz="1400" b="1" i="1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Інвестиції за кордоном (іноземні інвестиції) – </a:t>
                      </a:r>
                      <a:r>
                        <a:rPr lang="uk-UA" sz="14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це</a:t>
                      </a:r>
                      <a:r>
                        <a:rPr lang="uk-UA" sz="1400" b="1" i="1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вкладення коштів у обпекти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інвестування, розміщені за межами даної країни.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7639" marR="47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0100" y="857232"/>
            <a:ext cx="75724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Інвестиційною  </a:t>
            </a:r>
            <a:r>
              <a:rPr lang="uk-UA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діяльністю</a:t>
            </a:r>
            <a:r>
              <a:rPr lang="uk-UA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uk-UA" sz="4800" dirty="0"/>
              <a:t>є  сукупність  практичних  дій  громадян, юридичних осіб і держави щодо реалізації інвестицій</a:t>
            </a:r>
            <a:endParaRPr lang="ru-RU" sz="4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10" y="642918"/>
          <a:ext cx="8001056" cy="5029200"/>
        </p:xfrm>
        <a:graphic>
          <a:graphicData uri="http://schemas.openxmlformats.org/drawingml/2006/table">
            <a:tbl>
              <a:tblPr/>
              <a:tblGrid>
                <a:gridCol w="8001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43074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uk-UA" sz="2200" b="1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Об’єктами</a:t>
                      </a:r>
                      <a:r>
                        <a:rPr lang="uk-UA" sz="2200" b="1" i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2200" b="1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інвестиційної діяльності </a:t>
                      </a:r>
                      <a:r>
                        <a:rPr lang="uk-UA" sz="2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можуть бути будь-яке майно</a:t>
                      </a:r>
                      <a:r>
                        <a:rPr lang="uk-UA" sz="2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, в тому числі основні фонди і оборотні кошти в </a:t>
                      </a:r>
                      <a:r>
                        <a:rPr lang="uk-UA" sz="2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усіх</a:t>
                      </a:r>
                      <a:r>
                        <a:rPr lang="uk-UA" sz="2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2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галузях та сферах народного господарства, цінні  </a:t>
                      </a:r>
                      <a:r>
                        <a:rPr lang="uk-UA" sz="2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папери</a:t>
                      </a:r>
                      <a:r>
                        <a:rPr lang="uk-UA" sz="2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, цільові грошові </a:t>
                      </a:r>
                      <a:r>
                        <a:rPr lang="uk-UA" sz="2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2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вклади</a:t>
                      </a:r>
                      <a:r>
                        <a:rPr lang="uk-UA" sz="2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, науково-технічна продукція, інтелектуальні цінності,  інші </a:t>
                      </a:r>
                      <a:r>
                        <a:rPr lang="uk-UA" sz="2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об’єкти </a:t>
                      </a:r>
                      <a:r>
                        <a:rPr lang="uk-UA" sz="2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власності, а також майнові права</a:t>
                      </a:r>
                      <a:r>
                        <a:rPr lang="uk-UA" sz="2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endParaRPr lang="ru-RU" sz="2200" dirty="0">
                        <a:latin typeface="Times New Roman"/>
                        <a:ea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8255">
                <a:tc>
                  <a:txBody>
                    <a:bodyPr/>
                    <a:lstStyle/>
                    <a:p>
                      <a:r>
                        <a:rPr lang="uk-UA" sz="2200" dirty="0">
                          <a:latin typeface="Times New Roman"/>
                        </a:rPr>
                        <a:t>  </a:t>
                      </a:r>
                      <a:r>
                        <a:rPr lang="uk-UA" sz="2200" b="1" i="1" dirty="0">
                          <a:latin typeface="Times New Roman"/>
                        </a:rPr>
                        <a:t>Суб’єктами</a:t>
                      </a:r>
                      <a:r>
                        <a:rPr lang="uk-UA" sz="2200" dirty="0">
                          <a:latin typeface="Times New Roman"/>
                        </a:rPr>
                        <a:t>   (інвесторами  і  учасниками)  </a:t>
                      </a:r>
                      <a:r>
                        <a:rPr lang="uk-UA" sz="2200" b="1" i="1" dirty="0">
                          <a:latin typeface="Times New Roman"/>
                        </a:rPr>
                        <a:t>інвестиційної </a:t>
                      </a:r>
                      <a:r>
                        <a:rPr lang="uk-UA" sz="2200" b="1" i="1" dirty="0" smtClean="0">
                          <a:latin typeface="Times New Roman"/>
                        </a:rPr>
                        <a:t> діяльності  </a:t>
                      </a:r>
                      <a:r>
                        <a:rPr lang="uk-UA" sz="2200" dirty="0">
                          <a:latin typeface="Times New Roman"/>
                        </a:rPr>
                        <a:t>можуть  бути  громадяни  і  юридичні  особи України та </a:t>
                      </a:r>
                      <a:r>
                        <a:rPr lang="uk-UA" sz="2200" dirty="0" smtClean="0">
                          <a:latin typeface="Times New Roman"/>
                        </a:rPr>
                        <a:t>іноземних  </a:t>
                      </a:r>
                      <a:r>
                        <a:rPr lang="uk-UA" sz="2200" dirty="0">
                          <a:latin typeface="Times New Roman"/>
                        </a:rPr>
                        <a:t>держав. </a:t>
                      </a:r>
                      <a:endParaRPr lang="uk-UA" sz="2200" dirty="0" smtClean="0">
                        <a:latin typeface="Times New Roman"/>
                      </a:endParaRPr>
                    </a:p>
                    <a:p>
                      <a:r>
                        <a:rPr lang="uk-UA" sz="2200" i="1" dirty="0" smtClean="0">
                          <a:latin typeface="Times New Roman"/>
                        </a:rPr>
                        <a:t>Інвестори</a:t>
                      </a:r>
                      <a:r>
                        <a:rPr lang="uk-UA" sz="2200" dirty="0" smtClean="0">
                          <a:latin typeface="Times New Roman"/>
                        </a:rPr>
                        <a:t> – </a:t>
                      </a:r>
                      <a:r>
                        <a:rPr lang="uk-UA" sz="2200" dirty="0">
                          <a:latin typeface="Times New Roman"/>
                        </a:rPr>
                        <a:t>суб’єкти  інвестиційної  діяльності,    які приймають рішення про вкладення власних,  позичкових  і  залучених  майнових та інтелектуальних цінностей в об’єкти інвестування</a:t>
                      </a:r>
                      <a:r>
                        <a:rPr lang="uk-UA" sz="2200" dirty="0" smtClean="0">
                          <a:latin typeface="Times New Roman"/>
                        </a:rPr>
                        <a:t>. </a:t>
                      </a:r>
                    </a:p>
                    <a:p>
                      <a:r>
                        <a:rPr lang="uk-UA" sz="2200" b="1" i="1" dirty="0" smtClean="0">
                          <a:latin typeface="Times New Roman"/>
                        </a:rPr>
                        <a:t>Учасниками</a:t>
                      </a:r>
                      <a:r>
                        <a:rPr lang="uk-UA" sz="2200" dirty="0" smtClean="0">
                          <a:latin typeface="Times New Roman"/>
                        </a:rPr>
                        <a:t> </a:t>
                      </a:r>
                      <a:r>
                        <a:rPr lang="uk-UA" sz="2200" dirty="0">
                          <a:latin typeface="Times New Roman"/>
                        </a:rPr>
                        <a:t>інвестиційної діяльності можуть бути громадяни </a:t>
                      </a:r>
                      <a:r>
                        <a:rPr lang="uk-UA" sz="2200" dirty="0" smtClean="0">
                          <a:latin typeface="Times New Roman"/>
                        </a:rPr>
                        <a:t>та  </a:t>
                      </a:r>
                      <a:r>
                        <a:rPr lang="uk-UA" sz="2200" dirty="0">
                          <a:latin typeface="Times New Roman"/>
                        </a:rPr>
                        <a:t>юридичні  особи  України,  інших  держав,   які   забезпечують </a:t>
                      </a:r>
                      <a:r>
                        <a:rPr lang="uk-UA" sz="2200" dirty="0" smtClean="0">
                          <a:latin typeface="Times New Roman"/>
                        </a:rPr>
                        <a:t>реалізацію  </a:t>
                      </a:r>
                      <a:r>
                        <a:rPr lang="uk-UA" sz="2200" dirty="0">
                          <a:latin typeface="Times New Roman"/>
                        </a:rPr>
                        <a:t>інвестицій  як  виконавці  замовлень  або  на підставі </a:t>
                      </a:r>
                      <a:r>
                        <a:rPr lang="uk-UA" sz="2200" dirty="0" smtClean="0">
                          <a:latin typeface="Times New Roman"/>
                        </a:rPr>
                        <a:t>доручення </a:t>
                      </a:r>
                      <a:r>
                        <a:rPr lang="uk-UA" sz="2200" dirty="0">
                          <a:latin typeface="Times New Roman"/>
                        </a:rPr>
                        <a:t>інвестора.</a:t>
                      </a:r>
                      <a:endParaRPr lang="ru-RU" sz="2200" dirty="0">
                        <a:latin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 розрахунку чистої теперішньої вартості (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NPV</a:t>
            </a: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uk-UA" dirty="0" smtClean="0"/>
              <a:t>Метод заснований на зіставленні величини інвестицій із загальною сумою </a:t>
            </a:r>
            <a:r>
              <a:rPr lang="uk-UA" dirty="0" err="1" smtClean="0"/>
              <a:t>дисконтованих</a:t>
            </a:r>
            <a:r>
              <a:rPr lang="uk-UA" dirty="0" smtClean="0"/>
              <a:t> чистих грошових надходжень, які генеруються протягом планового періоду</a:t>
            </a:r>
          </a:p>
          <a:p>
            <a:pPr algn="just">
              <a:buNone/>
            </a:pP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15616" y="357301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uk-UA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0053740"/>
              </p:ext>
            </p:extLst>
          </p:nvPr>
        </p:nvGraphicFramePr>
        <p:xfrm>
          <a:off x="899592" y="3429000"/>
          <a:ext cx="6768752" cy="22392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Уравнение" r:id="rId3" imgW="1269449" imgH="393529" progId="Equation.3">
                  <p:embed/>
                </p:oleObj>
              </mc:Choice>
              <mc:Fallback>
                <p:oleObj name="Уравнение" r:id="rId3" imgW="1269449" imgH="39352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429000"/>
                        <a:ext cx="6768752" cy="22392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Коефіцієнт  рентабельності (показник, який характеризує рівень доходів на одиницю витрат, тобто показує ефективність вкладень) розраховується за формулою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6387" y="321537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uk-UA" b="1" i="1" u="sng" dirty="0" smtClean="0"/>
              <a:t>Метод розрахунку коефіцієнту рентабельності інвестицій (РІ)</a:t>
            </a:r>
            <a:endParaRPr lang="ru-RU" b="1" u="sng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uk-UA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007826"/>
              </p:ext>
            </p:extLst>
          </p:nvPr>
        </p:nvGraphicFramePr>
        <p:xfrm>
          <a:off x="909638" y="3387725"/>
          <a:ext cx="6594475" cy="275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Уравнение" r:id="rId3" imgW="939600" imgH="393480" progId="Equation.3">
                  <p:embed/>
                </p:oleObj>
              </mc:Choice>
              <mc:Fallback>
                <p:oleObj name="Уравнение" r:id="rId3" imgW="93960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638" y="3387725"/>
                        <a:ext cx="6594475" cy="2752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72000"/>
          </a:xfrm>
        </p:spPr>
        <p:txBody>
          <a:bodyPr>
            <a:normAutofit lnSpcReduction="10000"/>
          </a:bodyPr>
          <a:lstStyle/>
          <a:p>
            <a:pPr lvl="0"/>
            <a:r>
              <a:rPr lang="uk-UA" dirty="0" smtClean="0"/>
              <a:t>забезпечення високих темпів економічного розвитку компанії за рахунок ефективної інвестиційної діяльності;</a:t>
            </a:r>
            <a:endParaRPr lang="ru-RU" dirty="0" smtClean="0"/>
          </a:p>
          <a:p>
            <a:pPr lvl="0"/>
            <a:r>
              <a:rPr lang="uk-UA" dirty="0" smtClean="0"/>
              <a:t>забезпечення максимізації доходів від інвестиційної діяльності;</a:t>
            </a:r>
            <a:endParaRPr lang="ru-RU" dirty="0" smtClean="0"/>
          </a:p>
          <a:p>
            <a:pPr lvl="0"/>
            <a:r>
              <a:rPr lang="uk-UA" dirty="0" smtClean="0"/>
              <a:t>забезпечення мінімізації інвестиційних ризиків;</a:t>
            </a:r>
            <a:endParaRPr lang="ru-RU" dirty="0" smtClean="0"/>
          </a:p>
          <a:p>
            <a:pPr lvl="0"/>
            <a:r>
              <a:rPr lang="uk-UA" dirty="0" smtClean="0"/>
              <a:t>забезпечення фінансової стійкості і платоспроможності компанії в процесі здійснення інвестиційної діяльності підприємства;</a:t>
            </a:r>
            <a:endParaRPr lang="ru-RU" dirty="0" smtClean="0"/>
          </a:p>
          <a:p>
            <a:pPr lvl="0"/>
            <a:r>
              <a:rPr lang="uk-UA" dirty="0" smtClean="0"/>
              <a:t>пошук шляхів прискорення реалізації інвестиційних проектів.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219200"/>
          </a:xfrm>
        </p:spPr>
        <p:txBody>
          <a:bodyPr>
            <a:noAutofit/>
          </a:bodyPr>
          <a:lstStyle/>
          <a:p>
            <a:r>
              <a:rPr lang="uk-UA" sz="2800" b="1" i="1" dirty="0" smtClean="0"/>
              <a:t>Інвестиційний менеджмент</a:t>
            </a:r>
            <a:r>
              <a:rPr lang="uk-UA" sz="2800" dirty="0" smtClean="0"/>
              <a:t> – це процес управління всіма аспектами інвестиційної діяльності компанії, завданням якого є: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53744"/>
          </a:xfrm>
        </p:spPr>
        <p:txBody>
          <a:bodyPr>
            <a:noAutofit/>
          </a:bodyPr>
          <a:lstStyle/>
          <a:p>
            <a:pPr lvl="0"/>
            <a:r>
              <a:rPr lang="uk-UA" sz="2100" dirty="0" smtClean="0"/>
              <a:t>дослідження зовнішнього інвестиційного середовища і прогнозування кон’юнктури інвестиційного ринку;</a:t>
            </a:r>
            <a:endParaRPr lang="ru-RU" sz="2100" dirty="0" smtClean="0"/>
          </a:p>
          <a:p>
            <a:pPr lvl="0"/>
            <a:r>
              <a:rPr lang="uk-UA" sz="2100" dirty="0" smtClean="0"/>
              <a:t>розробка стратегічних напрямів інвестиційної діяльності;</a:t>
            </a:r>
            <a:endParaRPr lang="ru-RU" sz="2100" dirty="0" smtClean="0"/>
          </a:p>
          <a:p>
            <a:pPr lvl="0"/>
            <a:r>
              <a:rPr lang="uk-UA" sz="2100" dirty="0" smtClean="0"/>
              <a:t>розробка стратегії формування інвестиційних ресурсів компанії;</a:t>
            </a:r>
            <a:endParaRPr lang="ru-RU" sz="2100" dirty="0" smtClean="0"/>
          </a:p>
          <a:p>
            <a:pPr lvl="0"/>
            <a:r>
              <a:rPr lang="uk-UA" sz="2100" dirty="0" smtClean="0"/>
              <a:t>пошук і оцінка інвестиційної привабливості окремих реальних проектів і вибір найефективніших з них;</a:t>
            </a:r>
            <a:endParaRPr lang="ru-RU" sz="2100" dirty="0" smtClean="0"/>
          </a:p>
          <a:p>
            <a:pPr lvl="0"/>
            <a:r>
              <a:rPr lang="uk-UA" sz="2100" dirty="0" smtClean="0"/>
              <a:t>оцінка інвестиційних якостей окремих фінансових інструментів і відбір найефективніших з них;</a:t>
            </a:r>
            <a:endParaRPr lang="ru-RU" sz="2100" dirty="0" smtClean="0"/>
          </a:p>
          <a:p>
            <a:pPr lvl="0"/>
            <a:r>
              <a:rPr lang="uk-UA" sz="2100" dirty="0" smtClean="0"/>
              <a:t>формування інвестиційного портфелю і його оцінка за критеріями</a:t>
            </a:r>
            <a:br>
              <a:rPr lang="uk-UA" sz="2100" dirty="0" smtClean="0"/>
            </a:br>
            <a:r>
              <a:rPr lang="uk-UA" sz="2100" dirty="0" smtClean="0"/>
              <a:t>доходності, ризику і ліквідності;</a:t>
            </a:r>
            <a:endParaRPr lang="ru-RU" sz="2100" dirty="0" smtClean="0"/>
          </a:p>
          <a:p>
            <a:pPr lvl="0"/>
            <a:r>
              <a:rPr lang="uk-UA" sz="2100" dirty="0" smtClean="0"/>
              <a:t>поточне планування і оперативне управління реалізацією окремих</a:t>
            </a:r>
            <a:br>
              <a:rPr lang="uk-UA" sz="2100" dirty="0" smtClean="0"/>
            </a:br>
            <a:r>
              <a:rPr lang="uk-UA" sz="2100" dirty="0" smtClean="0"/>
              <a:t>інвестиційних програм та проектів;</a:t>
            </a:r>
            <a:endParaRPr lang="ru-RU" sz="2100" dirty="0" smtClean="0"/>
          </a:p>
          <a:p>
            <a:pPr lvl="0"/>
            <a:r>
              <a:rPr lang="uk-UA" sz="2100" dirty="0" smtClean="0"/>
              <a:t>організація моніторингу реалізації окремих інвестиційних програм та проектів;</a:t>
            </a:r>
            <a:endParaRPr lang="ru-RU" sz="2100" dirty="0" smtClean="0"/>
          </a:p>
          <a:p>
            <a:r>
              <a:rPr lang="uk-UA" sz="2100" dirty="0" smtClean="0"/>
              <a:t>підготовка рішення про своєчасний вихід з неефективних інвестиційних програм і реінвестуванні капіталу.</a:t>
            </a:r>
            <a:endParaRPr lang="ru-RU" sz="21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 smtClean="0"/>
              <a:t>Основними функціями інвестиційного менеджменту є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256</TotalTime>
  <Words>968</Words>
  <Application>Microsoft Office PowerPoint</Application>
  <PresentationFormat>Экран (4:3)</PresentationFormat>
  <Paragraphs>122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Constantia</vt:lpstr>
      <vt:lpstr>Times New Roman</vt:lpstr>
      <vt:lpstr>Wingdings 2</vt:lpstr>
      <vt:lpstr>Бумажная</vt:lpstr>
      <vt:lpstr>Microsoft Equation 3.0</vt:lpstr>
      <vt:lpstr>ТЕМА 4. ХАРАКТЕРИСТИКА ІНВЕСТИЦІЙНОЇ ДІЯЛЬНОСТІ ФІРМИ</vt:lpstr>
      <vt:lpstr>Презентация PowerPoint</vt:lpstr>
      <vt:lpstr>Класифікація інвестицій</vt:lpstr>
      <vt:lpstr>Презентация PowerPoint</vt:lpstr>
      <vt:lpstr>Презентация PowerPoint</vt:lpstr>
      <vt:lpstr>Метод розрахунку чистої теперішньої вартості (NPV).</vt:lpstr>
      <vt:lpstr>Метод розрахунку коефіцієнту рентабельності інвестицій (РІ)</vt:lpstr>
      <vt:lpstr>Інвестиційний менеджмент – це процес управління всіма аспектами інвестиційної діяльності компанії, завданням якого є:</vt:lpstr>
      <vt:lpstr>Основними функціями інвестиційного менеджменту є</vt:lpstr>
      <vt:lpstr>Презентация PowerPoint</vt:lpstr>
      <vt:lpstr>Види інвестиційних ризиків</vt:lpstr>
      <vt:lpstr>Презентация PowerPoint</vt:lpstr>
      <vt:lpstr>Ліквідність активів: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Админ</cp:lastModifiedBy>
  <cp:revision>8</cp:revision>
  <dcterms:created xsi:type="dcterms:W3CDTF">2017-03-10T10:50:46Z</dcterms:created>
  <dcterms:modified xsi:type="dcterms:W3CDTF">2017-03-11T21:24:33Z</dcterms:modified>
</cp:coreProperties>
</file>